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33"/>
  </p:notesMasterIdLst>
  <p:sldIdLst>
    <p:sldId id="256" r:id="rId2"/>
    <p:sldId id="257" r:id="rId3"/>
    <p:sldId id="293" r:id="rId4"/>
    <p:sldId id="314" r:id="rId5"/>
    <p:sldId id="315" r:id="rId6"/>
    <p:sldId id="313" r:id="rId7"/>
    <p:sldId id="316" r:id="rId8"/>
    <p:sldId id="317" r:id="rId9"/>
    <p:sldId id="318" r:id="rId10"/>
    <p:sldId id="319" r:id="rId11"/>
    <p:sldId id="320" r:id="rId12"/>
    <p:sldId id="321" r:id="rId13"/>
    <p:sldId id="322" r:id="rId14"/>
    <p:sldId id="323" r:id="rId15"/>
    <p:sldId id="325" r:id="rId16"/>
    <p:sldId id="258" r:id="rId17"/>
    <p:sldId id="326" r:id="rId18"/>
    <p:sldId id="327" r:id="rId19"/>
    <p:sldId id="328" r:id="rId20"/>
    <p:sldId id="329" r:id="rId21"/>
    <p:sldId id="330" r:id="rId22"/>
    <p:sldId id="331" r:id="rId23"/>
    <p:sldId id="332" r:id="rId24"/>
    <p:sldId id="333" r:id="rId25"/>
    <p:sldId id="334" r:id="rId26"/>
    <p:sldId id="336" r:id="rId27"/>
    <p:sldId id="306" r:id="rId28"/>
    <p:sldId id="337" r:id="rId29"/>
    <p:sldId id="310" r:id="rId30"/>
    <p:sldId id="338" r:id="rId31"/>
    <p:sldId id="31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Hailey - CO 2nd" initials="SH-C2" lastIdx="1" clrIdx="0">
    <p:extLst>
      <p:ext uri="{19B8F6BF-5375-455C-9EA6-DF929625EA0E}">
        <p15:presenceInfo xmlns:p15="http://schemas.microsoft.com/office/powerpoint/2012/main" userId="S-1-5-21-690846887-1241392410-317593308-141558" providerId="AD"/>
      </p:ext>
    </p:extLst>
  </p:cmAuthor>
  <p:cmAuthor id="2" name="Hammar, Betsy - CO 2nd" initials="HB-C2" lastIdx="12" clrIdx="1">
    <p:extLst>
      <p:ext uri="{19B8F6BF-5375-455C-9EA6-DF929625EA0E}">
        <p15:presenceInfo xmlns:p15="http://schemas.microsoft.com/office/powerpoint/2012/main" userId="S-1-5-21-690846887-1241392410-317593308-146571" providerId="AD"/>
      </p:ext>
    </p:extLst>
  </p:cmAuthor>
  <p:cmAuthor id="3" name="Birgit Luebeck" initials="BL" lastIdx="1" clrIdx="2">
    <p:extLst>
      <p:ext uri="{19B8F6BF-5375-455C-9EA6-DF929625EA0E}">
        <p15:presenceInfo xmlns:p15="http://schemas.microsoft.com/office/powerpoint/2012/main" userId="S::bluebeck@ics.idaho.gov::bad2bb3f-2dec-40dc-9447-b007953e82c6" providerId="AD"/>
      </p:ext>
    </p:extLst>
  </p:cmAuthor>
  <p:cmAuthor id="4" name="Heath Ribordy" initials="HR" lastIdx="3" clrIdx="3">
    <p:extLst>
      <p:ext uri="{19B8F6BF-5375-455C-9EA6-DF929625EA0E}">
        <p15:presenceInfo xmlns:p15="http://schemas.microsoft.com/office/powerpoint/2012/main" userId="S-1-5-21-1462199944-381401022-1241139255-1131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4" d="100"/>
          <a:sy n="84" d="100"/>
        </p:scale>
        <p:origin x="12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8D093-5038-4978-8917-8B09326D90F3}" type="datetimeFigureOut">
              <a:rPr lang="en-US" smtClean="0"/>
              <a:t>11/8/2019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2BD87-6BD9-4B54-B48C-98382F288AE3}" type="slidenum">
              <a:rPr lang="en-US" smtClean="0"/>
              <a:t>‹#›</a:t>
            </a:fld>
            <a:endParaRPr lang="en-US" dirty="0"/>
          </a:p>
        </p:txBody>
      </p:sp>
    </p:spTree>
    <p:extLst>
      <p:ext uri="{BB962C8B-B14F-4D97-AF65-F5344CB8AC3E}">
        <p14:creationId xmlns:p14="http://schemas.microsoft.com/office/powerpoint/2010/main" val="186665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73D7EB-9DA2-4E83-BE6D-7D38DB9B5168}" type="slidenum">
              <a:rPr lang="en-US" smtClean="0"/>
              <a:pPr>
                <a:defRPr/>
              </a:pPr>
              <a:t>3</a:t>
            </a:fld>
            <a:endParaRPr lang="en-US" dirty="0"/>
          </a:p>
        </p:txBody>
      </p:sp>
    </p:spTree>
    <p:extLst>
      <p:ext uri="{BB962C8B-B14F-4D97-AF65-F5344CB8AC3E}">
        <p14:creationId xmlns:p14="http://schemas.microsoft.com/office/powerpoint/2010/main" val="59633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73D7EB-9DA2-4E83-BE6D-7D38DB9B5168}" type="slidenum">
              <a:rPr lang="en-US" smtClean="0"/>
              <a:pPr>
                <a:defRPr/>
              </a:pPr>
              <a:t>27</a:t>
            </a:fld>
            <a:endParaRPr lang="en-US" dirty="0"/>
          </a:p>
        </p:txBody>
      </p:sp>
    </p:spTree>
    <p:extLst>
      <p:ext uri="{BB962C8B-B14F-4D97-AF65-F5344CB8AC3E}">
        <p14:creationId xmlns:p14="http://schemas.microsoft.com/office/powerpoint/2010/main" val="91568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2797471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36087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4668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217475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1432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2647436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4205149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57515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84712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219549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50314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50080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304010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309051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72195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6BC63E-10F6-452B-8690-49D0A09F71AE}" type="datetimeFigureOut">
              <a:rPr lang="en-US" smtClean="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4320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6BC63E-10F6-452B-8690-49D0A09F71AE}" type="datetimeFigureOut">
              <a:rPr lang="en-US" smtClean="0"/>
              <a:t>11/8/2019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118FB6-7698-4310-84FC-8475F7AC594F}" type="slidenum">
              <a:rPr lang="en-US" smtClean="0"/>
              <a:t>‹#›</a:t>
            </a:fld>
            <a:endParaRPr lang="en-US" dirty="0"/>
          </a:p>
        </p:txBody>
      </p:sp>
    </p:spTree>
    <p:extLst>
      <p:ext uri="{BB962C8B-B14F-4D97-AF65-F5344CB8AC3E}">
        <p14:creationId xmlns:p14="http://schemas.microsoft.com/office/powerpoint/2010/main" val="292782434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ns-prod.azureedge.net/sites/default/files/113-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littletipsy.com/2010/10/yw-in-excellence.html"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migosdelanaugran.blogspot.com.es/2012_02_01_archive.html"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nternetmonk.com/archive/imonk-classic-talk-hard-ii"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program.intake@usda.gov" TargetMode="External"/><Relationship Id="rId2" Type="http://schemas.openxmlformats.org/officeDocument/2006/relationships/hyperlink" Target="http://www.ascr.usda.gov/complaint_filing_cust.html"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junior2.cumbresblogs.com/page/22/"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ajones@idahofoodbank.org" TargetMode="External"/><Relationship Id="rId2" Type="http://schemas.openxmlformats.org/officeDocument/2006/relationships/hyperlink" Target="mailto:CERMTeam@dhw.Idaho.gov" TargetMode="External"/><Relationship Id="rId1" Type="http://schemas.openxmlformats.org/officeDocument/2006/relationships/slideLayout" Target="../slideLayouts/slideLayout4.xml"/><Relationship Id="rId4" Type="http://schemas.openxmlformats.org/officeDocument/2006/relationships/hyperlink" Target="mailto:Birgit.Luebeck@aging.idaho.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vinodtbidwaik.blogspot.com/2013/01/employee-engagement-vi.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5EFEA-39EA-4684-8EC8-E1B5EAA6070D}"/>
              </a:ext>
            </a:extLst>
          </p:cNvPr>
          <p:cNvSpPr>
            <a:spLocks noGrp="1"/>
          </p:cNvSpPr>
          <p:nvPr>
            <p:ph type="ctrTitle"/>
          </p:nvPr>
        </p:nvSpPr>
        <p:spPr>
          <a:xfrm>
            <a:off x="1631758" y="2107085"/>
            <a:ext cx="7766936" cy="1508951"/>
          </a:xfrm>
        </p:spPr>
        <p:txBody>
          <a:bodyPr/>
          <a:lstStyle/>
          <a:p>
            <a:pPr algn="ctr"/>
            <a:r>
              <a:rPr lang="en-US" sz="4800" dirty="0">
                <a:latin typeface="Arial" panose="020B0604020202020204" pitchFamily="34" charset="0"/>
                <a:cs typeface="Arial" panose="020B0604020202020204" pitchFamily="34" charset="0"/>
              </a:rPr>
              <a:t>Annual TEFAP and CSFP Civil Rights Training</a:t>
            </a:r>
          </a:p>
        </p:txBody>
      </p:sp>
      <p:pic>
        <p:nvPicPr>
          <p:cNvPr id="5" name="Picture 4">
            <a:extLst>
              <a:ext uri="{FF2B5EF4-FFF2-40B4-BE49-F238E27FC236}">
                <a16:creationId xmlns:a16="http://schemas.microsoft.com/office/drawing/2014/main" id="{D7952096-AF74-4B1B-A3CC-7BD31193BB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23" y="5336906"/>
            <a:ext cx="5280942" cy="819335"/>
          </a:xfrm>
          <a:prstGeom prst="rect">
            <a:avLst/>
          </a:prstGeom>
        </p:spPr>
      </p:pic>
      <p:pic>
        <p:nvPicPr>
          <p:cNvPr id="9" name="Picture 8">
            <a:extLst>
              <a:ext uri="{FF2B5EF4-FFF2-40B4-BE49-F238E27FC236}">
                <a16:creationId xmlns:a16="http://schemas.microsoft.com/office/drawing/2014/main" id="{C2547123-7A78-4944-80A2-33DDB00BE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6510" y="4899688"/>
            <a:ext cx="3843126" cy="1465706"/>
          </a:xfrm>
          <a:prstGeom prst="rect">
            <a:avLst/>
          </a:prstGeom>
        </p:spPr>
      </p:pic>
    </p:spTree>
    <p:extLst>
      <p:ext uri="{BB962C8B-B14F-4D97-AF65-F5344CB8AC3E}">
        <p14:creationId xmlns:p14="http://schemas.microsoft.com/office/powerpoint/2010/main" val="2456369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FE1F-B86B-42CD-9E7E-89C038087C4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and the USDA</a:t>
            </a:r>
          </a:p>
        </p:txBody>
      </p:sp>
      <p:sp>
        <p:nvSpPr>
          <p:cNvPr id="3" name="Content Placeholder 2">
            <a:extLst>
              <a:ext uri="{FF2B5EF4-FFF2-40B4-BE49-F238E27FC236}">
                <a16:creationId xmlns:a16="http://schemas.microsoft.com/office/drawing/2014/main" id="{2B507C8B-033C-4A00-A2BE-D31194823B31}"/>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Food and Nutrition Service (FNS) explains their policy and regulations regarding Civil Rights through their FNS Instruction 113-1</a:t>
            </a:r>
          </a:p>
          <a:p>
            <a:r>
              <a:rPr lang="en-US" dirty="0">
                <a:latin typeface="Arial" panose="020B0604020202020204" pitchFamily="34" charset="0"/>
                <a:cs typeface="Arial" panose="020B0604020202020204" pitchFamily="34" charset="0"/>
              </a:rPr>
              <a:t>This document can be found at:</a:t>
            </a:r>
          </a:p>
          <a:p>
            <a:pPr marL="0" indent="0" algn="ctr">
              <a:buNone/>
            </a:pPr>
            <a:r>
              <a:rPr lang="en-US" dirty="0">
                <a:latin typeface="Arial" panose="020B0604020202020204" pitchFamily="34" charset="0"/>
                <a:cs typeface="Arial" panose="020B0604020202020204" pitchFamily="34" charset="0"/>
                <a:hlinkClick r:id="rId2"/>
              </a:rPr>
              <a:t>https://fns-prod.azureedge.net/sites/default/files/113-1.pdf</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7681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8400-CD23-4FF3-B4F4-74DDF6D4418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Discrimination?</a:t>
            </a:r>
          </a:p>
        </p:txBody>
      </p:sp>
      <p:sp>
        <p:nvSpPr>
          <p:cNvPr id="3" name="Content Placeholder 2">
            <a:extLst>
              <a:ext uri="{FF2B5EF4-FFF2-40B4-BE49-F238E27FC236}">
                <a16:creationId xmlns:a16="http://schemas.microsoft.com/office/drawing/2014/main" id="{1BAB17FD-24BF-405A-BED5-4699AEFA8606}"/>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…when an individual or group of individuals are:</a:t>
            </a:r>
          </a:p>
          <a:p>
            <a:pPr lvl="1"/>
            <a:r>
              <a:rPr lang="en-US" sz="1800" b="1" u="sng" dirty="0">
                <a:latin typeface="Arial" panose="020B0604020202020204" pitchFamily="34" charset="0"/>
                <a:cs typeface="Arial" panose="020B0604020202020204" pitchFamily="34" charset="0"/>
              </a:rPr>
              <a:t>D</a:t>
            </a:r>
            <a:r>
              <a:rPr lang="en-US" sz="1800" b="1" dirty="0">
                <a:latin typeface="Arial" panose="020B0604020202020204" pitchFamily="34" charset="0"/>
                <a:cs typeface="Arial" panose="020B0604020202020204" pitchFamily="34" charset="0"/>
              </a:rPr>
              <a:t>enied</a:t>
            </a:r>
            <a:r>
              <a:rPr lang="en-US" sz="1800" dirty="0">
                <a:latin typeface="Arial" panose="020B0604020202020204" pitchFamily="34" charset="0"/>
                <a:cs typeface="Arial" panose="020B0604020202020204" pitchFamily="34" charset="0"/>
              </a:rPr>
              <a:t> benefits or services that others receive</a:t>
            </a:r>
          </a:p>
          <a:p>
            <a:pPr lvl="1"/>
            <a:r>
              <a:rPr lang="en-US" sz="1800" b="1" u="sng" dirty="0">
                <a:latin typeface="Arial" panose="020B0604020202020204" pitchFamily="34" charset="0"/>
                <a:cs typeface="Arial" panose="020B0604020202020204" pitchFamily="34" charset="0"/>
              </a:rPr>
              <a:t>D</a:t>
            </a:r>
            <a:r>
              <a:rPr lang="en-US" sz="1800" b="1" dirty="0">
                <a:latin typeface="Arial" panose="020B0604020202020204" pitchFamily="34" charset="0"/>
                <a:cs typeface="Arial" panose="020B0604020202020204" pitchFamily="34" charset="0"/>
              </a:rPr>
              <a:t>elayed</a:t>
            </a:r>
            <a:r>
              <a:rPr lang="en-US" sz="1800" dirty="0">
                <a:latin typeface="Arial" panose="020B0604020202020204" pitchFamily="34" charset="0"/>
                <a:cs typeface="Arial" panose="020B0604020202020204" pitchFamily="34" charset="0"/>
              </a:rPr>
              <a:t> receiving benefits or services that others receive, or</a:t>
            </a:r>
          </a:p>
          <a:p>
            <a:pPr lvl="1"/>
            <a:r>
              <a:rPr lang="en-US" sz="1800" dirty="0">
                <a:latin typeface="Arial" panose="020B0604020202020204" pitchFamily="34" charset="0"/>
                <a:cs typeface="Arial" panose="020B0604020202020204" pitchFamily="34" charset="0"/>
              </a:rPr>
              <a:t>Treated </a:t>
            </a:r>
            <a:r>
              <a:rPr lang="en-US" sz="1800" b="1" u="sng" dirty="0">
                <a:latin typeface="Arial" panose="020B0604020202020204" pitchFamily="34" charset="0"/>
                <a:cs typeface="Arial" panose="020B0604020202020204" pitchFamily="34" charset="0"/>
              </a:rPr>
              <a:t>D</a:t>
            </a:r>
            <a:r>
              <a:rPr lang="en-US" sz="1800" b="1" dirty="0">
                <a:latin typeface="Arial" panose="020B0604020202020204" pitchFamily="34" charset="0"/>
                <a:cs typeface="Arial" panose="020B0604020202020204" pitchFamily="34" charset="0"/>
              </a:rPr>
              <a:t>ifferently</a:t>
            </a:r>
            <a:r>
              <a:rPr lang="en-US" sz="1800" dirty="0">
                <a:latin typeface="Arial" panose="020B0604020202020204" pitchFamily="34" charset="0"/>
                <a:cs typeface="Arial" panose="020B0604020202020204" pitchFamily="34" charset="0"/>
              </a:rPr>
              <a:t> than others to their disadvantage.</a:t>
            </a:r>
          </a:p>
        </p:txBody>
      </p:sp>
    </p:spTree>
    <p:extLst>
      <p:ext uri="{BB962C8B-B14F-4D97-AF65-F5344CB8AC3E}">
        <p14:creationId xmlns:p14="http://schemas.microsoft.com/office/powerpoint/2010/main" val="5797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E61E2-D6A8-49E3-820C-41C05C94299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are the protected classes?</a:t>
            </a:r>
          </a:p>
        </p:txBody>
      </p:sp>
      <p:pic>
        <p:nvPicPr>
          <p:cNvPr id="5" name="Picture 4">
            <a:extLst>
              <a:ext uri="{FF2B5EF4-FFF2-40B4-BE49-F238E27FC236}">
                <a16:creationId xmlns:a16="http://schemas.microsoft.com/office/drawing/2014/main" id="{433FE732-ACB4-4085-9A84-7DABC94B98D1}"/>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73034" y="1270000"/>
            <a:ext cx="4805267" cy="5302364"/>
          </a:xfrm>
          <a:prstGeom prst="rect">
            <a:avLst/>
          </a:prstGeom>
        </p:spPr>
      </p:pic>
      <p:sp>
        <p:nvSpPr>
          <p:cNvPr id="3" name="Content Placeholder 2">
            <a:extLst>
              <a:ext uri="{FF2B5EF4-FFF2-40B4-BE49-F238E27FC236}">
                <a16:creationId xmlns:a16="http://schemas.microsoft.com/office/drawing/2014/main" id="{C4B9A022-6D60-4744-9CF5-01DB374B3490}"/>
              </a:ext>
            </a:extLst>
          </p:cNvPr>
          <p:cNvSpPr>
            <a:spLocks noGrp="1"/>
          </p:cNvSpPr>
          <p:nvPr>
            <p:ph idx="1"/>
          </p:nvPr>
        </p:nvSpPr>
        <p:spPr/>
        <p:txBody>
          <a:bodyPr>
            <a:normAutofit/>
          </a:bodyPr>
          <a:lstStyle/>
          <a:p>
            <a:pPr lvl="8"/>
            <a:endParaRPr lang="en-US" sz="1800" dirty="0">
              <a:latin typeface="Arial" panose="020B0604020202020204" pitchFamily="34" charset="0"/>
              <a:cs typeface="Arial" panose="020B0604020202020204" pitchFamily="34" charset="0"/>
            </a:endParaRPr>
          </a:p>
          <a:p>
            <a:pPr lvl="8"/>
            <a:r>
              <a:rPr lang="en-US" sz="1800" dirty="0">
                <a:latin typeface="Arial" panose="020B0604020202020204" pitchFamily="34" charset="0"/>
                <a:cs typeface="Arial" panose="020B0604020202020204" pitchFamily="34" charset="0"/>
              </a:rPr>
              <a:t>Race</a:t>
            </a:r>
          </a:p>
          <a:p>
            <a:pPr lvl="8"/>
            <a:r>
              <a:rPr lang="en-US" sz="1800" dirty="0">
                <a:latin typeface="Arial" panose="020B0604020202020204" pitchFamily="34" charset="0"/>
                <a:cs typeface="Arial" panose="020B0604020202020204" pitchFamily="34" charset="0"/>
              </a:rPr>
              <a:t>Color</a:t>
            </a:r>
          </a:p>
          <a:p>
            <a:pPr lvl="8"/>
            <a:r>
              <a:rPr lang="en-US" sz="1800" dirty="0">
                <a:latin typeface="Arial" panose="020B0604020202020204" pitchFamily="34" charset="0"/>
                <a:cs typeface="Arial" panose="020B0604020202020204" pitchFamily="34" charset="0"/>
              </a:rPr>
              <a:t>National Origin</a:t>
            </a:r>
          </a:p>
          <a:p>
            <a:pPr lvl="8"/>
            <a:r>
              <a:rPr lang="en-US" sz="1800" dirty="0">
                <a:latin typeface="Arial" panose="020B0604020202020204" pitchFamily="34" charset="0"/>
                <a:cs typeface="Arial" panose="020B0604020202020204" pitchFamily="34" charset="0"/>
              </a:rPr>
              <a:t>Age</a:t>
            </a:r>
          </a:p>
          <a:p>
            <a:pPr lvl="8"/>
            <a:r>
              <a:rPr lang="en-US" sz="1800" dirty="0">
                <a:latin typeface="Arial" panose="020B0604020202020204" pitchFamily="34" charset="0"/>
                <a:cs typeface="Arial" panose="020B0604020202020204" pitchFamily="34" charset="0"/>
              </a:rPr>
              <a:t>Sex</a:t>
            </a:r>
          </a:p>
          <a:p>
            <a:pPr lvl="8"/>
            <a:r>
              <a:rPr lang="en-US" sz="1800" dirty="0">
                <a:latin typeface="Arial" panose="020B0604020202020204" pitchFamily="34" charset="0"/>
                <a:cs typeface="Arial" panose="020B0604020202020204" pitchFamily="34" charset="0"/>
              </a:rPr>
              <a:t>Disability</a:t>
            </a:r>
          </a:p>
        </p:txBody>
      </p:sp>
    </p:spTree>
    <p:extLst>
      <p:ext uri="{BB962C8B-B14F-4D97-AF65-F5344CB8AC3E}">
        <p14:creationId xmlns:p14="http://schemas.microsoft.com/office/powerpoint/2010/main" val="564610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EF62-5E7F-4346-8B8E-0C7D7AF0E60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Disability Discrimination</a:t>
            </a:r>
          </a:p>
        </p:txBody>
      </p:sp>
      <p:sp>
        <p:nvSpPr>
          <p:cNvPr id="3" name="Content Placeholder 2">
            <a:extLst>
              <a:ext uri="{FF2B5EF4-FFF2-40B4-BE49-F238E27FC236}">
                <a16:creationId xmlns:a16="http://schemas.microsoft.com/office/drawing/2014/main" id="{4AD91AAF-5525-4D4C-990A-AA9AC45EE211}"/>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Under Section 504 of the Rehabilitation Act of 1973, and the Americans with Disabilities Act (ADA) of 1990, a "person with a disability" means any person who:</a:t>
            </a:r>
          </a:p>
          <a:p>
            <a:pPr lvl="1"/>
            <a:r>
              <a:rPr lang="en-US" sz="1800" dirty="0">
                <a:latin typeface="Arial" panose="020B0604020202020204" pitchFamily="34" charset="0"/>
                <a:cs typeface="Arial" panose="020B0604020202020204" pitchFamily="34" charset="0"/>
              </a:rPr>
              <a:t>has a physical or mental impairment which substantially limits one or more major life activities</a:t>
            </a:r>
          </a:p>
          <a:p>
            <a:pPr lvl="1"/>
            <a:r>
              <a:rPr lang="en-US" sz="1800" dirty="0">
                <a:latin typeface="Arial" panose="020B0604020202020204" pitchFamily="34" charset="0"/>
                <a:cs typeface="Arial" panose="020B0604020202020204" pitchFamily="34" charset="0"/>
              </a:rPr>
              <a:t>has a record of such an impairment, or</a:t>
            </a:r>
          </a:p>
          <a:p>
            <a:pPr lvl="1"/>
            <a:r>
              <a:rPr lang="en-US" sz="1800" dirty="0">
                <a:latin typeface="Arial" panose="020B0604020202020204" pitchFamily="34" charset="0"/>
                <a:cs typeface="Arial" panose="020B0604020202020204" pitchFamily="34" charset="0"/>
              </a:rPr>
              <a:t>is regarded as having such an impairment.</a:t>
            </a:r>
          </a:p>
        </p:txBody>
      </p:sp>
    </p:spTree>
    <p:extLst>
      <p:ext uri="{BB962C8B-B14F-4D97-AF65-F5344CB8AC3E}">
        <p14:creationId xmlns:p14="http://schemas.microsoft.com/office/powerpoint/2010/main" val="311411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8C59-E227-4B5B-BDF2-20947107FBD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Reasonable Accommodation</a:t>
            </a:r>
          </a:p>
        </p:txBody>
      </p:sp>
      <p:sp>
        <p:nvSpPr>
          <p:cNvPr id="3" name="Content Placeholder 2">
            <a:extLst>
              <a:ext uri="{FF2B5EF4-FFF2-40B4-BE49-F238E27FC236}">
                <a16:creationId xmlns:a16="http://schemas.microsoft.com/office/drawing/2014/main" id="{8E2C9357-217D-48B3-AED6-A3FCEF9A751A}"/>
              </a:ext>
            </a:extLst>
          </p:cNvPr>
          <p:cNvSpPr>
            <a:spLocks noGrp="1"/>
          </p:cNvSpPr>
          <p:nvPr>
            <p:ph idx="1"/>
          </p:nvPr>
        </p:nvSpPr>
        <p:spPr>
          <a:xfrm>
            <a:off x="677334" y="1270000"/>
            <a:ext cx="8596668" cy="942975"/>
          </a:xfrm>
        </p:spPr>
        <p:txBody>
          <a:bodyPr/>
          <a:lstStyle/>
          <a:p>
            <a:pPr marL="0" indent="0">
              <a:buNone/>
            </a:pPr>
            <a:r>
              <a:rPr lang="en-US" dirty="0">
                <a:latin typeface="Arial" panose="020B0604020202020204" pitchFamily="34" charset="0"/>
                <a:cs typeface="Arial" panose="020B0604020202020204" pitchFamily="34" charset="0"/>
              </a:rPr>
              <a:t>There is an obligation to ensure that members of the public, and individuals who are disabled, are provided reasonable accommodations in order to access USDA programs, including:</a:t>
            </a:r>
          </a:p>
        </p:txBody>
      </p:sp>
      <p:sp>
        <p:nvSpPr>
          <p:cNvPr id="6" name="Rectangle 5">
            <a:extLst>
              <a:ext uri="{FF2B5EF4-FFF2-40B4-BE49-F238E27FC236}">
                <a16:creationId xmlns:a16="http://schemas.microsoft.com/office/drawing/2014/main" id="{EA435365-5075-4BE7-8288-21FC4670EBF7}"/>
              </a:ext>
            </a:extLst>
          </p:cNvPr>
          <p:cNvSpPr/>
          <p:nvPr/>
        </p:nvSpPr>
        <p:spPr>
          <a:xfrm>
            <a:off x="677334" y="2212975"/>
            <a:ext cx="8933391" cy="3631763"/>
          </a:xfrm>
          <a:prstGeom prst="rect">
            <a:avLst/>
          </a:prstGeom>
        </p:spPr>
        <p:txBody>
          <a:bodyPr wrap="square" numCol="2">
            <a:spAutoFit/>
          </a:bodyPr>
          <a:lstStyle/>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Wheelchair access</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Physical assistance</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Nutrition information</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Life-threatening food allergies</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Accommodations/Modifications addressed in 504, Individual Education Plan (IEP), Individual Service Family Plan (ISFP)</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Chairs for participants standing in line</a:t>
            </a:r>
          </a:p>
          <a:p>
            <a:pPr lvl="1">
              <a:spcBef>
                <a:spcPts val="1000"/>
              </a:spcBef>
              <a:buClr>
                <a:srgbClr val="90C226"/>
              </a:buClr>
              <a:buSzPct val="80000"/>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Access to program information</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Access to applications.</a:t>
            </a: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57150" indent="0" algn="r">
              <a:buNone/>
            </a:pPr>
            <a:r>
              <a:rPr lang="en-US" sz="1200" dirty="0">
                <a:latin typeface="Arial" panose="020B0604020202020204" pitchFamily="34" charset="0"/>
                <a:cs typeface="Arial" panose="020B0604020202020204" pitchFamily="34" charset="0"/>
              </a:rPr>
              <a:t>(Sections 504 and 508 of the Rehabilitation Act of 1973 &amp; Americans w/Disabilities Act)</a:t>
            </a:r>
          </a:p>
        </p:txBody>
      </p:sp>
    </p:spTree>
    <p:extLst>
      <p:ext uri="{BB962C8B-B14F-4D97-AF65-F5344CB8AC3E}">
        <p14:creationId xmlns:p14="http://schemas.microsoft.com/office/powerpoint/2010/main" val="3019729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ED46-B7E4-41DC-99D6-DFD07D65FC7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Limited English Proficiency (LEP)</a:t>
            </a:r>
          </a:p>
        </p:txBody>
      </p:sp>
      <p:sp>
        <p:nvSpPr>
          <p:cNvPr id="3" name="Content Placeholder 2">
            <a:extLst>
              <a:ext uri="{FF2B5EF4-FFF2-40B4-BE49-F238E27FC236}">
                <a16:creationId xmlns:a16="http://schemas.microsoft.com/office/drawing/2014/main" id="{4FE12A1B-63AB-4CF2-8B8D-4B73BF1455ED}"/>
              </a:ext>
            </a:extLst>
          </p:cNvPr>
          <p:cNvSpPr>
            <a:spLocks noGrp="1"/>
          </p:cNvSpPr>
          <p:nvPr>
            <p:ph sz="half" idx="1"/>
          </p:nvPr>
        </p:nvSpPr>
        <p:spPr>
          <a:xfrm>
            <a:off x="509554" y="2798152"/>
            <a:ext cx="4184035" cy="3880772"/>
          </a:xfrm>
        </p:spPr>
        <p:txBody>
          <a:bodyPr/>
          <a:lstStyle/>
          <a:p>
            <a:pPr marL="0" indent="0">
              <a:buNone/>
            </a:pPr>
            <a:r>
              <a:rPr lang="en-US" b="1" dirty="0">
                <a:latin typeface="Arial" panose="020B0604020202020204" pitchFamily="34" charset="0"/>
                <a:cs typeface="Arial" panose="020B0604020202020204" pitchFamily="34" charset="0"/>
              </a:rPr>
              <a:t>Limited English Proficiency </a:t>
            </a:r>
            <a:r>
              <a:rPr lang="en-US" dirty="0">
                <a:latin typeface="Arial" panose="020B0604020202020204" pitchFamily="34" charset="0"/>
                <a:cs typeface="Arial" panose="020B0604020202020204" pitchFamily="34" charset="0"/>
              </a:rPr>
              <a:t>(LEP) definition: individuals who do not speak English as their primary language and who have a limited ability to read, speak, write, or understand English</a:t>
            </a:r>
          </a:p>
        </p:txBody>
      </p:sp>
      <p:sp>
        <p:nvSpPr>
          <p:cNvPr id="4" name="Content Placeholder 3">
            <a:extLst>
              <a:ext uri="{FF2B5EF4-FFF2-40B4-BE49-F238E27FC236}">
                <a16:creationId xmlns:a16="http://schemas.microsoft.com/office/drawing/2014/main" id="{CF78F271-72FE-4C62-A44B-464EA7A2B5C6}"/>
              </a:ext>
            </a:extLst>
          </p:cNvPr>
          <p:cNvSpPr>
            <a:spLocks noGrp="1"/>
          </p:cNvSpPr>
          <p:nvPr>
            <p:ph sz="half" idx="2"/>
          </p:nvPr>
        </p:nvSpPr>
        <p:spPr>
          <a:xfrm>
            <a:off x="5635254" y="2680706"/>
            <a:ext cx="4184034" cy="3880773"/>
          </a:xfrm>
        </p:spPr>
        <p:txBody>
          <a:bodyPr/>
          <a:lstStyle/>
          <a:p>
            <a:pPr marL="0" indent="0">
              <a:buNone/>
            </a:pPr>
            <a:r>
              <a:rPr lang="en-US" dirty="0">
                <a:latin typeface="Arial" panose="020B0604020202020204" pitchFamily="34" charset="0"/>
                <a:cs typeface="Arial" panose="020B0604020202020204" pitchFamily="34" charset="0"/>
              </a:rPr>
              <a:t>State agencies, local agencies, and other sub-recipients must take reasonable steps to assure “meaningful” access to their programs and activities by persons with Limited English Proficiency (LEP)</a:t>
            </a:r>
          </a:p>
        </p:txBody>
      </p:sp>
      <p:sp>
        <p:nvSpPr>
          <p:cNvPr id="5" name="Arrow: Chevron 4">
            <a:extLst>
              <a:ext uri="{FF2B5EF4-FFF2-40B4-BE49-F238E27FC236}">
                <a16:creationId xmlns:a16="http://schemas.microsoft.com/office/drawing/2014/main" id="{A1AB6625-58C6-4B56-A568-6D8D0C7D2B5F}"/>
              </a:ext>
            </a:extLst>
          </p:cNvPr>
          <p:cNvSpPr/>
          <p:nvPr/>
        </p:nvSpPr>
        <p:spPr>
          <a:xfrm>
            <a:off x="4823670" y="2898862"/>
            <a:ext cx="545284" cy="13208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91698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30BF-BD06-42BA-9B68-519FC6DA9EF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Language Assistance</a:t>
            </a:r>
          </a:p>
        </p:txBody>
      </p:sp>
      <p:sp>
        <p:nvSpPr>
          <p:cNvPr id="3" name="Content Placeholder 2">
            <a:extLst>
              <a:ext uri="{FF2B5EF4-FFF2-40B4-BE49-F238E27FC236}">
                <a16:creationId xmlns:a16="http://schemas.microsoft.com/office/drawing/2014/main" id="{563F1DBB-8341-4805-AF78-533208ABB937}"/>
              </a:ext>
            </a:extLst>
          </p:cNvPr>
          <p:cNvSpPr>
            <a:spLocks noGrp="1"/>
          </p:cNvSpPr>
          <p:nvPr>
            <p:ph idx="1"/>
          </p:nvPr>
        </p:nvSpPr>
        <p:spPr/>
        <p:txBody>
          <a:bodyPr>
            <a:normAutofit/>
          </a:bodyPr>
          <a:lstStyle/>
          <a:p>
            <a:pPr marL="0" indent="0">
              <a:buNone/>
            </a:pPr>
            <a:r>
              <a:rPr lang="en-US" dirty="0">
                <a:solidFill>
                  <a:schemeClr val="tx1"/>
                </a:solidFill>
                <a:latin typeface="Arial" panose="020B0604020202020204" pitchFamily="34" charset="0"/>
                <a:cs typeface="Arial" panose="020B0604020202020204" pitchFamily="34" charset="0"/>
              </a:rPr>
              <a:t>Additional Considerations in a Limited English Proficiency (LEP) Plan:</a:t>
            </a:r>
          </a:p>
          <a:p>
            <a:pPr lvl="1"/>
            <a:r>
              <a:rPr lang="en-US" sz="1800" dirty="0">
                <a:solidFill>
                  <a:schemeClr val="tx1"/>
                </a:solidFill>
                <a:latin typeface="Arial" panose="020B0604020202020204" pitchFamily="34" charset="0"/>
                <a:cs typeface="Arial" panose="020B0604020202020204" pitchFamily="34" charset="0"/>
              </a:rPr>
              <a:t>Outreach Material</a:t>
            </a:r>
          </a:p>
          <a:p>
            <a:pPr lvl="1"/>
            <a:r>
              <a:rPr lang="en-US" sz="1800" dirty="0">
                <a:solidFill>
                  <a:schemeClr val="tx1"/>
                </a:solidFill>
                <a:latin typeface="Arial" panose="020B0604020202020204" pitchFamily="34" charset="0"/>
                <a:cs typeface="Arial" panose="020B0604020202020204" pitchFamily="34" charset="0"/>
              </a:rPr>
              <a:t>Nutrition Information/Menu</a:t>
            </a:r>
          </a:p>
          <a:p>
            <a:pPr lvl="1"/>
            <a:r>
              <a:rPr lang="en-US" sz="1800" dirty="0">
                <a:solidFill>
                  <a:schemeClr val="tx1"/>
                </a:solidFill>
                <a:latin typeface="Arial" panose="020B0604020202020204" pitchFamily="34" charset="0"/>
                <a:cs typeface="Arial" panose="020B0604020202020204" pitchFamily="34" charset="0"/>
              </a:rPr>
              <a:t>Signs Posting Rules</a:t>
            </a:r>
          </a:p>
          <a:p>
            <a:pPr lvl="1"/>
            <a:r>
              <a:rPr lang="en-US" sz="1800" dirty="0">
                <a:solidFill>
                  <a:schemeClr val="tx1"/>
                </a:solidFill>
                <a:latin typeface="Arial" panose="020B0604020202020204" pitchFamily="34" charset="0"/>
                <a:cs typeface="Arial" panose="020B0604020202020204" pitchFamily="34" charset="0"/>
              </a:rPr>
              <a:t>Form Assistance</a:t>
            </a:r>
          </a:p>
          <a:p>
            <a:pPr lvl="1"/>
            <a:r>
              <a:rPr lang="en-US" sz="1800" dirty="0">
                <a:solidFill>
                  <a:schemeClr val="tx1"/>
                </a:solidFill>
                <a:latin typeface="Arial" panose="020B0604020202020204" pitchFamily="34" charset="0"/>
                <a:cs typeface="Arial" panose="020B0604020202020204" pitchFamily="34" charset="0"/>
              </a:rPr>
              <a:t>Informational Brochures</a:t>
            </a:r>
          </a:p>
          <a:p>
            <a:pPr lvl="1"/>
            <a:r>
              <a:rPr lang="en-US" sz="1800" dirty="0">
                <a:solidFill>
                  <a:schemeClr val="tx1"/>
                </a:solidFill>
                <a:latin typeface="Arial" panose="020B0604020202020204" pitchFamily="34" charset="0"/>
                <a:cs typeface="Arial" panose="020B0604020202020204" pitchFamily="34" charset="0"/>
              </a:rPr>
              <a:t>Letters to families and notifications</a:t>
            </a:r>
          </a:p>
          <a:p>
            <a:pPr lvl="1"/>
            <a:r>
              <a:rPr lang="en-US" sz="1800" dirty="0">
                <a:solidFill>
                  <a:schemeClr val="tx1"/>
                </a:solidFill>
                <a:latin typeface="Arial" panose="020B0604020202020204" pitchFamily="34" charset="0"/>
                <a:cs typeface="Arial" panose="020B0604020202020204" pitchFamily="34" charset="0"/>
              </a:rPr>
              <a:t>Resources available to the recipient and costs</a:t>
            </a:r>
          </a:p>
        </p:txBody>
      </p:sp>
    </p:spTree>
    <p:extLst>
      <p:ext uri="{BB962C8B-B14F-4D97-AF65-F5344CB8AC3E}">
        <p14:creationId xmlns:p14="http://schemas.microsoft.com/office/powerpoint/2010/main" val="4015293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D85512-BE1A-40E8-A5D2-DE3628F1E29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11335" y="0"/>
            <a:ext cx="1862667" cy="2095500"/>
          </a:xfrm>
          <a:prstGeom prst="rect">
            <a:avLst/>
          </a:prstGeom>
        </p:spPr>
      </p:pic>
      <p:sp>
        <p:nvSpPr>
          <p:cNvPr id="2" name="Title 1">
            <a:extLst>
              <a:ext uri="{FF2B5EF4-FFF2-40B4-BE49-F238E27FC236}">
                <a16:creationId xmlns:a16="http://schemas.microsoft.com/office/drawing/2014/main" id="{7CCD76B9-125E-4E4A-B4DE-6EB42764B6C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Public Notification</a:t>
            </a:r>
          </a:p>
        </p:txBody>
      </p:sp>
      <p:sp>
        <p:nvSpPr>
          <p:cNvPr id="3" name="Content Placeholder 2">
            <a:extLst>
              <a:ext uri="{FF2B5EF4-FFF2-40B4-BE49-F238E27FC236}">
                <a16:creationId xmlns:a16="http://schemas.microsoft.com/office/drawing/2014/main" id="{FDC63D79-D96A-4BDB-A796-53B38F7451E4}"/>
              </a:ext>
            </a:extLst>
          </p:cNvPr>
          <p:cNvSpPr>
            <a:spLocks noGrp="1"/>
          </p:cNvSpPr>
          <p:nvPr>
            <p:ph idx="1"/>
          </p:nvPr>
        </p:nvSpPr>
        <p:spPr>
          <a:xfrm>
            <a:off x="677334" y="1829816"/>
            <a:ext cx="8596668" cy="4644136"/>
          </a:xfrm>
        </p:spPr>
        <p:txBody>
          <a:bodyPr>
            <a:noAutofit/>
          </a:bodyPr>
          <a:lstStyle/>
          <a:p>
            <a:pPr marL="0" indent="0">
              <a:buNone/>
            </a:pPr>
            <a:r>
              <a:rPr lang="en-US" dirty="0">
                <a:latin typeface="Arial" panose="020B0604020202020204" pitchFamily="34" charset="0"/>
                <a:cs typeface="Arial" panose="020B0604020202020204" pitchFamily="34" charset="0"/>
              </a:rPr>
              <a:t>All FNS assistance programs must include a public notification system that includes:</a:t>
            </a:r>
          </a:p>
          <a:p>
            <a:r>
              <a:rPr lang="en-US" b="1" dirty="0">
                <a:latin typeface="Arial" panose="020B0604020202020204" pitchFamily="34" charset="0"/>
                <a:cs typeface="Arial" panose="020B0604020202020204" pitchFamily="34" charset="0"/>
              </a:rPr>
              <a:t>Program Availability</a:t>
            </a:r>
          </a:p>
          <a:p>
            <a:pPr lvl="1"/>
            <a:r>
              <a:rPr lang="en-US" sz="1800" dirty="0">
                <a:latin typeface="Arial" panose="020B0604020202020204" pitchFamily="34" charset="0"/>
                <a:cs typeface="Arial" panose="020B0604020202020204" pitchFamily="34" charset="0"/>
              </a:rPr>
              <a:t>Inform applicants, participants, and potentially eligible persons of their program rights and responsibilities and the steps necessary for participation.</a:t>
            </a:r>
          </a:p>
          <a:p>
            <a:r>
              <a:rPr lang="en-US" b="1" dirty="0">
                <a:latin typeface="Arial" panose="020B0604020202020204" pitchFamily="34" charset="0"/>
                <a:cs typeface="Arial" panose="020B0604020202020204" pitchFamily="34" charset="0"/>
              </a:rPr>
              <a:t>Complaint Information</a:t>
            </a:r>
          </a:p>
          <a:p>
            <a:pPr lvl="1"/>
            <a:r>
              <a:rPr lang="en-US" sz="1800" dirty="0">
                <a:latin typeface="Arial" panose="020B0604020202020204" pitchFamily="34" charset="0"/>
                <a:cs typeface="Arial" panose="020B0604020202020204" pitchFamily="34" charset="0"/>
              </a:rPr>
              <a:t>Advise applicants and participants at the service delivery point of their right to file a complaint, how to file a complaint, and the complaint procedures.</a:t>
            </a:r>
          </a:p>
          <a:p>
            <a:r>
              <a:rPr lang="en-US" b="1" dirty="0">
                <a:latin typeface="Arial" panose="020B0604020202020204" pitchFamily="34" charset="0"/>
                <a:cs typeface="Arial" panose="020B0604020202020204" pitchFamily="34" charset="0"/>
              </a:rPr>
              <a:t>Nondiscrimination Statement</a:t>
            </a:r>
          </a:p>
          <a:p>
            <a:pPr lvl="1"/>
            <a:r>
              <a:rPr lang="en-US" sz="1800" dirty="0">
                <a:latin typeface="Arial" panose="020B0604020202020204" pitchFamily="34" charset="0"/>
                <a:cs typeface="Arial" panose="020B0604020202020204" pitchFamily="34" charset="0"/>
              </a:rPr>
              <a:t>All information materials and sources, including Web sites, used by FNS, State agencies, local agencies, or other sub-recipients to inform the public about FNS programs must contain a nondiscrimination statement.</a:t>
            </a:r>
          </a:p>
        </p:txBody>
      </p:sp>
    </p:spTree>
    <p:extLst>
      <p:ext uri="{BB962C8B-B14F-4D97-AF65-F5344CB8AC3E}">
        <p14:creationId xmlns:p14="http://schemas.microsoft.com/office/powerpoint/2010/main" val="1883263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0B63-AB49-41E4-9C6A-D260BE0B51F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Elements of a Public Notification System</a:t>
            </a:r>
          </a:p>
        </p:txBody>
      </p:sp>
      <p:sp>
        <p:nvSpPr>
          <p:cNvPr id="3" name="Content Placeholder 2">
            <a:extLst>
              <a:ext uri="{FF2B5EF4-FFF2-40B4-BE49-F238E27FC236}">
                <a16:creationId xmlns:a16="http://schemas.microsoft.com/office/drawing/2014/main" id="{438A34CE-0DA8-45A6-B467-33DA15DD0256}"/>
              </a:ext>
            </a:extLst>
          </p:cNvPr>
          <p:cNvSpPr>
            <a:spLocks noGrp="1"/>
          </p:cNvSpPr>
          <p:nvPr>
            <p:ph idx="1"/>
          </p:nvPr>
        </p:nvSpPr>
        <p:spPr>
          <a:xfrm>
            <a:off x="677334" y="1453896"/>
            <a:ext cx="8596668" cy="5056631"/>
          </a:xfrm>
        </p:spPr>
        <p:txBody>
          <a:bodyPr>
            <a:noAutofit/>
          </a:bodyPr>
          <a:lstStyle/>
          <a:p>
            <a:pPr marL="0" indent="0">
              <a:buNone/>
            </a:pPr>
            <a:r>
              <a:rPr lang="en-US" dirty="0">
                <a:latin typeface="Arial" panose="020B0604020202020204" pitchFamily="34" charset="0"/>
                <a:cs typeface="Arial" panose="020B0604020202020204" pitchFamily="34" charset="0"/>
              </a:rPr>
              <a:t>State agencies and their sub-recipients must:</a:t>
            </a:r>
          </a:p>
          <a:p>
            <a:pPr lvl="1"/>
            <a:r>
              <a:rPr lang="en-US" sz="1800" dirty="0">
                <a:latin typeface="Arial" panose="020B0604020202020204" pitchFamily="34" charset="0"/>
                <a:cs typeface="Arial" panose="020B0604020202020204" pitchFamily="34" charset="0"/>
              </a:rPr>
              <a:t>Make program information available to the general public by offering information pertaining to:</a:t>
            </a:r>
          </a:p>
          <a:p>
            <a:pPr lvl="2"/>
            <a:r>
              <a:rPr lang="en-US" sz="1800" dirty="0">
                <a:latin typeface="Arial" panose="020B0604020202020204" pitchFamily="34" charset="0"/>
                <a:cs typeface="Arial" panose="020B0604020202020204" pitchFamily="34" charset="0"/>
              </a:rPr>
              <a:t>Eligibility, benefits, and services</a:t>
            </a:r>
          </a:p>
          <a:p>
            <a:pPr lvl="2"/>
            <a:r>
              <a:rPr lang="en-US" sz="1800" dirty="0">
                <a:latin typeface="Arial" panose="020B0604020202020204" pitchFamily="34" charset="0"/>
                <a:cs typeface="Arial" panose="020B0604020202020204" pitchFamily="34" charset="0"/>
              </a:rPr>
              <a:t>Location of local facilities or service delivery points</a:t>
            </a:r>
          </a:p>
          <a:p>
            <a:pPr lvl="2"/>
            <a:r>
              <a:rPr lang="en-US" sz="1800" dirty="0">
                <a:latin typeface="Arial" panose="020B0604020202020204" pitchFamily="34" charset="0"/>
                <a:cs typeface="Arial" panose="020B0604020202020204" pitchFamily="34" charset="0"/>
              </a:rPr>
              <a:t>Hours of service</a:t>
            </a:r>
          </a:p>
          <a:p>
            <a:pPr lvl="1"/>
            <a:r>
              <a:rPr lang="en-US" sz="1800" dirty="0">
                <a:latin typeface="Arial" panose="020B0604020202020204" pitchFamily="34" charset="0"/>
                <a:cs typeface="Arial" panose="020B0604020202020204" pitchFamily="34" charset="0"/>
              </a:rPr>
              <a:t>Prominently display the “And Justice For All” poster. </a:t>
            </a:r>
          </a:p>
          <a:p>
            <a:pPr lvl="1"/>
            <a:r>
              <a:rPr lang="en-US" sz="1800" dirty="0">
                <a:latin typeface="Arial" panose="020B0604020202020204" pitchFamily="34" charset="0"/>
                <a:cs typeface="Arial" panose="020B0604020202020204" pitchFamily="34" charset="0"/>
              </a:rPr>
              <a:t>Inform potentially eligible persons, applicants, participants and grassroots organizations of programs or changes in programs.</a:t>
            </a:r>
          </a:p>
          <a:p>
            <a:pPr lvl="1"/>
            <a:r>
              <a:rPr lang="en-US" sz="1800" dirty="0">
                <a:latin typeface="Arial" panose="020B0604020202020204" pitchFamily="34" charset="0"/>
                <a:cs typeface="Arial" panose="020B0604020202020204" pitchFamily="34" charset="0"/>
              </a:rPr>
              <a:t>Convey the message of equal opportunity in all photos and other graphics that are used to provide program or program-related information.</a:t>
            </a:r>
          </a:p>
          <a:p>
            <a:pPr lvl="1"/>
            <a:r>
              <a:rPr lang="en-US" sz="1800" dirty="0">
                <a:latin typeface="Arial" panose="020B0604020202020204" pitchFamily="34" charset="0"/>
                <a:cs typeface="Arial" panose="020B0604020202020204" pitchFamily="34" charset="0"/>
              </a:rPr>
              <a:t>Provide appropriate information in alternative formats for persons with disabilities and in the appropriate language(s) for LEP persons.</a:t>
            </a:r>
          </a:p>
        </p:txBody>
      </p:sp>
    </p:spTree>
    <p:extLst>
      <p:ext uri="{BB962C8B-B14F-4D97-AF65-F5344CB8AC3E}">
        <p14:creationId xmlns:p14="http://schemas.microsoft.com/office/powerpoint/2010/main" val="4201044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EAF3-36E9-4462-9C7E-4E753605EE4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Racial and Ethnic Data Collection</a:t>
            </a:r>
          </a:p>
        </p:txBody>
      </p:sp>
      <p:sp>
        <p:nvSpPr>
          <p:cNvPr id="3" name="Content Placeholder 2">
            <a:extLst>
              <a:ext uri="{FF2B5EF4-FFF2-40B4-BE49-F238E27FC236}">
                <a16:creationId xmlns:a16="http://schemas.microsoft.com/office/drawing/2014/main" id="{CE1DA3A1-35EA-4FFA-9182-CD249670F4D2}"/>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CSFP</a:t>
            </a:r>
            <a:r>
              <a:rPr lang="en-US" dirty="0">
                <a:latin typeface="Arial" panose="020B0604020202020204" pitchFamily="34" charset="0"/>
                <a:cs typeface="Arial" panose="020B0604020202020204" pitchFamily="34" charset="0"/>
              </a:rPr>
              <a:t> - every April, distributing agencies are required to collect racial and ethnic data of individuals participating in the Commodity Supplemental Food Program.</a:t>
            </a:r>
          </a:p>
          <a:p>
            <a:pPr lvl="1"/>
            <a:r>
              <a:rPr lang="en-US" sz="1800" dirty="0">
                <a:latin typeface="Arial" panose="020B0604020202020204" pitchFamily="34" charset="0"/>
                <a:cs typeface="Arial" panose="020B0604020202020204" pitchFamily="34" charset="0"/>
              </a:rPr>
              <a:t>The local agency (The Idaho Foodbank) reports this racial and ethnic data to the state agency (Idaho Commission on Aging).</a:t>
            </a:r>
          </a:p>
          <a:p>
            <a:pPr lvl="1"/>
            <a:r>
              <a:rPr lang="en-US" sz="1800" dirty="0">
                <a:latin typeface="Arial" panose="020B0604020202020204" pitchFamily="34" charset="0"/>
                <a:cs typeface="Arial" panose="020B0604020202020204" pitchFamily="34" charset="0"/>
              </a:rPr>
              <a:t>The state agency (Idaho Commission on Aging) reports this information to FNS (Food and Nutrition Services) in the FNS -191 report.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TEFAP</a:t>
            </a:r>
            <a:r>
              <a:rPr lang="en-US" dirty="0">
                <a:latin typeface="Arial" panose="020B0604020202020204" pitchFamily="34" charset="0"/>
                <a:cs typeface="Arial" panose="020B0604020202020204" pitchFamily="34" charset="0"/>
              </a:rPr>
              <a:t> - does not have a racial or ethnic data collection requirement. Reported racial and ethnic data has no impact on program eligibility for individuals.</a:t>
            </a:r>
          </a:p>
        </p:txBody>
      </p:sp>
    </p:spTree>
    <p:extLst>
      <p:ext uri="{BB962C8B-B14F-4D97-AF65-F5344CB8AC3E}">
        <p14:creationId xmlns:p14="http://schemas.microsoft.com/office/powerpoint/2010/main" val="41773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7C7C-C16C-44A1-AD6A-116CF4F0B12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Purpose and Overview</a:t>
            </a:r>
          </a:p>
        </p:txBody>
      </p:sp>
      <p:sp>
        <p:nvSpPr>
          <p:cNvPr id="3" name="Content Placeholder 2">
            <a:extLst>
              <a:ext uri="{FF2B5EF4-FFF2-40B4-BE49-F238E27FC236}">
                <a16:creationId xmlns:a16="http://schemas.microsoft.com/office/drawing/2014/main" id="{6A9F1E7D-5946-4972-BDFC-F7FAB39EDFB3}"/>
              </a:ext>
            </a:extLst>
          </p:cNvPr>
          <p:cNvSpPr>
            <a:spLocks noGrp="1"/>
          </p:cNvSpPr>
          <p:nvPr>
            <p:ph idx="1"/>
          </p:nvPr>
        </p:nvSpPr>
        <p:spPr>
          <a:xfrm>
            <a:off x="572558" y="1447800"/>
            <a:ext cx="9245811" cy="1320800"/>
          </a:xfrm>
        </p:spPr>
        <p:txBody>
          <a:bodyPr>
            <a:normAutofit fontScale="92500" lnSpcReduction="20000"/>
          </a:bodyPr>
          <a:lstStyle/>
          <a:p>
            <a:r>
              <a:rPr lang="en-US" sz="1900" b="1" dirty="0">
                <a:latin typeface="Arial" panose="020B0604020202020204" pitchFamily="34" charset="0"/>
                <a:cs typeface="Arial" panose="020B0604020202020204" pitchFamily="34" charset="0"/>
              </a:rPr>
              <a:t>Purpose</a:t>
            </a:r>
            <a:r>
              <a:rPr lang="en-US" sz="1900" dirty="0">
                <a:latin typeface="Arial" panose="020B0604020202020204" pitchFamily="34" charset="0"/>
                <a:cs typeface="Arial" panose="020B0604020202020204" pitchFamily="34" charset="0"/>
              </a:rPr>
              <a:t>: Through title VI of the Civil Rights Act of 1964, Title IX of the Education Amendments and Section 504 of the Rehabilitation Act, USDA seeks to ensure that TEFAP and CSFP benefits are made available to all eligible persons in a non-discriminatory manner.</a:t>
            </a:r>
          </a:p>
          <a:p>
            <a:r>
              <a:rPr lang="en-US" b="1" dirty="0">
                <a:latin typeface="Arial" panose="020B0604020202020204" pitchFamily="34" charset="0"/>
                <a:cs typeface="Arial" panose="020B0604020202020204" pitchFamily="34" charset="0"/>
              </a:rPr>
              <a:t>Overview</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81D73288-39DA-4234-9709-EA548867232B}"/>
              </a:ext>
            </a:extLst>
          </p:cNvPr>
          <p:cNvSpPr txBox="1">
            <a:spLocks/>
          </p:cNvSpPr>
          <p:nvPr/>
        </p:nvSpPr>
        <p:spPr>
          <a:xfrm>
            <a:off x="677334" y="2768600"/>
            <a:ext cx="8596668" cy="3121025"/>
          </a:xfrm>
          <a:prstGeom prst="rect">
            <a:avLst/>
          </a:prstGeom>
        </p:spPr>
        <p:txBody>
          <a:bodyPr vert="horz" lIns="91440" tIns="45720" rIns="91440" bIns="45720" numCol="2"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1900" dirty="0">
                <a:latin typeface="Arial" panose="020B0604020202020204" pitchFamily="34" charset="0"/>
                <a:cs typeface="Arial" panose="020B0604020202020204" pitchFamily="34" charset="0"/>
              </a:rPr>
              <a:t>Assurances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Training requirements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Discrimination</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Protected classes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Disability discrimination and reasonable accommodation</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Limited English Proficiency (LEP) and requirements for language assistance</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Equal opportunity for religious organizations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Nondiscrimination statements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Effective public notification systems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Collection and use of data</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Complaint procedures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Conflict resolution</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Compliance reviews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Resolution of noncompliance</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Customer service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731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8B87-D20F-4100-8095-8D1C9B0EF5AD}"/>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Racial and Ethnic Data Collection</a:t>
            </a:r>
            <a:br>
              <a:rPr lang="en-US" dirty="0"/>
            </a:br>
            <a:endParaRPr lang="en-US" dirty="0"/>
          </a:p>
        </p:txBody>
      </p:sp>
      <p:sp>
        <p:nvSpPr>
          <p:cNvPr id="3" name="Content Placeholder 2">
            <a:extLst>
              <a:ext uri="{FF2B5EF4-FFF2-40B4-BE49-F238E27FC236}">
                <a16:creationId xmlns:a16="http://schemas.microsoft.com/office/drawing/2014/main" id="{7879F726-BA52-42BF-8299-B785CF367823}"/>
              </a:ext>
            </a:extLst>
          </p:cNvPr>
          <p:cNvSpPr>
            <a:spLocks noGrp="1"/>
          </p:cNvSpPr>
          <p:nvPr>
            <p:ph idx="1"/>
          </p:nvPr>
        </p:nvSpPr>
        <p:spPr>
          <a:xfrm>
            <a:off x="677334" y="2160589"/>
            <a:ext cx="8596668" cy="4496243"/>
          </a:xfrm>
        </p:spPr>
        <p:txBody>
          <a:bodyPr/>
          <a:lstStyle/>
          <a:p>
            <a:pPr marL="0" indent="0">
              <a:buNone/>
            </a:pPr>
            <a:r>
              <a:rPr lang="en-US" dirty="0">
                <a:latin typeface="Arial" panose="020B0604020202020204" pitchFamily="34" charset="0"/>
                <a:cs typeface="Arial" panose="020B0604020202020204" pitchFamily="34" charset="0"/>
              </a:rPr>
              <a:t>Ethnic categories:</a:t>
            </a:r>
          </a:p>
          <a:p>
            <a:r>
              <a:rPr lang="en-US" dirty="0">
                <a:latin typeface="Arial" panose="020B0604020202020204" pitchFamily="34" charset="0"/>
                <a:cs typeface="Arial" panose="020B0604020202020204" pitchFamily="34" charset="0"/>
              </a:rPr>
              <a:t>Hispanic or Latino - a person of Cuban, Mexican, Puerto Rican, South or Central American, or other Spanish culture or origin, regardless of race</a:t>
            </a:r>
          </a:p>
          <a:p>
            <a:r>
              <a:rPr lang="en-US" dirty="0">
                <a:latin typeface="Arial" panose="020B0604020202020204" pitchFamily="34" charset="0"/>
                <a:cs typeface="Arial" panose="020B0604020202020204" pitchFamily="34" charset="0"/>
              </a:rPr>
              <a:t>Not Hispanic or Latino</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Racial categories:</a:t>
            </a:r>
          </a:p>
          <a:p>
            <a:r>
              <a:rPr lang="en-US" dirty="0">
                <a:latin typeface="Arial" panose="020B0604020202020204" pitchFamily="34" charset="0"/>
                <a:cs typeface="Arial" panose="020B0604020202020204" pitchFamily="34" charset="0"/>
              </a:rPr>
              <a:t>Black or African American</a:t>
            </a:r>
          </a:p>
          <a:p>
            <a:r>
              <a:rPr lang="en-US" dirty="0">
                <a:latin typeface="Arial" panose="020B0604020202020204" pitchFamily="34" charset="0"/>
                <a:cs typeface="Arial" panose="020B0604020202020204" pitchFamily="34" charset="0"/>
              </a:rPr>
              <a:t>Asian</a:t>
            </a:r>
          </a:p>
          <a:p>
            <a:r>
              <a:rPr lang="en-US" dirty="0">
                <a:latin typeface="Arial" panose="020B0604020202020204" pitchFamily="34" charset="0"/>
                <a:cs typeface="Arial" panose="020B0604020202020204" pitchFamily="34" charset="0"/>
              </a:rPr>
              <a:t>American Indian &amp; Alaska Native</a:t>
            </a:r>
          </a:p>
          <a:p>
            <a:r>
              <a:rPr lang="en-US" dirty="0">
                <a:latin typeface="Arial" panose="020B0604020202020204" pitchFamily="34" charset="0"/>
                <a:cs typeface="Arial" panose="020B0604020202020204" pitchFamily="34" charset="0"/>
              </a:rPr>
              <a:t>White</a:t>
            </a:r>
          </a:p>
          <a:p>
            <a:r>
              <a:rPr lang="en-US" dirty="0">
                <a:latin typeface="Arial" panose="020B0604020202020204" pitchFamily="34" charset="0"/>
                <a:cs typeface="Arial" panose="020B0604020202020204" pitchFamily="34" charset="0"/>
              </a:rPr>
              <a:t>Native Hawaiian or Other Pacific Islander</a:t>
            </a:r>
          </a:p>
        </p:txBody>
      </p:sp>
    </p:spTree>
    <p:extLst>
      <p:ext uri="{BB962C8B-B14F-4D97-AF65-F5344CB8AC3E}">
        <p14:creationId xmlns:p14="http://schemas.microsoft.com/office/powerpoint/2010/main" val="3553874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E7AD-55D7-4845-9F16-4284909FD61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Complaint</a:t>
            </a:r>
          </a:p>
        </p:txBody>
      </p:sp>
      <p:sp>
        <p:nvSpPr>
          <p:cNvPr id="3" name="Content Placeholder 2">
            <a:extLst>
              <a:ext uri="{FF2B5EF4-FFF2-40B4-BE49-F238E27FC236}">
                <a16:creationId xmlns:a16="http://schemas.microsoft.com/office/drawing/2014/main" id="{09366918-4648-4615-91DB-5426A5420527}"/>
              </a:ext>
            </a:extLst>
          </p:cNvPr>
          <p:cNvSpPr>
            <a:spLocks noGrp="1"/>
          </p:cNvSpPr>
          <p:nvPr>
            <p:ph idx="1"/>
          </p:nvPr>
        </p:nvSpPr>
        <p:spPr/>
        <p:txBody>
          <a:bodyPr>
            <a:normAutofit lnSpcReduction="10000"/>
          </a:bodyPr>
          <a:lstStyle/>
          <a:p>
            <a:pPr marL="0" indent="0">
              <a:buNone/>
            </a:pPr>
            <a:r>
              <a:rPr lang="en-US" dirty="0">
                <a:latin typeface="Arial" panose="020B0604020202020204" pitchFamily="34" charset="0"/>
                <a:cs typeface="Arial" panose="020B0604020202020204" pitchFamily="34" charset="0"/>
              </a:rPr>
              <a:t>A Civil Rights complaint may be either verbal or written.</a:t>
            </a: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 Civil Rights complaint alleges that a discrimination has occurred based on one of the six protected classes:</a:t>
            </a:r>
          </a:p>
          <a:p>
            <a:pPr marL="0" indent="0">
              <a:buNone/>
            </a:pPr>
            <a:endParaRPr lang="en-US" sz="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Race </a:t>
            </a:r>
          </a:p>
          <a:p>
            <a:pPr lvl="1"/>
            <a:r>
              <a:rPr lang="en-US" sz="1800" dirty="0">
                <a:latin typeface="Arial" panose="020B0604020202020204" pitchFamily="34" charset="0"/>
                <a:cs typeface="Arial" panose="020B0604020202020204" pitchFamily="34" charset="0"/>
              </a:rPr>
              <a:t>Color </a:t>
            </a:r>
          </a:p>
          <a:p>
            <a:pPr lvl="1"/>
            <a:r>
              <a:rPr lang="en-US" sz="1800" dirty="0">
                <a:latin typeface="Arial" panose="020B0604020202020204" pitchFamily="34" charset="0"/>
                <a:cs typeface="Arial" panose="020B0604020202020204" pitchFamily="34" charset="0"/>
              </a:rPr>
              <a:t>National origin </a:t>
            </a:r>
          </a:p>
          <a:p>
            <a:pPr lvl="1"/>
            <a:r>
              <a:rPr lang="en-US" sz="1800" dirty="0">
                <a:latin typeface="Arial" panose="020B0604020202020204" pitchFamily="34" charset="0"/>
                <a:cs typeface="Arial" panose="020B0604020202020204" pitchFamily="34" charset="0"/>
              </a:rPr>
              <a:t>Sex</a:t>
            </a:r>
          </a:p>
          <a:p>
            <a:pPr lvl="1"/>
            <a:r>
              <a:rPr lang="en-US" sz="1800" dirty="0">
                <a:latin typeface="Arial" panose="020B0604020202020204" pitchFamily="34" charset="0"/>
                <a:cs typeface="Arial" panose="020B0604020202020204" pitchFamily="34" charset="0"/>
              </a:rPr>
              <a:t>Age</a:t>
            </a:r>
          </a:p>
          <a:p>
            <a:pPr lvl="1"/>
            <a:r>
              <a:rPr lang="en-US" sz="1800" dirty="0">
                <a:latin typeface="Arial" panose="020B0604020202020204" pitchFamily="34" charset="0"/>
                <a:cs typeface="Arial" panose="020B0604020202020204" pitchFamily="34" charset="0"/>
              </a:rPr>
              <a:t>Disability</a:t>
            </a:r>
          </a:p>
        </p:txBody>
      </p:sp>
      <p:pic>
        <p:nvPicPr>
          <p:cNvPr id="5" name="Picture 4">
            <a:extLst>
              <a:ext uri="{FF2B5EF4-FFF2-40B4-BE49-F238E27FC236}">
                <a16:creationId xmlns:a16="http://schemas.microsoft.com/office/drawing/2014/main" id="{9A32090E-78ED-47D1-9401-4D413D3103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77281" y="3576292"/>
            <a:ext cx="2190750" cy="2190750"/>
          </a:xfrm>
          <a:prstGeom prst="rect">
            <a:avLst/>
          </a:prstGeom>
        </p:spPr>
      </p:pic>
    </p:spTree>
    <p:extLst>
      <p:ext uri="{BB962C8B-B14F-4D97-AF65-F5344CB8AC3E}">
        <p14:creationId xmlns:p14="http://schemas.microsoft.com/office/powerpoint/2010/main" val="3393848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733A-E220-4455-BFEA-7715DB99F7F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Complaint Procedure</a:t>
            </a:r>
          </a:p>
        </p:txBody>
      </p:sp>
      <p:sp>
        <p:nvSpPr>
          <p:cNvPr id="3" name="Content Placeholder 2">
            <a:extLst>
              <a:ext uri="{FF2B5EF4-FFF2-40B4-BE49-F238E27FC236}">
                <a16:creationId xmlns:a16="http://schemas.microsoft.com/office/drawing/2014/main" id="{7AC36E27-F123-4066-B9C9-99F184ABA23F}"/>
              </a:ext>
            </a:extLst>
          </p:cNvPr>
          <p:cNvSpPr>
            <a:spLocks noGrp="1"/>
          </p:cNvSpPr>
          <p:nvPr>
            <p:ph idx="1"/>
          </p:nvPr>
        </p:nvSpPr>
        <p:spPr/>
        <p:txBody>
          <a:bodyPr/>
          <a:lstStyle/>
          <a:p>
            <a:r>
              <a:rPr lang="en-US" b="1" dirty="0">
                <a:latin typeface="Arial" panose="020B0604020202020204" pitchFamily="34" charset="0"/>
                <a:cs typeface="Arial" panose="020B0604020202020204" pitchFamily="34" charset="0"/>
              </a:rPr>
              <a:t>Right to File </a:t>
            </a:r>
            <a:r>
              <a:rPr lang="en-US" dirty="0">
                <a:latin typeface="Arial" panose="020B0604020202020204" pitchFamily="34" charset="0"/>
                <a:cs typeface="Arial" panose="020B0604020202020204" pitchFamily="34" charset="0"/>
              </a:rPr>
              <a:t>- any person alleging discrimination based on a protected class has the right to file a complaint within 180 days of the discriminatory action.</a:t>
            </a:r>
          </a:p>
          <a:p>
            <a:r>
              <a:rPr lang="en-US" b="1" dirty="0">
                <a:latin typeface="Arial" panose="020B0604020202020204" pitchFamily="34" charset="0"/>
                <a:cs typeface="Arial" panose="020B0604020202020204" pitchFamily="34" charset="0"/>
              </a:rPr>
              <a:t>Acceptance</a:t>
            </a:r>
            <a:r>
              <a:rPr lang="en-US" dirty="0">
                <a:latin typeface="Arial" panose="020B0604020202020204" pitchFamily="34" charset="0"/>
                <a:cs typeface="Arial" panose="020B0604020202020204" pitchFamily="34" charset="0"/>
              </a:rPr>
              <a:t> - all civil rights complaints, written or verbal, are accepted and forwarded to the Civil Rights division of FNS.</a:t>
            </a:r>
          </a:p>
          <a:p>
            <a:r>
              <a:rPr lang="en-US" b="1" dirty="0">
                <a:latin typeface="Arial" panose="020B0604020202020204" pitchFamily="34" charset="0"/>
                <a:cs typeface="Arial" panose="020B0604020202020204" pitchFamily="34" charset="0"/>
              </a:rPr>
              <a:t>Method</a:t>
            </a:r>
            <a:r>
              <a:rPr lang="en-US" dirty="0">
                <a:latin typeface="Arial" panose="020B0604020202020204" pitchFamily="34" charset="0"/>
                <a:cs typeface="Arial" panose="020B0604020202020204" pitchFamily="34" charset="0"/>
              </a:rPr>
              <a:t> - an individual may file a Civil Rights complaint directly to FNS through email, fax, phone, mail, or online. Information is available on the ‘And Justice for All’ poster. An individual may also submit a written or verbal complaint to any agency distributing CSFP or TEFAP.</a:t>
            </a:r>
          </a:p>
        </p:txBody>
      </p:sp>
    </p:spTree>
    <p:extLst>
      <p:ext uri="{BB962C8B-B14F-4D97-AF65-F5344CB8AC3E}">
        <p14:creationId xmlns:p14="http://schemas.microsoft.com/office/powerpoint/2010/main" val="3134366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17CB-5EBC-4267-9064-357027C5EF3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Records Management</a:t>
            </a:r>
            <a:br>
              <a:rPr lang="en-US" dirty="0"/>
            </a:br>
            <a:endParaRPr lang="en-US" dirty="0"/>
          </a:p>
        </p:txBody>
      </p:sp>
      <p:sp>
        <p:nvSpPr>
          <p:cNvPr id="3" name="Content Placeholder 2">
            <a:extLst>
              <a:ext uri="{FF2B5EF4-FFF2-40B4-BE49-F238E27FC236}">
                <a16:creationId xmlns:a16="http://schemas.microsoft.com/office/drawing/2014/main" id="{73C02ED8-0CB1-44AE-987E-FF5D0A43C213}"/>
              </a:ext>
            </a:extLst>
          </p:cNvPr>
          <p:cNvSpPr>
            <a:spLocks noGrp="1"/>
          </p:cNvSpPr>
          <p:nvPr>
            <p:ph idx="1"/>
          </p:nvPr>
        </p:nvSpPr>
        <p:spPr>
          <a:xfrm>
            <a:off x="677334" y="2160589"/>
            <a:ext cx="8596668" cy="4240211"/>
          </a:xfrm>
        </p:spPr>
        <p:txBody>
          <a:bodyPr>
            <a:normAutofit fontScale="92500" lnSpcReduction="10000"/>
          </a:bodyPr>
          <a:lstStyle/>
          <a:p>
            <a:pPr marL="0" indent="0">
              <a:buNone/>
            </a:pPr>
            <a:r>
              <a:rPr lang="en-US" sz="1900" dirty="0">
                <a:latin typeface="Arial" panose="020B0604020202020204" pitchFamily="34" charset="0"/>
                <a:cs typeface="Arial" panose="020B0604020202020204" pitchFamily="34" charset="0"/>
              </a:rPr>
              <a:t>Distributing Agencies must keep a Civil Rights Binder or File with the required civil rights complaint documents including:</a:t>
            </a:r>
          </a:p>
          <a:p>
            <a:pPr marL="0" indent="0">
              <a:buNone/>
            </a:pPr>
            <a:endParaRPr lang="en-US" sz="19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Written civil rights complaint procedure.</a:t>
            </a:r>
          </a:p>
          <a:p>
            <a:r>
              <a:rPr lang="en-US" sz="1900" dirty="0">
                <a:latin typeface="Arial" panose="020B0604020202020204" pitchFamily="34" charset="0"/>
                <a:cs typeface="Arial" panose="020B0604020202020204" pitchFamily="34" charset="0"/>
              </a:rPr>
              <a:t>Annually dated civil rights complaint log, even when no complaints are received/documented.</a:t>
            </a:r>
          </a:p>
          <a:p>
            <a:r>
              <a:rPr lang="en-US" sz="1900" dirty="0">
                <a:latin typeface="Arial" panose="020B0604020202020204" pitchFamily="34" charset="0"/>
                <a:cs typeface="Arial" panose="020B0604020202020204" pitchFamily="34" charset="0"/>
              </a:rPr>
              <a:t>Copies of civil rights complaint forms – Spanish and English (Complaint forms must be available at all sites).</a:t>
            </a:r>
          </a:p>
          <a:p>
            <a:r>
              <a:rPr lang="en-US" sz="1900" dirty="0">
                <a:latin typeface="Arial" panose="020B0604020202020204" pitchFamily="34" charset="0"/>
                <a:cs typeface="Arial" panose="020B0604020202020204" pitchFamily="34" charset="0"/>
              </a:rPr>
              <a:t>Documentation that site volunteers and staff have completed appropriate Civil Rights training every year.</a:t>
            </a: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Information in the Civil Rights binder/file must be annually updated and maintained for three years plus the current year. </a:t>
            </a:r>
          </a:p>
        </p:txBody>
      </p:sp>
    </p:spTree>
    <p:extLst>
      <p:ext uri="{BB962C8B-B14F-4D97-AF65-F5344CB8AC3E}">
        <p14:creationId xmlns:p14="http://schemas.microsoft.com/office/powerpoint/2010/main" val="3985450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93109-5B5C-4E2F-BBA6-AEDC0EA25D0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Complaint Procedure</a:t>
            </a:r>
          </a:p>
        </p:txBody>
      </p:sp>
      <p:sp>
        <p:nvSpPr>
          <p:cNvPr id="3" name="Content Placeholder 2">
            <a:extLst>
              <a:ext uri="{FF2B5EF4-FFF2-40B4-BE49-F238E27FC236}">
                <a16:creationId xmlns:a16="http://schemas.microsoft.com/office/drawing/2014/main" id="{01D0B017-5B5F-4CF8-AF5A-9580608EEEBF}"/>
              </a:ext>
            </a:extLst>
          </p:cNvPr>
          <p:cNvSpPr>
            <a:spLocks noGrp="1"/>
          </p:cNvSpPr>
          <p:nvPr>
            <p:ph idx="1"/>
          </p:nvPr>
        </p:nvSpPr>
        <p:spPr/>
        <p:txBody>
          <a:bodyPr/>
          <a:lstStyle/>
          <a:p>
            <a:pPr marL="0" indent="0" algn="ctr">
              <a:buNone/>
            </a:pPr>
            <a:r>
              <a:rPr lang="en-US" dirty="0">
                <a:latin typeface="Arial" panose="020B0604020202020204" pitchFamily="34" charset="0"/>
                <a:cs typeface="Arial" panose="020B0604020202020204" pitchFamily="34" charset="0"/>
              </a:rPr>
              <a:t>Written or verbal Civil Rights complaint received by agency.</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Agency documents Civil Rights complaint in the Civil Rights complaint log.</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Agency gives complainant Civil Rights Complaint Form and/or assists in completing the form.</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Agency notifies program point of contact about the complaint for further instruction and forwarding to FNS.</a:t>
            </a:r>
          </a:p>
        </p:txBody>
      </p:sp>
      <p:sp>
        <p:nvSpPr>
          <p:cNvPr id="4" name="Arrow: Chevron 3">
            <a:extLst>
              <a:ext uri="{FF2B5EF4-FFF2-40B4-BE49-F238E27FC236}">
                <a16:creationId xmlns:a16="http://schemas.microsoft.com/office/drawing/2014/main" id="{8FADFDBC-172E-4FAD-82F6-A27D41CEF0AE}"/>
              </a:ext>
            </a:extLst>
          </p:cNvPr>
          <p:cNvSpPr/>
          <p:nvPr/>
        </p:nvSpPr>
        <p:spPr>
          <a:xfrm rot="5400000">
            <a:off x="4747068" y="2287704"/>
            <a:ext cx="457200" cy="9682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Arrow: Chevron 6">
            <a:extLst>
              <a:ext uri="{FF2B5EF4-FFF2-40B4-BE49-F238E27FC236}">
                <a16:creationId xmlns:a16="http://schemas.microsoft.com/office/drawing/2014/main" id="{D0D8B711-41EF-475C-ABCC-6F4B21AD91C3}"/>
              </a:ext>
            </a:extLst>
          </p:cNvPr>
          <p:cNvSpPr/>
          <p:nvPr/>
        </p:nvSpPr>
        <p:spPr>
          <a:xfrm rot="5400000">
            <a:off x="4747068" y="3088598"/>
            <a:ext cx="457200" cy="9682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Arrow: Chevron 7">
            <a:extLst>
              <a:ext uri="{FF2B5EF4-FFF2-40B4-BE49-F238E27FC236}">
                <a16:creationId xmlns:a16="http://schemas.microsoft.com/office/drawing/2014/main" id="{3DB81E96-9492-4273-B8D2-5CE2A83D710F}"/>
              </a:ext>
            </a:extLst>
          </p:cNvPr>
          <p:cNvSpPr/>
          <p:nvPr/>
        </p:nvSpPr>
        <p:spPr>
          <a:xfrm rot="5400000">
            <a:off x="4747068" y="4139715"/>
            <a:ext cx="457200" cy="9682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127305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CD541-00CD-4936-AB95-4E182630B0B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Verbal Complaints</a:t>
            </a:r>
          </a:p>
        </p:txBody>
      </p:sp>
      <p:sp>
        <p:nvSpPr>
          <p:cNvPr id="3" name="Content Placeholder 2">
            <a:extLst>
              <a:ext uri="{FF2B5EF4-FFF2-40B4-BE49-F238E27FC236}">
                <a16:creationId xmlns:a16="http://schemas.microsoft.com/office/drawing/2014/main" id="{20235A6F-CB96-4440-B233-DD9789675784}"/>
              </a:ext>
            </a:extLst>
          </p:cNvPr>
          <p:cNvSpPr>
            <a:spLocks noGrp="1"/>
          </p:cNvSpPr>
          <p:nvPr>
            <p:ph idx="1"/>
          </p:nvPr>
        </p:nvSpPr>
        <p:spPr>
          <a:xfrm>
            <a:off x="677334" y="1390651"/>
            <a:ext cx="8596668" cy="4650712"/>
          </a:xfrm>
        </p:spPr>
        <p:txBody>
          <a:bodyPr>
            <a:normAutofit/>
          </a:bodyPr>
          <a:lstStyle/>
          <a:p>
            <a:pPr marL="0" indent="0">
              <a:buNone/>
            </a:pPr>
            <a:r>
              <a:rPr lang="en-US" dirty="0">
                <a:latin typeface="Arial" panose="020B0604020202020204" pitchFamily="34" charset="0"/>
                <a:cs typeface="Arial" panose="020B0604020202020204" pitchFamily="34" charset="0"/>
              </a:rPr>
              <a:t>A complainant may allege discrimination verbally in person or over the phone. In this event, the person to whom the allegations are made shall write up the elements of the complaint and, at minimum, attempt to collect the following information:</a:t>
            </a:r>
          </a:p>
          <a:p>
            <a:r>
              <a:rPr lang="en-US" dirty="0">
                <a:latin typeface="Arial" panose="020B0604020202020204" pitchFamily="34" charset="0"/>
                <a:cs typeface="Arial" panose="020B0604020202020204" pitchFamily="34" charset="0"/>
              </a:rPr>
              <a:t>Contact information for the complainant.</a:t>
            </a:r>
          </a:p>
          <a:p>
            <a:r>
              <a:rPr lang="en-US" dirty="0">
                <a:latin typeface="Arial" panose="020B0604020202020204" pitchFamily="34" charset="0"/>
                <a:cs typeface="Arial" panose="020B0604020202020204" pitchFamily="34" charset="0"/>
              </a:rPr>
              <a:t>Specific location and name of the entity delivering the service or benefit.</a:t>
            </a:r>
          </a:p>
          <a:p>
            <a:r>
              <a:rPr lang="en-US" dirty="0">
                <a:latin typeface="Arial" panose="020B0604020202020204" pitchFamily="34" charset="0"/>
                <a:cs typeface="Arial" panose="020B0604020202020204" pitchFamily="34" charset="0"/>
              </a:rPr>
              <a:t>The nature of the incident or action that led the complainant to feel discrimination was a factor.</a:t>
            </a:r>
          </a:p>
          <a:p>
            <a:r>
              <a:rPr lang="en-US" dirty="0">
                <a:latin typeface="Arial" panose="020B0604020202020204" pitchFamily="34" charset="0"/>
                <a:cs typeface="Arial" panose="020B0604020202020204" pitchFamily="34" charset="0"/>
              </a:rPr>
              <a:t>The basis on which the complainant feels discrimination exists.</a:t>
            </a:r>
          </a:p>
          <a:p>
            <a:r>
              <a:rPr lang="en-US" dirty="0">
                <a:latin typeface="Arial" panose="020B0604020202020204" pitchFamily="34" charset="0"/>
                <a:cs typeface="Arial" panose="020B0604020202020204" pitchFamily="34" charset="0"/>
              </a:rPr>
              <a:t>The names, titles, and business addresses of persons who may have knowledge of the discriminatory action.</a:t>
            </a:r>
          </a:p>
          <a:p>
            <a:r>
              <a:rPr lang="en-US" dirty="0">
                <a:latin typeface="Arial" panose="020B0604020202020204" pitchFamily="34" charset="0"/>
                <a:cs typeface="Arial" panose="020B0604020202020204" pitchFamily="34" charset="0"/>
              </a:rPr>
              <a:t>The date(s) during which the alleged discriminatory actions occurred or, if continuing, the duration of such actions.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43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C436-6472-48B8-A4A6-A5440D329F4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Where to file Complaints</a:t>
            </a:r>
          </a:p>
        </p:txBody>
      </p:sp>
      <p:sp>
        <p:nvSpPr>
          <p:cNvPr id="3" name="Content Placeholder 2">
            <a:extLst>
              <a:ext uri="{FF2B5EF4-FFF2-40B4-BE49-F238E27FC236}">
                <a16:creationId xmlns:a16="http://schemas.microsoft.com/office/drawing/2014/main" id="{04B3B194-8546-4CC0-9A9E-7DACB50CF7C3}"/>
              </a:ext>
            </a:extLst>
          </p:cNvPr>
          <p:cNvSpPr>
            <a:spLocks noGrp="1"/>
          </p:cNvSpPr>
          <p:nvPr>
            <p:ph sz="half" idx="1"/>
          </p:nvPr>
        </p:nvSpPr>
        <p:spPr>
          <a:xfrm>
            <a:off x="677334" y="1408114"/>
            <a:ext cx="4257865" cy="3880772"/>
          </a:xfrm>
        </p:spPr>
        <p:txBody>
          <a:bodyPr/>
          <a:lstStyle/>
          <a:p>
            <a:pPr marL="0" indent="0">
              <a:buNone/>
            </a:pPr>
            <a:r>
              <a:rPr lang="en-US" dirty="0">
                <a:latin typeface="Arial" panose="020B0604020202020204" pitchFamily="34" charset="0"/>
                <a:cs typeface="Arial" panose="020B0604020202020204" pitchFamily="34" charset="0"/>
              </a:rPr>
              <a:t>To file a program complaint of discrimination, complete the </a:t>
            </a:r>
            <a:r>
              <a:rPr lang="en-US" b="1" dirty="0">
                <a:latin typeface="Arial" panose="020B0604020202020204" pitchFamily="34" charset="0"/>
                <a:cs typeface="Arial" panose="020B0604020202020204" pitchFamily="34" charset="0"/>
              </a:rPr>
              <a:t>USDA Program Discrimination Complaint form (AD-3027)</a:t>
            </a:r>
            <a:r>
              <a:rPr lang="en-US" dirty="0">
                <a:latin typeface="Arial" panose="020B0604020202020204" pitchFamily="34" charset="0"/>
                <a:cs typeface="Arial" panose="020B0604020202020204" pitchFamily="34" charset="0"/>
              </a:rPr>
              <a:t> found online at: “How to File a Complaint”, </a:t>
            </a:r>
            <a:r>
              <a:rPr lang="en-US" b="1" dirty="0">
                <a:latin typeface="Arial" panose="020B0604020202020204" pitchFamily="34" charset="0"/>
                <a:cs typeface="Arial" panose="020B0604020202020204" pitchFamily="34" charset="0"/>
                <a:hlinkClick r:id="rId2"/>
              </a:rPr>
              <a:t>http://www.ascr.usda.gov/complaint_filing_cust.html</a:t>
            </a:r>
            <a:r>
              <a:rPr lang="en-US" dirty="0">
                <a:latin typeface="Arial" panose="020B0604020202020204" pitchFamily="34" charset="0"/>
                <a:cs typeface="Arial" panose="020B0604020202020204" pitchFamily="34" charset="0"/>
              </a:rPr>
              <a:t>, and at any USDA office, or write a letter addressed to USDA and provide in the letter all of the information requested in the form. To request a copy of the complaint form, call </a:t>
            </a:r>
            <a:r>
              <a:rPr lang="en-US" b="1" dirty="0">
                <a:latin typeface="Arial" panose="020B0604020202020204" pitchFamily="34" charset="0"/>
                <a:cs typeface="Arial" panose="020B0604020202020204" pitchFamily="34" charset="0"/>
              </a:rPr>
              <a:t>(866) 632-9992</a:t>
            </a:r>
            <a:r>
              <a:rPr lang="en-US" dirty="0">
                <a:latin typeface="Arial" panose="020B0604020202020204" pitchFamily="34" charset="0"/>
                <a:cs typeface="Arial" panose="020B0604020202020204" pitchFamily="34" charset="0"/>
              </a:rPr>
              <a:t>.</a:t>
            </a:r>
          </a:p>
        </p:txBody>
      </p:sp>
      <p:sp>
        <p:nvSpPr>
          <p:cNvPr id="4" name="Content Placeholder 3">
            <a:extLst>
              <a:ext uri="{FF2B5EF4-FFF2-40B4-BE49-F238E27FC236}">
                <a16:creationId xmlns:a16="http://schemas.microsoft.com/office/drawing/2014/main" id="{89D1590B-1296-478A-A255-5EE02A562B1F}"/>
              </a:ext>
            </a:extLst>
          </p:cNvPr>
          <p:cNvSpPr>
            <a:spLocks noGrp="1"/>
          </p:cNvSpPr>
          <p:nvPr>
            <p:ph sz="half" idx="2"/>
          </p:nvPr>
        </p:nvSpPr>
        <p:spPr>
          <a:xfrm>
            <a:off x="5016137" y="1408113"/>
            <a:ext cx="4257865" cy="3880773"/>
          </a:xfrm>
        </p:spPr>
        <p:txBody>
          <a:bodyPr>
            <a:normAutofit/>
          </a:bodyPr>
          <a:lstStyle/>
          <a:p>
            <a:pPr marL="0" indent="0">
              <a:buNone/>
            </a:pPr>
            <a:r>
              <a:rPr lang="en-US" dirty="0">
                <a:latin typeface="Arial" panose="020B0604020202020204" pitchFamily="34" charset="0"/>
                <a:cs typeface="Arial" panose="020B0604020202020204" pitchFamily="34" charset="0"/>
              </a:rPr>
              <a:t>Submit your completed form or letter to USDA by:</a:t>
            </a:r>
          </a:p>
          <a:p>
            <a:pPr marL="0" indent="0">
              <a:buNone/>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Mail</a:t>
            </a:r>
            <a:r>
              <a:rPr lang="en-US"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U.S. Department of Agriculture</a:t>
            </a:r>
          </a:p>
          <a:p>
            <a:pPr marL="400050" lvl="1" indent="0">
              <a:buNone/>
            </a:pPr>
            <a:r>
              <a:rPr lang="en-US" sz="1800" dirty="0">
                <a:latin typeface="Arial" panose="020B0604020202020204" pitchFamily="34" charset="0"/>
                <a:cs typeface="Arial" panose="020B0604020202020204" pitchFamily="34" charset="0"/>
              </a:rPr>
              <a:t>Office of the Assistant Secretary for Civil Rights</a:t>
            </a:r>
          </a:p>
          <a:p>
            <a:pPr marL="400050" lvl="1" indent="0">
              <a:buNone/>
            </a:pPr>
            <a:r>
              <a:rPr lang="en-US" sz="1800" dirty="0">
                <a:latin typeface="Arial" panose="020B0604020202020204" pitchFamily="34" charset="0"/>
                <a:cs typeface="Arial" panose="020B0604020202020204" pitchFamily="34" charset="0"/>
              </a:rPr>
              <a:t>1400 Independence Avenue, SW</a:t>
            </a:r>
          </a:p>
          <a:p>
            <a:pPr marL="400050" lvl="1" indent="0">
              <a:buNone/>
            </a:pPr>
            <a:r>
              <a:rPr lang="en-US" sz="1800" dirty="0">
                <a:latin typeface="Arial" panose="020B0604020202020204" pitchFamily="34" charset="0"/>
                <a:cs typeface="Arial" panose="020B0604020202020204" pitchFamily="34" charset="0"/>
              </a:rPr>
              <a:t>Washington, DC 20250-9410; or</a:t>
            </a:r>
          </a:p>
          <a:p>
            <a:r>
              <a:rPr lang="en-US" b="1" dirty="0">
                <a:latin typeface="Arial" panose="020B0604020202020204" pitchFamily="34" charset="0"/>
                <a:cs typeface="Arial" panose="020B0604020202020204" pitchFamily="34" charset="0"/>
              </a:rPr>
              <a:t>Fax</a:t>
            </a:r>
            <a:r>
              <a:rPr lang="en-US" dirty="0">
                <a:latin typeface="Arial" panose="020B0604020202020204" pitchFamily="34" charset="0"/>
                <a:cs typeface="Arial" panose="020B0604020202020204" pitchFamily="34" charset="0"/>
              </a:rPr>
              <a:t>: 202-690-7442; or</a:t>
            </a:r>
          </a:p>
          <a:p>
            <a:r>
              <a:rPr lang="en-US" b="1" dirty="0">
                <a:latin typeface="Arial" panose="020B0604020202020204" pitchFamily="34" charset="0"/>
                <a:cs typeface="Arial" panose="020B0604020202020204" pitchFamily="34" charset="0"/>
              </a:rPr>
              <a:t>Email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hlinkClick r:id="rId3"/>
              </a:rPr>
              <a:t>program.intake@usda.gov</a:t>
            </a:r>
            <a:endParaRPr lang="en-US" b="1" dirty="0">
              <a:latin typeface="Arial" panose="020B0604020202020204" pitchFamily="34" charset="0"/>
              <a:cs typeface="Arial" panose="020B0604020202020204" pitchFamily="34" charset="0"/>
            </a:endParaRPr>
          </a:p>
        </p:txBody>
      </p:sp>
      <p:sp>
        <p:nvSpPr>
          <p:cNvPr id="6" name="Text Box 3">
            <a:extLst>
              <a:ext uri="{FF2B5EF4-FFF2-40B4-BE49-F238E27FC236}">
                <a16:creationId xmlns:a16="http://schemas.microsoft.com/office/drawing/2014/main" id="{28EA45FB-0C7D-4095-9EB6-F1B45E74CFF3}"/>
              </a:ext>
            </a:extLst>
          </p:cNvPr>
          <p:cNvSpPr txBox="1">
            <a:spLocks noChangeArrowheads="1"/>
          </p:cNvSpPr>
          <p:nvPr/>
        </p:nvSpPr>
        <p:spPr bwMode="auto">
          <a:xfrm>
            <a:off x="839805" y="5325070"/>
            <a:ext cx="8352663" cy="923330"/>
          </a:xfrm>
          <a:prstGeom prst="rect">
            <a:avLst/>
          </a:prstGeom>
          <a:solidFill>
            <a:schemeClr val="accent2"/>
          </a:solidFill>
          <a:ln w="9525">
            <a:solidFill>
              <a:schemeClr val="tx2"/>
            </a:solidFill>
            <a:miter lim="800000"/>
            <a:headEnd/>
            <a:tailEnd/>
          </a:ln>
        </p:spPr>
        <p:txBody>
          <a:bodyPr wrap="square">
            <a:spAutoFit/>
          </a:bodyPr>
          <a:lstStyle/>
          <a:p>
            <a:pPr algn="ctr" eaLnBrk="0" hangingPunct="0">
              <a:spcBef>
                <a:spcPct val="50000"/>
              </a:spcBef>
            </a:pPr>
            <a:r>
              <a:rPr lang="en-US" dirty="0">
                <a:latin typeface="Arial" panose="020B0604020202020204" pitchFamily="34" charset="0"/>
                <a:cs typeface="Arial" panose="020B0604020202020204" pitchFamily="34" charset="0"/>
              </a:rPr>
              <a:t>All written or verbal complaints alleging discrimination on the basis of </a:t>
            </a:r>
            <a:r>
              <a:rPr lang="en-US" dirty="0">
                <a:solidFill>
                  <a:srgbClr val="000000"/>
                </a:solidFill>
                <a:latin typeface="Arial" panose="020B0604020202020204" pitchFamily="34" charset="0"/>
                <a:cs typeface="Arial" panose="020B0604020202020204" pitchFamily="34" charset="0"/>
              </a:rPr>
              <a:t>race, color, national origin, sex, age, or disability</a:t>
            </a:r>
            <a:r>
              <a:rPr lang="en-US" dirty="0">
                <a:latin typeface="Arial" panose="020B0604020202020204" pitchFamily="34" charset="0"/>
                <a:cs typeface="Arial" panose="020B0604020202020204" pitchFamily="34" charset="0"/>
              </a:rPr>
              <a:t> shall be processed within </a:t>
            </a:r>
            <a:r>
              <a:rPr lang="en-US" b="1" u="sng" dirty="0">
                <a:latin typeface="Arial" panose="020B0604020202020204" pitchFamily="34" charset="0"/>
                <a:cs typeface="Arial" panose="020B0604020202020204" pitchFamily="34" charset="0"/>
              </a:rPr>
              <a:t>90 days upon receipt.</a:t>
            </a:r>
          </a:p>
        </p:txBody>
      </p:sp>
    </p:spTree>
    <p:extLst>
      <p:ext uri="{BB962C8B-B14F-4D97-AF65-F5344CB8AC3E}">
        <p14:creationId xmlns:p14="http://schemas.microsoft.com/office/powerpoint/2010/main" val="2896084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Customer Service</a:t>
            </a:r>
          </a:p>
        </p:txBody>
      </p:sp>
      <p:sp>
        <p:nvSpPr>
          <p:cNvPr id="3" name="Content Placeholder 2"/>
          <p:cNvSpPr>
            <a:spLocks noGrp="1"/>
          </p:cNvSpPr>
          <p:nvPr>
            <p:ph idx="1"/>
          </p:nvPr>
        </p:nvSpPr>
        <p:spPr>
          <a:xfrm>
            <a:off x="1618488" y="1930400"/>
            <a:ext cx="7543800" cy="4800600"/>
          </a:xfrm>
        </p:spPr>
        <p:txBody>
          <a:bodyPr/>
          <a:lstStyle/>
          <a:p>
            <a:r>
              <a:rPr lang="en-US" dirty="0">
                <a:latin typeface="Arial" panose="020B0604020202020204" pitchFamily="34" charset="0"/>
                <a:cs typeface="Arial" panose="020B0604020202020204" pitchFamily="34" charset="0"/>
              </a:rPr>
              <a:t>Smile and be pleasant.</a:t>
            </a:r>
          </a:p>
          <a:p>
            <a:r>
              <a:rPr lang="en-US" dirty="0">
                <a:latin typeface="Arial" panose="020B0604020202020204" pitchFamily="34" charset="0"/>
                <a:cs typeface="Arial" panose="020B0604020202020204" pitchFamily="34" charset="0"/>
              </a:rPr>
              <a:t>Treat everyone with respect and courtesy.</a:t>
            </a:r>
          </a:p>
          <a:p>
            <a:r>
              <a:rPr lang="en-US" dirty="0">
                <a:latin typeface="Arial" panose="020B0604020202020204" pitchFamily="34" charset="0"/>
                <a:cs typeface="Arial" panose="020B0604020202020204" pitchFamily="34" charset="0"/>
              </a:rPr>
              <a:t>Be caring and understanding.</a:t>
            </a:r>
          </a:p>
          <a:p>
            <a:r>
              <a:rPr lang="en-US" dirty="0">
                <a:latin typeface="Arial" panose="020B0604020202020204" pitchFamily="34" charset="0"/>
                <a:cs typeface="Arial" panose="020B0604020202020204" pitchFamily="34" charset="0"/>
              </a:rPr>
              <a:t>Be a good listener.</a:t>
            </a:r>
          </a:p>
          <a:p>
            <a:r>
              <a:rPr lang="en-US" dirty="0">
                <a:latin typeface="Arial" panose="020B0604020202020204" pitchFamily="34" charset="0"/>
                <a:cs typeface="Arial" panose="020B0604020202020204" pitchFamily="34" charset="0"/>
              </a:rPr>
              <a:t>Offer assistance.</a:t>
            </a:r>
          </a:p>
          <a:p>
            <a:r>
              <a:rPr lang="en-US" dirty="0">
                <a:latin typeface="Arial" panose="020B0604020202020204" pitchFamily="34" charset="0"/>
                <a:cs typeface="Arial" panose="020B0604020202020204" pitchFamily="34" charset="0"/>
              </a:rPr>
              <a:t>Serve clients in a timely manner.</a:t>
            </a:r>
          </a:p>
          <a:p>
            <a:r>
              <a:rPr lang="en-US" dirty="0">
                <a:latin typeface="Arial" panose="020B0604020202020204" pitchFamily="34" charset="0"/>
                <a:cs typeface="Arial" panose="020B0604020202020204" pitchFamily="34" charset="0"/>
              </a:rPr>
              <a:t>Apologize for any inconveniences.</a:t>
            </a:r>
          </a:p>
          <a:p>
            <a:r>
              <a:rPr lang="en-US" dirty="0">
                <a:latin typeface="Arial" panose="020B0604020202020204" pitchFamily="34" charset="0"/>
                <a:cs typeface="Arial" panose="020B0604020202020204" pitchFamily="34" charset="0"/>
              </a:rPr>
              <a:t>Make clients feel appreciated.</a:t>
            </a:r>
          </a:p>
          <a:p>
            <a:r>
              <a:rPr lang="en-US" dirty="0">
                <a:latin typeface="Arial" panose="020B0604020202020204" pitchFamily="34" charset="0"/>
                <a:cs typeface="Arial" panose="020B0604020202020204" pitchFamily="34" charset="0"/>
              </a:rPr>
              <a:t>Make sure program is available to all.</a:t>
            </a:r>
          </a:p>
          <a:p>
            <a:r>
              <a:rPr lang="en-US" dirty="0">
                <a:latin typeface="Arial" panose="020B0604020202020204" pitchFamily="34" charset="0"/>
                <a:cs typeface="Arial" panose="020B0604020202020204" pitchFamily="34" charset="0"/>
              </a:rPr>
              <a:t>No discrimination/segregation.</a:t>
            </a:r>
          </a:p>
        </p:txBody>
      </p:sp>
      <p:pic>
        <p:nvPicPr>
          <p:cNvPr id="5" name="Picture 4">
            <a:extLst>
              <a:ext uri="{FF2B5EF4-FFF2-40B4-BE49-F238E27FC236}">
                <a16:creationId xmlns:a16="http://schemas.microsoft.com/office/drawing/2014/main" id="{AB22F9F6-DF83-4C6C-9D65-9F6575C5824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28795" y="2597404"/>
            <a:ext cx="2533493" cy="2422652"/>
          </a:xfrm>
          <a:prstGeom prst="rect">
            <a:avLst/>
          </a:prstGeom>
        </p:spPr>
      </p:pic>
    </p:spTree>
    <p:extLst>
      <p:ext uri="{BB962C8B-B14F-4D97-AF65-F5344CB8AC3E}">
        <p14:creationId xmlns:p14="http://schemas.microsoft.com/office/powerpoint/2010/main" val="206314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4A3B-D5F1-40FA-9480-0F8F69B2E4F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Conflict Resolution</a:t>
            </a:r>
          </a:p>
        </p:txBody>
      </p:sp>
      <p:sp>
        <p:nvSpPr>
          <p:cNvPr id="3" name="Content Placeholder 2">
            <a:extLst>
              <a:ext uri="{FF2B5EF4-FFF2-40B4-BE49-F238E27FC236}">
                <a16:creationId xmlns:a16="http://schemas.microsoft.com/office/drawing/2014/main" id="{08401F46-6DDF-42BB-8524-9398A24BDB4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Be calm, non-defensive, and respectful in interactions.</a:t>
            </a:r>
          </a:p>
          <a:p>
            <a:r>
              <a:rPr lang="en-US" dirty="0">
                <a:latin typeface="Arial" panose="020B0604020202020204" pitchFamily="34" charset="0"/>
                <a:cs typeface="Arial" panose="020B0604020202020204" pitchFamily="34" charset="0"/>
              </a:rPr>
              <a:t>Recognize and respond to things that matter</a:t>
            </a:r>
          </a:p>
          <a:p>
            <a:r>
              <a:rPr lang="en-US" dirty="0">
                <a:latin typeface="Arial" panose="020B0604020202020204" pitchFamily="34" charset="0"/>
                <a:cs typeface="Arial" panose="020B0604020202020204" pitchFamily="34" charset="0"/>
              </a:rPr>
              <a:t>Seek compromise within program regulations.</a:t>
            </a:r>
          </a:p>
          <a:p>
            <a:r>
              <a:rPr lang="en-US" dirty="0">
                <a:latin typeface="Arial" panose="020B0604020202020204" pitchFamily="34" charset="0"/>
                <a:cs typeface="Arial" panose="020B0604020202020204" pitchFamily="34" charset="0"/>
              </a:rPr>
              <a:t>If resolution is not achieved, seek assistance from leadership.</a:t>
            </a:r>
          </a:p>
          <a:p>
            <a:r>
              <a:rPr lang="en-US" dirty="0">
                <a:latin typeface="Arial" panose="020B0604020202020204" pitchFamily="34" charset="0"/>
                <a:cs typeface="Arial" panose="020B0604020202020204" pitchFamily="34" charset="0"/>
              </a:rPr>
              <a:t>Review the situation with supervisor to review strategies for addressing future conflicts.</a:t>
            </a:r>
          </a:p>
        </p:txBody>
      </p:sp>
    </p:spTree>
    <p:extLst>
      <p:ext uri="{BB962C8B-B14F-4D97-AF65-F5344CB8AC3E}">
        <p14:creationId xmlns:p14="http://schemas.microsoft.com/office/powerpoint/2010/main" val="3615232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66281-F03B-4E75-8F4E-63B9D85820B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Compliance Review</a:t>
            </a:r>
          </a:p>
        </p:txBody>
      </p:sp>
      <p:sp>
        <p:nvSpPr>
          <p:cNvPr id="3" name="Content Placeholder 2">
            <a:extLst>
              <a:ext uri="{FF2B5EF4-FFF2-40B4-BE49-F238E27FC236}">
                <a16:creationId xmlns:a16="http://schemas.microsoft.com/office/drawing/2014/main" id="{9A390AF6-2F74-4FEF-8E6F-8838DC98F626}"/>
              </a:ext>
            </a:extLst>
          </p:cNvPr>
          <p:cNvSpPr>
            <a:spLocks noGrp="1"/>
          </p:cNvSpPr>
          <p:nvPr>
            <p:ph idx="1"/>
          </p:nvPr>
        </p:nvSpPr>
        <p:spPr>
          <a:xfrm>
            <a:off x="677334" y="1616075"/>
            <a:ext cx="7469187" cy="4775181"/>
          </a:xfrm>
        </p:spPr>
        <p:txBody>
          <a:bodyPr>
            <a:noAutofit/>
          </a:bodyPr>
          <a:lstStyle/>
          <a:p>
            <a:pPr marL="0" indent="0">
              <a:buNone/>
            </a:pPr>
            <a:r>
              <a:rPr lang="en-US" dirty="0">
                <a:solidFill>
                  <a:schemeClr val="tx1"/>
                </a:solidFill>
                <a:latin typeface="Arial" panose="020B0604020202020204" pitchFamily="34" charset="0"/>
                <a:cs typeface="Arial" panose="020B0604020202020204" pitchFamily="34" charset="0"/>
              </a:rPr>
              <a:t>A compliance review will include but is not limited to:</a:t>
            </a:r>
          </a:p>
          <a:p>
            <a:r>
              <a:rPr lang="en-US" dirty="0">
                <a:solidFill>
                  <a:schemeClr val="tx1"/>
                </a:solidFill>
                <a:latin typeface="Arial" panose="020B0604020202020204" pitchFamily="34" charset="0"/>
                <a:cs typeface="Arial" panose="020B0604020202020204" pitchFamily="34" charset="0"/>
              </a:rPr>
              <a:t>Verifying all Civil Rights training documentation;</a:t>
            </a:r>
          </a:p>
          <a:p>
            <a:r>
              <a:rPr lang="en-US" dirty="0">
                <a:solidFill>
                  <a:schemeClr val="tx1"/>
                </a:solidFill>
                <a:latin typeface="Arial" panose="020B0604020202020204" pitchFamily="34" charset="0"/>
                <a:cs typeface="Arial" panose="020B0604020202020204" pitchFamily="34" charset="0"/>
              </a:rPr>
              <a:t>Confirming the Civil Rights Statement is on materials referencing the CSFP or TEFAP programs;</a:t>
            </a:r>
          </a:p>
          <a:p>
            <a:r>
              <a:rPr lang="en-US" dirty="0">
                <a:solidFill>
                  <a:schemeClr val="tx1"/>
                </a:solidFill>
                <a:latin typeface="Arial" panose="020B0604020202020204" pitchFamily="34" charset="0"/>
                <a:cs typeface="Arial" panose="020B0604020202020204" pitchFamily="34" charset="0"/>
              </a:rPr>
              <a:t>Confirming the USDA-approved Civil Rights statement is on the agency website;</a:t>
            </a:r>
          </a:p>
          <a:p>
            <a:r>
              <a:rPr lang="en-US" dirty="0">
                <a:solidFill>
                  <a:schemeClr val="tx1"/>
                </a:solidFill>
                <a:latin typeface="Arial" panose="020B0604020202020204" pitchFamily="34" charset="0"/>
                <a:cs typeface="Arial" panose="020B0604020202020204" pitchFamily="34" charset="0"/>
              </a:rPr>
              <a:t>Checking that data on race and ethnicity is collected appropriately (CSFP only);</a:t>
            </a:r>
          </a:p>
          <a:p>
            <a:r>
              <a:rPr lang="en-US" dirty="0">
                <a:solidFill>
                  <a:schemeClr val="tx1"/>
                </a:solidFill>
                <a:latin typeface="Arial" panose="020B0604020202020204" pitchFamily="34" charset="0"/>
                <a:cs typeface="Arial" panose="020B0604020202020204" pitchFamily="34" charset="0"/>
              </a:rPr>
              <a:t>If applicable, confirm all unresolved Civil Rights complaints were escalated to the program point of contact.</a:t>
            </a:r>
          </a:p>
          <a:p>
            <a:r>
              <a:rPr lang="en-US" dirty="0">
                <a:solidFill>
                  <a:schemeClr val="tx1"/>
                </a:solidFill>
                <a:latin typeface="Arial" panose="020B0604020202020204" pitchFamily="34" charset="0"/>
                <a:cs typeface="Arial" panose="020B0604020202020204" pitchFamily="34" charset="0"/>
              </a:rPr>
              <a:t>Verifying that the USDA “And Justice for All” poster is displayed and visible to clients;</a:t>
            </a:r>
          </a:p>
          <a:p>
            <a:r>
              <a:rPr lang="en-US" dirty="0">
                <a:solidFill>
                  <a:schemeClr val="tx1"/>
                </a:solidFill>
                <a:latin typeface="Arial" panose="020B0604020202020204" pitchFamily="34" charset="0"/>
                <a:cs typeface="Arial" panose="020B0604020202020204" pitchFamily="34" charset="0"/>
              </a:rPr>
              <a:t>Confirming that reasonable accommodations are made for individuals with disabilities.</a:t>
            </a:r>
          </a:p>
        </p:txBody>
      </p:sp>
    </p:spTree>
    <p:extLst>
      <p:ext uri="{BB962C8B-B14F-4D97-AF65-F5344CB8AC3E}">
        <p14:creationId xmlns:p14="http://schemas.microsoft.com/office/powerpoint/2010/main" val="162834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Goals of Civil Rights Training</a:t>
            </a:r>
            <a:r>
              <a:rPr lang="en-US" dirty="0"/>
              <a:t>	</a:t>
            </a:r>
          </a:p>
        </p:txBody>
      </p:sp>
      <p:sp>
        <p:nvSpPr>
          <p:cNvPr id="3" name="Content Placeholder 2"/>
          <p:cNvSpPr>
            <a:spLocks noGrp="1"/>
          </p:cNvSpPr>
          <p:nvPr>
            <p:ph idx="1"/>
          </p:nvPr>
        </p:nvSpPr>
        <p:spPr/>
        <p:txBody>
          <a:bodyPr/>
          <a:lstStyle/>
          <a:p>
            <a:pPr eaLnBrk="1" hangingPunct="1"/>
            <a:r>
              <a:rPr lang="en-US" altLang="en-US" dirty="0">
                <a:latin typeface="Arial" panose="020B0604020202020204" pitchFamily="34" charset="0"/>
                <a:cs typeface="Arial" panose="020B0604020202020204" pitchFamily="34" charset="0"/>
              </a:rPr>
              <a:t>Equal treatment for all beneficiaries and applicants</a:t>
            </a:r>
          </a:p>
          <a:p>
            <a:endParaRPr lang="en-US" altLang="en-US" sz="1050"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Elimination of illegal barriers that prevent or deter people from receiving benefits</a:t>
            </a:r>
          </a:p>
          <a:p>
            <a:endParaRPr lang="en-US" altLang="en-US" sz="1050"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Knowledge of rights and responsibilities</a:t>
            </a:r>
          </a:p>
          <a:p>
            <a:endParaRPr lang="en-US" altLang="en-US" sz="1050"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Dignity and respect for all</a:t>
            </a:r>
          </a:p>
        </p:txBody>
      </p:sp>
    </p:spTree>
    <p:extLst>
      <p:ext uri="{BB962C8B-B14F-4D97-AF65-F5344CB8AC3E}">
        <p14:creationId xmlns:p14="http://schemas.microsoft.com/office/powerpoint/2010/main" val="2239726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51E1-0898-4346-9589-F411E1B008BB}"/>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Resolution of Noncompliance</a:t>
            </a:r>
          </a:p>
        </p:txBody>
      </p:sp>
      <p:sp>
        <p:nvSpPr>
          <p:cNvPr id="3" name="Content Placeholder 2">
            <a:extLst>
              <a:ext uri="{FF2B5EF4-FFF2-40B4-BE49-F238E27FC236}">
                <a16:creationId xmlns:a16="http://schemas.microsoft.com/office/drawing/2014/main" id="{24CA91E4-808C-4A09-89AA-B2550B132A0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 finding of noncompliance is a factual finding in which any civil rights requirement - as provided by law, regulation, policy, instruction, or guidelines - is not being adhered to by a State agency, sub-recipient agency, or a local site.</a:t>
            </a:r>
          </a:p>
          <a:p>
            <a:r>
              <a:rPr lang="en-US" dirty="0">
                <a:latin typeface="Arial" panose="020B0604020202020204" pitchFamily="34" charset="0"/>
                <a:cs typeface="Arial" panose="020B0604020202020204" pitchFamily="34" charset="0"/>
              </a:rPr>
              <a:t>Steps must be taken immediately to obtain voluntary compliance of the finding.</a:t>
            </a:r>
          </a:p>
        </p:txBody>
      </p:sp>
    </p:spTree>
    <p:extLst>
      <p:ext uri="{BB962C8B-B14F-4D97-AF65-F5344CB8AC3E}">
        <p14:creationId xmlns:p14="http://schemas.microsoft.com/office/powerpoint/2010/main" val="2509739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793696-BBB6-4E5D-AA6C-C9F13C07B773}"/>
              </a:ext>
            </a:extLst>
          </p:cNvPr>
          <p:cNvSpPr>
            <a:spLocks noGrp="1"/>
          </p:cNvSpPr>
          <p:nvPr>
            <p:ph sz="half" idx="1"/>
          </p:nvPr>
        </p:nvSpPr>
        <p:spPr/>
        <p:txBody>
          <a:bodyPr>
            <a:normAutofit/>
          </a:bodyPr>
          <a:lstStyle/>
          <a:p>
            <a:pPr marL="0" indent="0" algn="ctr">
              <a:buNone/>
            </a:pPr>
            <a:r>
              <a:rPr lang="en-US" sz="2800" b="1" dirty="0">
                <a:latin typeface="Arial" panose="020B0604020202020204" pitchFamily="34" charset="0"/>
                <a:cs typeface="Arial" panose="020B0604020202020204" pitchFamily="34" charset="0"/>
              </a:rPr>
              <a:t>TEFAP</a:t>
            </a:r>
          </a:p>
          <a:p>
            <a:pPr marL="0" indent="0" algn="ctr">
              <a:buNone/>
            </a:pPr>
            <a:r>
              <a:rPr lang="en-US" b="1" dirty="0">
                <a:latin typeface="Arial" panose="020B0604020202020204" pitchFamily="34" charset="0"/>
                <a:cs typeface="Arial" panose="020B0604020202020204" pitchFamily="34" charset="0"/>
              </a:rPr>
              <a:t>Betsy Hammar </a:t>
            </a:r>
          </a:p>
          <a:p>
            <a:pPr marL="0" indent="0" algn="ctr">
              <a:spcBef>
                <a:spcPts val="0"/>
              </a:spcBef>
              <a:buNone/>
            </a:pPr>
            <a:r>
              <a:rPr lang="en-US" dirty="0">
                <a:latin typeface="Arial" panose="020B0604020202020204" pitchFamily="34" charset="0"/>
                <a:cs typeface="Arial" panose="020B0604020202020204" pitchFamily="34" charset="0"/>
              </a:rPr>
              <a:t>IDHW TEFAP Program Specialist</a:t>
            </a:r>
          </a:p>
          <a:p>
            <a:pPr marL="0" indent="0" algn="ctr">
              <a:spcBef>
                <a:spcPts val="0"/>
              </a:spcBef>
              <a:buNone/>
            </a:pPr>
            <a:r>
              <a:rPr lang="en-US" dirty="0">
                <a:latin typeface="Arial" panose="020B0604020202020204" pitchFamily="34" charset="0"/>
                <a:cs typeface="Arial" panose="020B0604020202020204" pitchFamily="34" charset="0"/>
              </a:rPr>
              <a:t>208-334-5782</a:t>
            </a:r>
          </a:p>
          <a:p>
            <a:pPr marL="0" indent="0" algn="ctr">
              <a:spcBef>
                <a:spcPts val="0"/>
              </a:spcBef>
              <a:buNone/>
            </a:pPr>
            <a:r>
              <a:rPr lang="en-US" dirty="0">
                <a:latin typeface="Arial" panose="020B0604020202020204" pitchFamily="34" charset="0"/>
                <a:cs typeface="Arial" panose="020B0604020202020204" pitchFamily="34" charset="0"/>
                <a:hlinkClick r:id="rId2"/>
              </a:rPr>
              <a:t>CERMTeam@dhw.Idaho.gov</a:t>
            </a:r>
            <a:endParaRPr lang="en-US" dirty="0">
              <a:latin typeface="Arial" panose="020B0604020202020204" pitchFamily="34" charset="0"/>
              <a:cs typeface="Arial" panose="020B0604020202020204" pitchFamily="34" charset="0"/>
            </a:endParaRPr>
          </a:p>
          <a:p>
            <a:pPr marL="0" indent="0" algn="ctr">
              <a:spcBef>
                <a:spcPts val="0"/>
              </a:spcBef>
              <a:buNone/>
            </a:pPr>
            <a:endParaRPr lang="en-US" dirty="0">
              <a:latin typeface="Arial" panose="020B0604020202020204" pitchFamily="34" charset="0"/>
              <a:cs typeface="Arial" panose="020B0604020202020204" pitchFamily="34" charset="0"/>
            </a:endParaRPr>
          </a:p>
          <a:p>
            <a:pPr marL="0" indent="0" algn="ctr">
              <a:buNone/>
            </a:pPr>
            <a:r>
              <a:rPr lang="en-US" b="1" dirty="0">
                <a:latin typeface="Arial" panose="020B0604020202020204" pitchFamily="34" charset="0"/>
                <a:cs typeface="Arial" panose="020B0604020202020204" pitchFamily="34" charset="0"/>
              </a:rPr>
              <a:t>Hailey Smith </a:t>
            </a:r>
          </a:p>
          <a:p>
            <a:pPr marL="0" indent="0" algn="ctr">
              <a:spcBef>
                <a:spcPts val="0"/>
              </a:spcBef>
              <a:buNone/>
            </a:pPr>
            <a:r>
              <a:rPr lang="en-US" dirty="0">
                <a:latin typeface="Arial" panose="020B0604020202020204" pitchFamily="34" charset="0"/>
                <a:cs typeface="Arial" panose="020B0604020202020204" pitchFamily="34" charset="0"/>
              </a:rPr>
              <a:t>IDHW TEFAP Program Manager</a:t>
            </a:r>
          </a:p>
          <a:p>
            <a:pPr marL="0" indent="0" algn="ctr">
              <a:spcBef>
                <a:spcPts val="0"/>
              </a:spcBef>
              <a:buNone/>
            </a:pPr>
            <a:r>
              <a:rPr lang="en-US" dirty="0">
                <a:latin typeface="Arial" panose="020B0604020202020204" pitchFamily="34" charset="0"/>
                <a:cs typeface="Arial" panose="020B0604020202020204" pitchFamily="34" charset="0"/>
              </a:rPr>
              <a:t>208-334-5733</a:t>
            </a:r>
          </a:p>
          <a:p>
            <a:pPr marL="0" indent="0" algn="ctr">
              <a:spcBef>
                <a:spcPts val="0"/>
              </a:spcBef>
              <a:buNone/>
            </a:pPr>
            <a:r>
              <a:rPr lang="en-US" dirty="0">
                <a:latin typeface="Arial" panose="020B0604020202020204" pitchFamily="34" charset="0"/>
                <a:cs typeface="Arial" panose="020B0604020202020204" pitchFamily="34" charset="0"/>
                <a:hlinkClick r:id="rId2"/>
              </a:rPr>
              <a:t>CERMTeam@dhw.Idaho.gov</a:t>
            </a:r>
            <a:endParaRPr lang="en-US" dirty="0">
              <a:latin typeface="Arial" panose="020B0604020202020204" pitchFamily="34" charset="0"/>
              <a:cs typeface="Arial" panose="020B0604020202020204" pitchFamily="34" charset="0"/>
            </a:endParaRPr>
          </a:p>
          <a:p>
            <a:pPr marL="0" indent="0" algn="ctr">
              <a:spcBef>
                <a:spcPts val="0"/>
              </a:spcBef>
              <a:buNone/>
            </a:pPr>
            <a:endParaRPr lang="en-US"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9C23303-FDC3-4AD4-A231-9B0BA9A8F7FE}"/>
              </a:ext>
            </a:extLst>
          </p:cNvPr>
          <p:cNvSpPr>
            <a:spLocks noGrp="1"/>
          </p:cNvSpPr>
          <p:nvPr>
            <p:ph sz="half" idx="2"/>
          </p:nvPr>
        </p:nvSpPr>
        <p:spPr/>
        <p:txBody>
          <a:bodyPr/>
          <a:lstStyle/>
          <a:p>
            <a:pPr marL="0" indent="0" algn="ctr">
              <a:buNone/>
            </a:pPr>
            <a:r>
              <a:rPr lang="en-US" sz="2800" b="1" dirty="0">
                <a:latin typeface="Arial" panose="020B0604020202020204" pitchFamily="34" charset="0"/>
                <a:cs typeface="Arial" panose="020B0604020202020204" pitchFamily="34" charset="0"/>
              </a:rPr>
              <a:t>CSFP</a:t>
            </a:r>
          </a:p>
          <a:p>
            <a:pPr marL="0" indent="0" algn="ctr">
              <a:buNone/>
            </a:pPr>
            <a:r>
              <a:rPr lang="en-US" b="1" dirty="0">
                <a:latin typeface="Arial" panose="020B0604020202020204" pitchFamily="34" charset="0"/>
                <a:cs typeface="Arial" panose="020B0604020202020204" pitchFamily="34" charset="0"/>
              </a:rPr>
              <a:t>Sam Jones</a:t>
            </a:r>
          </a:p>
          <a:p>
            <a:pPr marL="0" indent="0" algn="ctr">
              <a:spcBef>
                <a:spcPts val="0"/>
              </a:spcBef>
              <a:buNone/>
            </a:pPr>
            <a:r>
              <a:rPr lang="en-US" dirty="0">
                <a:latin typeface="Arial" panose="020B0604020202020204" pitchFamily="34" charset="0"/>
                <a:cs typeface="Arial" panose="020B0604020202020204" pitchFamily="34" charset="0"/>
              </a:rPr>
              <a:t>IFB Programs Coordinator</a:t>
            </a:r>
          </a:p>
          <a:p>
            <a:pPr marL="0" indent="0" algn="ctr">
              <a:spcBef>
                <a:spcPts val="0"/>
              </a:spcBef>
              <a:buNone/>
            </a:pPr>
            <a:r>
              <a:rPr lang="en-US" dirty="0">
                <a:latin typeface="Arial" panose="020B0604020202020204" pitchFamily="34" charset="0"/>
                <a:cs typeface="Arial" panose="020B0604020202020204" pitchFamily="34" charset="0"/>
              </a:rPr>
              <a:t>208-602-4750</a:t>
            </a:r>
          </a:p>
          <a:p>
            <a:pPr marL="0" indent="0" algn="ctr">
              <a:spcBef>
                <a:spcPts val="0"/>
              </a:spcBef>
              <a:buNone/>
            </a:pPr>
            <a:r>
              <a:rPr lang="en-US" dirty="0">
                <a:solidFill>
                  <a:schemeClr val="accent1"/>
                </a:solidFill>
                <a:latin typeface="Arial" panose="020B0604020202020204" pitchFamily="34" charset="0"/>
                <a:cs typeface="Arial" panose="020B0604020202020204" pitchFamily="34" charset="0"/>
                <a:hlinkClick r:id="rId3"/>
              </a:rPr>
              <a:t>sajones@idahofoodbank.org</a:t>
            </a:r>
            <a:endParaRPr lang="en-US" dirty="0">
              <a:solidFill>
                <a:schemeClr val="accent1"/>
              </a:solidFill>
              <a:latin typeface="Arial" panose="020B0604020202020204" pitchFamily="34" charset="0"/>
              <a:cs typeface="Arial" panose="020B0604020202020204" pitchFamily="34" charset="0"/>
            </a:endParaRPr>
          </a:p>
          <a:p>
            <a:pPr marL="0" indent="0" algn="ctr">
              <a:spcBef>
                <a:spcPts val="0"/>
              </a:spcBef>
              <a:buNone/>
            </a:pPr>
            <a:endParaRPr lang="en-US" dirty="0">
              <a:solidFill>
                <a:schemeClr val="accent1"/>
              </a:solidFill>
              <a:latin typeface="Arial" panose="020B0604020202020204" pitchFamily="34" charset="0"/>
              <a:cs typeface="Arial" panose="020B0604020202020204" pitchFamily="34" charset="0"/>
            </a:endParaRPr>
          </a:p>
          <a:p>
            <a:pPr marL="0" indent="0" algn="ctr">
              <a:spcBef>
                <a:spcPts val="0"/>
              </a:spcBef>
              <a:buNone/>
            </a:pPr>
            <a:endParaRPr lang="en-US" b="1" dirty="0">
              <a:solidFill>
                <a:schemeClr val="accent1"/>
              </a:solidFill>
              <a:latin typeface="Arial" panose="020B0604020202020204" pitchFamily="34" charset="0"/>
              <a:cs typeface="Arial" panose="020B0604020202020204" pitchFamily="34" charset="0"/>
            </a:endParaRPr>
          </a:p>
          <a:p>
            <a:pPr marL="0" indent="0" algn="ctr">
              <a:spcBef>
                <a:spcPts val="0"/>
              </a:spcBef>
              <a:buNone/>
            </a:pPr>
            <a:r>
              <a:rPr lang="en-US" b="1" dirty="0">
                <a:solidFill>
                  <a:schemeClr val="tx1"/>
                </a:solidFill>
                <a:latin typeface="Arial" panose="020B0604020202020204" pitchFamily="34" charset="0"/>
                <a:cs typeface="Arial" panose="020B0604020202020204" pitchFamily="34" charset="0"/>
              </a:rPr>
              <a:t>Birgit Luebeck</a:t>
            </a:r>
            <a:r>
              <a:rPr lang="en-US" dirty="0">
                <a:solidFill>
                  <a:schemeClr val="tx1"/>
                </a:solidFill>
                <a:latin typeface="Arial" panose="020B0604020202020204" pitchFamily="34" charset="0"/>
                <a:cs typeface="Arial" panose="020B0604020202020204" pitchFamily="34" charset="0"/>
              </a:rPr>
              <a:t>	</a:t>
            </a:r>
          </a:p>
          <a:p>
            <a:pPr marL="0" indent="0" algn="ctr">
              <a:spcBef>
                <a:spcPts val="0"/>
              </a:spcBef>
              <a:buNone/>
            </a:pPr>
            <a:r>
              <a:rPr lang="en-US" dirty="0">
                <a:solidFill>
                  <a:schemeClr val="tx1"/>
                </a:solidFill>
                <a:latin typeface="Arial" panose="020B0604020202020204" pitchFamily="34" charset="0"/>
                <a:cs typeface="Arial" panose="020B0604020202020204" pitchFamily="34" charset="0"/>
              </a:rPr>
              <a:t>ICOA Program Specialist</a:t>
            </a:r>
          </a:p>
          <a:p>
            <a:pPr marL="0" indent="0" algn="ctr">
              <a:spcBef>
                <a:spcPts val="0"/>
              </a:spcBef>
              <a:buNone/>
            </a:pPr>
            <a:r>
              <a:rPr lang="en-US" dirty="0">
                <a:solidFill>
                  <a:schemeClr val="tx1"/>
                </a:solidFill>
                <a:latin typeface="Arial" panose="020B0604020202020204" pitchFamily="34" charset="0"/>
                <a:cs typeface="Arial" panose="020B0604020202020204" pitchFamily="34" charset="0"/>
              </a:rPr>
              <a:t>208-577-2860</a:t>
            </a:r>
          </a:p>
          <a:p>
            <a:pPr marL="0" indent="0" algn="ctr">
              <a:spcBef>
                <a:spcPts val="0"/>
              </a:spcBef>
              <a:buNone/>
            </a:pPr>
            <a:r>
              <a:rPr lang="en-US" dirty="0">
                <a:solidFill>
                  <a:schemeClr val="accent1"/>
                </a:solidFill>
                <a:latin typeface="Arial" panose="020B0604020202020204" pitchFamily="34" charset="0"/>
                <a:cs typeface="Arial" panose="020B0604020202020204" pitchFamily="34" charset="0"/>
                <a:hlinkClick r:id="rId4"/>
              </a:rPr>
              <a:t>Birgit.Luebeck@aging.idaho.gov</a:t>
            </a:r>
            <a:endParaRPr lang="en-US" dirty="0">
              <a:solidFill>
                <a:schemeClr val="accent1"/>
              </a:solidFill>
              <a:latin typeface="Arial" panose="020B0604020202020204" pitchFamily="34" charset="0"/>
              <a:cs typeface="Arial" panose="020B0604020202020204" pitchFamily="34" charset="0"/>
            </a:endParaRPr>
          </a:p>
          <a:p>
            <a:pPr marL="0" indent="0" algn="ctr">
              <a:spcBef>
                <a:spcPts val="0"/>
              </a:spcBef>
              <a:buNone/>
            </a:pPr>
            <a:endParaRPr lang="en-US" dirty="0">
              <a:solidFill>
                <a:schemeClr val="accent1"/>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C0CB50BB-278C-4F67-8123-C1E5A5059C45}"/>
              </a:ext>
            </a:extLst>
          </p:cNvPr>
          <p:cNvSpPr txBox="1">
            <a:spLocks/>
          </p:cNvSpPr>
          <p:nvPr/>
        </p:nvSpPr>
        <p:spPr>
          <a:xfrm>
            <a:off x="677334" y="638175"/>
            <a:ext cx="8596670" cy="1390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latin typeface="Arial" panose="020B0604020202020204" pitchFamily="34" charset="0"/>
                <a:cs typeface="Arial" panose="020B0604020202020204" pitchFamily="34" charset="0"/>
              </a:rPr>
              <a:t>For questions or additional program materials, please contact the below program point of contact:</a:t>
            </a:r>
          </a:p>
        </p:txBody>
      </p:sp>
    </p:spTree>
    <p:extLst>
      <p:ext uri="{BB962C8B-B14F-4D97-AF65-F5344CB8AC3E}">
        <p14:creationId xmlns:p14="http://schemas.microsoft.com/office/powerpoint/2010/main" val="276708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370A-2915-4AA7-800A-37BD499DCFF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Terminology: Civil Rights</a:t>
            </a:r>
            <a:endParaRPr lang="en-US" dirty="0"/>
          </a:p>
        </p:txBody>
      </p:sp>
      <p:sp>
        <p:nvSpPr>
          <p:cNvPr id="3" name="Content Placeholder 2">
            <a:extLst>
              <a:ext uri="{FF2B5EF4-FFF2-40B4-BE49-F238E27FC236}">
                <a16:creationId xmlns:a16="http://schemas.microsoft.com/office/drawing/2014/main" id="{374AE6EC-0AA0-48DC-8499-DE42A8F5BBB4}"/>
              </a:ext>
            </a:extLst>
          </p:cNvPr>
          <p:cNvSpPr>
            <a:spLocks noGrp="1"/>
          </p:cNvSpPr>
          <p:nvPr>
            <p:ph idx="1"/>
          </p:nvPr>
        </p:nvSpPr>
        <p:spPr/>
        <p:txBody>
          <a:bodyPr>
            <a:normAutofit/>
          </a:bodyPr>
          <a:lstStyle/>
          <a:p>
            <a:r>
              <a:rPr lang="en-US" b="1" dirty="0">
                <a:solidFill>
                  <a:srgbClr val="000000"/>
                </a:solidFill>
                <a:latin typeface="Arial" panose="020B0604020202020204" pitchFamily="34" charset="0"/>
                <a:cs typeface="Arial" panose="020B0604020202020204" pitchFamily="34" charset="0"/>
              </a:rPr>
              <a:t>Civil Rights </a:t>
            </a:r>
            <a:r>
              <a:rPr lang="en-US" dirty="0">
                <a:solidFill>
                  <a:srgbClr val="000000"/>
                </a:solidFill>
                <a:latin typeface="Arial" panose="020B0604020202020204" pitchFamily="34" charset="0"/>
                <a:cs typeface="Arial" panose="020B0604020202020204" pitchFamily="34" charset="0"/>
              </a:rPr>
              <a:t>– the nonpolitical rights of a citizen; the rights of personal liberty guaranteed to U.S. citizens by the 13</a:t>
            </a:r>
            <a:r>
              <a:rPr lang="en-US" baseline="30000" dirty="0">
                <a:solidFill>
                  <a:srgbClr val="000000"/>
                </a:solidFill>
                <a:latin typeface="Arial" panose="020B0604020202020204" pitchFamily="34" charset="0"/>
                <a:cs typeface="Arial" panose="020B0604020202020204" pitchFamily="34" charset="0"/>
              </a:rPr>
              <a:t>th </a:t>
            </a:r>
            <a:r>
              <a:rPr lang="en-US" dirty="0">
                <a:solidFill>
                  <a:srgbClr val="000000"/>
                </a:solidFill>
                <a:latin typeface="Arial" panose="020B0604020202020204" pitchFamily="34" charset="0"/>
                <a:cs typeface="Arial" panose="020B0604020202020204" pitchFamily="34" charset="0"/>
              </a:rPr>
              <a:t>and 14</a:t>
            </a:r>
            <a:r>
              <a:rPr lang="en-US" baseline="30000" dirty="0">
                <a:solidFill>
                  <a:srgbClr val="000000"/>
                </a:solidFill>
                <a:latin typeface="Arial" panose="020B0604020202020204" pitchFamily="34" charset="0"/>
                <a:cs typeface="Arial" panose="020B0604020202020204" pitchFamily="34" charset="0"/>
              </a:rPr>
              <a:t>th </a:t>
            </a:r>
            <a:r>
              <a:rPr lang="en-US" dirty="0">
                <a:solidFill>
                  <a:srgbClr val="000000"/>
                </a:solidFill>
                <a:latin typeface="Arial" panose="020B0604020202020204" pitchFamily="34" charset="0"/>
                <a:cs typeface="Arial" panose="020B0604020202020204" pitchFamily="34" charset="0"/>
              </a:rPr>
              <a:t>Amendments to the U.S. Constitution and by acts of Congress </a:t>
            </a:r>
          </a:p>
          <a:p>
            <a:r>
              <a:rPr lang="en-US" b="1" dirty="0">
                <a:solidFill>
                  <a:srgbClr val="000000"/>
                </a:solidFill>
                <a:latin typeface="Arial" panose="020B0604020202020204" pitchFamily="34" charset="0"/>
                <a:cs typeface="Arial" panose="020B0604020202020204" pitchFamily="34" charset="0"/>
              </a:rPr>
              <a:t>Disability</a:t>
            </a:r>
            <a:r>
              <a:rPr lang="en-US" dirty="0">
                <a:solidFill>
                  <a:srgbClr val="000000"/>
                </a:solidFill>
                <a:latin typeface="Arial" panose="020B0604020202020204" pitchFamily="34" charset="0"/>
                <a:cs typeface="Arial" panose="020B0604020202020204" pitchFamily="34" charset="0"/>
              </a:rPr>
              <a:t> – a physical or mental impairment that substantially limits one or more of an individual’s major life activities, having a record of such impairment, or being regarded as having such an impairment </a:t>
            </a:r>
            <a:endParaRPr lang="en-US" u="sng" dirty="0">
              <a:solidFill>
                <a:srgbClr val="000000"/>
              </a:solidFill>
              <a:latin typeface="Arial" panose="020B0604020202020204" pitchFamily="34" charset="0"/>
              <a:cs typeface="Arial" panose="020B0604020202020204" pitchFamily="34" charset="0"/>
            </a:endParaRPr>
          </a:p>
          <a:p>
            <a:r>
              <a:rPr lang="en-US" b="1" dirty="0">
                <a:solidFill>
                  <a:srgbClr val="000000"/>
                </a:solidFill>
                <a:latin typeface="Arial" panose="020B0604020202020204" pitchFamily="34" charset="0"/>
                <a:cs typeface="Arial" panose="020B0604020202020204" pitchFamily="34" charset="0"/>
              </a:rPr>
              <a:t>Discrimination </a:t>
            </a:r>
            <a:r>
              <a:rPr lang="en-US" dirty="0">
                <a:solidFill>
                  <a:srgbClr val="000000"/>
                </a:solidFill>
                <a:latin typeface="Arial" panose="020B0604020202020204" pitchFamily="34" charset="0"/>
                <a:cs typeface="Arial" panose="020B0604020202020204" pitchFamily="34" charset="0"/>
              </a:rPr>
              <a:t>- the act of distinguishing one person or group of persons from others, either intentionally, by neglect, or by the effect of actions or lack of actions based on their protected bases </a:t>
            </a:r>
          </a:p>
          <a:p>
            <a:r>
              <a:rPr lang="en-US" b="1" dirty="0">
                <a:solidFill>
                  <a:srgbClr val="000000"/>
                </a:solidFill>
                <a:latin typeface="Arial" panose="020B0604020202020204" pitchFamily="34" charset="0"/>
                <a:cs typeface="Arial" panose="020B0604020202020204" pitchFamily="34" charset="0"/>
              </a:rPr>
              <a:t>Ethnic/Racial Categories </a:t>
            </a:r>
            <a:r>
              <a:rPr lang="en-US" dirty="0">
                <a:solidFill>
                  <a:srgbClr val="000000"/>
                </a:solidFill>
                <a:latin typeface="Arial" panose="020B0604020202020204" pitchFamily="34" charset="0"/>
                <a:cs typeface="Arial" panose="020B0604020202020204" pitchFamily="34" charset="0"/>
              </a:rPr>
              <a:t>– two separate categories as recognized by the office of civil rights</a:t>
            </a:r>
          </a:p>
          <a:p>
            <a:endParaRPr lang="en-US" dirty="0"/>
          </a:p>
        </p:txBody>
      </p:sp>
    </p:spTree>
    <p:extLst>
      <p:ext uri="{BB962C8B-B14F-4D97-AF65-F5344CB8AC3E}">
        <p14:creationId xmlns:p14="http://schemas.microsoft.com/office/powerpoint/2010/main" val="247949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370A-2915-4AA7-800A-37BD499DCFF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Terminology: Civil Rights (cont.)</a:t>
            </a:r>
            <a:endParaRPr lang="en-US" dirty="0"/>
          </a:p>
        </p:txBody>
      </p:sp>
      <p:sp>
        <p:nvSpPr>
          <p:cNvPr id="3" name="Content Placeholder 2">
            <a:extLst>
              <a:ext uri="{FF2B5EF4-FFF2-40B4-BE49-F238E27FC236}">
                <a16:creationId xmlns:a16="http://schemas.microsoft.com/office/drawing/2014/main" id="{374AE6EC-0AA0-48DC-8499-DE42A8F5BBB4}"/>
              </a:ext>
            </a:extLst>
          </p:cNvPr>
          <p:cNvSpPr>
            <a:spLocks noGrp="1"/>
          </p:cNvSpPr>
          <p:nvPr>
            <p:ph idx="1"/>
          </p:nvPr>
        </p:nvSpPr>
        <p:spPr/>
        <p:txBody>
          <a:bodyPr>
            <a:normAutofit/>
          </a:bodyPr>
          <a:lstStyle/>
          <a:p>
            <a:r>
              <a:rPr lang="en-US" b="1" dirty="0">
                <a:solidFill>
                  <a:srgbClr val="000000"/>
                </a:solidFill>
                <a:latin typeface="Arial" panose="020B0604020202020204" pitchFamily="34" charset="0"/>
                <a:cs typeface="Arial" panose="020B0604020202020204" pitchFamily="34" charset="0"/>
              </a:rPr>
              <a:t>USDA </a:t>
            </a:r>
            <a:r>
              <a:rPr lang="en-US" dirty="0">
                <a:solidFill>
                  <a:srgbClr val="000000"/>
                </a:solidFill>
                <a:latin typeface="Arial" panose="020B0604020202020204" pitchFamily="34" charset="0"/>
                <a:cs typeface="Arial" panose="020B0604020202020204" pitchFamily="34" charset="0"/>
              </a:rPr>
              <a:t>- United States Department of Agriculture</a:t>
            </a:r>
          </a:p>
          <a:p>
            <a:r>
              <a:rPr lang="en-US" b="1" dirty="0">
                <a:solidFill>
                  <a:srgbClr val="000000"/>
                </a:solidFill>
                <a:latin typeface="Arial" panose="020B0604020202020204" pitchFamily="34" charset="0"/>
                <a:cs typeface="Arial" panose="020B0604020202020204" pitchFamily="34" charset="0"/>
              </a:rPr>
              <a:t>FNS</a:t>
            </a:r>
            <a:r>
              <a:rPr lang="en-US" dirty="0">
                <a:solidFill>
                  <a:srgbClr val="000000"/>
                </a:solidFill>
                <a:latin typeface="Arial" panose="020B0604020202020204" pitchFamily="34" charset="0"/>
                <a:cs typeface="Arial" panose="020B0604020202020204" pitchFamily="34" charset="0"/>
              </a:rPr>
              <a:t> – Food and Nutrition Services</a:t>
            </a:r>
          </a:p>
          <a:p>
            <a:r>
              <a:rPr lang="en-US" b="1" dirty="0">
                <a:solidFill>
                  <a:srgbClr val="000000"/>
                </a:solidFill>
                <a:latin typeface="Arial" panose="020B0604020202020204" pitchFamily="34" charset="0"/>
                <a:cs typeface="Arial" panose="020B0604020202020204" pitchFamily="34" charset="0"/>
              </a:rPr>
              <a:t>FNS Instruction 113-1 </a:t>
            </a:r>
            <a:r>
              <a:rPr lang="en-US" dirty="0">
                <a:solidFill>
                  <a:srgbClr val="000000"/>
                </a:solidFill>
                <a:latin typeface="Arial" panose="020B0604020202020204" pitchFamily="34" charset="0"/>
                <a:cs typeface="Arial" panose="020B0604020202020204" pitchFamily="34" charset="0"/>
              </a:rPr>
              <a:t>– instruction published by USDA that outlines Civil Rights Responsibilities</a:t>
            </a:r>
          </a:p>
          <a:p>
            <a:r>
              <a:rPr lang="en-US" b="1" dirty="0">
                <a:solidFill>
                  <a:schemeClr val="tx1"/>
                </a:solidFill>
                <a:latin typeface="Arial" panose="020B0604020202020204" pitchFamily="34" charset="0"/>
                <a:cs typeface="Arial" panose="020B0604020202020204" pitchFamily="34" charset="0"/>
              </a:rPr>
              <a:t>Distributing Agencies</a:t>
            </a:r>
            <a:r>
              <a:rPr lang="en-US" dirty="0">
                <a:solidFill>
                  <a:schemeClr val="tx1"/>
                </a:solidFill>
                <a:latin typeface="Arial" panose="020B0604020202020204" pitchFamily="34" charset="0"/>
                <a:cs typeface="Arial" panose="020B0604020202020204" pitchFamily="34" charset="0"/>
              </a:rPr>
              <a:t> - any CSFP and TEFAP location distributing food to eligible participants</a:t>
            </a:r>
          </a:p>
          <a:p>
            <a:endParaRPr lang="en-US" dirty="0"/>
          </a:p>
        </p:txBody>
      </p:sp>
    </p:spTree>
    <p:extLst>
      <p:ext uri="{BB962C8B-B14F-4D97-AF65-F5344CB8AC3E}">
        <p14:creationId xmlns:p14="http://schemas.microsoft.com/office/powerpoint/2010/main" val="406295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AB9F-C64C-4E23-BED6-19DDAABACF50}"/>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Federally Assisted Programs</a:t>
            </a:r>
          </a:p>
        </p:txBody>
      </p:sp>
      <p:sp>
        <p:nvSpPr>
          <p:cNvPr id="3" name="Content Placeholder 2">
            <a:extLst>
              <a:ext uri="{FF2B5EF4-FFF2-40B4-BE49-F238E27FC236}">
                <a16:creationId xmlns:a16="http://schemas.microsoft.com/office/drawing/2014/main" id="{CF4B0337-A41B-4788-9132-1CD9670746D6}"/>
              </a:ext>
            </a:extLst>
          </p:cNvPr>
          <p:cNvSpPr>
            <a:spLocks noGrp="1"/>
          </p:cNvSpPr>
          <p:nvPr>
            <p:ph idx="1"/>
          </p:nvPr>
        </p:nvSpPr>
        <p:spPr/>
        <p:txBody>
          <a:bodyPr/>
          <a:lstStyle/>
          <a:p>
            <a:r>
              <a:rPr lang="en-US" b="1" dirty="0">
                <a:solidFill>
                  <a:srgbClr val="404040"/>
                </a:solidFill>
                <a:latin typeface="Arial" panose="020B0604020202020204" pitchFamily="34" charset="0"/>
                <a:cs typeface="Arial" panose="020B0604020202020204" pitchFamily="34" charset="0"/>
              </a:rPr>
              <a:t>CSFP</a:t>
            </a:r>
            <a:r>
              <a:rPr lang="en-US" dirty="0">
                <a:solidFill>
                  <a:srgbClr val="404040"/>
                </a:solidFill>
                <a:latin typeface="Arial" panose="020B0604020202020204" pitchFamily="34" charset="0"/>
                <a:cs typeface="Arial" panose="020B0604020202020204" pitchFamily="34" charset="0"/>
              </a:rPr>
              <a:t>, Commodi</a:t>
            </a:r>
            <a:r>
              <a:rPr lang="en-US" spc="-12" dirty="0">
                <a:solidFill>
                  <a:srgbClr val="404040"/>
                </a:solidFill>
                <a:latin typeface="Arial" panose="020B0604020202020204" pitchFamily="34" charset="0"/>
                <a:cs typeface="Arial" panose="020B0604020202020204" pitchFamily="34" charset="0"/>
              </a:rPr>
              <a:t>t</a:t>
            </a:r>
            <a:r>
              <a:rPr lang="en-US" dirty="0">
                <a:solidFill>
                  <a:srgbClr val="404040"/>
                </a:solidFill>
                <a:latin typeface="Arial" panose="020B0604020202020204" pitchFamily="34" charset="0"/>
                <a:cs typeface="Arial" panose="020B0604020202020204" pitchFamily="34" charset="0"/>
              </a:rPr>
              <a:t>y Sup</a:t>
            </a:r>
            <a:r>
              <a:rPr lang="en-US" spc="-10" dirty="0">
                <a:solidFill>
                  <a:srgbClr val="404040"/>
                </a:solidFill>
                <a:latin typeface="Arial" panose="020B0604020202020204" pitchFamily="34" charset="0"/>
                <a:cs typeface="Arial" panose="020B0604020202020204" pitchFamily="34" charset="0"/>
              </a:rPr>
              <a:t>p</a:t>
            </a:r>
            <a:r>
              <a:rPr lang="en-US" dirty="0">
                <a:solidFill>
                  <a:srgbClr val="404040"/>
                </a:solidFill>
                <a:latin typeface="Arial" panose="020B0604020202020204" pitchFamily="34" charset="0"/>
                <a:cs typeface="Arial" panose="020B0604020202020204" pitchFamily="34" charset="0"/>
              </a:rPr>
              <a:t>lemental </a:t>
            </a:r>
            <a:r>
              <a:rPr lang="en-US" spc="-48" dirty="0">
                <a:solidFill>
                  <a:srgbClr val="404040"/>
                </a:solidFill>
                <a:latin typeface="Arial" panose="020B0604020202020204" pitchFamily="34" charset="0"/>
                <a:cs typeface="Arial" panose="020B0604020202020204" pitchFamily="34" charset="0"/>
              </a:rPr>
              <a:t>F</a:t>
            </a:r>
            <a:r>
              <a:rPr lang="en-US" dirty="0">
                <a:solidFill>
                  <a:srgbClr val="404040"/>
                </a:solidFill>
                <a:latin typeface="Arial" panose="020B0604020202020204" pitchFamily="34" charset="0"/>
                <a:cs typeface="Arial" panose="020B0604020202020204" pitchFamily="34" charset="0"/>
              </a:rPr>
              <a:t>ood Prog</a:t>
            </a:r>
            <a:r>
              <a:rPr lang="en-US" spc="-35"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am - monthly food b</a:t>
            </a:r>
            <a:r>
              <a:rPr lang="en-US" spc="-12" dirty="0">
                <a:solidFill>
                  <a:srgbClr val="404040"/>
                </a:solidFill>
                <a:latin typeface="Arial" panose="020B0604020202020204" pitchFamily="34" charset="0"/>
                <a:cs typeface="Arial" panose="020B0604020202020204" pitchFamily="34" charset="0"/>
              </a:rPr>
              <a:t>o</a:t>
            </a:r>
            <a:r>
              <a:rPr lang="en-US" dirty="0">
                <a:solidFill>
                  <a:srgbClr val="404040"/>
                </a:solidFill>
                <a:latin typeface="Arial" panose="020B0604020202020204" pitchFamily="34" charset="0"/>
                <a:cs typeface="Arial" panose="020B0604020202020204" pitchFamily="34" charset="0"/>
              </a:rPr>
              <a:t>x for</a:t>
            </a:r>
            <a:r>
              <a:rPr lang="en-US" spc="-10"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individuals</a:t>
            </a:r>
            <a:r>
              <a:rPr lang="en-US" spc="-10"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age</a:t>
            </a:r>
            <a:r>
              <a:rPr lang="en-US" spc="-10" dirty="0">
                <a:solidFill>
                  <a:srgbClr val="404040"/>
                </a:solidFill>
                <a:latin typeface="Arial" panose="020B0604020202020204" pitchFamily="34" charset="0"/>
                <a:cs typeface="Arial" panose="020B0604020202020204" pitchFamily="34" charset="0"/>
              </a:rPr>
              <a:t>d</a:t>
            </a:r>
            <a:r>
              <a:rPr lang="en-US" dirty="0">
                <a:solidFill>
                  <a:srgbClr val="404040"/>
                </a:solidFill>
                <a:latin typeface="Arial" panose="020B0604020202020204" pitchFamily="34" charset="0"/>
                <a:cs typeface="Arial" panose="020B0604020202020204" pitchFamily="34" charset="0"/>
              </a:rPr>
              <a:t> 60 years</a:t>
            </a:r>
            <a:r>
              <a:rPr lang="en-US" spc="-12"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and </a:t>
            </a:r>
            <a:r>
              <a:rPr lang="en-US" spc="-10" dirty="0">
                <a:solidFill>
                  <a:srgbClr val="404040"/>
                </a:solidFill>
                <a:latin typeface="Arial" panose="020B0604020202020204" pitchFamily="34" charset="0"/>
                <a:cs typeface="Arial" panose="020B0604020202020204" pitchFamily="34" charset="0"/>
              </a:rPr>
              <a:t>o</a:t>
            </a:r>
            <a:r>
              <a:rPr lang="en-US" dirty="0">
                <a:solidFill>
                  <a:srgbClr val="404040"/>
                </a:solidFill>
                <a:latin typeface="Arial" panose="020B0604020202020204" pitchFamily="34" charset="0"/>
                <a:cs typeface="Arial" panose="020B0604020202020204" pitchFamily="34" charset="0"/>
              </a:rPr>
              <a:t>ver</a:t>
            </a:r>
          </a:p>
          <a:p>
            <a:endParaRPr lang="en-US" dirty="0">
              <a:solidFill>
                <a:srgbClr val="404040"/>
              </a:solidFill>
              <a:latin typeface="Arial" panose="020B0604020202020204" pitchFamily="34" charset="0"/>
              <a:cs typeface="Arial" panose="020B0604020202020204" pitchFamily="34" charset="0"/>
            </a:endParaRPr>
          </a:p>
          <a:p>
            <a:r>
              <a:rPr lang="en-US" b="1" dirty="0">
                <a:solidFill>
                  <a:srgbClr val="404040"/>
                </a:solidFill>
                <a:latin typeface="Arial" panose="020B0604020202020204" pitchFamily="34" charset="0"/>
                <a:cs typeface="Arial" panose="020B0604020202020204" pitchFamily="34" charset="0"/>
              </a:rPr>
              <a:t>TEFAP</a:t>
            </a:r>
            <a:r>
              <a:rPr lang="en-US" dirty="0">
                <a:solidFill>
                  <a:srgbClr val="404040"/>
                </a:solidFill>
                <a:latin typeface="Arial" panose="020B0604020202020204" pitchFamily="34" charset="0"/>
                <a:cs typeface="Arial" panose="020B0604020202020204" pitchFamily="34" charset="0"/>
              </a:rPr>
              <a:t>, The Emergency </a:t>
            </a:r>
            <a:r>
              <a:rPr lang="en-US" spc="-50" dirty="0">
                <a:solidFill>
                  <a:srgbClr val="404040"/>
                </a:solidFill>
                <a:latin typeface="Arial" panose="020B0604020202020204" pitchFamily="34" charset="0"/>
                <a:cs typeface="Arial" panose="020B0604020202020204" pitchFamily="34" charset="0"/>
              </a:rPr>
              <a:t>F</a:t>
            </a:r>
            <a:r>
              <a:rPr lang="en-US" dirty="0">
                <a:solidFill>
                  <a:srgbClr val="404040"/>
                </a:solidFill>
                <a:latin typeface="Arial" panose="020B0604020202020204" pitchFamily="34" charset="0"/>
                <a:cs typeface="Arial" panose="020B0604020202020204" pitchFamily="34" charset="0"/>
              </a:rPr>
              <a:t>ood Assistance Prog</a:t>
            </a:r>
            <a:r>
              <a:rPr lang="en-US" spc="-35"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am - fe</a:t>
            </a:r>
            <a:r>
              <a:rPr lang="en-US" spc="-10" dirty="0">
                <a:solidFill>
                  <a:srgbClr val="404040"/>
                </a:solidFill>
                <a:latin typeface="Arial" panose="020B0604020202020204" pitchFamily="34" charset="0"/>
                <a:cs typeface="Arial" panose="020B0604020202020204" pitchFamily="34" charset="0"/>
              </a:rPr>
              <a:t>d</a:t>
            </a:r>
            <a:r>
              <a:rPr lang="en-US" dirty="0">
                <a:solidFill>
                  <a:srgbClr val="404040"/>
                </a:solidFill>
                <a:latin typeface="Arial" panose="020B0604020202020204" pitchFamily="34" charset="0"/>
                <a:cs typeface="Arial" panose="020B0604020202020204" pitchFamily="34" charset="0"/>
              </a:rPr>
              <a:t>e</a:t>
            </a:r>
            <a:r>
              <a:rPr lang="en-US" spc="-41"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al commodities </a:t>
            </a:r>
            <a:r>
              <a:rPr lang="en-US" spc="-10" dirty="0">
                <a:solidFill>
                  <a:srgbClr val="404040"/>
                </a:solidFill>
                <a:latin typeface="Arial" panose="020B0604020202020204" pitchFamily="34" charset="0"/>
                <a:cs typeface="Arial" panose="020B0604020202020204" pitchFamily="34" charset="0"/>
              </a:rPr>
              <a:t>a</a:t>
            </a:r>
            <a:r>
              <a:rPr lang="en-US" spc="-34" dirty="0">
                <a:solidFill>
                  <a:srgbClr val="404040"/>
                </a:solidFill>
                <a:latin typeface="Arial" panose="020B0604020202020204" pitchFamily="34" charset="0"/>
                <a:cs typeface="Arial" panose="020B0604020202020204" pitchFamily="34" charset="0"/>
              </a:rPr>
              <a:t>v</a:t>
            </a:r>
            <a:r>
              <a:rPr lang="en-US" dirty="0">
                <a:solidFill>
                  <a:srgbClr val="404040"/>
                </a:solidFill>
                <a:latin typeface="Arial" panose="020B0604020202020204" pitchFamily="34" charset="0"/>
                <a:cs typeface="Arial" panose="020B0604020202020204" pitchFamily="34" charset="0"/>
              </a:rPr>
              <a:t>ailable</a:t>
            </a:r>
            <a:r>
              <a:rPr lang="en-US" spc="-14"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for low-income families</a:t>
            </a:r>
          </a:p>
          <a:p>
            <a:pPr marL="0" indent="0">
              <a:buNone/>
            </a:pPr>
            <a:endParaRPr lang="en-US" dirty="0"/>
          </a:p>
        </p:txBody>
      </p:sp>
    </p:spTree>
    <p:extLst>
      <p:ext uri="{BB962C8B-B14F-4D97-AF65-F5344CB8AC3E}">
        <p14:creationId xmlns:p14="http://schemas.microsoft.com/office/powerpoint/2010/main" val="140330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AB9F-C64C-4E23-BED6-19DDAABACF50}"/>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Assurances</a:t>
            </a:r>
          </a:p>
        </p:txBody>
      </p:sp>
      <p:sp>
        <p:nvSpPr>
          <p:cNvPr id="3" name="Content Placeholder 2">
            <a:extLst>
              <a:ext uri="{FF2B5EF4-FFF2-40B4-BE49-F238E27FC236}">
                <a16:creationId xmlns:a16="http://schemas.microsoft.com/office/drawing/2014/main" id="{CF4B0337-A41B-4788-9132-1CD9670746D6}"/>
              </a:ext>
            </a:extLst>
          </p:cNvPr>
          <p:cNvSpPr>
            <a:spLocks noGrp="1"/>
          </p:cNvSpPr>
          <p:nvPr>
            <p:ph idx="1"/>
          </p:nvPr>
        </p:nvSpPr>
        <p:spPr/>
        <p:txBody>
          <a:bodyPr/>
          <a:lstStyle/>
          <a:p>
            <a:r>
              <a:rPr lang="en-US" dirty="0">
                <a:solidFill>
                  <a:srgbClr val="404040"/>
                </a:solidFill>
                <a:latin typeface="Arial" panose="020B0604020202020204" pitchFamily="34" charset="0"/>
                <a:cs typeface="Arial" panose="020B0604020202020204" pitchFamily="34" charset="0"/>
              </a:rPr>
              <a:t>“To qualify for</a:t>
            </a:r>
            <a:r>
              <a:rPr lang="en-US" spc="-10" dirty="0">
                <a:solidFill>
                  <a:srgbClr val="404040"/>
                </a:solidFill>
                <a:latin typeface="Arial" panose="020B0604020202020204" pitchFamily="34" charset="0"/>
                <a:cs typeface="Arial" panose="020B0604020202020204" pitchFamily="34" charset="0"/>
              </a:rPr>
              <a:t> </a:t>
            </a:r>
            <a:r>
              <a:rPr lang="en-US" spc="-50" dirty="0">
                <a:solidFill>
                  <a:srgbClr val="404040"/>
                </a:solidFill>
                <a:latin typeface="Arial" panose="020B0604020202020204" pitchFamily="34" charset="0"/>
                <a:cs typeface="Arial" panose="020B0604020202020204" pitchFamily="34" charset="0"/>
              </a:rPr>
              <a:t>F</a:t>
            </a:r>
            <a:r>
              <a:rPr lang="en-US" dirty="0">
                <a:solidFill>
                  <a:srgbClr val="404040"/>
                </a:solidFill>
                <a:latin typeface="Arial" panose="020B0604020202020204" pitchFamily="34" charset="0"/>
                <a:cs typeface="Arial" panose="020B0604020202020204" pitchFamily="34" charset="0"/>
              </a:rPr>
              <a:t>e</a:t>
            </a:r>
            <a:r>
              <a:rPr lang="en-US" spc="-10" dirty="0">
                <a:solidFill>
                  <a:srgbClr val="404040"/>
                </a:solidFill>
                <a:latin typeface="Arial" panose="020B0604020202020204" pitchFamily="34" charset="0"/>
                <a:cs typeface="Arial" panose="020B0604020202020204" pitchFamily="34" charset="0"/>
              </a:rPr>
              <a:t>d</a:t>
            </a:r>
            <a:r>
              <a:rPr lang="en-US" dirty="0">
                <a:solidFill>
                  <a:srgbClr val="404040"/>
                </a:solidFill>
                <a:latin typeface="Arial" panose="020B0604020202020204" pitchFamily="34" charset="0"/>
                <a:cs typeface="Arial" panose="020B0604020202020204" pitchFamily="34" charset="0"/>
              </a:rPr>
              <a:t>e</a:t>
            </a:r>
            <a:r>
              <a:rPr lang="en-US" spc="-41"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al financial</a:t>
            </a:r>
            <a:r>
              <a:rPr lang="en-US" spc="-21"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assistance, the program application must be accompanied by a written assurance that the program or facility will be operated in compliance with the Civil Rights laws and implementing nondiscrimination regulations.”</a:t>
            </a:r>
          </a:p>
          <a:p>
            <a:r>
              <a:rPr lang="en-US" dirty="0">
                <a:solidFill>
                  <a:srgbClr val="404040"/>
                </a:solidFill>
                <a:latin typeface="Arial" panose="020B0604020202020204" pitchFamily="34" charset="0"/>
                <a:cs typeface="Arial" panose="020B0604020202020204" pitchFamily="34" charset="0"/>
              </a:rPr>
              <a:t>A Civil Rights assurance statement must be incorporated in all agreements between Federal &amp; State agencies, State &amp; sub-recipient agencies, and sub-recipient agencies &amp; their local sites.</a:t>
            </a:r>
          </a:p>
          <a:p>
            <a:pPr marL="0" indent="0">
              <a:buNone/>
            </a:pPr>
            <a:endParaRPr lang="en-US" dirty="0">
              <a:solidFill>
                <a:srgbClr val="404040"/>
              </a:solidFill>
              <a:latin typeface="Arial" panose="020B0604020202020204" pitchFamily="34" charset="0"/>
              <a:cs typeface="Arial" panose="020B0604020202020204" pitchFamily="34" charset="0"/>
            </a:endParaRPr>
          </a:p>
          <a:p>
            <a:pPr marL="0" indent="0">
              <a:buNone/>
            </a:pPr>
            <a:endParaRPr lang="en-US" dirty="0">
              <a:solidFill>
                <a:srgbClr val="404040"/>
              </a:solidFill>
              <a:latin typeface="Arial" panose="020B0604020202020204" pitchFamily="34" charset="0"/>
              <a:cs typeface="Arial" panose="020B0604020202020204" pitchFamily="34" charset="0"/>
            </a:endParaRPr>
          </a:p>
          <a:p>
            <a:pPr marL="0" indent="0">
              <a:buNone/>
            </a:pPr>
            <a:endParaRPr lang="en-US" dirty="0">
              <a:solidFill>
                <a:srgbClr val="404040"/>
              </a:solidFill>
              <a:latin typeface="Arial" panose="020B0604020202020204" pitchFamily="34" charset="0"/>
              <a:cs typeface="Arial" panose="020B0604020202020204" pitchFamily="34" charset="0"/>
            </a:endParaRPr>
          </a:p>
          <a:p>
            <a:pPr marL="0" indent="0" algn="r">
              <a:buNone/>
            </a:pPr>
            <a:r>
              <a:rPr lang="fr-FR" dirty="0">
                <a:solidFill>
                  <a:srgbClr val="404040"/>
                </a:solidFill>
                <a:latin typeface="Arial" panose="020B0604020202020204" pitchFamily="34" charset="0"/>
                <a:cs typeface="Arial" panose="020B0604020202020204" pitchFamily="34" charset="0"/>
              </a:rPr>
              <a:t>(FNS Instruction 113-1, Appendix C)</a:t>
            </a:r>
            <a:endParaRPr lang="en-US" dirty="0">
              <a:solidFill>
                <a:srgbClr val="40404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69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7C0D-35FA-431C-91EB-C31FED2B916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Laws</a:t>
            </a:r>
          </a:p>
        </p:txBody>
      </p:sp>
      <p:sp>
        <p:nvSpPr>
          <p:cNvPr id="3" name="Content Placeholder 2">
            <a:extLst>
              <a:ext uri="{FF2B5EF4-FFF2-40B4-BE49-F238E27FC236}">
                <a16:creationId xmlns:a16="http://schemas.microsoft.com/office/drawing/2014/main" id="{4A91EA27-EEE3-4EDA-BFE3-76610B808F31}"/>
              </a:ext>
            </a:extLst>
          </p:cNvPr>
          <p:cNvSpPr>
            <a:spLocks noGrp="1"/>
          </p:cNvSpPr>
          <p:nvPr>
            <p:ph idx="1"/>
          </p:nvPr>
        </p:nvSpPr>
        <p:spPr/>
        <p:txBody>
          <a:bodyPr/>
          <a:lstStyle/>
          <a:p>
            <a:r>
              <a:rPr lang="en-US" b="1" dirty="0">
                <a:latin typeface="Arial" panose="020B0604020202020204" pitchFamily="34" charset="0"/>
                <a:cs typeface="Arial" panose="020B0604020202020204" pitchFamily="34" charset="0"/>
              </a:rPr>
              <a:t>Title VI of the Civil Rights Act of 1964 </a:t>
            </a:r>
            <a:r>
              <a:rPr lang="en-US" dirty="0">
                <a:latin typeface="Arial" panose="020B0604020202020204" pitchFamily="34" charset="0"/>
                <a:cs typeface="Arial" panose="020B0604020202020204" pitchFamily="34" charset="0"/>
              </a:rPr>
              <a:t>- race, color, and national origin</a:t>
            </a:r>
          </a:p>
          <a:p>
            <a:r>
              <a:rPr lang="en-US" b="1" dirty="0">
                <a:latin typeface="Arial" panose="020B0604020202020204" pitchFamily="34" charset="0"/>
                <a:cs typeface="Arial" panose="020B0604020202020204" pitchFamily="34" charset="0"/>
              </a:rPr>
              <a:t>Civil Rights Restoration Act of 1987 </a:t>
            </a:r>
            <a:r>
              <a:rPr lang="en-US" dirty="0">
                <a:latin typeface="Arial" panose="020B0604020202020204" pitchFamily="34" charset="0"/>
                <a:cs typeface="Arial" panose="020B0604020202020204" pitchFamily="34" charset="0"/>
              </a:rPr>
              <a:t>- clarifies the scope of the Civil Rights Act of 1964</a:t>
            </a:r>
          </a:p>
          <a:p>
            <a:r>
              <a:rPr lang="en-US" b="1" dirty="0">
                <a:latin typeface="Arial" panose="020B0604020202020204" pitchFamily="34" charset="0"/>
                <a:cs typeface="Arial" panose="020B0604020202020204" pitchFamily="34" charset="0"/>
              </a:rPr>
              <a:t>Sections 504 and 508 of the Rehabilitation Act of 1973 &amp; Americans w/Disabilities Act </a:t>
            </a:r>
            <a:r>
              <a:rPr lang="en-US" dirty="0">
                <a:latin typeface="Arial" panose="020B0604020202020204" pitchFamily="34" charset="0"/>
                <a:cs typeface="Arial" panose="020B0604020202020204" pitchFamily="34" charset="0"/>
              </a:rPr>
              <a:t>– disability</a:t>
            </a:r>
          </a:p>
          <a:p>
            <a:r>
              <a:rPr lang="en-US" b="1" dirty="0">
                <a:latin typeface="Arial" panose="020B0604020202020204" pitchFamily="34" charset="0"/>
                <a:cs typeface="Arial" panose="020B0604020202020204" pitchFamily="34" charset="0"/>
              </a:rPr>
              <a:t>Title IX of the Education Amendments of 1972 </a:t>
            </a:r>
            <a:r>
              <a:rPr lang="en-US" dirty="0">
                <a:latin typeface="Arial" panose="020B0604020202020204" pitchFamily="34" charset="0"/>
                <a:cs typeface="Arial" panose="020B0604020202020204" pitchFamily="34" charset="0"/>
              </a:rPr>
              <a:t>– sex</a:t>
            </a:r>
          </a:p>
          <a:p>
            <a:r>
              <a:rPr lang="en-US" b="1" dirty="0">
                <a:latin typeface="Arial" panose="020B0604020202020204" pitchFamily="34" charset="0"/>
                <a:cs typeface="Arial" panose="020B0604020202020204" pitchFamily="34" charset="0"/>
              </a:rPr>
              <a:t>Age Discrimination Act of 1975 </a:t>
            </a:r>
            <a:r>
              <a:rPr lang="en-US" dirty="0">
                <a:latin typeface="Arial" panose="020B0604020202020204" pitchFamily="34" charset="0"/>
                <a:cs typeface="Arial" panose="020B0604020202020204" pitchFamily="34" charset="0"/>
              </a:rPr>
              <a:t>– age</a:t>
            </a:r>
          </a:p>
          <a:p>
            <a:r>
              <a:rPr lang="en-US" b="1" dirty="0">
                <a:latin typeface="Arial" panose="020B0604020202020204" pitchFamily="34" charset="0"/>
                <a:cs typeface="Arial" panose="020B0604020202020204" pitchFamily="34" charset="0"/>
              </a:rPr>
              <a:t>7 CFR Part 16</a:t>
            </a:r>
            <a:r>
              <a:rPr lang="en-US" dirty="0">
                <a:latin typeface="Arial" panose="020B0604020202020204" pitchFamily="34" charset="0"/>
                <a:cs typeface="Arial" panose="020B0604020202020204" pitchFamily="34" charset="0"/>
              </a:rPr>
              <a:t>, “Equal Opportunity for Religious Organizations” - partners with religious affiliations</a:t>
            </a:r>
          </a:p>
        </p:txBody>
      </p:sp>
    </p:spTree>
    <p:extLst>
      <p:ext uri="{BB962C8B-B14F-4D97-AF65-F5344CB8AC3E}">
        <p14:creationId xmlns:p14="http://schemas.microsoft.com/office/powerpoint/2010/main" val="201349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048C45-38D5-4EB3-8E39-D933201E37F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85" t="11523" r="-985" b="-5078"/>
          <a:stretch/>
        </p:blipFill>
        <p:spPr>
          <a:xfrm>
            <a:off x="3415092" y="4100975"/>
            <a:ext cx="3962400" cy="2919984"/>
          </a:xfrm>
          <a:prstGeom prst="rect">
            <a:avLst/>
          </a:prstGeom>
        </p:spPr>
      </p:pic>
      <p:sp>
        <p:nvSpPr>
          <p:cNvPr id="2" name="Title 1">
            <a:extLst>
              <a:ext uri="{FF2B5EF4-FFF2-40B4-BE49-F238E27FC236}">
                <a16:creationId xmlns:a16="http://schemas.microsoft.com/office/drawing/2014/main" id="{4A732524-9E77-4A2B-90DF-4016D1A6976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Training Requirement</a:t>
            </a:r>
          </a:p>
        </p:txBody>
      </p:sp>
      <p:sp>
        <p:nvSpPr>
          <p:cNvPr id="3" name="Content Placeholder 2">
            <a:extLst>
              <a:ext uri="{FF2B5EF4-FFF2-40B4-BE49-F238E27FC236}">
                <a16:creationId xmlns:a16="http://schemas.microsoft.com/office/drawing/2014/main" id="{4CFDEF5E-D8A7-43F7-BD74-116BC92A486C}"/>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Sub-recipient agencies are responsible for training their local sites, including paid or volunteer staff who interact with participants or participant records, on an </a:t>
            </a:r>
            <a:r>
              <a:rPr lang="en-US" b="1" u="sng" dirty="0">
                <a:latin typeface="Arial" panose="020B0604020202020204" pitchFamily="34" charset="0"/>
                <a:cs typeface="Arial" panose="020B0604020202020204" pitchFamily="34" charset="0"/>
              </a:rPr>
              <a:t>annual</a:t>
            </a:r>
            <a:r>
              <a:rPr lang="en-US" dirty="0">
                <a:latin typeface="Arial" panose="020B0604020202020204" pitchFamily="34" charset="0"/>
                <a:cs typeface="Arial" panose="020B0604020202020204" pitchFamily="34" charset="0"/>
              </a:rPr>
              <a:t> basis.</a:t>
            </a:r>
          </a:p>
          <a:p>
            <a:r>
              <a:rPr lang="en-US" dirty="0">
                <a:latin typeface="Arial" panose="020B0604020202020204" pitchFamily="34" charset="0"/>
                <a:cs typeface="Arial" panose="020B0604020202020204" pitchFamily="34" charset="0"/>
              </a:rPr>
              <a:t>New employees must be trained before participating in Federally Assisted Program </a:t>
            </a:r>
            <a:r>
              <a:rPr lang="en-US" dirty="0">
                <a:solidFill>
                  <a:srgbClr val="404040"/>
                </a:solidFill>
                <a:latin typeface="Verdana"/>
              </a:rPr>
              <a:t>activities.</a:t>
            </a:r>
          </a:p>
          <a:p>
            <a:r>
              <a:rPr lang="en-US" dirty="0">
                <a:latin typeface="Arial" panose="020B0604020202020204" pitchFamily="34" charset="0"/>
                <a:cs typeface="Arial" panose="020B0604020202020204" pitchFamily="34" charset="0"/>
              </a:rPr>
              <a:t>Volunteers must receive training appropriate to their roles and responsibilities.</a:t>
            </a:r>
          </a:p>
        </p:txBody>
      </p:sp>
    </p:spTree>
    <p:extLst>
      <p:ext uri="{BB962C8B-B14F-4D97-AF65-F5344CB8AC3E}">
        <p14:creationId xmlns:p14="http://schemas.microsoft.com/office/powerpoint/2010/main" val="33400961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788</TotalTime>
  <Words>2306</Words>
  <Application>Microsoft Office PowerPoint</Application>
  <PresentationFormat>Widescreen</PresentationFormat>
  <Paragraphs>249</Paragraphs>
  <Slides>31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Trebuchet MS</vt:lpstr>
      <vt:lpstr>Verdana</vt:lpstr>
      <vt:lpstr>Wingdings</vt:lpstr>
      <vt:lpstr>Wingdings 3</vt:lpstr>
      <vt:lpstr>Facet</vt:lpstr>
      <vt:lpstr>Annual TEFAP and CSFP Civil Rights Training</vt:lpstr>
      <vt:lpstr>Purpose and Overview</vt:lpstr>
      <vt:lpstr>Goals of Civil Rights Training </vt:lpstr>
      <vt:lpstr>Terminology: Civil Rights</vt:lpstr>
      <vt:lpstr>Terminology: Civil Rights (cont.)</vt:lpstr>
      <vt:lpstr>Federally Assisted Programs</vt:lpstr>
      <vt:lpstr>Assurances</vt:lpstr>
      <vt:lpstr>Civil Rights Laws</vt:lpstr>
      <vt:lpstr>Training Requirement</vt:lpstr>
      <vt:lpstr>Civil Rights and the USDA</vt:lpstr>
      <vt:lpstr>What is Discrimination?</vt:lpstr>
      <vt:lpstr>What are the protected classes?</vt:lpstr>
      <vt:lpstr>Disability Discrimination</vt:lpstr>
      <vt:lpstr>Reasonable Accommodation</vt:lpstr>
      <vt:lpstr>Limited English Proficiency (LEP)</vt:lpstr>
      <vt:lpstr>Language Assistance</vt:lpstr>
      <vt:lpstr>Public Notification</vt:lpstr>
      <vt:lpstr>Elements of a Public Notification System</vt:lpstr>
      <vt:lpstr>Racial and Ethnic Data Collection</vt:lpstr>
      <vt:lpstr>Racial and Ethnic Data Collection </vt:lpstr>
      <vt:lpstr>Civil Rights Complaint</vt:lpstr>
      <vt:lpstr>Civil Rights Complaint Procedure</vt:lpstr>
      <vt:lpstr>Records Management </vt:lpstr>
      <vt:lpstr>Civil Rights Complaint Procedure</vt:lpstr>
      <vt:lpstr>Verbal Complaints</vt:lpstr>
      <vt:lpstr>Where to file Complaints</vt:lpstr>
      <vt:lpstr>Customer Service</vt:lpstr>
      <vt:lpstr>Conflict Resolution</vt:lpstr>
      <vt:lpstr>Civil Rights Compliance Review</vt:lpstr>
      <vt:lpstr>Resolution of Noncompliance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TEFAP and CSFP Civil Rights Training</dc:title>
  <dc:creator>Smith, Hailey - CO 2nd</dc:creator>
  <cp:lastModifiedBy>Birgit Luebeck</cp:lastModifiedBy>
  <cp:revision>104</cp:revision>
  <dcterms:created xsi:type="dcterms:W3CDTF">2019-10-07T13:58:42Z</dcterms:created>
  <dcterms:modified xsi:type="dcterms:W3CDTF">2019-11-08T15:32:16Z</dcterms:modified>
</cp:coreProperties>
</file>