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30"/>
  </p:notesMasterIdLst>
  <p:sldIdLst>
    <p:sldId id="367" r:id="rId2"/>
    <p:sldId id="256" r:id="rId3"/>
    <p:sldId id="257" r:id="rId4"/>
    <p:sldId id="258" r:id="rId5"/>
    <p:sldId id="366" r:id="rId6"/>
    <p:sldId id="259" r:id="rId7"/>
    <p:sldId id="260" r:id="rId8"/>
    <p:sldId id="270" r:id="rId9"/>
    <p:sldId id="271" r:id="rId10"/>
    <p:sldId id="272" r:id="rId11"/>
    <p:sldId id="269" r:id="rId12"/>
    <p:sldId id="261" r:id="rId13"/>
    <p:sldId id="264" r:id="rId14"/>
    <p:sldId id="266" r:id="rId15"/>
    <p:sldId id="267" r:id="rId16"/>
    <p:sldId id="268" r:id="rId17"/>
    <p:sldId id="273" r:id="rId18"/>
    <p:sldId id="274" r:id="rId19"/>
    <p:sldId id="275" r:id="rId20"/>
    <p:sldId id="276" r:id="rId21"/>
    <p:sldId id="277" r:id="rId22"/>
    <p:sldId id="368" r:id="rId23"/>
    <p:sldId id="369" r:id="rId24"/>
    <p:sldId id="278" r:id="rId25"/>
    <p:sldId id="279" r:id="rId26"/>
    <p:sldId id="280" r:id="rId27"/>
    <p:sldId id="283" r:id="rId28"/>
    <p:sldId id="282"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D0C8EA-E452-4E89-9B4A-F5257C22001E}">
  <a:tblStyle styleId="{D9D0C8EA-E452-4E89-9B4A-F5257C22001E}"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CA8643-4DCF-480E-8939-7A83C9746972}"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F3E7"/>
          </a:solidFill>
        </a:fill>
      </a:tcStyle>
    </a:wholeTbl>
    <a:band1H>
      <a:tcTxStyle/>
      <a:tcStyle>
        <a:tcBdr/>
        <a:fill>
          <a:solidFill>
            <a:srgbClr val="F5E6CB"/>
          </a:solidFill>
        </a:fill>
      </a:tcStyle>
    </a:band1H>
    <a:band2H>
      <a:tcTxStyle/>
      <a:tcStyle>
        <a:tcBdr/>
      </a:tcStyle>
    </a:band2H>
    <a:band1V>
      <a:tcTxStyle/>
      <a:tcStyle>
        <a:tcBdr/>
        <a:fill>
          <a:solidFill>
            <a:srgbClr val="F5E6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3"/>
          </a:solidFill>
        </a:fill>
      </a:tcStyle>
    </a:lastCol>
    <a:firstCol>
      <a:tcTxStyle b="on" i="off">
        <a:font>
          <a:latin typeface="Trebuchet MS"/>
          <a:ea typeface="Trebuchet MS"/>
          <a:cs typeface="Trebuchet MS"/>
        </a:font>
        <a:schemeClr val="lt1"/>
      </a:tcTxStyle>
      <a:tcStyle>
        <a:tcBdr/>
        <a:fill>
          <a:solidFill>
            <a:schemeClr val="accent3"/>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45" autoAdjust="0"/>
  </p:normalViewPr>
  <p:slideViewPr>
    <p:cSldViewPr snapToGrid="0">
      <p:cViewPr varScale="1">
        <p:scale>
          <a:sx n="96" d="100"/>
          <a:sy n="96" d="100"/>
        </p:scale>
        <p:origin x="11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C52F1-3A79-452C-B8F5-B0B55814E025}"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C38EE4C-B621-4E76-A7EF-94D55146A1B6}">
      <dgm:prSet/>
      <dgm:spPr/>
      <dgm:t>
        <a:bodyPr/>
        <a:lstStyle/>
        <a:p>
          <a:pPr>
            <a:lnSpc>
              <a:spcPct val="100000"/>
            </a:lnSpc>
            <a:defRPr cap="all"/>
          </a:pPr>
          <a:r>
            <a:rPr lang="en-US"/>
            <a:t>Review regulations and Dietary Guidelines</a:t>
          </a:r>
        </a:p>
      </dgm:t>
    </dgm:pt>
    <dgm:pt modelId="{46C12AD4-4C59-4468-9FEB-B0B6B6665672}" type="parTrans" cxnId="{1E0D7AA0-C644-42E7-A107-DF5873C68C6D}">
      <dgm:prSet/>
      <dgm:spPr/>
      <dgm:t>
        <a:bodyPr/>
        <a:lstStyle/>
        <a:p>
          <a:endParaRPr lang="en-US"/>
        </a:p>
      </dgm:t>
    </dgm:pt>
    <dgm:pt modelId="{AB520020-28C5-41C0-B38D-5B39EB0880DA}" type="sibTrans" cxnId="{1E0D7AA0-C644-42E7-A107-DF5873C68C6D}">
      <dgm:prSet/>
      <dgm:spPr/>
      <dgm:t>
        <a:bodyPr/>
        <a:lstStyle/>
        <a:p>
          <a:endParaRPr lang="en-US"/>
        </a:p>
      </dgm:t>
    </dgm:pt>
    <dgm:pt modelId="{BF0826D1-3F05-427A-8D63-10609F986456}">
      <dgm:prSet/>
      <dgm:spPr/>
      <dgm:t>
        <a:bodyPr/>
        <a:lstStyle/>
        <a:p>
          <a:pPr>
            <a:lnSpc>
              <a:spcPct val="100000"/>
            </a:lnSpc>
            <a:defRPr cap="all"/>
          </a:pPr>
          <a:r>
            <a:rPr lang="en-US"/>
            <a:t>Discuss menu planning, templates and menu planning help sheet</a:t>
          </a:r>
        </a:p>
      </dgm:t>
    </dgm:pt>
    <dgm:pt modelId="{CF2B430E-B375-411A-B023-DE3FD17E9A6F}" type="parTrans" cxnId="{D94FD301-8DE0-4204-8B5B-B39E57539817}">
      <dgm:prSet/>
      <dgm:spPr/>
      <dgm:t>
        <a:bodyPr/>
        <a:lstStyle/>
        <a:p>
          <a:endParaRPr lang="en-US"/>
        </a:p>
      </dgm:t>
    </dgm:pt>
    <dgm:pt modelId="{D3F18A9A-2338-4FC7-A5F6-C89789503079}" type="sibTrans" cxnId="{D94FD301-8DE0-4204-8B5B-B39E57539817}">
      <dgm:prSet/>
      <dgm:spPr/>
      <dgm:t>
        <a:bodyPr/>
        <a:lstStyle/>
        <a:p>
          <a:endParaRPr lang="en-US"/>
        </a:p>
      </dgm:t>
    </dgm:pt>
    <dgm:pt modelId="{C43FFB03-6CFD-495C-8119-ECECFC142B53}">
      <dgm:prSet/>
      <dgm:spPr/>
      <dgm:t>
        <a:bodyPr/>
        <a:lstStyle/>
        <a:p>
          <a:pPr>
            <a:lnSpc>
              <a:spcPct val="100000"/>
            </a:lnSpc>
            <a:defRPr cap="all"/>
          </a:pPr>
          <a:r>
            <a:rPr lang="en-US"/>
            <a:t>Sanitation: To Glove or not to Glove..? </a:t>
          </a:r>
        </a:p>
      </dgm:t>
    </dgm:pt>
    <dgm:pt modelId="{18C53E72-1051-49DA-914D-4E6006A2C6D2}" type="parTrans" cxnId="{B2285092-C2D9-4B0C-8DCB-60E0FCC31EAC}">
      <dgm:prSet/>
      <dgm:spPr/>
      <dgm:t>
        <a:bodyPr/>
        <a:lstStyle/>
        <a:p>
          <a:endParaRPr lang="en-US"/>
        </a:p>
      </dgm:t>
    </dgm:pt>
    <dgm:pt modelId="{0AF36631-8C56-4B5D-A3FD-5DFA62626702}" type="sibTrans" cxnId="{B2285092-C2D9-4B0C-8DCB-60E0FCC31EAC}">
      <dgm:prSet/>
      <dgm:spPr/>
      <dgm:t>
        <a:bodyPr/>
        <a:lstStyle/>
        <a:p>
          <a:endParaRPr lang="en-US"/>
        </a:p>
      </dgm:t>
    </dgm:pt>
    <dgm:pt modelId="{14DFFD1A-01EA-40E7-AD96-9077CEB6D6C1}">
      <dgm:prSet/>
      <dgm:spPr/>
      <dgm:t>
        <a:bodyPr/>
        <a:lstStyle/>
        <a:p>
          <a:pPr>
            <a:lnSpc>
              <a:spcPct val="100000"/>
            </a:lnSpc>
            <a:defRPr cap="all"/>
          </a:pPr>
          <a:r>
            <a:rPr lang="en-US"/>
            <a:t>Food costs.. how to make a dollar go further.</a:t>
          </a:r>
        </a:p>
      </dgm:t>
    </dgm:pt>
    <dgm:pt modelId="{84DF7B46-8DF0-455F-A159-E75DD0C69A44}" type="parTrans" cxnId="{A7245DA6-5533-40E7-840B-6FDB07F28C3F}">
      <dgm:prSet/>
      <dgm:spPr/>
      <dgm:t>
        <a:bodyPr/>
        <a:lstStyle/>
        <a:p>
          <a:endParaRPr lang="en-US"/>
        </a:p>
      </dgm:t>
    </dgm:pt>
    <dgm:pt modelId="{8FD69E91-6AFC-4AFC-9EF0-8A7B34DE0F26}" type="sibTrans" cxnId="{A7245DA6-5533-40E7-840B-6FDB07F28C3F}">
      <dgm:prSet/>
      <dgm:spPr/>
      <dgm:t>
        <a:bodyPr/>
        <a:lstStyle/>
        <a:p>
          <a:endParaRPr lang="en-US"/>
        </a:p>
      </dgm:t>
    </dgm:pt>
    <dgm:pt modelId="{46A867E2-2D24-4EE5-887C-4FE971BA9B0E}">
      <dgm:prSet/>
      <dgm:spPr/>
      <dgm:t>
        <a:bodyPr/>
        <a:lstStyle/>
        <a:p>
          <a:pPr>
            <a:lnSpc>
              <a:spcPct val="100000"/>
            </a:lnSpc>
            <a:defRPr cap="all"/>
          </a:pPr>
          <a:r>
            <a:rPr lang="en-US"/>
            <a:t>Heating / Cooling and Storage</a:t>
          </a:r>
        </a:p>
      </dgm:t>
    </dgm:pt>
    <dgm:pt modelId="{D40F9B25-89FF-4869-BCA4-8B6178E5488C}" type="parTrans" cxnId="{92EAC5CB-AB40-4914-BD4E-93D8617C2455}">
      <dgm:prSet/>
      <dgm:spPr/>
      <dgm:t>
        <a:bodyPr/>
        <a:lstStyle/>
        <a:p>
          <a:endParaRPr lang="en-US"/>
        </a:p>
      </dgm:t>
    </dgm:pt>
    <dgm:pt modelId="{77BC8E7B-9653-4A5E-9417-0EBBC3D269B2}" type="sibTrans" cxnId="{92EAC5CB-AB40-4914-BD4E-93D8617C2455}">
      <dgm:prSet/>
      <dgm:spPr/>
      <dgm:t>
        <a:bodyPr/>
        <a:lstStyle/>
        <a:p>
          <a:endParaRPr lang="en-US"/>
        </a:p>
      </dgm:t>
    </dgm:pt>
    <dgm:pt modelId="{9AC8DAED-9889-4823-9F31-1CD65074D87A}">
      <dgm:prSet/>
      <dgm:spPr/>
      <dgm:t>
        <a:bodyPr/>
        <a:lstStyle/>
        <a:p>
          <a:pPr>
            <a:lnSpc>
              <a:spcPct val="100000"/>
            </a:lnSpc>
            <a:defRPr cap="all"/>
          </a:pPr>
          <a:r>
            <a:rPr lang="en-US" dirty="0"/>
            <a:t>Dietitian Counseling</a:t>
          </a:r>
        </a:p>
      </dgm:t>
    </dgm:pt>
    <dgm:pt modelId="{3B675A43-0B01-4A3F-B8AE-E97A1E83077D}" type="parTrans" cxnId="{EBB6520F-68BD-454C-B489-A7C791C30AD3}">
      <dgm:prSet/>
      <dgm:spPr/>
      <dgm:t>
        <a:bodyPr/>
        <a:lstStyle/>
        <a:p>
          <a:endParaRPr lang="en-US"/>
        </a:p>
      </dgm:t>
    </dgm:pt>
    <dgm:pt modelId="{A89BCE8E-8068-42D6-AB14-54F36392C269}" type="sibTrans" cxnId="{EBB6520F-68BD-454C-B489-A7C791C30AD3}">
      <dgm:prSet/>
      <dgm:spPr/>
      <dgm:t>
        <a:bodyPr/>
        <a:lstStyle/>
        <a:p>
          <a:endParaRPr lang="en-US"/>
        </a:p>
      </dgm:t>
    </dgm:pt>
    <dgm:pt modelId="{8D5B38AA-EACD-4380-9F6C-0AA327DECE28}" type="pres">
      <dgm:prSet presAssocID="{7B9C52F1-3A79-452C-B8F5-B0B55814E025}" presName="root" presStyleCnt="0">
        <dgm:presLayoutVars>
          <dgm:dir/>
          <dgm:resizeHandles val="exact"/>
        </dgm:presLayoutVars>
      </dgm:prSet>
      <dgm:spPr/>
    </dgm:pt>
    <dgm:pt modelId="{B1B7A3F0-FFF9-4C8E-8891-A24394E616FF}" type="pres">
      <dgm:prSet presAssocID="{7C38EE4C-B621-4E76-A7EF-94D55146A1B6}" presName="compNode" presStyleCnt="0"/>
      <dgm:spPr/>
    </dgm:pt>
    <dgm:pt modelId="{A592509E-6566-466F-B9EA-ACAC167E9B61}" type="pres">
      <dgm:prSet presAssocID="{7C38EE4C-B621-4E76-A7EF-94D55146A1B6}" presName="iconBgRect" presStyleLbl="bgShp" presStyleIdx="0" presStyleCnt="6"/>
      <dgm:spPr>
        <a:prstGeom prst="round2DiagRect">
          <a:avLst>
            <a:gd name="adj1" fmla="val 29727"/>
            <a:gd name="adj2" fmla="val 0"/>
          </a:avLst>
        </a:prstGeom>
      </dgm:spPr>
    </dgm:pt>
    <dgm:pt modelId="{5428568A-3910-46AF-B60F-F3F114EE358F}" type="pres">
      <dgm:prSet presAssocID="{7C38EE4C-B621-4E76-A7EF-94D55146A1B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86181B75-D89D-4D08-B685-18F124D5EAC1}" type="pres">
      <dgm:prSet presAssocID="{7C38EE4C-B621-4E76-A7EF-94D55146A1B6}" presName="spaceRect" presStyleCnt="0"/>
      <dgm:spPr/>
    </dgm:pt>
    <dgm:pt modelId="{1BA5F9BC-5F9B-4323-82ED-CBD957AC97D4}" type="pres">
      <dgm:prSet presAssocID="{7C38EE4C-B621-4E76-A7EF-94D55146A1B6}" presName="textRect" presStyleLbl="revTx" presStyleIdx="0" presStyleCnt="6">
        <dgm:presLayoutVars>
          <dgm:chMax val="1"/>
          <dgm:chPref val="1"/>
        </dgm:presLayoutVars>
      </dgm:prSet>
      <dgm:spPr/>
    </dgm:pt>
    <dgm:pt modelId="{6401744D-9AEA-43ED-9B08-CE539D10EECB}" type="pres">
      <dgm:prSet presAssocID="{AB520020-28C5-41C0-B38D-5B39EB0880DA}" presName="sibTrans" presStyleCnt="0"/>
      <dgm:spPr/>
    </dgm:pt>
    <dgm:pt modelId="{A408CE65-7D70-4F89-98ED-1B90B55D42D3}" type="pres">
      <dgm:prSet presAssocID="{BF0826D1-3F05-427A-8D63-10609F986456}" presName="compNode" presStyleCnt="0"/>
      <dgm:spPr/>
    </dgm:pt>
    <dgm:pt modelId="{18D875FB-4711-4049-9208-2E0625246166}" type="pres">
      <dgm:prSet presAssocID="{BF0826D1-3F05-427A-8D63-10609F986456}" presName="iconBgRect" presStyleLbl="bgShp" presStyleIdx="1" presStyleCnt="6"/>
      <dgm:spPr>
        <a:prstGeom prst="round2DiagRect">
          <a:avLst>
            <a:gd name="adj1" fmla="val 29727"/>
            <a:gd name="adj2" fmla="val 0"/>
          </a:avLst>
        </a:prstGeom>
      </dgm:spPr>
    </dgm:pt>
    <dgm:pt modelId="{0B5B2963-DEC4-4ACB-BF14-51BA353FEC09}" type="pres">
      <dgm:prSet presAssocID="{BF0826D1-3F05-427A-8D63-10609F98645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st"/>
        </a:ext>
      </dgm:extLst>
    </dgm:pt>
    <dgm:pt modelId="{565C0B74-F907-43CE-9462-03AEB8AEB577}" type="pres">
      <dgm:prSet presAssocID="{BF0826D1-3F05-427A-8D63-10609F986456}" presName="spaceRect" presStyleCnt="0"/>
      <dgm:spPr/>
    </dgm:pt>
    <dgm:pt modelId="{394E91DD-DDC6-4B5F-A7E1-666135915BBB}" type="pres">
      <dgm:prSet presAssocID="{BF0826D1-3F05-427A-8D63-10609F986456}" presName="textRect" presStyleLbl="revTx" presStyleIdx="1" presStyleCnt="6">
        <dgm:presLayoutVars>
          <dgm:chMax val="1"/>
          <dgm:chPref val="1"/>
        </dgm:presLayoutVars>
      </dgm:prSet>
      <dgm:spPr/>
    </dgm:pt>
    <dgm:pt modelId="{D9E37955-240F-4240-B7CC-36A55229E6ED}" type="pres">
      <dgm:prSet presAssocID="{D3F18A9A-2338-4FC7-A5F6-C89789503079}" presName="sibTrans" presStyleCnt="0"/>
      <dgm:spPr/>
    </dgm:pt>
    <dgm:pt modelId="{73867925-8A37-4B9D-AF03-DD58442CB357}" type="pres">
      <dgm:prSet presAssocID="{C43FFB03-6CFD-495C-8119-ECECFC142B53}" presName="compNode" presStyleCnt="0"/>
      <dgm:spPr/>
    </dgm:pt>
    <dgm:pt modelId="{37E294BD-0BEA-4ED0-A996-14602A00B18D}" type="pres">
      <dgm:prSet presAssocID="{C43FFB03-6CFD-495C-8119-ECECFC142B53}" presName="iconBgRect" presStyleLbl="bgShp" presStyleIdx="2" presStyleCnt="6"/>
      <dgm:spPr>
        <a:prstGeom prst="round2DiagRect">
          <a:avLst>
            <a:gd name="adj1" fmla="val 29727"/>
            <a:gd name="adj2" fmla="val 0"/>
          </a:avLst>
        </a:prstGeom>
      </dgm:spPr>
    </dgm:pt>
    <dgm:pt modelId="{B22E584B-EF02-434C-9DFF-E725297BC03B}" type="pres">
      <dgm:prSet presAssocID="{C43FFB03-6CFD-495C-8119-ECECFC142B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eball Hat"/>
        </a:ext>
      </dgm:extLst>
    </dgm:pt>
    <dgm:pt modelId="{4260E515-6035-401E-AE73-B8002824C77F}" type="pres">
      <dgm:prSet presAssocID="{C43FFB03-6CFD-495C-8119-ECECFC142B53}" presName="spaceRect" presStyleCnt="0"/>
      <dgm:spPr/>
    </dgm:pt>
    <dgm:pt modelId="{A72A8CEB-82FA-4C87-920E-C471AF74931A}" type="pres">
      <dgm:prSet presAssocID="{C43FFB03-6CFD-495C-8119-ECECFC142B53}" presName="textRect" presStyleLbl="revTx" presStyleIdx="2" presStyleCnt="6">
        <dgm:presLayoutVars>
          <dgm:chMax val="1"/>
          <dgm:chPref val="1"/>
        </dgm:presLayoutVars>
      </dgm:prSet>
      <dgm:spPr/>
    </dgm:pt>
    <dgm:pt modelId="{9FFE4945-FFE0-4595-BC6A-78ED2EB24EB5}" type="pres">
      <dgm:prSet presAssocID="{0AF36631-8C56-4B5D-A3FD-5DFA62626702}" presName="sibTrans" presStyleCnt="0"/>
      <dgm:spPr/>
    </dgm:pt>
    <dgm:pt modelId="{480A0DBE-2082-4E76-9A66-110C8830FAC6}" type="pres">
      <dgm:prSet presAssocID="{14DFFD1A-01EA-40E7-AD96-9077CEB6D6C1}" presName="compNode" presStyleCnt="0"/>
      <dgm:spPr/>
    </dgm:pt>
    <dgm:pt modelId="{CB77FF17-CB75-43DE-912C-D01A0B6A4483}" type="pres">
      <dgm:prSet presAssocID="{14DFFD1A-01EA-40E7-AD96-9077CEB6D6C1}" presName="iconBgRect" presStyleLbl="bgShp" presStyleIdx="3" presStyleCnt="6"/>
      <dgm:spPr>
        <a:prstGeom prst="round2DiagRect">
          <a:avLst>
            <a:gd name="adj1" fmla="val 29727"/>
            <a:gd name="adj2" fmla="val 0"/>
          </a:avLst>
        </a:prstGeom>
      </dgm:spPr>
    </dgm:pt>
    <dgm:pt modelId="{65EE4DCB-0169-42D0-B390-8490550C3F39}" type="pres">
      <dgm:prSet presAssocID="{14DFFD1A-01EA-40E7-AD96-9077CEB6D6C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8675CDFC-70AD-40E2-97DD-6ED1C87BE0A3}" type="pres">
      <dgm:prSet presAssocID="{14DFFD1A-01EA-40E7-AD96-9077CEB6D6C1}" presName="spaceRect" presStyleCnt="0"/>
      <dgm:spPr/>
    </dgm:pt>
    <dgm:pt modelId="{95549CC9-FE75-439B-B26D-F05C1EF9E9E3}" type="pres">
      <dgm:prSet presAssocID="{14DFFD1A-01EA-40E7-AD96-9077CEB6D6C1}" presName="textRect" presStyleLbl="revTx" presStyleIdx="3" presStyleCnt="6">
        <dgm:presLayoutVars>
          <dgm:chMax val="1"/>
          <dgm:chPref val="1"/>
        </dgm:presLayoutVars>
      </dgm:prSet>
      <dgm:spPr/>
    </dgm:pt>
    <dgm:pt modelId="{5D771435-D845-47FC-A594-E92074EB41DD}" type="pres">
      <dgm:prSet presAssocID="{8FD69E91-6AFC-4AFC-9EF0-8A7B34DE0F26}" presName="sibTrans" presStyleCnt="0"/>
      <dgm:spPr/>
    </dgm:pt>
    <dgm:pt modelId="{A84E8F01-C29C-4B54-AB4E-1A4E09C9B450}" type="pres">
      <dgm:prSet presAssocID="{46A867E2-2D24-4EE5-887C-4FE971BA9B0E}" presName="compNode" presStyleCnt="0"/>
      <dgm:spPr/>
    </dgm:pt>
    <dgm:pt modelId="{5850274F-22A5-4699-ABBD-47AEE5D22F4B}" type="pres">
      <dgm:prSet presAssocID="{46A867E2-2D24-4EE5-887C-4FE971BA9B0E}" presName="iconBgRect" presStyleLbl="bgShp" presStyleIdx="4" presStyleCnt="6"/>
      <dgm:spPr>
        <a:prstGeom prst="round2DiagRect">
          <a:avLst>
            <a:gd name="adj1" fmla="val 29727"/>
            <a:gd name="adj2" fmla="val 0"/>
          </a:avLst>
        </a:prstGeom>
      </dgm:spPr>
    </dgm:pt>
    <dgm:pt modelId="{2499FB7E-2437-4859-944A-985DCD44427D}" type="pres">
      <dgm:prSet presAssocID="{46A867E2-2D24-4EE5-887C-4FE971BA9B0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ermometer"/>
        </a:ext>
      </dgm:extLst>
    </dgm:pt>
    <dgm:pt modelId="{BA277546-32C9-46F7-AFAA-FD9F8730111D}" type="pres">
      <dgm:prSet presAssocID="{46A867E2-2D24-4EE5-887C-4FE971BA9B0E}" presName="spaceRect" presStyleCnt="0"/>
      <dgm:spPr/>
    </dgm:pt>
    <dgm:pt modelId="{96935DAC-DC3C-4C44-B390-3053C07DB112}" type="pres">
      <dgm:prSet presAssocID="{46A867E2-2D24-4EE5-887C-4FE971BA9B0E}" presName="textRect" presStyleLbl="revTx" presStyleIdx="4" presStyleCnt="6">
        <dgm:presLayoutVars>
          <dgm:chMax val="1"/>
          <dgm:chPref val="1"/>
        </dgm:presLayoutVars>
      </dgm:prSet>
      <dgm:spPr/>
    </dgm:pt>
    <dgm:pt modelId="{E50CC9E0-6ACB-48DF-AE08-37463CE1817F}" type="pres">
      <dgm:prSet presAssocID="{77BC8E7B-9653-4A5E-9417-0EBBC3D269B2}" presName="sibTrans" presStyleCnt="0"/>
      <dgm:spPr/>
    </dgm:pt>
    <dgm:pt modelId="{EAD18B96-E8B0-45A3-99AC-4E5611FB951E}" type="pres">
      <dgm:prSet presAssocID="{9AC8DAED-9889-4823-9F31-1CD65074D87A}" presName="compNode" presStyleCnt="0"/>
      <dgm:spPr/>
    </dgm:pt>
    <dgm:pt modelId="{B5EE3C78-5493-4E02-A78F-6D4546C680E4}" type="pres">
      <dgm:prSet presAssocID="{9AC8DAED-9889-4823-9F31-1CD65074D87A}" presName="iconBgRect" presStyleLbl="bgShp" presStyleIdx="5" presStyleCnt="6"/>
      <dgm:spPr>
        <a:prstGeom prst="round2DiagRect">
          <a:avLst>
            <a:gd name="adj1" fmla="val 29727"/>
            <a:gd name="adj2" fmla="val 0"/>
          </a:avLst>
        </a:prstGeom>
      </dgm:spPr>
    </dgm:pt>
    <dgm:pt modelId="{2165B98E-40E5-4DE4-9653-ABC133765747}" type="pres">
      <dgm:prSet presAssocID="{9AC8DAED-9889-4823-9F31-1CD65074D87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pple"/>
        </a:ext>
      </dgm:extLst>
    </dgm:pt>
    <dgm:pt modelId="{EF917AAD-93D0-49E7-853F-0ADCD6A033C0}" type="pres">
      <dgm:prSet presAssocID="{9AC8DAED-9889-4823-9F31-1CD65074D87A}" presName="spaceRect" presStyleCnt="0"/>
      <dgm:spPr/>
    </dgm:pt>
    <dgm:pt modelId="{C3485E92-E765-4626-9377-1F84BF8D7ADF}" type="pres">
      <dgm:prSet presAssocID="{9AC8DAED-9889-4823-9F31-1CD65074D87A}" presName="textRect" presStyleLbl="revTx" presStyleIdx="5" presStyleCnt="6">
        <dgm:presLayoutVars>
          <dgm:chMax val="1"/>
          <dgm:chPref val="1"/>
        </dgm:presLayoutVars>
      </dgm:prSet>
      <dgm:spPr/>
    </dgm:pt>
  </dgm:ptLst>
  <dgm:cxnLst>
    <dgm:cxn modelId="{D94FD301-8DE0-4204-8B5B-B39E57539817}" srcId="{7B9C52F1-3A79-452C-B8F5-B0B55814E025}" destId="{BF0826D1-3F05-427A-8D63-10609F986456}" srcOrd="1" destOrd="0" parTransId="{CF2B430E-B375-411A-B023-DE3FD17E9A6F}" sibTransId="{D3F18A9A-2338-4FC7-A5F6-C89789503079}"/>
    <dgm:cxn modelId="{7DCD8402-FB81-4DC8-89B0-BC96E0CA89E5}" type="presOf" srcId="{46A867E2-2D24-4EE5-887C-4FE971BA9B0E}" destId="{96935DAC-DC3C-4C44-B390-3053C07DB112}" srcOrd="0" destOrd="0" presId="urn:microsoft.com/office/officeart/2018/5/layout/IconLeafLabelList"/>
    <dgm:cxn modelId="{EBB6520F-68BD-454C-B489-A7C791C30AD3}" srcId="{7B9C52F1-3A79-452C-B8F5-B0B55814E025}" destId="{9AC8DAED-9889-4823-9F31-1CD65074D87A}" srcOrd="5" destOrd="0" parTransId="{3B675A43-0B01-4A3F-B8AE-E97A1E83077D}" sibTransId="{A89BCE8E-8068-42D6-AB14-54F36392C269}"/>
    <dgm:cxn modelId="{6C536C21-5EB5-4922-9122-B24DFCB8CCA0}" type="presOf" srcId="{BF0826D1-3F05-427A-8D63-10609F986456}" destId="{394E91DD-DDC6-4B5F-A7E1-666135915BBB}" srcOrd="0" destOrd="0" presId="urn:microsoft.com/office/officeart/2018/5/layout/IconLeafLabelList"/>
    <dgm:cxn modelId="{9ED2FA32-31DC-4F4E-9439-33537FBD0D9B}" type="presOf" srcId="{14DFFD1A-01EA-40E7-AD96-9077CEB6D6C1}" destId="{95549CC9-FE75-439B-B26D-F05C1EF9E9E3}" srcOrd="0" destOrd="0" presId="urn:microsoft.com/office/officeart/2018/5/layout/IconLeafLabelList"/>
    <dgm:cxn modelId="{B2285092-C2D9-4B0C-8DCB-60E0FCC31EAC}" srcId="{7B9C52F1-3A79-452C-B8F5-B0B55814E025}" destId="{C43FFB03-6CFD-495C-8119-ECECFC142B53}" srcOrd="2" destOrd="0" parTransId="{18C53E72-1051-49DA-914D-4E6006A2C6D2}" sibTransId="{0AF36631-8C56-4B5D-A3FD-5DFA62626702}"/>
    <dgm:cxn modelId="{1E0D7AA0-C644-42E7-A107-DF5873C68C6D}" srcId="{7B9C52F1-3A79-452C-B8F5-B0B55814E025}" destId="{7C38EE4C-B621-4E76-A7EF-94D55146A1B6}" srcOrd="0" destOrd="0" parTransId="{46C12AD4-4C59-4468-9FEB-B0B6B6665672}" sibTransId="{AB520020-28C5-41C0-B38D-5B39EB0880DA}"/>
    <dgm:cxn modelId="{25F1A4A1-01D5-4F74-8790-B6B52A5FD36B}" type="presOf" srcId="{7C38EE4C-B621-4E76-A7EF-94D55146A1B6}" destId="{1BA5F9BC-5F9B-4323-82ED-CBD957AC97D4}" srcOrd="0" destOrd="0" presId="urn:microsoft.com/office/officeart/2018/5/layout/IconLeafLabelList"/>
    <dgm:cxn modelId="{A7245DA6-5533-40E7-840B-6FDB07F28C3F}" srcId="{7B9C52F1-3A79-452C-B8F5-B0B55814E025}" destId="{14DFFD1A-01EA-40E7-AD96-9077CEB6D6C1}" srcOrd="3" destOrd="0" parTransId="{84DF7B46-8DF0-455F-A159-E75DD0C69A44}" sibTransId="{8FD69E91-6AFC-4AFC-9EF0-8A7B34DE0F26}"/>
    <dgm:cxn modelId="{96984AB2-A51B-4E36-B242-217AA38DF947}" type="presOf" srcId="{C43FFB03-6CFD-495C-8119-ECECFC142B53}" destId="{A72A8CEB-82FA-4C87-920E-C471AF74931A}" srcOrd="0" destOrd="0" presId="urn:microsoft.com/office/officeart/2018/5/layout/IconLeafLabelList"/>
    <dgm:cxn modelId="{9FE11DBE-3B7D-4C77-85E3-BE97E74BE1C2}" type="presOf" srcId="{7B9C52F1-3A79-452C-B8F5-B0B55814E025}" destId="{8D5B38AA-EACD-4380-9F6C-0AA327DECE28}" srcOrd="0" destOrd="0" presId="urn:microsoft.com/office/officeart/2018/5/layout/IconLeafLabelList"/>
    <dgm:cxn modelId="{92EAC5CB-AB40-4914-BD4E-93D8617C2455}" srcId="{7B9C52F1-3A79-452C-B8F5-B0B55814E025}" destId="{46A867E2-2D24-4EE5-887C-4FE971BA9B0E}" srcOrd="4" destOrd="0" parTransId="{D40F9B25-89FF-4869-BCA4-8B6178E5488C}" sibTransId="{77BC8E7B-9653-4A5E-9417-0EBBC3D269B2}"/>
    <dgm:cxn modelId="{8DF187E2-D200-4E8B-9265-430AFE06F59A}" type="presOf" srcId="{9AC8DAED-9889-4823-9F31-1CD65074D87A}" destId="{C3485E92-E765-4626-9377-1F84BF8D7ADF}" srcOrd="0" destOrd="0" presId="urn:microsoft.com/office/officeart/2018/5/layout/IconLeafLabelList"/>
    <dgm:cxn modelId="{CF1CBB8F-BB24-4259-9A8C-DD1B7FFFBA94}" type="presParOf" srcId="{8D5B38AA-EACD-4380-9F6C-0AA327DECE28}" destId="{B1B7A3F0-FFF9-4C8E-8891-A24394E616FF}" srcOrd="0" destOrd="0" presId="urn:microsoft.com/office/officeart/2018/5/layout/IconLeafLabelList"/>
    <dgm:cxn modelId="{AD90E276-5E4D-4F92-A343-15F5D7876680}" type="presParOf" srcId="{B1B7A3F0-FFF9-4C8E-8891-A24394E616FF}" destId="{A592509E-6566-466F-B9EA-ACAC167E9B61}" srcOrd="0" destOrd="0" presId="urn:microsoft.com/office/officeart/2018/5/layout/IconLeafLabelList"/>
    <dgm:cxn modelId="{C8C664F5-0556-4155-BE2F-C0BE2AC84F89}" type="presParOf" srcId="{B1B7A3F0-FFF9-4C8E-8891-A24394E616FF}" destId="{5428568A-3910-46AF-B60F-F3F114EE358F}" srcOrd="1" destOrd="0" presId="urn:microsoft.com/office/officeart/2018/5/layout/IconLeafLabelList"/>
    <dgm:cxn modelId="{23B46D5D-60EA-445D-8D9C-21BA49F4C9F4}" type="presParOf" srcId="{B1B7A3F0-FFF9-4C8E-8891-A24394E616FF}" destId="{86181B75-D89D-4D08-B685-18F124D5EAC1}" srcOrd="2" destOrd="0" presId="urn:microsoft.com/office/officeart/2018/5/layout/IconLeafLabelList"/>
    <dgm:cxn modelId="{4A4C4EBC-AA74-41C0-9838-C755893CEA68}" type="presParOf" srcId="{B1B7A3F0-FFF9-4C8E-8891-A24394E616FF}" destId="{1BA5F9BC-5F9B-4323-82ED-CBD957AC97D4}" srcOrd="3" destOrd="0" presId="urn:microsoft.com/office/officeart/2018/5/layout/IconLeafLabelList"/>
    <dgm:cxn modelId="{B3593430-323A-47D8-ABD0-2EAE513F62BC}" type="presParOf" srcId="{8D5B38AA-EACD-4380-9F6C-0AA327DECE28}" destId="{6401744D-9AEA-43ED-9B08-CE539D10EECB}" srcOrd="1" destOrd="0" presId="urn:microsoft.com/office/officeart/2018/5/layout/IconLeafLabelList"/>
    <dgm:cxn modelId="{E2529E7F-8838-4EB7-B530-3FC74AE6EF98}" type="presParOf" srcId="{8D5B38AA-EACD-4380-9F6C-0AA327DECE28}" destId="{A408CE65-7D70-4F89-98ED-1B90B55D42D3}" srcOrd="2" destOrd="0" presId="urn:microsoft.com/office/officeart/2018/5/layout/IconLeafLabelList"/>
    <dgm:cxn modelId="{FD5CCB4E-DBB1-40DB-968B-FD3BB401E34D}" type="presParOf" srcId="{A408CE65-7D70-4F89-98ED-1B90B55D42D3}" destId="{18D875FB-4711-4049-9208-2E0625246166}" srcOrd="0" destOrd="0" presId="urn:microsoft.com/office/officeart/2018/5/layout/IconLeafLabelList"/>
    <dgm:cxn modelId="{4F3FB5C4-0589-47BA-930B-326DB3760EC1}" type="presParOf" srcId="{A408CE65-7D70-4F89-98ED-1B90B55D42D3}" destId="{0B5B2963-DEC4-4ACB-BF14-51BA353FEC09}" srcOrd="1" destOrd="0" presId="urn:microsoft.com/office/officeart/2018/5/layout/IconLeafLabelList"/>
    <dgm:cxn modelId="{8262570A-4578-416A-8C62-950DF1E8FB45}" type="presParOf" srcId="{A408CE65-7D70-4F89-98ED-1B90B55D42D3}" destId="{565C0B74-F907-43CE-9462-03AEB8AEB577}" srcOrd="2" destOrd="0" presId="urn:microsoft.com/office/officeart/2018/5/layout/IconLeafLabelList"/>
    <dgm:cxn modelId="{2513CDEA-51B1-4136-8119-43347BDBF454}" type="presParOf" srcId="{A408CE65-7D70-4F89-98ED-1B90B55D42D3}" destId="{394E91DD-DDC6-4B5F-A7E1-666135915BBB}" srcOrd="3" destOrd="0" presId="urn:microsoft.com/office/officeart/2018/5/layout/IconLeafLabelList"/>
    <dgm:cxn modelId="{3E5E21A9-D381-4675-9AE4-7A34DB52AF31}" type="presParOf" srcId="{8D5B38AA-EACD-4380-9F6C-0AA327DECE28}" destId="{D9E37955-240F-4240-B7CC-36A55229E6ED}" srcOrd="3" destOrd="0" presId="urn:microsoft.com/office/officeart/2018/5/layout/IconLeafLabelList"/>
    <dgm:cxn modelId="{726A8E42-5472-45E6-99B4-568D34ACEBF8}" type="presParOf" srcId="{8D5B38AA-EACD-4380-9F6C-0AA327DECE28}" destId="{73867925-8A37-4B9D-AF03-DD58442CB357}" srcOrd="4" destOrd="0" presId="urn:microsoft.com/office/officeart/2018/5/layout/IconLeafLabelList"/>
    <dgm:cxn modelId="{CCE37959-EE5F-4E1A-A1C3-4D83CC847E9B}" type="presParOf" srcId="{73867925-8A37-4B9D-AF03-DD58442CB357}" destId="{37E294BD-0BEA-4ED0-A996-14602A00B18D}" srcOrd="0" destOrd="0" presId="urn:microsoft.com/office/officeart/2018/5/layout/IconLeafLabelList"/>
    <dgm:cxn modelId="{52783FC1-82EE-48F3-A3A4-B12158A7EDD5}" type="presParOf" srcId="{73867925-8A37-4B9D-AF03-DD58442CB357}" destId="{B22E584B-EF02-434C-9DFF-E725297BC03B}" srcOrd="1" destOrd="0" presId="urn:microsoft.com/office/officeart/2018/5/layout/IconLeafLabelList"/>
    <dgm:cxn modelId="{4DA7AB17-E309-4308-9F62-6FA8D6441680}" type="presParOf" srcId="{73867925-8A37-4B9D-AF03-DD58442CB357}" destId="{4260E515-6035-401E-AE73-B8002824C77F}" srcOrd="2" destOrd="0" presId="urn:microsoft.com/office/officeart/2018/5/layout/IconLeafLabelList"/>
    <dgm:cxn modelId="{04B44413-7968-474B-AD11-02B04E6C9C39}" type="presParOf" srcId="{73867925-8A37-4B9D-AF03-DD58442CB357}" destId="{A72A8CEB-82FA-4C87-920E-C471AF74931A}" srcOrd="3" destOrd="0" presId="urn:microsoft.com/office/officeart/2018/5/layout/IconLeafLabelList"/>
    <dgm:cxn modelId="{DA28C950-BC9B-4D55-BA54-DADDA6A6377B}" type="presParOf" srcId="{8D5B38AA-EACD-4380-9F6C-0AA327DECE28}" destId="{9FFE4945-FFE0-4595-BC6A-78ED2EB24EB5}" srcOrd="5" destOrd="0" presId="urn:microsoft.com/office/officeart/2018/5/layout/IconLeafLabelList"/>
    <dgm:cxn modelId="{E5AFE9C3-00E3-4661-9B5D-9C48CB63FE36}" type="presParOf" srcId="{8D5B38AA-EACD-4380-9F6C-0AA327DECE28}" destId="{480A0DBE-2082-4E76-9A66-110C8830FAC6}" srcOrd="6" destOrd="0" presId="urn:microsoft.com/office/officeart/2018/5/layout/IconLeafLabelList"/>
    <dgm:cxn modelId="{FCDA9337-250D-4557-98B3-DF425B8C4927}" type="presParOf" srcId="{480A0DBE-2082-4E76-9A66-110C8830FAC6}" destId="{CB77FF17-CB75-43DE-912C-D01A0B6A4483}" srcOrd="0" destOrd="0" presId="urn:microsoft.com/office/officeart/2018/5/layout/IconLeafLabelList"/>
    <dgm:cxn modelId="{BAD6CE2E-A6F5-41CE-96AC-0C9AC8D6EC0A}" type="presParOf" srcId="{480A0DBE-2082-4E76-9A66-110C8830FAC6}" destId="{65EE4DCB-0169-42D0-B390-8490550C3F39}" srcOrd="1" destOrd="0" presId="urn:microsoft.com/office/officeart/2018/5/layout/IconLeafLabelList"/>
    <dgm:cxn modelId="{875A001A-3C2C-4DC3-9528-5F127670F4A8}" type="presParOf" srcId="{480A0DBE-2082-4E76-9A66-110C8830FAC6}" destId="{8675CDFC-70AD-40E2-97DD-6ED1C87BE0A3}" srcOrd="2" destOrd="0" presId="urn:microsoft.com/office/officeart/2018/5/layout/IconLeafLabelList"/>
    <dgm:cxn modelId="{21043CB8-D09C-4120-B768-298EE7A159A2}" type="presParOf" srcId="{480A0DBE-2082-4E76-9A66-110C8830FAC6}" destId="{95549CC9-FE75-439B-B26D-F05C1EF9E9E3}" srcOrd="3" destOrd="0" presId="urn:microsoft.com/office/officeart/2018/5/layout/IconLeafLabelList"/>
    <dgm:cxn modelId="{CB2B6686-A585-4249-9D6D-E2798AB212D8}" type="presParOf" srcId="{8D5B38AA-EACD-4380-9F6C-0AA327DECE28}" destId="{5D771435-D845-47FC-A594-E92074EB41DD}" srcOrd="7" destOrd="0" presId="urn:microsoft.com/office/officeart/2018/5/layout/IconLeafLabelList"/>
    <dgm:cxn modelId="{A0DDA805-A79B-4D2E-9344-128D207C429E}" type="presParOf" srcId="{8D5B38AA-EACD-4380-9F6C-0AA327DECE28}" destId="{A84E8F01-C29C-4B54-AB4E-1A4E09C9B450}" srcOrd="8" destOrd="0" presId="urn:microsoft.com/office/officeart/2018/5/layout/IconLeafLabelList"/>
    <dgm:cxn modelId="{687FC1F3-CD8A-47ED-8819-DFAA2A801F06}" type="presParOf" srcId="{A84E8F01-C29C-4B54-AB4E-1A4E09C9B450}" destId="{5850274F-22A5-4699-ABBD-47AEE5D22F4B}" srcOrd="0" destOrd="0" presId="urn:microsoft.com/office/officeart/2018/5/layout/IconLeafLabelList"/>
    <dgm:cxn modelId="{8467E641-D490-491D-9369-E3DFD8AADC9B}" type="presParOf" srcId="{A84E8F01-C29C-4B54-AB4E-1A4E09C9B450}" destId="{2499FB7E-2437-4859-944A-985DCD44427D}" srcOrd="1" destOrd="0" presId="urn:microsoft.com/office/officeart/2018/5/layout/IconLeafLabelList"/>
    <dgm:cxn modelId="{30DD09ED-5CC8-4DBF-9710-C365BAD46F74}" type="presParOf" srcId="{A84E8F01-C29C-4B54-AB4E-1A4E09C9B450}" destId="{BA277546-32C9-46F7-AFAA-FD9F8730111D}" srcOrd="2" destOrd="0" presId="urn:microsoft.com/office/officeart/2018/5/layout/IconLeafLabelList"/>
    <dgm:cxn modelId="{44B33370-5FB8-4ADA-81B2-BE16A0EDEC00}" type="presParOf" srcId="{A84E8F01-C29C-4B54-AB4E-1A4E09C9B450}" destId="{96935DAC-DC3C-4C44-B390-3053C07DB112}" srcOrd="3" destOrd="0" presId="urn:microsoft.com/office/officeart/2018/5/layout/IconLeafLabelList"/>
    <dgm:cxn modelId="{197C97A9-5A75-42F8-BFDB-F7B10459D735}" type="presParOf" srcId="{8D5B38AA-EACD-4380-9F6C-0AA327DECE28}" destId="{E50CC9E0-6ACB-48DF-AE08-37463CE1817F}" srcOrd="9" destOrd="0" presId="urn:microsoft.com/office/officeart/2018/5/layout/IconLeafLabelList"/>
    <dgm:cxn modelId="{EB8F8FCB-0328-45F8-B0D3-6D2F3B19FADF}" type="presParOf" srcId="{8D5B38AA-EACD-4380-9F6C-0AA327DECE28}" destId="{EAD18B96-E8B0-45A3-99AC-4E5611FB951E}" srcOrd="10" destOrd="0" presId="urn:microsoft.com/office/officeart/2018/5/layout/IconLeafLabelList"/>
    <dgm:cxn modelId="{93322705-4624-4B59-AB61-41364DD47792}" type="presParOf" srcId="{EAD18B96-E8B0-45A3-99AC-4E5611FB951E}" destId="{B5EE3C78-5493-4E02-A78F-6D4546C680E4}" srcOrd="0" destOrd="0" presId="urn:microsoft.com/office/officeart/2018/5/layout/IconLeafLabelList"/>
    <dgm:cxn modelId="{E93F3017-DBCC-47E3-B1E8-0481EA615103}" type="presParOf" srcId="{EAD18B96-E8B0-45A3-99AC-4E5611FB951E}" destId="{2165B98E-40E5-4DE4-9653-ABC133765747}" srcOrd="1" destOrd="0" presId="urn:microsoft.com/office/officeart/2018/5/layout/IconLeafLabelList"/>
    <dgm:cxn modelId="{4889C469-1C7E-4764-AA61-681CE64DE913}" type="presParOf" srcId="{EAD18B96-E8B0-45A3-99AC-4E5611FB951E}" destId="{EF917AAD-93D0-49E7-853F-0ADCD6A033C0}" srcOrd="2" destOrd="0" presId="urn:microsoft.com/office/officeart/2018/5/layout/IconLeafLabelList"/>
    <dgm:cxn modelId="{AEC8EE75-F06A-43C1-8A35-5BFD55F60E7C}" type="presParOf" srcId="{EAD18B96-E8B0-45A3-99AC-4E5611FB951E}" destId="{C3485E92-E765-4626-9377-1F84BF8D7AD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2509E-6566-466F-B9EA-ACAC167E9B61}">
      <dsp:nvSpPr>
        <dsp:cNvPr id="0" name=""/>
        <dsp:cNvSpPr/>
      </dsp:nvSpPr>
      <dsp:spPr>
        <a:xfrm>
          <a:off x="556278" y="213561"/>
          <a:ext cx="1195477" cy="119547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8568A-3910-46AF-B60F-F3F114EE358F}">
      <dsp:nvSpPr>
        <dsp:cNvPr id="0" name=""/>
        <dsp:cNvSpPr/>
      </dsp:nvSpPr>
      <dsp:spPr>
        <a:xfrm>
          <a:off x="811052" y="468334"/>
          <a:ext cx="685929" cy="685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A5F9BC-5F9B-4323-82ED-CBD957AC97D4}">
      <dsp:nvSpPr>
        <dsp:cNvPr id="0" name=""/>
        <dsp:cNvSpPr/>
      </dsp:nvSpPr>
      <dsp:spPr>
        <a:xfrm>
          <a:off x="174117" y="1781400"/>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Review regulations and Dietary Guidelines</a:t>
          </a:r>
        </a:p>
      </dsp:txBody>
      <dsp:txXfrm>
        <a:off x="174117" y="1781400"/>
        <a:ext cx="1959798" cy="720000"/>
      </dsp:txXfrm>
    </dsp:sp>
    <dsp:sp modelId="{18D875FB-4711-4049-9208-2E0625246166}">
      <dsp:nvSpPr>
        <dsp:cNvPr id="0" name=""/>
        <dsp:cNvSpPr/>
      </dsp:nvSpPr>
      <dsp:spPr>
        <a:xfrm>
          <a:off x="2859042" y="213561"/>
          <a:ext cx="1195477" cy="119547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B2963-DEC4-4ACB-BF14-51BA353FEC09}">
      <dsp:nvSpPr>
        <dsp:cNvPr id="0" name=""/>
        <dsp:cNvSpPr/>
      </dsp:nvSpPr>
      <dsp:spPr>
        <a:xfrm>
          <a:off x="3113816" y="468334"/>
          <a:ext cx="685929" cy="685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4E91DD-DDC6-4B5F-A7E1-666135915BBB}">
      <dsp:nvSpPr>
        <dsp:cNvPr id="0" name=""/>
        <dsp:cNvSpPr/>
      </dsp:nvSpPr>
      <dsp:spPr>
        <a:xfrm>
          <a:off x="2476881" y="1781400"/>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Discuss menu planning, templates and menu planning help sheet</a:t>
          </a:r>
        </a:p>
      </dsp:txBody>
      <dsp:txXfrm>
        <a:off x="2476881" y="1781400"/>
        <a:ext cx="1959798" cy="720000"/>
      </dsp:txXfrm>
    </dsp:sp>
    <dsp:sp modelId="{37E294BD-0BEA-4ED0-A996-14602A00B18D}">
      <dsp:nvSpPr>
        <dsp:cNvPr id="0" name=""/>
        <dsp:cNvSpPr/>
      </dsp:nvSpPr>
      <dsp:spPr>
        <a:xfrm>
          <a:off x="5161805" y="213561"/>
          <a:ext cx="1195477" cy="119547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E584B-EF02-434C-9DFF-E725297BC03B}">
      <dsp:nvSpPr>
        <dsp:cNvPr id="0" name=""/>
        <dsp:cNvSpPr/>
      </dsp:nvSpPr>
      <dsp:spPr>
        <a:xfrm>
          <a:off x="5416579" y="468334"/>
          <a:ext cx="685929" cy="685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2A8CEB-82FA-4C87-920E-C471AF74931A}">
      <dsp:nvSpPr>
        <dsp:cNvPr id="0" name=""/>
        <dsp:cNvSpPr/>
      </dsp:nvSpPr>
      <dsp:spPr>
        <a:xfrm>
          <a:off x="4779645" y="1781400"/>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Sanitation: To Glove or not to Glove..? </a:t>
          </a:r>
        </a:p>
      </dsp:txBody>
      <dsp:txXfrm>
        <a:off x="4779645" y="1781400"/>
        <a:ext cx="1959798" cy="720000"/>
      </dsp:txXfrm>
    </dsp:sp>
    <dsp:sp modelId="{CB77FF17-CB75-43DE-912C-D01A0B6A4483}">
      <dsp:nvSpPr>
        <dsp:cNvPr id="0" name=""/>
        <dsp:cNvSpPr/>
      </dsp:nvSpPr>
      <dsp:spPr>
        <a:xfrm>
          <a:off x="556278" y="2991349"/>
          <a:ext cx="1195477" cy="119547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E4DCB-0169-42D0-B390-8490550C3F39}">
      <dsp:nvSpPr>
        <dsp:cNvPr id="0" name=""/>
        <dsp:cNvSpPr/>
      </dsp:nvSpPr>
      <dsp:spPr>
        <a:xfrm>
          <a:off x="811052" y="3246123"/>
          <a:ext cx="685929" cy="6859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549CC9-FE75-439B-B26D-F05C1EF9E9E3}">
      <dsp:nvSpPr>
        <dsp:cNvPr id="0" name=""/>
        <dsp:cNvSpPr/>
      </dsp:nvSpPr>
      <dsp:spPr>
        <a:xfrm>
          <a:off x="174117" y="4559188"/>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Food costs.. how to make a dollar go further.</a:t>
          </a:r>
        </a:p>
      </dsp:txBody>
      <dsp:txXfrm>
        <a:off x="174117" y="4559188"/>
        <a:ext cx="1959798" cy="720000"/>
      </dsp:txXfrm>
    </dsp:sp>
    <dsp:sp modelId="{5850274F-22A5-4699-ABBD-47AEE5D22F4B}">
      <dsp:nvSpPr>
        <dsp:cNvPr id="0" name=""/>
        <dsp:cNvSpPr/>
      </dsp:nvSpPr>
      <dsp:spPr>
        <a:xfrm>
          <a:off x="2859042" y="2991349"/>
          <a:ext cx="1195477" cy="119547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9FB7E-2437-4859-944A-985DCD44427D}">
      <dsp:nvSpPr>
        <dsp:cNvPr id="0" name=""/>
        <dsp:cNvSpPr/>
      </dsp:nvSpPr>
      <dsp:spPr>
        <a:xfrm>
          <a:off x="3113816" y="3246123"/>
          <a:ext cx="685929" cy="6859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935DAC-DC3C-4C44-B390-3053C07DB112}">
      <dsp:nvSpPr>
        <dsp:cNvPr id="0" name=""/>
        <dsp:cNvSpPr/>
      </dsp:nvSpPr>
      <dsp:spPr>
        <a:xfrm>
          <a:off x="2476881" y="4559188"/>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Heating / Cooling and Storage</a:t>
          </a:r>
        </a:p>
      </dsp:txBody>
      <dsp:txXfrm>
        <a:off x="2476881" y="4559188"/>
        <a:ext cx="1959798" cy="720000"/>
      </dsp:txXfrm>
    </dsp:sp>
    <dsp:sp modelId="{B5EE3C78-5493-4E02-A78F-6D4546C680E4}">
      <dsp:nvSpPr>
        <dsp:cNvPr id="0" name=""/>
        <dsp:cNvSpPr/>
      </dsp:nvSpPr>
      <dsp:spPr>
        <a:xfrm>
          <a:off x="5161805" y="2991349"/>
          <a:ext cx="1195477" cy="119547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5B98E-40E5-4DE4-9653-ABC133765747}">
      <dsp:nvSpPr>
        <dsp:cNvPr id="0" name=""/>
        <dsp:cNvSpPr/>
      </dsp:nvSpPr>
      <dsp:spPr>
        <a:xfrm>
          <a:off x="5416579" y="3246123"/>
          <a:ext cx="685929" cy="6859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485E92-E765-4626-9377-1F84BF8D7ADF}">
      <dsp:nvSpPr>
        <dsp:cNvPr id="0" name=""/>
        <dsp:cNvSpPr/>
      </dsp:nvSpPr>
      <dsp:spPr>
        <a:xfrm>
          <a:off x="4779645" y="4559188"/>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Dietitian Counseling</a:t>
          </a:r>
        </a:p>
      </dsp:txBody>
      <dsp:txXfrm>
        <a:off x="4779645" y="4559188"/>
        <a:ext cx="1959798"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to the Area Agency on Aging for hosting the meeting and a huge thank you to Sarah and the other Dieticians that developed the training with myself. Thanks to all of you for all your hard work and dedication to help seniors in Idaho.</a:t>
            </a:r>
          </a:p>
          <a:p>
            <a:endParaRPr lang="en-US" dirty="0"/>
          </a:p>
          <a:p>
            <a:r>
              <a:rPr lang="en-US" dirty="0"/>
              <a:t>ICOA conducted reviews and Townhall Meetings in 2019 statewide. Several gaps were found that needed improvement. ICOA wrote a 4 year state plan…..addressing the goals and outcomes. One of the goals for my nutrition program is to develop three trainings. The Dietitian training you are attending today is one of them.</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38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dirty="0"/>
              <a:t>This is a completed menu example. Let me know if you’d like any help setting up a template that works better for your needs. </a:t>
            </a:r>
            <a:endParaRPr dirty="0"/>
          </a:p>
          <a:p>
            <a:pPr marL="0" indent="0"/>
            <a:endParaRPr dirty="0"/>
          </a:p>
        </p:txBody>
      </p:sp>
      <p:sp>
        <p:nvSpPr>
          <p:cNvPr id="252" name="Google Shape;252;p15: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2" name="Google Shape;23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Sometimes there are not high-quality items used</a:t>
            </a:r>
            <a:endParaRPr dirty="0"/>
          </a:p>
        </p:txBody>
      </p:sp>
      <p:sp>
        <p:nvSpPr>
          <p:cNvPr id="179" name="Google Shape;179;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5330260e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5330260e2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Meats are in ounces and fruits and veggies are in cups</a:t>
            </a:r>
            <a:endParaRPr dirty="0"/>
          </a:p>
        </p:txBody>
      </p:sp>
      <p:sp>
        <p:nvSpPr>
          <p:cNvPr id="199" name="Google Shape;199;g75330260e2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12" name="Google Shape;21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18" name="Google Shape;21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Other than looking for high vitamin A and C items, we are also verifying that a variety of fruits and vegetables are provided to ensure the seniors receive a variety of vitamins and minerals throughout the month.</a:t>
            </a:r>
            <a:endParaRPr/>
          </a:p>
          <a:p>
            <a:pPr marL="0" indent="0"/>
            <a:endParaRPr/>
          </a:p>
        </p:txBody>
      </p:sp>
      <p:sp>
        <p:nvSpPr>
          <p:cNvPr id="226" name="Google Shape;226;p1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58" name="Google Shape;25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4" name="Google Shape;264;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0" name="Google Shape;270;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a:p>
            <a:pPr marL="0" indent="0"/>
            <a:r>
              <a:rPr lang="en-US" dirty="0"/>
              <a:t>Today we will learn together what the Dietitian plays for a role in all of our working lives. The Dietitian will provide Nutrition Education, Nutrition Counseling, and will approve all menus submitted by the meal sites and will give advice to menu creators to be in compliance. </a:t>
            </a:r>
            <a:endParaRPr dirty="0"/>
          </a:p>
        </p:txBody>
      </p:sp>
      <p:sp>
        <p:nvSpPr>
          <p:cNvPr id="146" name="Google Shape;146;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6" name="Google Shape;276;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Gloves are not worn to protect your hands!  Gloves can give a false sense of security, just because your hands are gloved does not mean everything is protected.  Think of yourself as a surgeon, after you have properly washed your hands and/or gloved your hands anything you touch could contaminate your hands.  Once you have touched something, that will contaminate the next thing, and so on.  </a:t>
            </a:r>
            <a:endParaRPr/>
          </a:p>
          <a:p>
            <a:pPr marL="0" indent="0"/>
            <a:endParaRPr/>
          </a:p>
        </p:txBody>
      </p:sp>
      <p:sp>
        <p:nvSpPr>
          <p:cNvPr id="283" name="Google Shape;283;p2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https://www.cdc.gov/coronavirus/2019-ncov/downloads/healthcare-facilities/316157-A_FS_KeepingPatientsSafe.pdf</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90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89" name="Google Shape;28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95" name="Google Shape;295;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This is a reminder for everyone to please make sure that participants fill out the Congregate Meal Registration Form and the Nutritional Risk Survey</a:t>
            </a:r>
            <a:endParaRPr dirty="0"/>
          </a:p>
        </p:txBody>
      </p:sp>
      <p:sp>
        <p:nvSpPr>
          <p:cNvPr id="301" name="Google Shape;30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Today we will talk about …….</a:t>
            </a:r>
            <a:endParaRPr dirty="0"/>
          </a:p>
        </p:txBody>
      </p:sp>
      <p:sp>
        <p:nvSpPr>
          <p:cNvPr id="151" name="Google Shape;15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Above I added a few very important requirements out of the OAA for your convenience.</a:t>
            </a:r>
            <a:endParaRPr dirty="0"/>
          </a:p>
          <a:p>
            <a:pPr marL="0" indent="0"/>
            <a:endParaRPr dirty="0"/>
          </a:p>
          <a:p>
            <a:pPr marL="0" indent="0"/>
            <a:endParaRPr dirty="0"/>
          </a:p>
          <a:p>
            <a:pPr marL="0" indent="0"/>
            <a:endParaRPr b="0" dirty="0"/>
          </a:p>
        </p:txBody>
      </p:sp>
      <p:sp>
        <p:nvSpPr>
          <p:cNvPr id="158" name="Google Shape;158;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42925"/>
            <a:ext cx="7140576" cy="4016375"/>
          </a:xfrm>
        </p:spPr>
      </p:sp>
      <p:sp>
        <p:nvSpPr>
          <p:cNvPr id="3" name="Notes Placeholder 2"/>
          <p:cNvSpPr>
            <a:spLocks noGrp="1"/>
          </p:cNvSpPr>
          <p:nvPr>
            <p:ph type="body" idx="1"/>
          </p:nvPr>
        </p:nvSpPr>
        <p:spPr/>
        <p:txBody>
          <a:bodyPr/>
          <a:lstStyle/>
          <a:p>
            <a:endParaRPr lang="en-US" dirty="0"/>
          </a:p>
          <a:p>
            <a:pPr marL="0" indent="0"/>
            <a:r>
              <a:rPr lang="en-US" dirty="0"/>
              <a:t>Above I added a few very important requirements out of the OAA for your convenience.</a:t>
            </a:r>
          </a:p>
          <a:p>
            <a:pPr marL="0" indent="0">
              <a:buClr>
                <a:schemeClr val="dk1"/>
              </a:buClr>
              <a:buSzPts val="1200"/>
            </a:pPr>
            <a:r>
              <a:rPr lang="en-US" dirty="0"/>
              <a:t>The purposes of these programs are to 1) reduce hunger, food insecurity and malnutrition, 2) promote socialization, 3) promote health and well-being, and 4) delay adverse health conditions. The intent is to make community-based nutrition services available to older adults who may be at risk of losing their independence and their ability to remain in the community.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a:t>
            </a:r>
            <a:r>
              <a:rPr lang="en-US" dirty="0">
                <a:latin typeface="Trebuchet MS" panose="020B0603020202020204" pitchFamily="34" charset="0"/>
              </a:rPr>
              <a:t> promote the health and well-being of older individuals means assisting such individuals to gain access to nutrition and other disease prevention and health promotion services to delay the onset of adverse health conditions resulting from poor nutritional health or sedentary behavior.</a:t>
            </a:r>
          </a:p>
          <a:p>
            <a:endParaRPr lang="en-US" dirty="0"/>
          </a:p>
        </p:txBody>
      </p:sp>
      <p:sp>
        <p:nvSpPr>
          <p:cNvPr id="4" name="Footer Placeholder 3">
            <a:extLst>
              <a:ext uri="{FF2B5EF4-FFF2-40B4-BE49-F238E27FC236}">
                <a16:creationId xmlns:a16="http://schemas.microsoft.com/office/drawing/2014/main" id="{DDDA4751-B177-4C56-9216-A5164188FD94}"/>
              </a:ext>
            </a:extLst>
          </p:cNvPr>
          <p:cNvSpPr>
            <a:spLocks noGrp="1"/>
          </p:cNvSpPr>
          <p:nvPr>
            <p:ph type="ftr" sz="quarter" idx="4"/>
          </p:nvPr>
        </p:nvSpPr>
        <p:spPr/>
        <p:txBody>
          <a:bodyPr/>
          <a:lstStyle/>
          <a:p>
            <a:r>
              <a:rPr lang="en-US" dirty="0"/>
              <a:t>Meal Site Coordinator Foundations</a:t>
            </a:r>
          </a:p>
        </p:txBody>
      </p:sp>
    </p:spTree>
    <p:custDataLst>
      <p:tags r:id="rId1"/>
    </p:custDataLst>
    <p:extLst>
      <p:ext uri="{BB962C8B-B14F-4D97-AF65-F5344CB8AC3E}">
        <p14:creationId xmlns:p14="http://schemas.microsoft.com/office/powerpoint/2010/main" val="38572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dirty="0"/>
              <a:t>These guidelines focus on making small shifts in daily eating habits to improve your health over the long run such as: </a:t>
            </a:r>
          </a:p>
          <a:p>
            <a:pPr marL="0" indent="0">
              <a:buClr>
                <a:schemeClr val="dk1"/>
              </a:buClr>
              <a:buSzPts val="1200"/>
            </a:pPr>
            <a:endParaRPr lang="en-US" dirty="0"/>
          </a:p>
          <a:p>
            <a:pPr>
              <a:buFont typeface="Arial" panose="020B0604020202020204" pitchFamily="34" charset="0"/>
              <a:buChar char="•"/>
            </a:pPr>
            <a:r>
              <a:rPr lang="en-US" dirty="0"/>
              <a:t>Follow a healthy eating pattern across the lifespan. Eating patterns are the combination of foods and drinks that a person eats over time.</a:t>
            </a:r>
          </a:p>
          <a:p>
            <a:pPr>
              <a:buFont typeface="Arial" panose="020B0604020202020204" pitchFamily="34" charset="0"/>
              <a:buChar char="•"/>
            </a:pPr>
            <a:r>
              <a:rPr lang="en-US" dirty="0"/>
              <a:t>Focus on variety, nutrient-dense foods, and amount.</a:t>
            </a:r>
          </a:p>
          <a:p>
            <a:pPr>
              <a:buFont typeface="Arial" panose="020B0604020202020204" pitchFamily="34" charset="0"/>
              <a:buChar char="•"/>
            </a:pPr>
            <a:r>
              <a:rPr lang="en-US" dirty="0"/>
              <a:t>Limit calories from added sugars and saturated fats, and reduce sodium intake.</a:t>
            </a:r>
          </a:p>
          <a:p>
            <a:pPr>
              <a:buFont typeface="Arial" panose="020B0604020202020204" pitchFamily="34" charset="0"/>
              <a:buChar char="•"/>
            </a:pPr>
            <a:r>
              <a:rPr lang="en-US" dirty="0"/>
              <a:t>Shift to healthier food and beverage choices.</a:t>
            </a:r>
          </a:p>
          <a:p>
            <a:pPr>
              <a:buFont typeface="Arial" panose="020B0604020202020204" pitchFamily="34" charset="0"/>
              <a:buChar char="•"/>
            </a:pPr>
            <a:r>
              <a:rPr lang="en-US" dirty="0"/>
              <a:t>Support healthy eating patterns for all.</a:t>
            </a:r>
          </a:p>
          <a:p>
            <a:pPr marL="0" indent="0">
              <a:buClr>
                <a:schemeClr val="dk1"/>
              </a:buClr>
              <a:buSzPts val="1200"/>
            </a:pPr>
            <a:endParaRPr lang="en-US" dirty="0"/>
          </a:p>
          <a:p>
            <a:pPr marL="0" indent="0">
              <a:buClr>
                <a:schemeClr val="dk1"/>
              </a:buClr>
              <a:buSzPts val="1200"/>
            </a:pPr>
            <a:r>
              <a:rPr lang="en-US" dirty="0"/>
              <a:t>The new Dietary </a:t>
            </a:r>
            <a:r>
              <a:rPr lang="en-US" dirty="0" err="1"/>
              <a:t>guideliens</a:t>
            </a:r>
            <a:r>
              <a:rPr lang="en-US" dirty="0"/>
              <a:t> just cam </a:t>
            </a:r>
            <a:r>
              <a:rPr lang="en-US" dirty="0" err="1"/>
              <a:t>eout</a:t>
            </a:r>
            <a:r>
              <a:rPr lang="en-US" dirty="0"/>
              <a:t> and I send out an email to all AAAs with the new guidelines, also to find on our website under www.aging.Idaho.gov as you can browse around and find a lot of other nutrition information under congregate and home delivered meals.</a:t>
            </a:r>
          </a:p>
        </p:txBody>
      </p:sp>
      <p:sp>
        <p:nvSpPr>
          <p:cNvPr id="164" name="Google Shape;16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dirty="0"/>
              <a:t>Menu planning can be tough!  People want you to include their favorite dish, cooks want an easy meal to prep, the food bank doesn’t have prime rib, and your nutritionist is saying you need more whole grains!  This </a:t>
            </a:r>
            <a:r>
              <a:rPr lang="en-US" dirty="0" err="1"/>
              <a:t>powerpoint</a:t>
            </a:r>
            <a:r>
              <a:rPr lang="en-US" dirty="0"/>
              <a:t> won’t solve all your problems but will help clear some things up.  If there are any further questions or if you are having problems with anything be sure to reach out.  We are happy to help. </a:t>
            </a:r>
            <a:endParaRPr dirty="0"/>
          </a:p>
        </p:txBody>
      </p:sp>
      <p:sp>
        <p:nvSpPr>
          <p:cNvPr id="171" name="Google Shape;171;p5: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Clr>
                <a:srgbClr val="000000"/>
              </a:buClr>
              <a:buSzPts val="1200"/>
            </a:pPr>
            <a:fld id="{00000000-1234-1234-1234-123412341234}" type="slidenum">
              <a:rPr lang="en-US"/>
              <a:pPr algn="r">
                <a:buClr>
                  <a:srgbClr val="000000"/>
                </a:buClr>
                <a:buSzPts val="12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dirty="0"/>
              <a:t>This is one example in excel.  You can remove days that you don’t serve (for instance, this is for a center that serves Mon/Wed/Fri).  In excel you can also add a sheet for each month of the year to keep your menus all in one place.  You can copy and paste from the month previous.  Also, you could have one sheet with the portion to submit to the dietitian and then copy and paste to a second sheet to decorate and print for your participants.  Let your dietitian know if you need help setting these up.  I have prepared a video for your convenience…....</a:t>
            </a:r>
          </a:p>
          <a:p>
            <a:pPr marL="0" indent="0">
              <a:buClr>
                <a:schemeClr val="dk1"/>
              </a:buClr>
              <a:buSzPts val="1200"/>
            </a:pPr>
            <a:r>
              <a:rPr lang="en-US" b="1" i="1" u="sng" dirty="0">
                <a:highlight>
                  <a:srgbClr val="FFFF00"/>
                </a:highlight>
              </a:rPr>
              <a:t>Play video with excel spreadsheet </a:t>
            </a:r>
            <a:endParaRPr b="1" i="1" u="sng" dirty="0">
              <a:highlight>
                <a:srgbClr val="FFFF00"/>
              </a:highlight>
            </a:endParaRPr>
          </a:p>
        </p:txBody>
      </p:sp>
      <p:sp>
        <p:nvSpPr>
          <p:cNvPr id="239" name="Google Shape;239;p1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This version is in Word format for anyone who prefers this.  You could also do a second page in word to copy and paste for a more decorative page without portions to print.</a:t>
            </a:r>
          </a:p>
          <a:p>
            <a:pPr marL="0" indent="0"/>
            <a:r>
              <a:rPr lang="en-US" b="1" i="1" u="sng" dirty="0"/>
              <a:t>I prepared a video in word format as well……play video</a:t>
            </a:r>
            <a:endParaRPr b="1" i="1" u="sng" dirty="0"/>
          </a:p>
        </p:txBody>
      </p:sp>
      <p:sp>
        <p:nvSpPr>
          <p:cNvPr id="245" name="Google Shape;24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239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727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546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889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906" y="-3349"/>
            <a:ext cx="6119812" cy="6864698"/>
          </a:xfrm>
          <a:prstGeom prst="rect">
            <a:avLst/>
          </a:prstGeom>
        </p:spPr>
        <p:txBody>
          <a:bodyPr vert="horz"/>
          <a:lstStyle/>
          <a:p>
            <a:r>
              <a:rPr lang="en-US" dirty="0"/>
              <a:t>Click icon to add picture</a:t>
            </a:r>
          </a:p>
        </p:txBody>
      </p:sp>
      <p:sp>
        <p:nvSpPr>
          <p:cNvPr id="6" name="Title Placeholder 7"/>
          <p:cNvSpPr>
            <a:spLocks noGrp="1"/>
          </p:cNvSpPr>
          <p:nvPr>
            <p:ph type="title"/>
          </p:nvPr>
        </p:nvSpPr>
        <p:spPr>
          <a:xfrm>
            <a:off x="6729984" y="825228"/>
            <a:ext cx="5418731" cy="535531"/>
          </a:xfrm>
          <a:prstGeom prst="rect">
            <a:avLst/>
          </a:prstGeom>
        </p:spPr>
        <p:txBody>
          <a:bodyPr vert="horz" wrap="square" lIns="91440" tIns="45720" rIns="91440" bIns="45720" rtlCol="0" anchor="t" anchorCtr="0">
            <a:noAutofit/>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525558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861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022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010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7117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517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274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603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8682603"/>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8686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handwashing/handwashing-kitchen.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dc.gov/coronavirus/2019-ncov/downloads/healthcare-facilities/316157-A_FS_KeepingPatientsSafe.pdf" TargetMode="External"/><Relationship Id="rId4" Type="http://schemas.openxmlformats.org/officeDocument/2006/relationships/hyperlink" Target="https://www.cdc.gov/foodsafet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cl.gov/about-acl/authorizing-statutes/older-americans-ac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fitness/eat-healthy/dietary-guidelines-for-american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68483532-7F25-4B74-B673-F9C576070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CE42C7B5-EC1E-40A8-8B23-3F4E1728E688}"/>
              </a:ext>
            </a:extLst>
          </p:cNvPr>
          <p:cNvPicPr>
            <a:picLocks noChangeAspect="1"/>
          </p:cNvPicPr>
          <p:nvPr/>
        </p:nvPicPr>
        <p:blipFill rotWithShape="1">
          <a:blip r:embed="rId3"/>
          <a:srcRect t="35" r="1" b="9550"/>
          <a:stretch/>
        </p:blipFill>
        <p:spPr>
          <a:xfrm>
            <a:off x="0" y="10"/>
            <a:ext cx="12184702" cy="6857990"/>
          </a:xfrm>
          <a:prstGeom prst="rect">
            <a:avLst/>
          </a:prstGeom>
        </p:spPr>
      </p:pic>
      <p:sp>
        <p:nvSpPr>
          <p:cNvPr id="31" name="Rectangle 30">
            <a:extLst>
              <a:ext uri="{FF2B5EF4-FFF2-40B4-BE49-F238E27FC236}">
                <a16:creationId xmlns:a16="http://schemas.microsoft.com/office/drawing/2014/main" id="{2BACB6D7-73BD-4AA1-B102-0766B200E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7" y="0"/>
            <a:ext cx="463354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A41C6085-1C76-408A-BEF7-2FA530667BEA}"/>
              </a:ext>
            </a:extLst>
          </p:cNvPr>
          <p:cNvSpPr txBox="1">
            <a:spLocks/>
          </p:cNvSpPr>
          <p:nvPr/>
        </p:nvSpPr>
        <p:spPr>
          <a:xfrm>
            <a:off x="7913406" y="770467"/>
            <a:ext cx="3829476" cy="3352800"/>
          </a:xfrm>
          <a:prstGeom prst="rect">
            <a:avLst/>
          </a:prstGeom>
        </p:spPr>
        <p:txBody>
          <a:bodyPr vert="horz" lIns="91440" tIns="45720" rIns="91440" bIns="45720" rtlCol="0" anchor="b">
            <a:noAutofit/>
          </a:bodyPr>
          <a:lstStyle>
            <a:defPPr>
              <a:defRPr lang="en-US"/>
            </a:defPPr>
            <a:lvl1pPr marL="0" algn="l" defTabSz="457200" rtl="0" eaLnBrk="1" latinLnBrk="0" hangingPunct="1">
              <a:defRPr sz="950" kern="1200" cap="all" baseline="0">
                <a:solidFill>
                  <a:schemeClr val="tx1">
                    <a:alpha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80000"/>
              </a:lnSpc>
              <a:spcBef>
                <a:spcPct val="0"/>
              </a:spcBef>
              <a:spcAft>
                <a:spcPts val="600"/>
              </a:spcAft>
            </a:pPr>
            <a:r>
              <a:rPr lang="en-US" sz="5400" b="1" spc="-120" dirty="0">
                <a:solidFill>
                  <a:srgbClr val="FFFFFF"/>
                </a:solidFill>
                <a:effectLst>
                  <a:outerShdw blurRad="38100" dist="38100" dir="2700000" algn="tl">
                    <a:srgbClr val="000000">
                      <a:alpha val="43137"/>
                    </a:srgbClr>
                  </a:outerShdw>
                </a:effectLst>
                <a:latin typeface="+mj-lt"/>
                <a:ea typeface="+mj-ea"/>
                <a:cs typeface="+mj-cs"/>
              </a:rPr>
              <a:t>Nutrition Programs:</a:t>
            </a:r>
          </a:p>
          <a:p>
            <a:pPr defTabSz="914400">
              <a:lnSpc>
                <a:spcPct val="80000"/>
              </a:lnSpc>
              <a:spcBef>
                <a:spcPct val="0"/>
              </a:spcBef>
              <a:spcAft>
                <a:spcPts val="600"/>
              </a:spcAft>
            </a:pPr>
            <a:r>
              <a:rPr lang="en-US" sz="5400" spc="-120" dirty="0">
                <a:solidFill>
                  <a:srgbClr val="FFFFFF"/>
                </a:solidFill>
                <a:latin typeface="+mj-lt"/>
                <a:ea typeface="+mj-ea"/>
                <a:cs typeface="+mj-cs"/>
              </a:rPr>
              <a:t>Meal Site Dietitian</a:t>
            </a:r>
            <a:br>
              <a:rPr lang="en-US" sz="5400" spc="-120" dirty="0">
                <a:solidFill>
                  <a:srgbClr val="FFFFFF"/>
                </a:solidFill>
                <a:latin typeface="+mj-lt"/>
                <a:ea typeface="+mj-ea"/>
                <a:cs typeface="+mj-cs"/>
              </a:rPr>
            </a:br>
            <a:r>
              <a:rPr lang="en-US" sz="5400" spc="-120" dirty="0">
                <a:solidFill>
                  <a:srgbClr val="FFFFFF"/>
                </a:solidFill>
                <a:latin typeface="+mj-lt"/>
                <a:ea typeface="+mj-ea"/>
                <a:cs typeface="+mj-cs"/>
              </a:rPr>
              <a:t>Training</a:t>
            </a:r>
          </a:p>
        </p:txBody>
      </p:sp>
    </p:spTree>
    <p:extLst>
      <p:ext uri="{BB962C8B-B14F-4D97-AF65-F5344CB8AC3E}">
        <p14:creationId xmlns:p14="http://schemas.microsoft.com/office/powerpoint/2010/main" val="38085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838200" y="209549"/>
            <a:ext cx="10515600" cy="5334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b="1" dirty="0"/>
              <a:t>Menu Recommendations</a:t>
            </a:r>
            <a:endParaRPr b="1" dirty="0"/>
          </a:p>
        </p:txBody>
      </p:sp>
      <p:pic>
        <p:nvPicPr>
          <p:cNvPr id="255" name="Google Shape;255;p34"/>
          <p:cNvPicPr preferRelativeResize="0">
            <a:picLocks noGrp="1"/>
          </p:cNvPicPr>
          <p:nvPr>
            <p:ph idx="1"/>
          </p:nvPr>
        </p:nvPicPr>
        <p:blipFill rotWithShape="1">
          <a:blip r:embed="rId3">
            <a:alphaModFix/>
          </a:blip>
          <a:stretch/>
        </p:blipFill>
        <p:spPr>
          <a:xfrm>
            <a:off x="1179342" y="924561"/>
            <a:ext cx="10678160" cy="57238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838200" y="365126"/>
            <a:ext cx="10515600" cy="6398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40"/>
              <a:buFont typeface="Trebuchet MS"/>
              <a:buNone/>
            </a:pPr>
            <a:r>
              <a:rPr lang="en-US" sz="3240" b="1" dirty="0"/>
              <a:t>Menu Recommendations</a:t>
            </a:r>
            <a:endParaRPr sz="3240" b="1" dirty="0"/>
          </a:p>
        </p:txBody>
      </p:sp>
      <p:sp>
        <p:nvSpPr>
          <p:cNvPr id="235" name="Google Shape;235;p31"/>
          <p:cNvSpPr txBox="1">
            <a:spLocks noGrp="1"/>
          </p:cNvSpPr>
          <p:nvPr>
            <p:ph idx="1"/>
          </p:nvPr>
        </p:nvSpPr>
        <p:spPr>
          <a:xfrm>
            <a:off x="838200" y="1294646"/>
            <a:ext cx="10515600" cy="4882317"/>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40"/>
              <a:buNone/>
            </a:pPr>
            <a:r>
              <a:rPr lang="en-US" dirty="0"/>
              <a:t>Other Tips and Tricks:</a:t>
            </a:r>
            <a:endParaRPr dirty="0"/>
          </a:p>
          <a:p>
            <a:pPr marL="342900" lvl="0" indent="-25145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Use the format that works for you, but it must:</a:t>
            </a:r>
            <a:endParaRPr dirty="0"/>
          </a:p>
          <a:p>
            <a:pPr marL="742950" lvl="1" indent="-346710" algn="l" rtl="0">
              <a:lnSpc>
                <a:spcPct val="115000"/>
              </a:lnSpc>
              <a:spcBef>
                <a:spcPts val="0"/>
              </a:spcBef>
              <a:spcAft>
                <a:spcPts val="0"/>
              </a:spcAft>
              <a:buSzPts val="2400"/>
              <a:buFont typeface="Noto Sans Symbols"/>
              <a:buChar char="►"/>
            </a:pPr>
            <a:r>
              <a:rPr lang="en-US" dirty="0"/>
              <a:t>Be in calendar layout</a:t>
            </a:r>
            <a:endParaRPr dirty="0"/>
          </a:p>
          <a:p>
            <a:pPr marL="742950" lvl="1" indent="-346710" algn="l" rtl="0">
              <a:lnSpc>
                <a:spcPct val="115000"/>
              </a:lnSpc>
              <a:spcBef>
                <a:spcPts val="0"/>
              </a:spcBef>
              <a:spcAft>
                <a:spcPts val="0"/>
              </a:spcAft>
              <a:buSzPts val="2400"/>
              <a:buFont typeface="Noto Sans Symbols"/>
              <a:buChar char="►"/>
            </a:pPr>
            <a:r>
              <a:rPr lang="en-US" dirty="0"/>
              <a:t>Include portion sizes</a:t>
            </a:r>
            <a:endParaRPr dirty="0"/>
          </a:p>
          <a:p>
            <a:pPr marL="742950" lvl="1" indent="-346710" algn="l" rtl="0">
              <a:lnSpc>
                <a:spcPct val="115000"/>
              </a:lnSpc>
              <a:spcBef>
                <a:spcPts val="0"/>
              </a:spcBef>
              <a:spcAft>
                <a:spcPts val="0"/>
              </a:spcAft>
              <a:buSzPts val="2400"/>
              <a:buFont typeface="Noto Sans Symbols"/>
              <a:buChar char="►"/>
            </a:pPr>
            <a:r>
              <a:rPr lang="en-US" dirty="0"/>
              <a:t>Include center name</a:t>
            </a:r>
            <a:endParaRPr dirty="0"/>
          </a:p>
          <a:p>
            <a:pPr marL="742950" lvl="1" indent="-346710" algn="l" rtl="0">
              <a:lnSpc>
                <a:spcPct val="115000"/>
              </a:lnSpc>
              <a:spcBef>
                <a:spcPts val="0"/>
              </a:spcBef>
              <a:spcAft>
                <a:spcPts val="0"/>
              </a:spcAft>
              <a:buSzPts val="2400"/>
              <a:buFont typeface="Noto Sans Symbols"/>
              <a:buChar char="►"/>
            </a:pPr>
            <a:r>
              <a:rPr lang="en-US" dirty="0"/>
              <a:t>And list the month</a:t>
            </a:r>
            <a:endParaRPr dirty="0"/>
          </a:p>
          <a:p>
            <a:pPr marL="742950" lvl="0" indent="-19430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You can reuse previously approved menus; just let the dietitian know.</a:t>
            </a:r>
            <a:endParaRPr dirty="0"/>
          </a:p>
          <a:p>
            <a:pPr marL="342900" lvl="0" indent="-25145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You can submit several menus at a time, for instance quarterly.  </a:t>
            </a:r>
            <a:endParaRPr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5545CE2F-8B5F-4CCF-A037-17AE77CBE0A9}"/>
              </a:ext>
            </a:extLst>
          </p:cNvPr>
          <p:cNvPicPr>
            <a:picLocks noChangeAspect="1"/>
          </p:cNvPicPr>
          <p:nvPr/>
        </p:nvPicPr>
        <p:blipFill>
          <a:blip r:embed="rId3"/>
          <a:stretch>
            <a:fillRect/>
          </a:stretch>
        </p:blipFill>
        <p:spPr>
          <a:xfrm>
            <a:off x="8380026" y="883285"/>
            <a:ext cx="2823100" cy="3063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838200" y="365125"/>
            <a:ext cx="10515600" cy="64886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accent1"/>
              </a:buClr>
              <a:buSzPts val="3600"/>
              <a:buFont typeface="Trebuchet MS"/>
              <a:buNone/>
            </a:pPr>
            <a:r>
              <a:rPr lang="en-US" b="1" dirty="0"/>
              <a:t>Menu Recommendations</a:t>
            </a:r>
            <a:endParaRPr b="1" dirty="0"/>
          </a:p>
        </p:txBody>
      </p:sp>
      <p:sp>
        <p:nvSpPr>
          <p:cNvPr id="182" name="Google Shape;182;p23"/>
          <p:cNvSpPr txBox="1">
            <a:spLocks noGrp="1"/>
          </p:cNvSpPr>
          <p:nvPr>
            <p:ph idx="1"/>
          </p:nvPr>
        </p:nvSpPr>
        <p:spPr>
          <a:xfrm>
            <a:off x="838200" y="1819747"/>
            <a:ext cx="10515600" cy="45991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u="sng" dirty="0"/>
              <a:t>Guidelines:</a:t>
            </a:r>
            <a:endParaRPr dirty="0"/>
          </a:p>
          <a:p>
            <a:pPr marL="342900" lvl="0" indent="-342900" algn="l" rtl="0">
              <a:spcBef>
                <a:spcPts val="1000"/>
              </a:spcBef>
              <a:spcAft>
                <a:spcPts val="0"/>
              </a:spcAft>
              <a:buSzPts val="1440"/>
              <a:buFont typeface="Noto Sans Symbols"/>
              <a:buChar char="⮚"/>
            </a:pPr>
            <a:r>
              <a:rPr lang="en-US" dirty="0"/>
              <a:t>Nutrition Guideline: Portion size must be included</a:t>
            </a:r>
            <a:endParaRPr dirty="0"/>
          </a:p>
          <a:p>
            <a:pPr marL="342900" lvl="0" indent="-342900" algn="l" rtl="0">
              <a:spcBef>
                <a:spcPts val="1000"/>
              </a:spcBef>
              <a:spcAft>
                <a:spcPts val="0"/>
              </a:spcAft>
              <a:buSzPts val="1440"/>
              <a:buFont typeface="Noto Sans Symbols"/>
              <a:buChar char="⮚"/>
            </a:pPr>
            <a:r>
              <a:rPr lang="en-US" dirty="0"/>
              <a:t>P= Meat or Protein 2 oz edible portion</a:t>
            </a:r>
            <a:endParaRPr dirty="0"/>
          </a:p>
          <a:p>
            <a:pPr marL="342900" lvl="0" indent="-342900">
              <a:spcBef>
                <a:spcPts val="1000"/>
              </a:spcBef>
              <a:buSzPts val="1440"/>
              <a:buFont typeface="Noto Sans Symbols"/>
              <a:buChar char="⮚"/>
            </a:pPr>
            <a:r>
              <a:rPr lang="en-US" dirty="0"/>
              <a:t>V= Vegetable ½ C cooked or canned, or 1 C fresh F=Fruit ½ C cooked or canned or 1 C fresh (High Vit A source 2-3x/</a:t>
            </a:r>
            <a:r>
              <a:rPr lang="en-US" dirty="0" err="1"/>
              <a:t>wk</a:t>
            </a:r>
            <a:r>
              <a:rPr lang="en-US" dirty="0"/>
              <a:t>) (high Vit C source daily) </a:t>
            </a:r>
            <a:endParaRPr dirty="0"/>
          </a:p>
          <a:p>
            <a:pPr marL="342900" lvl="0" indent="-342900" algn="l" rtl="0">
              <a:spcBef>
                <a:spcPts val="1000"/>
              </a:spcBef>
              <a:spcAft>
                <a:spcPts val="0"/>
              </a:spcAft>
              <a:buSzPts val="1440"/>
              <a:buFont typeface="Noto Sans Symbols"/>
              <a:buChar char="⮚"/>
            </a:pPr>
            <a:r>
              <a:rPr lang="en-US" dirty="0"/>
              <a:t>G=Grain/Bread 1/3-1/2 C or 1 slice/piece (half to be whole grain)</a:t>
            </a:r>
            <a:endParaRPr dirty="0"/>
          </a:p>
          <a:p>
            <a:pPr marL="342900" lvl="0" indent="-342900" algn="l" rtl="0">
              <a:spcBef>
                <a:spcPts val="1000"/>
              </a:spcBef>
              <a:spcAft>
                <a:spcPts val="0"/>
              </a:spcAft>
              <a:buSzPts val="1440"/>
              <a:buFont typeface="Noto Sans Symbols"/>
              <a:buChar char="⮚"/>
            </a:pPr>
            <a:r>
              <a:rPr lang="en-US" dirty="0"/>
              <a:t>D-Dairy 1 C milk or equivalent</a:t>
            </a:r>
            <a:endParaRPr dirty="0"/>
          </a:p>
          <a:p>
            <a:pPr marL="342900" lvl="0" indent="-342900" algn="l" rtl="0">
              <a:spcBef>
                <a:spcPts val="1000"/>
              </a:spcBef>
              <a:spcAft>
                <a:spcPts val="0"/>
              </a:spcAft>
              <a:buSzPts val="1440"/>
              <a:buFont typeface="Noto Sans Symbols"/>
              <a:buChar char="⮚"/>
            </a:pPr>
            <a:r>
              <a:rPr lang="en-US" dirty="0"/>
              <a:t>Dessert optional</a:t>
            </a:r>
          </a:p>
          <a:p>
            <a:pPr marL="342900" lvl="0" indent="-342900" algn="l" rtl="0">
              <a:spcBef>
                <a:spcPts val="1000"/>
              </a:spcBef>
              <a:spcAft>
                <a:spcPts val="0"/>
              </a:spcAft>
              <a:buSzPts val="1440"/>
              <a:buFont typeface="Noto Sans Symbols"/>
              <a:buChar char="⮚"/>
            </a:pPr>
            <a:endParaRPr lang="en-US" dirty="0"/>
          </a:p>
          <a:p>
            <a:pPr marL="0" lvl="0" indent="0" algn="l" rtl="0">
              <a:spcBef>
                <a:spcPts val="1000"/>
              </a:spcBef>
              <a:spcAft>
                <a:spcPts val="0"/>
              </a:spcAft>
              <a:buSzPts val="1440"/>
              <a:buNone/>
            </a:pPr>
            <a:endParaRPr b="1" i="1" u="sng" dirty="0">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677325" y="609600"/>
            <a:ext cx="8596800" cy="826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Ounces  - vs -  Cups</a:t>
            </a:r>
            <a:endParaRPr b="1" dirty="0"/>
          </a:p>
        </p:txBody>
      </p:sp>
      <p:sp>
        <p:nvSpPr>
          <p:cNvPr id="202" name="Google Shape;202;p26"/>
          <p:cNvSpPr txBox="1">
            <a:spLocks noGrp="1"/>
          </p:cNvSpPr>
          <p:nvPr>
            <p:ph idx="1"/>
          </p:nvPr>
        </p:nvSpPr>
        <p:spPr>
          <a:xfrm>
            <a:off x="677325" y="1254868"/>
            <a:ext cx="8596800" cy="536787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Ounces are a weight measurement.  We weigh items so that we don’t have to grind and/or smash them into a scoop or measuring cup.  These are items such as:</a:t>
            </a:r>
            <a:endParaRPr dirty="0"/>
          </a:p>
          <a:p>
            <a:pPr marL="457200" lvl="0" indent="-320040" algn="l" rtl="0">
              <a:spcBef>
                <a:spcPts val="1000"/>
              </a:spcBef>
              <a:spcAft>
                <a:spcPts val="0"/>
              </a:spcAft>
              <a:buSzPts val="1440"/>
              <a:buChar char="⮚"/>
            </a:pPr>
            <a:r>
              <a:rPr lang="en-US" dirty="0"/>
              <a:t>Meats </a:t>
            </a:r>
            <a:endParaRPr dirty="0"/>
          </a:p>
          <a:p>
            <a:pPr marL="457200" lvl="0" indent="-320040" algn="l" rtl="0">
              <a:spcBef>
                <a:spcPts val="0"/>
              </a:spcBef>
              <a:spcAft>
                <a:spcPts val="0"/>
              </a:spcAft>
              <a:buSzPts val="1440"/>
              <a:buChar char="⮚"/>
            </a:pPr>
            <a:r>
              <a:rPr lang="en-US" dirty="0"/>
              <a:t>Breads and pastries</a:t>
            </a:r>
            <a:endParaRPr dirty="0"/>
          </a:p>
          <a:p>
            <a:pPr marL="0" lvl="0" indent="0" algn="l" rtl="0">
              <a:spcBef>
                <a:spcPts val="1000"/>
              </a:spcBef>
              <a:spcAft>
                <a:spcPts val="0"/>
              </a:spcAft>
              <a:buNone/>
            </a:pPr>
            <a:r>
              <a:rPr lang="en-US" dirty="0"/>
              <a:t>If purchasing meats and breads pre portioned or pre-sliced then you will be able to determine the portion size from the packaging and will not have to physically weigh them.  </a:t>
            </a:r>
            <a:endParaRPr dirty="0"/>
          </a:p>
          <a:p>
            <a:pPr marL="0" lvl="0" indent="0" algn="l" rtl="0">
              <a:spcBef>
                <a:spcPts val="1000"/>
              </a:spcBef>
              <a:spcAft>
                <a:spcPts val="0"/>
              </a:spcAft>
              <a:buNone/>
            </a:pPr>
            <a:r>
              <a:rPr lang="en-US" dirty="0"/>
              <a:t>If slicing meat or making homemade bread - slice one that weighs the desired amount then use it as your guide for future slices.  </a:t>
            </a:r>
            <a:endParaRPr dirty="0"/>
          </a:p>
          <a:p>
            <a:pPr marL="0" lvl="0" indent="0" algn="l" rtl="0">
              <a:spcBef>
                <a:spcPts val="1000"/>
              </a:spcBef>
              <a:spcAft>
                <a:spcPts val="0"/>
              </a:spcAft>
              <a:buNone/>
            </a:pPr>
            <a:r>
              <a:rPr lang="en-US" dirty="0"/>
              <a:t>Cups should be used for all other measuring.  (8 oz of lettuce would be about 5 cups, that’s a huge side salad!)</a:t>
            </a:r>
            <a:endParaRPr dirty="0"/>
          </a:p>
          <a:p>
            <a:pPr marL="0" lvl="0" indent="0" algn="l" rtl="0">
              <a:spcBef>
                <a:spcPts val="1000"/>
              </a:spcBef>
              <a:spcAft>
                <a:spcPts val="0"/>
              </a:spcAft>
              <a:buNone/>
            </a:pPr>
            <a:endParaRPr dirty="0"/>
          </a:p>
          <a:p>
            <a:pPr marL="457200" lvl="0" indent="0" algn="l" rtl="0">
              <a:spcBef>
                <a:spcPts val="1000"/>
              </a:spcBef>
              <a:spcAft>
                <a:spcPts val="0"/>
              </a:spcAft>
              <a:buNone/>
            </a:pPr>
            <a:endParaRPr dirty="0"/>
          </a:p>
        </p:txBody>
      </p:sp>
      <p:pic>
        <p:nvPicPr>
          <p:cNvPr id="2" name="Picture 1">
            <a:extLst>
              <a:ext uri="{FF2B5EF4-FFF2-40B4-BE49-F238E27FC236}">
                <a16:creationId xmlns:a16="http://schemas.microsoft.com/office/drawing/2014/main" id="{5FB48715-479A-4141-8EE2-7F7744CDE584}"/>
              </a:ext>
            </a:extLst>
          </p:cNvPr>
          <p:cNvPicPr>
            <a:picLocks noChangeAspect="1"/>
          </p:cNvPicPr>
          <p:nvPr/>
        </p:nvPicPr>
        <p:blipFill>
          <a:blip r:embed="rId3"/>
          <a:stretch>
            <a:fillRect/>
          </a:stretch>
        </p:blipFill>
        <p:spPr>
          <a:xfrm rot="16200000">
            <a:off x="9431894" y="2245360"/>
            <a:ext cx="2630403" cy="27157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838200" y="365126"/>
            <a:ext cx="10515600" cy="5764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b="1" dirty="0"/>
              <a:t>Menu Recommendations</a:t>
            </a:r>
            <a:endParaRPr b="1" dirty="0"/>
          </a:p>
        </p:txBody>
      </p:sp>
      <p:sp>
        <p:nvSpPr>
          <p:cNvPr id="215" name="Google Shape;215;p28"/>
          <p:cNvSpPr txBox="1">
            <a:spLocks noGrp="1"/>
          </p:cNvSpPr>
          <p:nvPr>
            <p:ph idx="1"/>
          </p:nvPr>
        </p:nvSpPr>
        <p:spPr>
          <a:xfrm>
            <a:off x="677325" y="1040235"/>
            <a:ext cx="11251820" cy="5595457"/>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40"/>
              <a:buNone/>
            </a:pPr>
            <a:r>
              <a:rPr lang="en-US" sz="1800" dirty="0"/>
              <a:t>Grains:  </a:t>
            </a:r>
            <a:endParaRPr sz="1800" dirty="0"/>
          </a:p>
          <a:p>
            <a:pPr marL="342900" indent="-342900">
              <a:lnSpc>
                <a:spcPct val="115000"/>
              </a:lnSpc>
              <a:spcBef>
                <a:spcPts val="0"/>
              </a:spcBef>
              <a:buSzPts val="1440"/>
              <a:buFont typeface="Arial" pitchFamily="34" charset="0"/>
              <a:buChar char="⮚"/>
            </a:pPr>
            <a:r>
              <a:rPr lang="en-US" sz="1800" dirty="0"/>
              <a:t>1 serving =</a:t>
            </a:r>
            <a:endParaRPr sz="1800" dirty="0"/>
          </a:p>
          <a:p>
            <a:pPr marL="914400" lvl="1" indent="-320040" algn="l" rtl="0">
              <a:lnSpc>
                <a:spcPct val="115000"/>
              </a:lnSpc>
              <a:spcBef>
                <a:spcPts val="0"/>
              </a:spcBef>
              <a:spcAft>
                <a:spcPts val="0"/>
              </a:spcAft>
              <a:buSzPts val="1440"/>
              <a:buChar char="►"/>
            </a:pPr>
            <a:r>
              <a:rPr lang="en-US" sz="1800" dirty="0"/>
              <a:t>1 oz bread </a:t>
            </a:r>
            <a:endParaRPr sz="1800" dirty="0"/>
          </a:p>
          <a:p>
            <a:pPr marL="914400" lvl="1" indent="-320040" algn="l" rtl="0">
              <a:lnSpc>
                <a:spcPct val="115000"/>
              </a:lnSpc>
              <a:spcBef>
                <a:spcPts val="0"/>
              </a:spcBef>
              <a:spcAft>
                <a:spcPts val="0"/>
              </a:spcAft>
              <a:buSzPts val="1440"/>
              <a:buChar char="►"/>
            </a:pPr>
            <a:r>
              <a:rPr lang="en-US" sz="1800" dirty="0"/>
              <a:t> ½ cup rice or pasta </a:t>
            </a:r>
            <a:endParaRPr sz="1800" dirty="0"/>
          </a:p>
          <a:p>
            <a:pPr marL="342900" lvl="0" indent="-342900">
              <a:lnSpc>
                <a:spcPct val="115000"/>
              </a:lnSpc>
              <a:spcBef>
                <a:spcPts val="0"/>
              </a:spcBef>
              <a:spcAft>
                <a:spcPts val="0"/>
              </a:spcAft>
              <a:buSzPts val="1440"/>
              <a:buFont typeface="Arial" pitchFamily="34" charset="0"/>
              <a:buChar char="⮚"/>
            </a:pPr>
            <a:r>
              <a:rPr lang="en-US" sz="1800" dirty="0"/>
              <a:t>2 servings are recommended per meal</a:t>
            </a:r>
            <a:endParaRPr sz="1800" dirty="0"/>
          </a:p>
          <a:p>
            <a:pPr marL="342900" lvl="0" indent="-342900" algn="l" rtl="0">
              <a:lnSpc>
                <a:spcPct val="115000"/>
              </a:lnSpc>
              <a:spcBef>
                <a:spcPts val="0"/>
              </a:spcBef>
              <a:spcAft>
                <a:spcPts val="0"/>
              </a:spcAft>
              <a:buSzPts val="1440"/>
              <a:buChar char="⮚"/>
            </a:pPr>
            <a:r>
              <a:rPr lang="en-US" sz="1800" dirty="0"/>
              <a:t>Check your bread labels and list the oz on the menu.</a:t>
            </a:r>
            <a:endParaRPr sz="1800" dirty="0"/>
          </a:p>
          <a:p>
            <a:pPr marL="742950" lvl="1" indent="-285750" algn="l" rtl="0">
              <a:spcBef>
                <a:spcPts val="0"/>
              </a:spcBef>
              <a:spcAft>
                <a:spcPts val="0"/>
              </a:spcAft>
              <a:buSzPts val="1440"/>
              <a:buChar char="►"/>
            </a:pPr>
            <a:r>
              <a:rPr lang="en-US" sz="1800" dirty="0"/>
              <a:t>Some are:</a:t>
            </a:r>
            <a:endParaRPr sz="1800" dirty="0"/>
          </a:p>
          <a:p>
            <a:pPr marL="742950" lvl="1" indent="-285750" algn="l" rtl="0">
              <a:spcBef>
                <a:spcPts val="0"/>
              </a:spcBef>
              <a:spcAft>
                <a:spcPts val="0"/>
              </a:spcAft>
              <a:buSzPts val="1440"/>
              <a:buChar char="►"/>
            </a:pPr>
            <a:r>
              <a:rPr lang="en-US" sz="1800" dirty="0"/>
              <a:t>1.5 oz or even 2 oz.  </a:t>
            </a:r>
            <a:endParaRPr sz="1800" dirty="0"/>
          </a:p>
          <a:p>
            <a:pPr marL="742950" lvl="1" indent="-285750" algn="l" rtl="0">
              <a:spcBef>
                <a:spcPts val="0"/>
              </a:spcBef>
              <a:spcAft>
                <a:spcPts val="0"/>
              </a:spcAft>
              <a:buSzPts val="1440"/>
              <a:buChar char="►"/>
            </a:pPr>
            <a:r>
              <a:rPr lang="en-US" sz="1800" dirty="0"/>
              <a:t>Rolls are often 2 oz.  </a:t>
            </a:r>
            <a:endParaRPr sz="1800" dirty="0"/>
          </a:p>
          <a:p>
            <a:pPr marL="342900" lvl="0" indent="-342900" algn="l" rtl="0">
              <a:lnSpc>
                <a:spcPct val="100000"/>
              </a:lnSpc>
              <a:spcBef>
                <a:spcPts val="1000"/>
              </a:spcBef>
              <a:spcAft>
                <a:spcPts val="0"/>
              </a:spcAft>
              <a:buSzPts val="1440"/>
              <a:buChar char="⮚"/>
            </a:pPr>
            <a:r>
              <a:rPr lang="en-US" sz="1800" dirty="0"/>
              <a:t>1 oz of rice or pasta DOES NOT = 1 serving.  (see the slide on ounces vs cups)</a:t>
            </a:r>
            <a:endParaRPr sz="1800" dirty="0"/>
          </a:p>
          <a:p>
            <a:pPr marL="342900" lvl="0" indent="-342900" algn="l" rtl="0">
              <a:lnSpc>
                <a:spcPct val="100000"/>
              </a:lnSpc>
              <a:spcBef>
                <a:spcPts val="1000"/>
              </a:spcBef>
              <a:spcAft>
                <a:spcPts val="0"/>
              </a:spcAft>
              <a:buSzPts val="1440"/>
              <a:buChar char="⮚"/>
            </a:pPr>
            <a:r>
              <a:rPr lang="en-US" sz="1800" dirty="0"/>
              <a:t>Please do not list a roll every day for the 2 grains.  This is boring for participants getting it on their plate day after day.  </a:t>
            </a:r>
            <a:endParaRPr sz="1800" dirty="0"/>
          </a:p>
          <a:p>
            <a:pPr marL="342900" lvl="0" indent="-342900" algn="l" rtl="0">
              <a:lnSpc>
                <a:spcPct val="100000"/>
              </a:lnSpc>
              <a:spcBef>
                <a:spcPts val="1000"/>
              </a:spcBef>
              <a:spcAft>
                <a:spcPts val="0"/>
              </a:spcAft>
              <a:buSzPts val="1440"/>
              <a:buChar char="⮚"/>
            </a:pPr>
            <a:r>
              <a:rPr lang="en-US" sz="1800" dirty="0"/>
              <a:t>Breading, gravy and oatmeal on dessert is counted as ½ of a grain serving.</a:t>
            </a:r>
          </a:p>
          <a:p>
            <a:pPr marL="342900" lvl="0" indent="-342900" algn="l" rtl="0">
              <a:lnSpc>
                <a:spcPct val="100000"/>
              </a:lnSpc>
              <a:spcBef>
                <a:spcPts val="1000"/>
              </a:spcBef>
              <a:spcAft>
                <a:spcPts val="0"/>
              </a:spcAft>
              <a:buSzPts val="1440"/>
              <a:buChar char="⮚"/>
            </a:pPr>
            <a:endParaRPr sz="2000" dirty="0"/>
          </a:p>
          <a:p>
            <a:pPr marL="434341" indent="-342900">
              <a:spcBef>
                <a:spcPts val="1000"/>
              </a:spcBef>
              <a:buSzPts val="1440"/>
            </a:pPr>
            <a:r>
              <a:rPr lang="en-US" dirty="0"/>
              <a:t>More on grains on slide 18</a:t>
            </a:r>
          </a:p>
          <a:p>
            <a:pPr marL="434341" indent="-342900">
              <a:spcBef>
                <a:spcPts val="1000"/>
              </a:spcBef>
              <a:buSzPts val="1440"/>
            </a:pPr>
            <a:endParaRPr dirty="0"/>
          </a:p>
        </p:txBody>
      </p:sp>
      <p:pic>
        <p:nvPicPr>
          <p:cNvPr id="2" name="Picture 1">
            <a:extLst>
              <a:ext uri="{FF2B5EF4-FFF2-40B4-BE49-F238E27FC236}">
                <a16:creationId xmlns:a16="http://schemas.microsoft.com/office/drawing/2014/main" id="{87245FAC-7937-4DD7-9CE0-E850D72474BC}"/>
              </a:ext>
            </a:extLst>
          </p:cNvPr>
          <p:cNvPicPr>
            <a:picLocks noChangeAspect="1"/>
          </p:cNvPicPr>
          <p:nvPr/>
        </p:nvPicPr>
        <p:blipFill>
          <a:blip r:embed="rId3"/>
          <a:stretch>
            <a:fillRect/>
          </a:stretch>
        </p:blipFill>
        <p:spPr>
          <a:xfrm>
            <a:off x="6226812" y="1182900"/>
            <a:ext cx="2792293" cy="1855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838200" y="365126"/>
            <a:ext cx="10515600" cy="6579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Menu Recommendations</a:t>
            </a:r>
            <a:endParaRPr b="1" dirty="0"/>
          </a:p>
        </p:txBody>
      </p:sp>
      <p:sp>
        <p:nvSpPr>
          <p:cNvPr id="221" name="Google Shape;221;p29"/>
          <p:cNvSpPr txBox="1">
            <a:spLocks noGrp="1"/>
          </p:cNvSpPr>
          <p:nvPr>
            <p:ph idx="1"/>
          </p:nvPr>
        </p:nvSpPr>
        <p:spPr>
          <a:xfrm>
            <a:off x="838200" y="1403275"/>
            <a:ext cx="9455700" cy="5250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Font typeface="Noto Sans Symbols"/>
              <a:buChar char="⮚"/>
            </a:pPr>
            <a:r>
              <a:rPr lang="en-US" dirty="0"/>
              <a:t>Vitamin A and C (more on slide 17 &amp; 20) </a:t>
            </a:r>
            <a:endParaRPr dirty="0"/>
          </a:p>
          <a:p>
            <a:pPr marL="342900" lvl="0" indent="-342900" algn="l" rtl="0">
              <a:spcBef>
                <a:spcPts val="1000"/>
              </a:spcBef>
              <a:spcAft>
                <a:spcPts val="0"/>
              </a:spcAft>
              <a:buSzPts val="1440"/>
              <a:buFont typeface="Noto Sans Symbols"/>
              <a:buChar char="⮚"/>
            </a:pPr>
            <a:r>
              <a:rPr lang="en-US" dirty="0"/>
              <a:t>“½ cup vegetable” doesn’t provide enough information to ensure vitamin A and C recommendations are met.  Be sure to list the vegetable or fruit that will be served. </a:t>
            </a:r>
            <a:endParaRPr dirty="0"/>
          </a:p>
          <a:p>
            <a:pPr marL="342900" lvl="0" indent="-342900" algn="l" rtl="0">
              <a:spcBef>
                <a:spcPts val="1000"/>
              </a:spcBef>
              <a:spcAft>
                <a:spcPts val="0"/>
              </a:spcAft>
              <a:buSzPts val="1440"/>
              <a:buFont typeface="Noto Sans Symbols"/>
              <a:buChar char="⮚"/>
            </a:pPr>
            <a:r>
              <a:rPr lang="en-US" dirty="0"/>
              <a:t>Including vitamin A and C items on the salad bar will help meet this recommendation.  To cut down on space you can list just the items that are </a:t>
            </a:r>
            <a:r>
              <a:rPr lang="en-US" u="sng" dirty="0"/>
              <a:t>always</a:t>
            </a:r>
            <a:r>
              <a:rPr lang="en-US" dirty="0"/>
              <a:t> offered and high in A and C.</a:t>
            </a:r>
          </a:p>
          <a:p>
            <a:pPr marL="342900" lvl="0" indent="-342900" algn="l" rtl="0">
              <a:spcBef>
                <a:spcPts val="1000"/>
              </a:spcBef>
              <a:spcAft>
                <a:spcPts val="0"/>
              </a:spcAft>
              <a:buSzPts val="1440"/>
              <a:buFont typeface="Noto Sans Symbols"/>
              <a:buChar char="⮚"/>
            </a:pPr>
            <a:endParaRPr lang="en-US" dirty="0"/>
          </a:p>
          <a:p>
            <a:pPr marL="342900" lvl="0" indent="-342900" algn="l" rtl="0">
              <a:spcBef>
                <a:spcPts val="1000"/>
              </a:spcBef>
              <a:spcAft>
                <a:spcPts val="0"/>
              </a:spcAft>
              <a:buSzPts val="1440"/>
              <a:buFont typeface="Noto Sans Symbols"/>
              <a:buChar char="⮚"/>
            </a:pPr>
            <a:endParaRPr lang="en-US" dirty="0"/>
          </a:p>
          <a:p>
            <a:pPr marL="342900" lvl="0" indent="-342900" algn="l" rtl="0">
              <a:spcBef>
                <a:spcPts val="1000"/>
              </a:spcBef>
              <a:spcAft>
                <a:spcPts val="0"/>
              </a:spcAft>
              <a:buSzPts val="1440"/>
              <a:buFont typeface="Noto Sans Symbols"/>
              <a:buChar char="⮚"/>
            </a:pPr>
            <a:endParaRPr lang="en-US" dirty="0"/>
          </a:p>
          <a:p>
            <a:pPr marL="342900" lvl="0" indent="-342900" algn="l" rtl="0">
              <a:spcBef>
                <a:spcPts val="1000"/>
              </a:spcBef>
              <a:spcAft>
                <a:spcPts val="0"/>
              </a:spcAft>
              <a:buSzPts val="1440"/>
              <a:buFont typeface="Noto Sans Symbols"/>
              <a:buChar char="⮚"/>
            </a:pPr>
            <a:endParaRPr lang="en-US" dirty="0"/>
          </a:p>
          <a:p>
            <a:pPr lvl="0" algn="l" rtl="0">
              <a:spcBef>
                <a:spcPts val="1000"/>
              </a:spcBef>
              <a:spcAft>
                <a:spcPts val="0"/>
              </a:spcAft>
              <a:buSzPts val="1440"/>
              <a:buFont typeface="Wingdings" panose="05000000000000000000" pitchFamily="2" charset="2"/>
              <a:buChar char="Ø"/>
            </a:pPr>
            <a:r>
              <a:rPr lang="en-US" dirty="0"/>
              <a:t>However, specific vegetables still need to be listed to ensure variety  of    vegetables and fruits (and therefore vitamins and minerals) are offered.</a:t>
            </a:r>
            <a:endParaRPr dirty="0"/>
          </a:p>
          <a:p>
            <a:pPr marL="342900" lvl="0" indent="-251459"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graphicFrame>
        <p:nvGraphicFramePr>
          <p:cNvPr id="222" name="Google Shape;222;p29"/>
          <p:cNvGraphicFramePr/>
          <p:nvPr>
            <p:extLst>
              <p:ext uri="{D42A27DB-BD31-4B8C-83A1-F6EECF244321}">
                <p14:modId xmlns:p14="http://schemas.microsoft.com/office/powerpoint/2010/main" val="3995809643"/>
              </p:ext>
            </p:extLst>
          </p:nvPr>
        </p:nvGraphicFramePr>
        <p:xfrm>
          <a:off x="1257301" y="4028792"/>
          <a:ext cx="10364856" cy="1737370"/>
        </p:xfrm>
        <a:graphic>
          <a:graphicData uri="http://schemas.openxmlformats.org/drawingml/2006/table">
            <a:tbl>
              <a:tblPr firstRow="1" bandRow="1">
                <a:noFill/>
                <a:tableStyleId>{47CA8643-4DCF-480E-8939-7A83C9746972}</a:tableStyleId>
              </a:tblPr>
              <a:tblGrid>
                <a:gridCol w="3454952">
                  <a:extLst>
                    <a:ext uri="{9D8B030D-6E8A-4147-A177-3AD203B41FA5}">
                      <a16:colId xmlns:a16="http://schemas.microsoft.com/office/drawing/2014/main" val="20000"/>
                    </a:ext>
                  </a:extLst>
                </a:gridCol>
                <a:gridCol w="3454952">
                  <a:extLst>
                    <a:ext uri="{9D8B030D-6E8A-4147-A177-3AD203B41FA5}">
                      <a16:colId xmlns:a16="http://schemas.microsoft.com/office/drawing/2014/main" val="20001"/>
                    </a:ext>
                  </a:extLst>
                </a:gridCol>
                <a:gridCol w="3454952">
                  <a:extLst>
                    <a:ext uri="{9D8B030D-6E8A-4147-A177-3AD203B41FA5}">
                      <a16:colId xmlns:a16="http://schemas.microsoft.com/office/drawing/2014/main" val="20002"/>
                    </a:ext>
                  </a:extLst>
                </a:gridCol>
              </a:tblGrid>
              <a:tr h="1425933">
                <a:tc>
                  <a:txBody>
                    <a:bodyPr/>
                    <a:lstStyle/>
                    <a:p>
                      <a:pPr marL="0" marR="0" lvl="0" indent="0" algn="l" rtl="0">
                        <a:spcBef>
                          <a:spcPts val="0"/>
                        </a:spcBef>
                        <a:spcAft>
                          <a:spcPts val="0"/>
                        </a:spcAft>
                        <a:buClr>
                          <a:schemeClr val="dk1"/>
                        </a:buClr>
                        <a:buSzPts val="1100"/>
                        <a:buFont typeface="Arial"/>
                        <a:buNone/>
                      </a:pPr>
                      <a:r>
                        <a:rPr lang="en-US" sz="1800" dirty="0">
                          <a:solidFill>
                            <a:srgbClr val="000000"/>
                          </a:solidFill>
                        </a:rPr>
                        <a:t>4 oz Chicken Breast</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1/2 Cup Broccoli</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 cup Salad Bar</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 Whole Grain Roll</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 cup Milk</a:t>
                      </a:r>
                      <a:endParaRPr dirty="0"/>
                    </a:p>
                    <a:p>
                      <a:pPr marL="0" marR="0" lvl="0" indent="0" algn="l" rtl="0">
                        <a:spcBef>
                          <a:spcPts val="0"/>
                        </a:spcBef>
                        <a:spcAft>
                          <a:spcPts val="0"/>
                        </a:spcAft>
                        <a:buNone/>
                      </a:pPr>
                      <a:endParaRPr sz="1800" dirty="0"/>
                    </a:p>
                  </a:txBody>
                  <a:tcPr marL="91450" marR="91450" marT="45725" marB="45725">
                    <a:solidFill>
                      <a:schemeClr val="accent1"/>
                    </a:solidFill>
                  </a:tcPr>
                </a:tc>
                <a:tc>
                  <a:txBody>
                    <a:bodyPr/>
                    <a:lstStyle/>
                    <a:p>
                      <a:pPr marL="0" marR="0" lvl="0" indent="0" algn="l" rtl="0">
                        <a:spcBef>
                          <a:spcPts val="0"/>
                        </a:spcBef>
                        <a:spcAft>
                          <a:spcPts val="0"/>
                        </a:spcAft>
                        <a:buClr>
                          <a:schemeClr val="dk1"/>
                        </a:buClr>
                        <a:buSzPts val="1100"/>
                        <a:buFont typeface="Arial"/>
                        <a:buNone/>
                      </a:pPr>
                      <a:r>
                        <a:rPr lang="en-US" sz="1800" dirty="0">
                          <a:solidFill>
                            <a:srgbClr val="000000"/>
                          </a:solidFill>
                        </a:rPr>
                        <a:t>4 oz Sloppy Joe </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with 2 oz Wheat Bun</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1/2 cup peas</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 cup Salad Bar </a:t>
                      </a:r>
                      <a:endParaRPr dirty="0"/>
                    </a:p>
                    <a:p>
                      <a:pPr marL="0" marR="0" lvl="0" indent="0" algn="l" rtl="0">
                        <a:spcBef>
                          <a:spcPts val="0"/>
                        </a:spcBef>
                        <a:spcAft>
                          <a:spcPts val="0"/>
                        </a:spcAft>
                        <a:buClr>
                          <a:schemeClr val="dk1"/>
                        </a:buClr>
                        <a:buSzPts val="1100"/>
                        <a:buFont typeface="Arial"/>
                        <a:buNone/>
                      </a:pPr>
                      <a:r>
                        <a:rPr lang="en-US" sz="1800" dirty="0">
                          <a:solidFill>
                            <a:srgbClr val="000000"/>
                          </a:solidFill>
                        </a:rPr>
                        <a:t>1 cup Milk</a:t>
                      </a:r>
                      <a:endParaRPr dirty="0"/>
                    </a:p>
                    <a:p>
                      <a:pPr marL="0" marR="0" lvl="0" indent="0" algn="l" rtl="0">
                        <a:spcBef>
                          <a:spcPts val="0"/>
                        </a:spcBef>
                        <a:spcAft>
                          <a:spcPts val="0"/>
                        </a:spcAft>
                        <a:buNone/>
                      </a:pPr>
                      <a:endParaRPr sz="1800" dirty="0"/>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Trebuchet MS"/>
                        <a:buNone/>
                      </a:pPr>
                      <a:r>
                        <a:rPr lang="en-US" sz="1800" dirty="0">
                          <a:solidFill>
                            <a:srgbClr val="000000"/>
                          </a:solidFill>
                        </a:rPr>
                        <a:t>Salad Bar offered daily and </a:t>
                      </a:r>
                      <a:r>
                        <a:rPr lang="en-US" sz="1800" u="sng" dirty="0">
                          <a:solidFill>
                            <a:srgbClr val="000000"/>
                          </a:solidFill>
                        </a:rPr>
                        <a:t>always</a:t>
                      </a:r>
                      <a:r>
                        <a:rPr lang="en-US" sz="1800" dirty="0">
                          <a:solidFill>
                            <a:srgbClr val="000000"/>
                          </a:solidFill>
                        </a:rPr>
                        <a:t> includes:  lettuce, carrots, tomatoes, broccoli, variety of salad dressings</a:t>
                      </a:r>
                      <a:endParaRPr dirty="0"/>
                    </a:p>
                    <a:p>
                      <a:pPr marL="0" marR="0" lvl="0" indent="0" algn="l" rtl="0">
                        <a:spcBef>
                          <a:spcPts val="0"/>
                        </a:spcBef>
                        <a:spcAft>
                          <a:spcPts val="0"/>
                        </a:spcAft>
                        <a:buNone/>
                      </a:pPr>
                      <a:endParaRPr sz="1800" dirty="0"/>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838200" y="365126"/>
            <a:ext cx="10515600" cy="739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Menu Recommendations</a:t>
            </a:r>
            <a:endParaRPr b="1" dirty="0"/>
          </a:p>
        </p:txBody>
      </p:sp>
      <p:sp>
        <p:nvSpPr>
          <p:cNvPr id="229" name="Google Shape;229;p30"/>
          <p:cNvSpPr txBox="1">
            <a:spLocks noGrp="1"/>
          </p:cNvSpPr>
          <p:nvPr>
            <p:ph idx="1"/>
          </p:nvPr>
        </p:nvSpPr>
        <p:spPr>
          <a:xfrm>
            <a:off x="838200" y="1520982"/>
            <a:ext cx="5163105" cy="50726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dirty="0"/>
              <a:t>As Defined by the Dietary Guidelines 2015- 2020</a:t>
            </a:r>
            <a:endParaRPr dirty="0"/>
          </a:p>
          <a:p>
            <a:pPr marL="0" lvl="0" indent="0" algn="l" rtl="0">
              <a:spcBef>
                <a:spcPts val="1000"/>
              </a:spcBef>
              <a:spcAft>
                <a:spcPts val="0"/>
              </a:spcAft>
              <a:buSzPts val="1440"/>
              <a:buNone/>
            </a:pPr>
            <a:r>
              <a:rPr lang="en-US" dirty="0">
                <a:solidFill>
                  <a:srgbClr val="222222"/>
                </a:solidFill>
              </a:rPr>
              <a:t>Variety—</a:t>
            </a:r>
          </a:p>
          <a:p>
            <a:pPr marL="0" lvl="0" indent="0" algn="l" rtl="0">
              <a:spcBef>
                <a:spcPts val="1000"/>
              </a:spcBef>
              <a:spcAft>
                <a:spcPts val="0"/>
              </a:spcAft>
              <a:buSzPts val="1440"/>
              <a:buNone/>
            </a:pPr>
            <a:r>
              <a:rPr lang="en-US" dirty="0">
                <a:solidFill>
                  <a:srgbClr val="222222"/>
                </a:solidFill>
              </a:rPr>
              <a:t>A diverse assortment of foods and beverages across and within all food groups and subgroups selected to fulfill the recommended amounts without exceeding the limits for calories and other dietary components. For example, in the vegetables food group, selecting a variety of foods could be accomplished over the course of a week by choosing from all subgroups, including dark green, red and orange, legumes (beans and peas), starchy, and other vegetables.</a:t>
            </a:r>
            <a:endParaRPr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FC99C1AA-92C8-4C2D-96C7-D1A0BB61E880}"/>
              </a:ext>
            </a:extLst>
          </p:cNvPr>
          <p:cNvPicPr>
            <a:picLocks noChangeAspect="1"/>
          </p:cNvPicPr>
          <p:nvPr/>
        </p:nvPicPr>
        <p:blipFill>
          <a:blip r:embed="rId3"/>
          <a:stretch>
            <a:fillRect/>
          </a:stretch>
        </p:blipFill>
        <p:spPr>
          <a:xfrm>
            <a:off x="6363052" y="1104523"/>
            <a:ext cx="4206571" cy="54891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838200" y="365126"/>
            <a:ext cx="10515600" cy="63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b="1" dirty="0"/>
              <a:t>Meal Site Menu Help Sheet</a:t>
            </a:r>
            <a:endParaRPr b="1" dirty="0"/>
          </a:p>
        </p:txBody>
      </p:sp>
      <p:pic>
        <p:nvPicPr>
          <p:cNvPr id="261" name="Google Shape;261;p35"/>
          <p:cNvPicPr preferRelativeResize="0">
            <a:picLocks noGrp="1"/>
          </p:cNvPicPr>
          <p:nvPr>
            <p:ph idx="1"/>
          </p:nvPr>
        </p:nvPicPr>
        <p:blipFill rotWithShape="1">
          <a:blip r:embed="rId3">
            <a:alphaModFix/>
          </a:blip>
          <a:srcRect/>
          <a:stretch/>
        </p:blipFill>
        <p:spPr>
          <a:xfrm>
            <a:off x="2428875" y="1171576"/>
            <a:ext cx="5429249" cy="5457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838200" y="365125"/>
            <a:ext cx="10515600" cy="64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Meal Site Menu Help Sheet</a:t>
            </a:r>
            <a:endParaRPr b="1" dirty="0"/>
          </a:p>
        </p:txBody>
      </p:sp>
      <p:pic>
        <p:nvPicPr>
          <p:cNvPr id="267" name="Google Shape;267;p36"/>
          <p:cNvPicPr preferRelativeResize="0">
            <a:picLocks noGrp="1"/>
          </p:cNvPicPr>
          <p:nvPr>
            <p:ph idx="1"/>
          </p:nvPr>
        </p:nvPicPr>
        <p:blipFill rotWithShape="1">
          <a:blip r:embed="rId3">
            <a:alphaModFix/>
          </a:blip>
          <a:srcRect/>
          <a:stretch/>
        </p:blipFill>
        <p:spPr>
          <a:xfrm>
            <a:off x="2324101" y="1114425"/>
            <a:ext cx="5648324" cy="5638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838200" y="365126"/>
            <a:ext cx="10515600" cy="5397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b="1" dirty="0"/>
              <a:t>Meal Site Menu Help Sheet</a:t>
            </a:r>
            <a:endParaRPr b="1" dirty="0"/>
          </a:p>
        </p:txBody>
      </p:sp>
      <p:pic>
        <p:nvPicPr>
          <p:cNvPr id="273" name="Google Shape;273;p37"/>
          <p:cNvPicPr preferRelativeResize="0">
            <a:picLocks noGrp="1"/>
          </p:cNvPicPr>
          <p:nvPr>
            <p:ph idx="1"/>
          </p:nvPr>
        </p:nvPicPr>
        <p:blipFill rotWithShape="1">
          <a:blip r:embed="rId3">
            <a:alphaModFix/>
          </a:blip>
          <a:srcRect/>
          <a:stretch/>
        </p:blipFill>
        <p:spPr>
          <a:xfrm>
            <a:off x="2266949" y="1364974"/>
            <a:ext cx="6943311" cy="5369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8"/>
          <p:cNvSpPr txBox="1">
            <a:spLocks noGrp="1"/>
          </p:cNvSpPr>
          <p:nvPr>
            <p:ph type="ctrTitle"/>
          </p:nvPr>
        </p:nvSpPr>
        <p:spPr>
          <a:xfrm>
            <a:off x="603503" y="770467"/>
            <a:ext cx="9292209" cy="3415640"/>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accent1"/>
              </a:buClr>
              <a:buSzPts val="5400"/>
              <a:buFont typeface="Trebuchet MS"/>
              <a:buNone/>
            </a:pPr>
            <a:r>
              <a:rPr lang="en-US" b="1" dirty="0">
                <a:solidFill>
                  <a:schemeClr val="accent1">
                    <a:lumMod val="75000"/>
                  </a:schemeClr>
                </a:solidFill>
              </a:rPr>
              <a:t>Dietitian Training for Meal Sites and Staff</a:t>
            </a:r>
          </a:p>
        </p:txBody>
      </p:sp>
      <p:sp>
        <p:nvSpPr>
          <p:cNvPr id="157" name="Rectangle 156">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a:spLocks noGrp="1"/>
          </p:cNvSpPr>
          <p:nvPr>
            <p:ph type="title"/>
          </p:nvPr>
        </p:nvSpPr>
        <p:spPr>
          <a:xfrm>
            <a:off x="838200" y="365125"/>
            <a:ext cx="10515600" cy="66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Meal Site Menu Help Sheet</a:t>
            </a:r>
            <a:endParaRPr b="1" dirty="0"/>
          </a:p>
        </p:txBody>
      </p:sp>
      <p:pic>
        <p:nvPicPr>
          <p:cNvPr id="279" name="Google Shape;279;p38"/>
          <p:cNvPicPr preferRelativeResize="0">
            <a:picLocks noGrp="1"/>
          </p:cNvPicPr>
          <p:nvPr>
            <p:ph idx="1"/>
          </p:nvPr>
        </p:nvPicPr>
        <p:blipFill rotWithShape="1">
          <a:blip r:embed="rId3">
            <a:alphaModFix/>
          </a:blip>
          <a:srcRect/>
          <a:stretch/>
        </p:blipFill>
        <p:spPr>
          <a:xfrm>
            <a:off x="1981200" y="1470990"/>
            <a:ext cx="6261652" cy="51393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657225" y="499534"/>
            <a:ext cx="3541552" cy="6761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Sanitation</a:t>
            </a:r>
            <a:endParaRPr b="1" dirty="0"/>
          </a:p>
        </p:txBody>
      </p:sp>
      <p:sp>
        <p:nvSpPr>
          <p:cNvPr id="286" name="Google Shape;286;p39"/>
          <p:cNvSpPr txBox="1">
            <a:spLocks noGrp="1"/>
          </p:cNvSpPr>
          <p:nvPr>
            <p:ph idx="1"/>
          </p:nvPr>
        </p:nvSpPr>
        <p:spPr>
          <a:xfrm>
            <a:off x="676656" y="2011680"/>
            <a:ext cx="10753725" cy="434678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40"/>
              <a:buNone/>
            </a:pPr>
            <a:r>
              <a:rPr lang="en-US" dirty="0"/>
              <a:t>To Glove or not to Glove? That is the question.</a:t>
            </a:r>
            <a:endParaRPr dirty="0"/>
          </a:p>
          <a:p>
            <a:pPr marL="342900" lvl="0" indent="-25145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Wear gloves with anything that is going to come into contact with the consumer’s mouth (that is not still going to be cooked).  Ready to eat foods, silverware, glasses, etc.  </a:t>
            </a:r>
            <a:endParaRPr dirty="0"/>
          </a:p>
          <a:p>
            <a:pPr marL="457200" lvl="0" indent="-381000" algn="l" rtl="0">
              <a:lnSpc>
                <a:spcPct val="115000"/>
              </a:lnSpc>
              <a:spcBef>
                <a:spcPts val="0"/>
              </a:spcBef>
              <a:spcAft>
                <a:spcPts val="0"/>
              </a:spcAft>
              <a:buSzPts val="2400"/>
              <a:buFont typeface="Noto Sans Symbols"/>
              <a:buChar char="⮚"/>
            </a:pPr>
            <a:r>
              <a:rPr lang="en-US" dirty="0"/>
              <a:t>Other option is to use utensils for the food whenever possible and not touch glasses and silverware where the mouth may touch. </a:t>
            </a:r>
            <a:endParaRPr dirty="0"/>
          </a:p>
          <a:p>
            <a:pPr marL="457200" lvl="0" indent="-381000" algn="l" rtl="0">
              <a:lnSpc>
                <a:spcPct val="115000"/>
              </a:lnSpc>
              <a:spcBef>
                <a:spcPts val="0"/>
              </a:spcBef>
              <a:spcAft>
                <a:spcPts val="0"/>
              </a:spcAft>
              <a:buSzPts val="2400"/>
              <a:buFont typeface="Noto Sans Symbols"/>
              <a:buChar char="⮚"/>
            </a:pPr>
            <a:r>
              <a:rPr lang="en-US" dirty="0"/>
              <a:t>Change gloves when changing tasks and when gloves have come into contact with a non-food item that may be contaminated.</a:t>
            </a:r>
            <a:endParaRPr dirty="0"/>
          </a:p>
          <a:p>
            <a:pPr marL="457200" lvl="0" indent="-381000" algn="l" rtl="0">
              <a:lnSpc>
                <a:spcPct val="115000"/>
              </a:lnSpc>
              <a:spcBef>
                <a:spcPts val="0"/>
              </a:spcBef>
              <a:spcAft>
                <a:spcPts val="0"/>
              </a:spcAft>
              <a:buSzPts val="2400"/>
              <a:buFont typeface="Noto Sans Symbols"/>
              <a:buChar char="⮚"/>
            </a:pPr>
            <a:r>
              <a:rPr lang="en-US" dirty="0"/>
              <a:t>Wash hands prior to putting gloves on and when changing gloves.</a:t>
            </a:r>
            <a:endParaRPr dirty="0"/>
          </a:p>
        </p:txBody>
      </p:sp>
      <p:pic>
        <p:nvPicPr>
          <p:cNvPr id="2" name="Picture 1">
            <a:extLst>
              <a:ext uri="{FF2B5EF4-FFF2-40B4-BE49-F238E27FC236}">
                <a16:creationId xmlns:a16="http://schemas.microsoft.com/office/drawing/2014/main" id="{866ABBF7-2C43-42EF-AF79-AD2226F80EF8}"/>
              </a:ext>
            </a:extLst>
          </p:cNvPr>
          <p:cNvPicPr>
            <a:picLocks noChangeAspect="1"/>
          </p:cNvPicPr>
          <p:nvPr/>
        </p:nvPicPr>
        <p:blipFill>
          <a:blip r:embed="rId3"/>
          <a:stretch>
            <a:fillRect/>
          </a:stretch>
        </p:blipFill>
        <p:spPr>
          <a:xfrm>
            <a:off x="7803302" y="499533"/>
            <a:ext cx="3408773" cy="19551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1766-6541-41E3-91CB-A17A2821D976}"/>
              </a:ext>
            </a:extLst>
          </p:cNvPr>
          <p:cNvSpPr>
            <a:spLocks noGrp="1"/>
          </p:cNvSpPr>
          <p:nvPr>
            <p:ph type="title"/>
          </p:nvPr>
        </p:nvSpPr>
        <p:spPr>
          <a:xfrm>
            <a:off x="657224" y="499533"/>
            <a:ext cx="10772775" cy="977575"/>
          </a:xfrm>
        </p:spPr>
        <p:txBody>
          <a:bodyPr/>
          <a:lstStyle/>
          <a:p>
            <a:r>
              <a:rPr lang="en-US" dirty="0"/>
              <a:t>Sanitation-COVID-19</a:t>
            </a:r>
          </a:p>
        </p:txBody>
      </p:sp>
      <p:sp>
        <p:nvSpPr>
          <p:cNvPr id="3" name="Content Placeholder 2">
            <a:extLst>
              <a:ext uri="{FF2B5EF4-FFF2-40B4-BE49-F238E27FC236}">
                <a16:creationId xmlns:a16="http://schemas.microsoft.com/office/drawing/2014/main" id="{C65CA51F-073A-425E-A897-2D98675FA478}"/>
              </a:ext>
            </a:extLst>
          </p:cNvPr>
          <p:cNvSpPr>
            <a:spLocks noGrp="1"/>
          </p:cNvSpPr>
          <p:nvPr>
            <p:ph idx="1"/>
          </p:nvPr>
        </p:nvSpPr>
        <p:spPr>
          <a:xfrm>
            <a:off x="676656" y="1477107"/>
            <a:ext cx="10753725" cy="4600135"/>
          </a:xfrm>
        </p:spPr>
        <p:txBody>
          <a:bodyPr>
            <a:normAutofit fontScale="25000" lnSpcReduction="20000"/>
          </a:bodyPr>
          <a:lstStyle/>
          <a:p>
            <a:pPr>
              <a:buFont typeface="Wingdings" panose="05000000000000000000" pitchFamily="2" charset="2"/>
              <a:buChar char="Ø"/>
            </a:pPr>
            <a:r>
              <a:rPr lang="en-US" sz="8000" dirty="0"/>
              <a:t> Coronaviruses are generally thought to be spread from person-to-person through respiratory droplets. Currently there is no evidence to support transmission of COVID-19 associated with food. Before preparing or eating food, it is important to always </a:t>
            </a:r>
            <a:r>
              <a:rPr lang="en-US" sz="8000" dirty="0">
                <a:hlinkClick r:id="rId3"/>
              </a:rPr>
              <a:t>wash your hands</a:t>
            </a:r>
            <a:r>
              <a:rPr lang="en-US" sz="8000" dirty="0"/>
              <a:t> with soap and water for 20 seconds for general food safety. Throughout the day, wash your hands after blowing your nose, coughing or sneezing, or going to the bathroom.</a:t>
            </a:r>
          </a:p>
          <a:p>
            <a:pPr>
              <a:buFont typeface="Wingdings" panose="05000000000000000000" pitchFamily="2" charset="2"/>
              <a:buChar char="Ø"/>
            </a:pPr>
            <a:r>
              <a:rPr lang="en-US" sz="8000" dirty="0"/>
              <a:t> It may be possible that a person can get COVID-19 by touching a surface or object that has the virus on it and then touching their own mouth, nose, or possibly their eyes, but this is not thought to be the main way the virus spreads.</a:t>
            </a:r>
          </a:p>
          <a:p>
            <a:pPr>
              <a:buFont typeface="Wingdings" panose="05000000000000000000" pitchFamily="2" charset="2"/>
              <a:buChar char="Ø"/>
            </a:pPr>
            <a:r>
              <a:rPr lang="en-US" sz="8000" dirty="0"/>
              <a:t> In general, because of poor survivability of these coronaviruses on surfaces, there is likely very low risk of spread from food products or packaging.</a:t>
            </a:r>
          </a:p>
          <a:p>
            <a:pPr>
              <a:buFont typeface="Wingdings" panose="05000000000000000000" pitchFamily="2" charset="2"/>
              <a:buChar char="Ø"/>
            </a:pPr>
            <a:r>
              <a:rPr lang="en-US" sz="8000" dirty="0"/>
              <a:t> You should always handle and prepare food safely, including keeping raw meat separate from other foods, refrigerating perishable foods, and cooking meat to the right temperature to kill harmful germs. See CDC’s </a:t>
            </a:r>
            <a:r>
              <a:rPr lang="en-US" sz="8000" dirty="0">
                <a:hlinkClick r:id="rId4"/>
              </a:rPr>
              <a:t>Food Safety site</a:t>
            </a:r>
            <a:r>
              <a:rPr lang="en-US" sz="8000" dirty="0"/>
              <a:t> for more information.</a:t>
            </a:r>
            <a:endParaRPr lang="en-US" sz="8000" dirty="0">
              <a:hlinkClick r:id="rId5"/>
            </a:endParaRPr>
          </a:p>
          <a:p>
            <a:pPr marL="0" indent="0">
              <a:buNone/>
            </a:pPr>
            <a:endParaRPr lang="en-US" dirty="0">
              <a:hlinkClick r:id="rId5"/>
            </a:endParaRPr>
          </a:p>
          <a:p>
            <a:r>
              <a:rPr lang="en-US" sz="6400" dirty="0">
                <a:hlinkClick r:id="rId5"/>
              </a:rPr>
              <a:t>https://www.cdc.gov/coronavirus/2019-ncov/downloads/healthcare-facilities/316157-A_FS_KeepingPatientsSafe.pdf</a:t>
            </a:r>
            <a:endParaRPr lang="en-US" sz="6400" dirty="0"/>
          </a:p>
        </p:txBody>
      </p:sp>
    </p:spTree>
    <p:extLst>
      <p:ext uri="{BB962C8B-B14F-4D97-AF65-F5344CB8AC3E}">
        <p14:creationId xmlns:p14="http://schemas.microsoft.com/office/powerpoint/2010/main" val="15151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A29B-FE91-4677-824B-60C4B8AD323D}"/>
              </a:ext>
            </a:extLst>
          </p:cNvPr>
          <p:cNvSpPr>
            <a:spLocks noGrp="1"/>
          </p:cNvSpPr>
          <p:nvPr>
            <p:ph type="title"/>
          </p:nvPr>
        </p:nvSpPr>
        <p:spPr/>
        <p:txBody>
          <a:bodyPr/>
          <a:lstStyle/>
          <a:p>
            <a:r>
              <a:rPr lang="en-US" dirty="0"/>
              <a:t>Sanitation COVID-19</a:t>
            </a:r>
          </a:p>
        </p:txBody>
      </p:sp>
      <p:sp>
        <p:nvSpPr>
          <p:cNvPr id="3" name="Content Placeholder 2">
            <a:extLst>
              <a:ext uri="{FF2B5EF4-FFF2-40B4-BE49-F238E27FC236}">
                <a16:creationId xmlns:a16="http://schemas.microsoft.com/office/drawing/2014/main" id="{B68FFBE9-4F30-412C-9301-EC8EE240975B}"/>
              </a:ext>
            </a:extLst>
          </p:cNvPr>
          <p:cNvSpPr>
            <a:spLocks noGrp="1"/>
          </p:cNvSpPr>
          <p:nvPr>
            <p:ph idx="1"/>
          </p:nvPr>
        </p:nvSpPr>
        <p:spPr/>
        <p:txBody>
          <a:bodyPr/>
          <a:lstStyle/>
          <a:p>
            <a:r>
              <a:rPr lang="en-US" dirty="0"/>
              <a:t>CDC Guidelines:</a:t>
            </a:r>
          </a:p>
          <a:p>
            <a:pPr>
              <a:buFont typeface="Wingdings" panose="05000000000000000000" pitchFamily="2" charset="2"/>
              <a:buChar char="Ø"/>
            </a:pPr>
            <a:r>
              <a:rPr lang="en-US" dirty="0"/>
              <a:t> Go home when you feel sick, stay home when you are sick.</a:t>
            </a:r>
          </a:p>
          <a:p>
            <a:pPr>
              <a:buFont typeface="Wingdings" panose="05000000000000000000" pitchFamily="2" charset="2"/>
              <a:buChar char="Ø"/>
            </a:pPr>
            <a:r>
              <a:rPr lang="en-US" dirty="0"/>
              <a:t>Wear a face cover in public places.</a:t>
            </a:r>
          </a:p>
          <a:p>
            <a:pPr>
              <a:buFont typeface="Wingdings" panose="05000000000000000000" pitchFamily="2" charset="2"/>
              <a:buChar char="Ø"/>
            </a:pPr>
            <a:r>
              <a:rPr lang="en-US" dirty="0"/>
              <a:t> Wash your hands very often with soap for 20 seconds.</a:t>
            </a:r>
          </a:p>
          <a:p>
            <a:pPr>
              <a:buFont typeface="Wingdings" panose="05000000000000000000" pitchFamily="2" charset="2"/>
              <a:buChar char="Ø"/>
            </a:pPr>
            <a:r>
              <a:rPr lang="en-US" dirty="0"/>
              <a:t> Use an alcohol-based hand sanitizer with at least 60% alcohol.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15857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1097280" y="286603"/>
            <a:ext cx="10058400" cy="7023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Food Costs</a:t>
            </a:r>
            <a:endParaRPr b="1" dirty="0"/>
          </a:p>
        </p:txBody>
      </p:sp>
      <p:sp>
        <p:nvSpPr>
          <p:cNvPr id="292" name="Google Shape;292;p40"/>
          <p:cNvSpPr txBox="1">
            <a:spLocks noGrp="1"/>
          </p:cNvSpPr>
          <p:nvPr>
            <p:ph idx="1"/>
          </p:nvPr>
        </p:nvSpPr>
        <p:spPr>
          <a:xfrm>
            <a:off x="676656" y="1239520"/>
            <a:ext cx="10753725" cy="4538345"/>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Noto Sans Symbols"/>
              <a:buChar char="⮚"/>
            </a:pPr>
            <a:r>
              <a:rPr lang="en-US" dirty="0"/>
              <a:t>Meat is often the highest cost for menus.  Look at reducing portions.  Or cutting down the meat in recipes.  Purchase larger cuts and break it down yourself.</a:t>
            </a:r>
            <a:endParaRPr dirty="0"/>
          </a:p>
          <a:p>
            <a:pPr marL="342900" lvl="0" indent="-25145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Do homemade when possible.  Breads, soups, desserts, </a:t>
            </a:r>
            <a:r>
              <a:rPr lang="en-US" dirty="0" err="1"/>
              <a:t>etc</a:t>
            </a:r>
            <a:endParaRPr dirty="0"/>
          </a:p>
          <a:p>
            <a:pPr marL="342900" lvl="0" indent="-25145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Utilize food on hand before it expires.  Keep the inventory manageable. </a:t>
            </a:r>
            <a:endParaRPr dirty="0"/>
          </a:p>
          <a:p>
            <a:pPr marL="342900" lvl="0" indent="-251459" algn="l" rtl="0">
              <a:lnSpc>
                <a:spcPct val="115000"/>
              </a:lnSpc>
              <a:spcBef>
                <a:spcPts val="0"/>
              </a:spcBef>
              <a:spcAft>
                <a:spcPts val="0"/>
              </a:spcAft>
              <a:buSzPts val="1440"/>
              <a:buFont typeface="Noto Sans Symbols"/>
              <a:buNone/>
            </a:pPr>
            <a:endParaRPr dirty="0"/>
          </a:p>
          <a:p>
            <a:pPr marL="457200" lvl="0" indent="-381000" algn="l" rtl="0">
              <a:lnSpc>
                <a:spcPct val="115000"/>
              </a:lnSpc>
              <a:spcBef>
                <a:spcPts val="0"/>
              </a:spcBef>
              <a:spcAft>
                <a:spcPts val="0"/>
              </a:spcAft>
              <a:buSzPts val="2400"/>
              <a:buFont typeface="Noto Sans Symbols"/>
              <a:buChar char="⮚"/>
            </a:pPr>
            <a:r>
              <a:rPr lang="en-US" dirty="0"/>
              <a:t>Track and use leftovers.  </a:t>
            </a:r>
            <a:endParaRPr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62432CA4-A589-4C00-BF87-7F3933AB9E3A}"/>
              </a:ext>
            </a:extLst>
          </p:cNvPr>
          <p:cNvPicPr>
            <a:picLocks noChangeAspect="1"/>
          </p:cNvPicPr>
          <p:nvPr/>
        </p:nvPicPr>
        <p:blipFill>
          <a:blip r:embed="rId3"/>
          <a:stretch>
            <a:fillRect/>
          </a:stretch>
        </p:blipFill>
        <p:spPr>
          <a:xfrm>
            <a:off x="4759205" y="4319587"/>
            <a:ext cx="5153025" cy="2124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838200" y="365126"/>
            <a:ext cx="10515600" cy="8661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Cooling / Heating / Storage</a:t>
            </a:r>
            <a:endParaRPr b="1" dirty="0"/>
          </a:p>
        </p:txBody>
      </p:sp>
      <p:sp>
        <p:nvSpPr>
          <p:cNvPr id="298" name="Google Shape;298;p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61950" lvl="0" indent="-285750" algn="l" rtl="0">
              <a:lnSpc>
                <a:spcPct val="115000"/>
              </a:lnSpc>
              <a:spcBef>
                <a:spcPts val="0"/>
              </a:spcBef>
              <a:spcAft>
                <a:spcPts val="0"/>
              </a:spcAft>
              <a:buSzPts val="2400"/>
              <a:buFont typeface="Noto Sans Symbols"/>
              <a:buChar char="⮚"/>
            </a:pPr>
            <a:r>
              <a:rPr lang="en-US" dirty="0"/>
              <a:t>Take and record food temps prior to service.</a:t>
            </a:r>
            <a:endParaRPr dirty="0"/>
          </a:p>
          <a:p>
            <a:pPr marL="361950" lvl="0" indent="-133350" algn="l" rtl="0">
              <a:lnSpc>
                <a:spcPct val="115000"/>
              </a:lnSpc>
              <a:spcBef>
                <a:spcPts val="0"/>
              </a:spcBef>
              <a:spcAft>
                <a:spcPts val="0"/>
              </a:spcAft>
              <a:buSzPts val="2400"/>
              <a:buFont typeface="Noto Sans Symbols"/>
              <a:buNone/>
            </a:pPr>
            <a:endParaRPr dirty="0"/>
          </a:p>
          <a:p>
            <a:pPr marL="361950" lvl="0" indent="-285750" algn="l" rtl="0">
              <a:lnSpc>
                <a:spcPct val="115000"/>
              </a:lnSpc>
              <a:spcBef>
                <a:spcPts val="0"/>
              </a:spcBef>
              <a:spcAft>
                <a:spcPts val="0"/>
              </a:spcAft>
              <a:buSzPts val="2400"/>
              <a:buFont typeface="Noto Sans Symbols"/>
              <a:buChar char="⮚"/>
            </a:pPr>
            <a:r>
              <a:rPr lang="en-US" dirty="0"/>
              <a:t>Cooling to 70 degrees in 2 hours and 41 degrees in 6 hours (may have to break down into smaller sections or containers to meet this).</a:t>
            </a:r>
            <a:endParaRPr dirty="0"/>
          </a:p>
          <a:p>
            <a:pPr marL="342900" lvl="0" indent="-251459" algn="l" rtl="0">
              <a:lnSpc>
                <a:spcPct val="115000"/>
              </a:lnSpc>
              <a:spcBef>
                <a:spcPts val="0"/>
              </a:spcBef>
              <a:spcAft>
                <a:spcPts val="0"/>
              </a:spcAft>
              <a:buSzPts val="1440"/>
              <a:buFont typeface="Noto Sans Symbols"/>
              <a:buNone/>
            </a:pPr>
            <a:endParaRPr dirty="0"/>
          </a:p>
          <a:p>
            <a:pPr marL="361950" lvl="0" indent="-285750" algn="l" rtl="0">
              <a:lnSpc>
                <a:spcPct val="115000"/>
              </a:lnSpc>
              <a:spcBef>
                <a:spcPts val="0"/>
              </a:spcBef>
              <a:spcAft>
                <a:spcPts val="0"/>
              </a:spcAft>
              <a:buSzPts val="2400"/>
              <a:buFont typeface="Noto Sans Symbols"/>
              <a:buChar char="⮚"/>
            </a:pPr>
            <a:r>
              <a:rPr lang="en-US" dirty="0"/>
              <a:t>Storing leftovers with labels and dates.  Tossing expired items.</a:t>
            </a:r>
            <a:endParaRPr dirty="0"/>
          </a:p>
          <a:p>
            <a:pPr marL="342900" lvl="0" indent="-251459" algn="l" rtl="0">
              <a:lnSpc>
                <a:spcPct val="115000"/>
              </a:lnSpc>
              <a:spcBef>
                <a:spcPts val="0"/>
              </a:spcBef>
              <a:spcAft>
                <a:spcPts val="0"/>
              </a:spcAft>
              <a:buSzPts val="1440"/>
              <a:buFont typeface="Noto Sans Symbols"/>
              <a:buNone/>
            </a:pPr>
            <a:endParaRPr dirty="0"/>
          </a:p>
          <a:p>
            <a:pPr marL="361950" lvl="0" indent="-285750" algn="l" rtl="0">
              <a:lnSpc>
                <a:spcPct val="115000"/>
              </a:lnSpc>
              <a:spcBef>
                <a:spcPts val="0"/>
              </a:spcBef>
              <a:spcAft>
                <a:spcPts val="0"/>
              </a:spcAft>
              <a:buSzPts val="2400"/>
              <a:buFont typeface="Noto Sans Symbols"/>
              <a:buChar char="⮚"/>
            </a:pPr>
            <a:r>
              <a:rPr lang="en-US" dirty="0"/>
              <a:t>Thawing in the refrigerator, under water or cook from frozen.</a:t>
            </a:r>
            <a:endParaRPr dirty="0"/>
          </a:p>
          <a:p>
            <a:pPr marL="342900" lvl="0" indent="-251459" algn="l" rtl="0">
              <a:spcBef>
                <a:spcPts val="1000"/>
              </a:spcBef>
              <a:spcAft>
                <a:spcPts val="0"/>
              </a:spcAft>
              <a:buSzPts val="144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838200" y="365126"/>
            <a:ext cx="10515600" cy="597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Diet Counseling</a:t>
            </a:r>
            <a:endParaRPr b="1" dirty="0"/>
          </a:p>
        </p:txBody>
      </p:sp>
      <p:pic>
        <p:nvPicPr>
          <p:cNvPr id="4" name="Picture 3">
            <a:extLst>
              <a:ext uri="{FF2B5EF4-FFF2-40B4-BE49-F238E27FC236}">
                <a16:creationId xmlns:a16="http://schemas.microsoft.com/office/drawing/2014/main" id="{8101F8DC-E2CB-4332-9765-7F3A1CFF704C}"/>
              </a:ext>
            </a:extLst>
          </p:cNvPr>
          <p:cNvPicPr>
            <a:picLocks noChangeAspect="1"/>
          </p:cNvPicPr>
          <p:nvPr/>
        </p:nvPicPr>
        <p:blipFill>
          <a:blip r:embed="rId3"/>
          <a:stretch>
            <a:fillRect/>
          </a:stretch>
        </p:blipFill>
        <p:spPr>
          <a:xfrm>
            <a:off x="555865" y="1147864"/>
            <a:ext cx="6799092" cy="558367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B296-F6F4-4A64-B0B1-E1AB55AAC5B1}"/>
              </a:ext>
            </a:extLst>
          </p:cNvPr>
          <p:cNvSpPr>
            <a:spLocks noGrp="1"/>
          </p:cNvSpPr>
          <p:nvPr>
            <p:ph type="title"/>
          </p:nvPr>
        </p:nvSpPr>
        <p:spPr>
          <a:xfrm>
            <a:off x="1945532" y="2519464"/>
            <a:ext cx="8404698" cy="3472774"/>
          </a:xfrm>
        </p:spPr>
        <p:txBody>
          <a:bodyPr/>
          <a:lstStyle/>
          <a:p>
            <a:pPr algn="ctr"/>
            <a:r>
              <a:rPr lang="en-US" sz="9600" b="1" dirty="0">
                <a:latin typeface="Broadway" panose="04040905080B02020502" pitchFamily="82" charset="0"/>
              </a:rPr>
              <a:t>Q&amp;A</a:t>
            </a:r>
          </a:p>
        </p:txBody>
      </p:sp>
    </p:spTree>
    <p:extLst>
      <p:ext uri="{BB962C8B-B14F-4D97-AF65-F5344CB8AC3E}">
        <p14:creationId xmlns:p14="http://schemas.microsoft.com/office/powerpoint/2010/main" val="4082141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00B7-E5A0-4197-9472-5519FF902A13}"/>
              </a:ext>
            </a:extLst>
          </p:cNvPr>
          <p:cNvSpPr>
            <a:spLocks noGrp="1"/>
          </p:cNvSpPr>
          <p:nvPr>
            <p:ph type="title"/>
          </p:nvPr>
        </p:nvSpPr>
        <p:spPr>
          <a:xfrm>
            <a:off x="2966936" y="609600"/>
            <a:ext cx="6307066" cy="609600"/>
          </a:xfrm>
        </p:spPr>
        <p:txBody>
          <a:bodyPr>
            <a:normAutofit fontScale="90000"/>
          </a:bodyPr>
          <a:lstStyle/>
          <a:p>
            <a:r>
              <a:rPr lang="en-US" b="1" dirty="0"/>
              <a:t>Congratulations</a:t>
            </a:r>
          </a:p>
        </p:txBody>
      </p:sp>
      <p:sp>
        <p:nvSpPr>
          <p:cNvPr id="3" name="Rectangle 2">
            <a:extLst>
              <a:ext uri="{FF2B5EF4-FFF2-40B4-BE49-F238E27FC236}">
                <a16:creationId xmlns:a16="http://schemas.microsoft.com/office/drawing/2014/main" id="{51585563-0E10-44C5-87EF-F0F89C02AA68}"/>
              </a:ext>
            </a:extLst>
          </p:cNvPr>
          <p:cNvSpPr/>
          <p:nvPr/>
        </p:nvSpPr>
        <p:spPr>
          <a:xfrm>
            <a:off x="924560" y="1352146"/>
            <a:ext cx="8219440" cy="3785652"/>
          </a:xfrm>
          <a:prstGeom prst="rect">
            <a:avLst/>
          </a:prstGeom>
        </p:spPr>
        <p:txBody>
          <a:bodyPr wrap="square">
            <a:spAutoFit/>
          </a:bodyPr>
          <a:lstStyle/>
          <a:p>
            <a:pPr marL="0" lvl="1" algn="ctr"/>
            <a:endParaRPr lang="en-US" sz="2000" b="1" i="1" dirty="0">
              <a:latin typeface="Trebuchet MS" panose="020B0603020202020204" pitchFamily="34" charset="0"/>
            </a:endParaRPr>
          </a:p>
          <a:p>
            <a:pPr marL="0" lvl="1" algn="ctr"/>
            <a:endParaRPr lang="en-US" sz="2000" b="1" i="1" dirty="0">
              <a:latin typeface="Trebuchet MS" panose="020B0603020202020204" pitchFamily="34" charset="0"/>
            </a:endParaRPr>
          </a:p>
          <a:p>
            <a:pPr marL="0" lvl="1" algn="ctr"/>
            <a:endParaRPr lang="en-US" sz="2000" b="1" i="1" dirty="0">
              <a:latin typeface="Trebuchet MS" panose="020B0603020202020204" pitchFamily="34" charset="0"/>
            </a:endParaRPr>
          </a:p>
          <a:p>
            <a:pPr marL="0" lvl="1" algn="ctr"/>
            <a:r>
              <a:rPr lang="en-US" sz="2000" b="1" i="1" dirty="0">
                <a:latin typeface="Trebuchet MS" panose="020B0603020202020204" pitchFamily="34" charset="0"/>
              </a:rPr>
              <a:t>Your Opinion Counts!</a:t>
            </a:r>
          </a:p>
          <a:p>
            <a:pPr marL="0" lvl="1" algn="ctr"/>
            <a:endParaRPr lang="en-US" sz="2000" b="1" i="1" dirty="0">
              <a:latin typeface="Trebuchet MS" panose="020B0603020202020204" pitchFamily="34" charset="0"/>
            </a:endParaRPr>
          </a:p>
          <a:p>
            <a:pPr marL="0" lvl="1"/>
            <a:r>
              <a:rPr lang="en-US" sz="2000" dirty="0">
                <a:latin typeface="Trebuchet MS" panose="020B0603020202020204" pitchFamily="34" charset="0"/>
              </a:rPr>
              <a:t>This training is designed to equip you to succeed as the menu preparer.</a:t>
            </a:r>
          </a:p>
          <a:p>
            <a:pPr marL="0" lvl="1"/>
            <a:endParaRPr lang="en-US" sz="2000" dirty="0">
              <a:latin typeface="Trebuchet MS" panose="020B0603020202020204" pitchFamily="34" charset="0"/>
            </a:endParaRPr>
          </a:p>
          <a:p>
            <a:pPr marL="0" lvl="1"/>
            <a:r>
              <a:rPr lang="en-US" sz="2000" dirty="0">
                <a:latin typeface="Trebuchet MS" panose="020B0603020202020204" pitchFamily="34" charset="0"/>
              </a:rPr>
              <a:t>Please invest 5 minutes to provide your feedback in a survey-monkey that I will send out after the training.</a:t>
            </a:r>
          </a:p>
          <a:p>
            <a:pPr marL="0" lvl="1"/>
            <a:endParaRPr lang="en-US" sz="2000" dirty="0">
              <a:latin typeface="Trebuchet MS" panose="020B0603020202020204" pitchFamily="34" charset="0"/>
            </a:endParaRPr>
          </a:p>
          <a:p>
            <a:pPr marL="0" lvl="1" algn="ctr"/>
            <a:r>
              <a:rPr lang="en-US" sz="2000" b="1" i="1" dirty="0">
                <a:latin typeface="Trebuchet MS" panose="020B0603020202020204" pitchFamily="34" charset="0"/>
              </a:rPr>
              <a:t>THANK YOU!!!</a:t>
            </a:r>
          </a:p>
        </p:txBody>
      </p:sp>
    </p:spTree>
    <p:extLst>
      <p:ext uri="{BB962C8B-B14F-4D97-AF65-F5344CB8AC3E}">
        <p14:creationId xmlns:p14="http://schemas.microsoft.com/office/powerpoint/2010/main" val="346150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7836310" y="499533"/>
            <a:ext cx="3706761" cy="5632980"/>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accent1"/>
              </a:buClr>
              <a:buSzPts val="3959"/>
            </a:pPr>
            <a:r>
              <a:rPr lang="en-US" sz="5400" b="1" dirty="0"/>
              <a:t>Learner Objectives</a:t>
            </a:r>
          </a:p>
        </p:txBody>
      </p:sp>
      <p:graphicFrame>
        <p:nvGraphicFramePr>
          <p:cNvPr id="156" name="Google Shape;154;p19">
            <a:extLst>
              <a:ext uri="{FF2B5EF4-FFF2-40B4-BE49-F238E27FC236}">
                <a16:creationId xmlns:a16="http://schemas.microsoft.com/office/drawing/2014/main" id="{396122E0-F097-4E7E-93D7-20326EB728BC}"/>
              </a:ext>
            </a:extLst>
          </p:cNvPr>
          <p:cNvGraphicFramePr/>
          <p:nvPr>
            <p:extLst>
              <p:ext uri="{D42A27DB-BD31-4B8C-83A1-F6EECF244321}">
                <p14:modId xmlns:p14="http://schemas.microsoft.com/office/powerpoint/2010/main" val="3790808230"/>
              </p:ext>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677334" y="609600"/>
            <a:ext cx="10517408" cy="657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00"/>
              <a:buFont typeface="Trebuchet MS"/>
              <a:buNone/>
            </a:pPr>
            <a:r>
              <a:rPr lang="en-US" b="1" dirty="0"/>
              <a:t>Older Americans Act, S.</a:t>
            </a:r>
            <a:r>
              <a:rPr lang="en-US" dirty="0"/>
              <a:t> 339.Nutrition</a:t>
            </a:r>
            <a:endParaRPr dirty="0"/>
          </a:p>
        </p:txBody>
      </p:sp>
      <p:graphicFrame>
        <p:nvGraphicFramePr>
          <p:cNvPr id="161" name="Google Shape;161;p20"/>
          <p:cNvGraphicFramePr/>
          <p:nvPr>
            <p:extLst>
              <p:ext uri="{D42A27DB-BD31-4B8C-83A1-F6EECF244321}">
                <p14:modId xmlns:p14="http://schemas.microsoft.com/office/powerpoint/2010/main" val="1058994840"/>
              </p:ext>
            </p:extLst>
          </p:nvPr>
        </p:nvGraphicFramePr>
        <p:xfrm>
          <a:off x="812800" y="1267485"/>
          <a:ext cx="8460509" cy="5264605"/>
        </p:xfrm>
        <a:graphic>
          <a:graphicData uri="http://schemas.openxmlformats.org/drawingml/2006/table">
            <a:tbl>
              <a:tblPr firstRow="1" bandRow="1">
                <a:noFill/>
                <a:tableStyleId>{D9D0C8EA-E452-4E89-9B4A-F5257C22001E}</a:tableStyleId>
              </a:tblPr>
              <a:tblGrid>
                <a:gridCol w="8460509">
                  <a:extLst>
                    <a:ext uri="{9D8B030D-6E8A-4147-A177-3AD203B41FA5}">
                      <a16:colId xmlns:a16="http://schemas.microsoft.com/office/drawing/2014/main" val="20000"/>
                    </a:ext>
                  </a:extLst>
                </a:gridCol>
              </a:tblGrid>
              <a:tr h="3613244">
                <a:tc>
                  <a:txBody>
                    <a:bodyPr/>
                    <a:lstStyle/>
                    <a:p>
                      <a:pPr marL="342900" marR="0" lvl="0" indent="-342900" algn="l" rtl="0">
                        <a:spcBef>
                          <a:spcPts val="0"/>
                        </a:spcBef>
                        <a:spcAft>
                          <a:spcPts val="0"/>
                        </a:spcAft>
                        <a:buClr>
                          <a:schemeClr val="accent1"/>
                        </a:buClr>
                        <a:buSzPts val="1280"/>
                        <a:buFont typeface="Noto Sans Symbols"/>
                        <a:buChar char="⮚"/>
                      </a:pPr>
                      <a:r>
                        <a:rPr lang="en-US" sz="1600" b="0" u="none" strike="noStrike" cap="none" dirty="0">
                          <a:solidFill>
                            <a:srgbClr val="3F3F3F"/>
                          </a:solidFill>
                          <a:latin typeface="Trebuchet MS"/>
                          <a:ea typeface="Trebuchet MS"/>
                          <a:cs typeface="Trebuchet MS"/>
                          <a:sym typeface="Trebuchet MS"/>
                        </a:rPr>
                        <a:t>A State that establishes and operates a nutrition project under</a:t>
                      </a:r>
                      <a:r>
                        <a:rPr lang="en-US" sz="1800" b="1" u="none" strike="noStrike" cap="none" dirty="0">
                          <a:solidFill>
                            <a:schemeClr val="lt1"/>
                          </a:solidFill>
                          <a:latin typeface="Trebuchet MS"/>
                          <a:ea typeface="Trebuchet MS"/>
                          <a:cs typeface="Trebuchet MS"/>
                          <a:sym typeface="Trebuchet MS"/>
                        </a:rPr>
                        <a:t> </a:t>
                      </a:r>
                      <a:r>
                        <a:rPr lang="en-US" sz="1600" b="0" u="none" strike="noStrike" cap="none" dirty="0">
                          <a:solidFill>
                            <a:srgbClr val="3F3F3F"/>
                          </a:solidFill>
                          <a:latin typeface="Trebuchet MS"/>
                          <a:ea typeface="Trebuchet MS"/>
                          <a:cs typeface="Trebuchet MS"/>
                          <a:sym typeface="Trebuchet MS"/>
                        </a:rPr>
                        <a:t>this chapter shall—</a:t>
                      </a:r>
                      <a:endParaRPr dirty="0"/>
                    </a:p>
                    <a:p>
                      <a:pPr marL="285750" marR="0" lvl="0" indent="-285750" algn="l" rtl="0">
                        <a:spcBef>
                          <a:spcPts val="1000"/>
                        </a:spcBef>
                        <a:spcAft>
                          <a:spcPts val="0"/>
                        </a:spcAft>
                        <a:buClr>
                          <a:schemeClr val="accent1"/>
                        </a:buClr>
                        <a:buSzPts val="1280"/>
                        <a:buFont typeface="Arial" panose="020B0604020202020204" pitchFamily="34" charset="0"/>
                        <a:buChar char="•"/>
                      </a:pPr>
                      <a:r>
                        <a:rPr lang="en-US" sz="1600" b="0" u="none" strike="noStrike" cap="none" dirty="0">
                          <a:solidFill>
                            <a:srgbClr val="3F3F3F"/>
                          </a:solidFill>
                          <a:latin typeface="Trebuchet MS"/>
                          <a:ea typeface="Trebuchet MS"/>
                          <a:cs typeface="Trebuchet MS"/>
                          <a:sym typeface="Trebuchet MS"/>
                        </a:rPr>
                        <a:t>Utilize the expertise of a dietitian</a:t>
                      </a:r>
                      <a:endParaRPr dirty="0"/>
                    </a:p>
                    <a:p>
                      <a:pPr marL="285750" marR="0" lvl="0" indent="-285750" algn="l" rtl="0">
                        <a:spcBef>
                          <a:spcPts val="1000"/>
                        </a:spcBef>
                        <a:spcAft>
                          <a:spcPts val="0"/>
                        </a:spcAft>
                        <a:buClr>
                          <a:schemeClr val="accent1"/>
                        </a:buClr>
                        <a:buSzPts val="1280"/>
                        <a:buFont typeface="Arial" panose="020B0604020202020204" pitchFamily="34" charset="0"/>
                        <a:buChar char="•"/>
                      </a:pPr>
                      <a:r>
                        <a:rPr lang="en-US" sz="1600" b="0" u="none" strike="noStrike" cap="none" dirty="0">
                          <a:solidFill>
                            <a:srgbClr val="3F3F3F"/>
                          </a:solidFill>
                          <a:latin typeface="Trebuchet MS"/>
                          <a:ea typeface="Trebuchet MS"/>
                          <a:cs typeface="Trebuchet MS"/>
                          <a:sym typeface="Trebuchet MS"/>
                        </a:rPr>
                        <a:t>Provides meals that comply with the most recent Dietary Guidelines for Americans</a:t>
                      </a:r>
                      <a:endParaRPr dirty="0"/>
                    </a:p>
                    <a:p>
                      <a:pPr marL="285750" marR="0" lvl="0" indent="-285750" algn="l" rtl="0">
                        <a:spcBef>
                          <a:spcPts val="1000"/>
                        </a:spcBef>
                        <a:spcAft>
                          <a:spcPts val="0"/>
                        </a:spcAft>
                        <a:buClr>
                          <a:schemeClr val="accent1"/>
                        </a:buClr>
                        <a:buSzPts val="1280"/>
                        <a:buFont typeface="Arial" panose="020B0604020202020204" pitchFamily="34" charset="0"/>
                        <a:buChar char="•"/>
                      </a:pPr>
                      <a:r>
                        <a:rPr lang="en-US" sz="1600" b="0" u="none" strike="noStrike" cap="none" dirty="0">
                          <a:solidFill>
                            <a:srgbClr val="3F3F3F"/>
                          </a:solidFill>
                          <a:latin typeface="Trebuchet MS"/>
                          <a:ea typeface="Trebuchet MS"/>
                          <a:cs typeface="Trebuchet MS"/>
                          <a:sym typeface="Trebuchet MS"/>
                        </a:rPr>
                        <a:t>Provide a minimum of 33 and 1⁄3 percent of the dietary reference intakes established by the Food and Nutrition Board of the National Academies of Sciences, Engineering, and Medicine if the project provides one meal per day.</a:t>
                      </a:r>
                    </a:p>
                    <a:p>
                      <a:pPr marL="285750" marR="0" lvl="0" indent="-285750" algn="l" rtl="0">
                        <a:spcBef>
                          <a:spcPts val="1000"/>
                        </a:spcBef>
                        <a:spcAft>
                          <a:spcPts val="0"/>
                        </a:spcAft>
                        <a:buClr>
                          <a:schemeClr val="accent1"/>
                        </a:buClr>
                        <a:buSzPts val="1280"/>
                        <a:buFont typeface="Arial" panose="020B0604020202020204" pitchFamily="34" charset="0"/>
                        <a:buChar char="•"/>
                      </a:pPr>
                      <a:r>
                        <a:rPr lang="en-US" sz="1600" b="0" u="none" strike="noStrike" cap="none" dirty="0">
                          <a:solidFill>
                            <a:srgbClr val="3F3F3F"/>
                          </a:solidFill>
                          <a:latin typeface="Trebuchet MS"/>
                          <a:ea typeface="Trebuchet MS"/>
                          <a:cs typeface="Trebuchet MS"/>
                          <a:sym typeface="Trebuchet MS"/>
                        </a:rPr>
                        <a:t>To the maximum extent practicable, adjusted menus to meet special dietary needs of program participants. Including meals adjusted for cultural considerations and preferences and medically tailored meals.</a:t>
                      </a:r>
                    </a:p>
                    <a:p>
                      <a:pPr marL="285750" marR="0" lvl="0" indent="-285750" algn="l" rtl="0">
                        <a:spcBef>
                          <a:spcPts val="1000"/>
                        </a:spcBef>
                        <a:spcAft>
                          <a:spcPts val="0"/>
                        </a:spcAft>
                        <a:buClr>
                          <a:schemeClr val="accent1"/>
                        </a:buClr>
                        <a:buSzPts val="1280"/>
                        <a:buFont typeface="Arial" panose="020B0604020202020204" pitchFamily="34" charset="0"/>
                        <a:buChar char="•"/>
                      </a:pPr>
                      <a:r>
                        <a:rPr lang="en-US" sz="1600" b="0" u="none" strike="noStrike" cap="none" dirty="0">
                          <a:solidFill>
                            <a:srgbClr val="3F3F3F"/>
                          </a:solidFill>
                          <a:latin typeface="Trebuchet MS"/>
                          <a:ea typeface="Trebuchet MS"/>
                          <a:cs typeface="Trebuchet MS"/>
                          <a:sym typeface="Trebuchet MS"/>
                        </a:rPr>
                        <a:t>Encourage individuals who distribute nutrition services to provide homebound older individuals with available medical information approved by health care professionals, such as informational brochures and information on how to get vaccines, including vaccines for influenza, pneumonia, and shingles, in the individuals’ communities</a:t>
                      </a:r>
                      <a:endParaRPr lang="en-US" sz="1600" b="0" u="none" strike="noStrike" cap="none" dirty="0">
                        <a:solidFill>
                          <a:srgbClr val="3F3F3F"/>
                        </a:solidFill>
                        <a:latin typeface="Trebuchet MS"/>
                        <a:sym typeface="Trebuchet MS"/>
                      </a:endParaRPr>
                    </a:p>
                    <a:p>
                      <a:pPr marL="285750" marR="0" lvl="0" indent="-285750" algn="l" rtl="0">
                        <a:spcBef>
                          <a:spcPts val="1000"/>
                        </a:spcBef>
                        <a:spcAft>
                          <a:spcPts val="0"/>
                        </a:spcAft>
                        <a:buClr>
                          <a:schemeClr val="accent1"/>
                        </a:buClr>
                        <a:buSzPts val="1280"/>
                        <a:buFont typeface="Arial" panose="020B0604020202020204" pitchFamily="34" charset="0"/>
                        <a:buChar char="•"/>
                      </a:pPr>
                      <a:r>
                        <a:rPr lang="en-US" sz="1600" b="0" i="0" u="none" strike="noStrike" cap="none" dirty="0">
                          <a:solidFill>
                            <a:srgbClr val="3F3F3F"/>
                          </a:solidFill>
                          <a:latin typeface="Trebuchet MS"/>
                          <a:ea typeface="Trebuchet MS"/>
                          <a:cs typeface="Trebuchet MS"/>
                          <a:sym typeface="Trebuchet MS"/>
                        </a:rPr>
                        <a:t>Link to the Older </a:t>
                      </a:r>
                      <a:r>
                        <a:rPr lang="en-US" sz="1600" b="0" i="0" u="none" strike="noStrike" cap="none" dirty="0">
                          <a:solidFill>
                            <a:srgbClr val="3F3F3F"/>
                          </a:solidFill>
                          <a:latin typeface="Trebuchet MS"/>
                          <a:ea typeface="Trebuchet MS"/>
                          <a:cs typeface="Trebuchet MS"/>
                          <a:sym typeface="Trebuchet MS"/>
                          <a:hlinkClick r:id="rId3"/>
                        </a:rPr>
                        <a:t>Americans</a:t>
                      </a:r>
                      <a:r>
                        <a:rPr lang="en-US" sz="1600" b="0" i="0" u="none" strike="noStrike" cap="none" dirty="0">
                          <a:solidFill>
                            <a:srgbClr val="3F3F3F"/>
                          </a:solidFill>
                          <a:latin typeface="Trebuchet MS"/>
                          <a:ea typeface="Trebuchet MS"/>
                          <a:cs typeface="Trebuchet MS"/>
                          <a:sym typeface="Trebuchet MS"/>
                        </a:rPr>
                        <a:t> Act</a:t>
                      </a:r>
                      <a:endParaRPr sz="1800" b="0" i="0" u="none" strike="noStrike" cap="none" dirty="0">
                        <a:solidFill>
                          <a:schemeClr val="dk1"/>
                        </a:solidFill>
                        <a:latin typeface="Trebuchet MS"/>
                        <a:ea typeface="Trebuchet MS"/>
                        <a:cs typeface="Trebuchet MS"/>
                        <a:sym typeface="Trebuchet MS"/>
                      </a:endParaRPr>
                    </a:p>
                  </a:txBody>
                  <a:tcPr marL="91450" marR="91450" marT="45725" marB="45725">
                    <a:solidFill>
                      <a:schemeClr val="lt1"/>
                    </a:solidFill>
                  </a:tcPr>
                </a:tc>
                <a:extLst>
                  <a:ext uri="{0D108BD9-81ED-4DB2-BD59-A6C34878D82A}">
                    <a16:rowId xmlns:a16="http://schemas.microsoft.com/office/drawing/2014/main" val="10000"/>
                  </a:ext>
                </a:extLst>
              </a:tr>
              <a:tr h="966915">
                <a:tc>
                  <a:txBody>
                    <a:bodyPr/>
                    <a:lstStyle/>
                    <a:p>
                      <a:pPr marL="342900" marR="0" lvl="0" indent="-342900" algn="l" rtl="0">
                        <a:spcBef>
                          <a:spcPts val="1000"/>
                        </a:spcBef>
                        <a:spcAft>
                          <a:spcPts val="0"/>
                        </a:spcAft>
                        <a:buClr>
                          <a:schemeClr val="accent1"/>
                        </a:buClr>
                        <a:buSzPts val="1280"/>
                        <a:buFont typeface="Noto Sans Symbols"/>
                        <a:buChar char="⮚"/>
                      </a:pPr>
                      <a:endParaRPr sz="1800" b="0" i="0" u="none" strike="noStrike" cap="none" dirty="0">
                        <a:solidFill>
                          <a:schemeClr val="dk1"/>
                        </a:solidFill>
                        <a:latin typeface="Trebuchet MS"/>
                        <a:ea typeface="Trebuchet MS"/>
                        <a:cs typeface="Trebuchet MS"/>
                        <a:sym typeface="Trebuchet MS"/>
                      </a:endParaRPr>
                    </a:p>
                  </a:txBody>
                  <a:tcPr marL="91450" marR="91450" marT="45725" marB="45725">
                    <a:solidFill>
                      <a:schemeClr val="lt1"/>
                    </a:solidFill>
                  </a:tcPr>
                </a:tc>
                <a:extLst>
                  <a:ext uri="{0D108BD9-81ED-4DB2-BD59-A6C34878D82A}">
                    <a16:rowId xmlns:a16="http://schemas.microsoft.com/office/drawing/2014/main" val="976751912"/>
                  </a:ext>
                </a:extLst>
              </a:tr>
            </a:tbl>
          </a:graphicData>
        </a:graphic>
      </p:graphicFrame>
      <p:pic>
        <p:nvPicPr>
          <p:cNvPr id="2" name="Picture 1">
            <a:extLst>
              <a:ext uri="{FF2B5EF4-FFF2-40B4-BE49-F238E27FC236}">
                <a16:creationId xmlns:a16="http://schemas.microsoft.com/office/drawing/2014/main" id="{978829D5-F325-4A2C-BAE9-D9F8F70F9DE1}"/>
              </a:ext>
            </a:extLst>
          </p:cNvPr>
          <p:cNvPicPr>
            <a:picLocks noChangeAspect="1"/>
          </p:cNvPicPr>
          <p:nvPr/>
        </p:nvPicPr>
        <p:blipFill>
          <a:blip r:embed="rId4"/>
          <a:stretch>
            <a:fillRect/>
          </a:stretch>
        </p:blipFill>
        <p:spPr>
          <a:xfrm>
            <a:off x="9747681" y="1473843"/>
            <a:ext cx="2148396" cy="39103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61264" y="152403"/>
            <a:ext cx="9911636" cy="840330"/>
          </a:xfrm>
        </p:spPr>
        <p:txBody>
          <a:bodyPr/>
          <a:lstStyle/>
          <a:p>
            <a:r>
              <a:rPr lang="en-US" b="1" dirty="0">
                <a:latin typeface="Trebuchet MS" panose="020B0603020202020204" pitchFamily="34" charset="0"/>
                <a:sym typeface="Yanone Kaffeesatz Bold"/>
              </a:rPr>
              <a:t>OAA Nutrition Program Goals</a:t>
            </a:r>
            <a:endParaRPr lang="en-US" b="1" dirty="0">
              <a:latin typeface="Trebuchet MS" panose="020B0603020202020204" pitchFamily="34" charset="0"/>
            </a:endParaRPr>
          </a:p>
        </p:txBody>
      </p:sp>
      <p:pic>
        <p:nvPicPr>
          <p:cNvPr id="6" name="Picture 5" descr="Image of happy, smiling older man">
            <a:extLst>
              <a:ext uri="{FF2B5EF4-FFF2-40B4-BE49-F238E27FC236}">
                <a16:creationId xmlns:a16="http://schemas.microsoft.com/office/drawing/2014/main" id="{8962A1B5-6A4A-4A7D-961B-36B89F208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07" y="1438031"/>
            <a:ext cx="2948340" cy="1965560"/>
          </a:xfrm>
          <a:prstGeom prst="roundRect">
            <a:avLst/>
          </a:prstGeom>
          <a:ln w="12700">
            <a:solidFill>
              <a:schemeClr val="tx1"/>
            </a:solidFill>
          </a:ln>
          <a:effectLst>
            <a:outerShdw blurRad="50800" dist="38100" dir="2700000" algn="tl" rotWithShape="0">
              <a:prstClr val="black">
                <a:alpha val="40000"/>
              </a:prstClr>
            </a:outerShdw>
          </a:effectLst>
        </p:spPr>
      </p:pic>
      <p:pic>
        <p:nvPicPr>
          <p:cNvPr id="4" name="Picture 3" descr="Image of happy, smiling older couple">
            <a:extLst>
              <a:ext uri="{FF2B5EF4-FFF2-40B4-BE49-F238E27FC236}">
                <a16:creationId xmlns:a16="http://schemas.microsoft.com/office/drawing/2014/main" id="{A760215B-1352-4AA4-9E13-EF4B98E0F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1926" y="2889956"/>
            <a:ext cx="2948338" cy="1965559"/>
          </a:xfrm>
          <a:prstGeom prst="roundRect">
            <a:avLst/>
          </a:prstGeom>
          <a:ln w="12700">
            <a:solidFill>
              <a:schemeClr val="tx1"/>
            </a:solidFill>
          </a:ln>
          <a:effectLst>
            <a:outerShdw blurRad="50800" dist="38100" dir="2700000" algn="tl" rotWithShape="0">
              <a:prstClr val="black">
                <a:alpha val="40000"/>
              </a:prstClr>
            </a:outerShdw>
          </a:effectLst>
        </p:spPr>
      </p:pic>
      <p:pic>
        <p:nvPicPr>
          <p:cNvPr id="9" name="Picture 8" descr="Image of happy younger woman with older woman">
            <a:extLst>
              <a:ext uri="{FF2B5EF4-FFF2-40B4-BE49-F238E27FC236}">
                <a16:creationId xmlns:a16="http://schemas.microsoft.com/office/drawing/2014/main" id="{4FBBC21C-AD4B-43D8-B650-2EF99A1274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678" y="4688699"/>
            <a:ext cx="2948339" cy="1965762"/>
          </a:xfrm>
          <a:prstGeom prst="roundRect">
            <a:avLst/>
          </a:prstGeom>
          <a:ln w="12700">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E037FB78-D60B-4AC5-A5A4-89895AB10757}"/>
              </a:ext>
            </a:extLst>
          </p:cNvPr>
          <p:cNvSpPr txBox="1"/>
          <p:nvPr/>
        </p:nvSpPr>
        <p:spPr>
          <a:xfrm>
            <a:off x="3621448" y="1677798"/>
            <a:ext cx="2720629" cy="923330"/>
          </a:xfrm>
          <a:prstGeom prst="rect">
            <a:avLst/>
          </a:prstGeom>
          <a:noFill/>
        </p:spPr>
        <p:txBody>
          <a:bodyPr wrap="square" rtlCol="0">
            <a:spAutoFit/>
          </a:bodyPr>
          <a:lstStyle/>
          <a:p>
            <a:pPr marL="285750" lvl="1" indent="-285750">
              <a:spcAft>
                <a:spcPts val="600"/>
              </a:spcAft>
              <a:buFont typeface="Arial" panose="020B0604020202020204" pitchFamily="34" charset="0"/>
              <a:buChar char="•"/>
            </a:pPr>
            <a:r>
              <a:rPr lang="en-US">
                <a:latin typeface="Trebuchet MS" panose="020B0603020202020204" pitchFamily="34" charset="0"/>
              </a:rPr>
              <a:t>Reduce hunger &amp; food insecurity and malnutrition</a:t>
            </a:r>
            <a:endParaRPr lang="en-US" dirty="0">
              <a:latin typeface="Trebuchet MS" panose="020B0603020202020204" pitchFamily="34" charset="0"/>
            </a:endParaRPr>
          </a:p>
        </p:txBody>
      </p:sp>
      <p:sp>
        <p:nvSpPr>
          <p:cNvPr id="5" name="TextBox 4">
            <a:extLst>
              <a:ext uri="{FF2B5EF4-FFF2-40B4-BE49-F238E27FC236}">
                <a16:creationId xmlns:a16="http://schemas.microsoft.com/office/drawing/2014/main" id="{A9C7B0BD-BE39-4B68-89E8-B5281118548B}"/>
              </a:ext>
            </a:extLst>
          </p:cNvPr>
          <p:cNvSpPr txBox="1"/>
          <p:nvPr/>
        </p:nvSpPr>
        <p:spPr>
          <a:xfrm>
            <a:off x="5600264" y="3196206"/>
            <a:ext cx="2159553" cy="646331"/>
          </a:xfrm>
          <a:prstGeom prst="rect">
            <a:avLst/>
          </a:prstGeom>
          <a:noFill/>
        </p:spPr>
        <p:txBody>
          <a:bodyPr wrap="square" rtlCol="0">
            <a:spAutoFit/>
          </a:bodyPr>
          <a:lstStyle/>
          <a:p>
            <a:pPr marL="285750" lvl="1" indent="-285750">
              <a:spcAft>
                <a:spcPts val="600"/>
              </a:spcAft>
              <a:buFont typeface="Arial" panose="020B0604020202020204" pitchFamily="34" charset="0"/>
              <a:buChar char="•"/>
            </a:pPr>
            <a:r>
              <a:rPr lang="en-US" dirty="0">
                <a:latin typeface="Trebuchet MS" panose="020B0603020202020204" pitchFamily="34" charset="0"/>
              </a:rPr>
              <a:t>Promote socialization  </a:t>
            </a:r>
          </a:p>
        </p:txBody>
      </p:sp>
      <p:sp>
        <p:nvSpPr>
          <p:cNvPr id="7" name="TextBox 6">
            <a:extLst>
              <a:ext uri="{FF2B5EF4-FFF2-40B4-BE49-F238E27FC236}">
                <a16:creationId xmlns:a16="http://schemas.microsoft.com/office/drawing/2014/main" id="{51C379D4-82C3-4F1E-ACAC-9C2AA8443C46}"/>
              </a:ext>
            </a:extLst>
          </p:cNvPr>
          <p:cNvSpPr txBox="1"/>
          <p:nvPr/>
        </p:nvSpPr>
        <p:spPr>
          <a:xfrm>
            <a:off x="7330018" y="5385732"/>
            <a:ext cx="2988442" cy="923330"/>
          </a:xfrm>
          <a:prstGeom prst="rect">
            <a:avLst/>
          </a:prstGeom>
          <a:noFill/>
        </p:spPr>
        <p:txBody>
          <a:bodyPr wrap="square" rtlCol="0">
            <a:spAutoFit/>
          </a:bodyPr>
          <a:lstStyle/>
          <a:p>
            <a:pPr marL="285750" lvl="1" indent="-285750">
              <a:spcAft>
                <a:spcPts val="600"/>
              </a:spcAft>
              <a:buFont typeface="Arial" panose="020B0604020202020204" pitchFamily="34" charset="0"/>
              <a:buChar char="•"/>
            </a:pPr>
            <a:r>
              <a:rPr lang="en-US" dirty="0">
                <a:latin typeface="Trebuchet MS" panose="020B0603020202020204" pitchFamily="34" charset="0"/>
              </a:rPr>
              <a:t>Promote the health and well-being of older individuals</a:t>
            </a:r>
          </a:p>
        </p:txBody>
      </p:sp>
    </p:spTree>
    <p:custDataLst>
      <p:tags r:id="rId1"/>
    </p:custDataLst>
    <p:extLst>
      <p:ext uri="{BB962C8B-B14F-4D97-AF65-F5344CB8AC3E}">
        <p14:creationId xmlns:p14="http://schemas.microsoft.com/office/powerpoint/2010/main" val="20186372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dirty="0"/>
              <a:t> </a:t>
            </a:r>
            <a:r>
              <a:rPr lang="en-US" b="1" dirty="0"/>
              <a:t>Dietary Guidelines for Americans</a:t>
            </a:r>
            <a:endParaRPr b="1" dirty="0"/>
          </a:p>
        </p:txBody>
      </p:sp>
      <p:sp>
        <p:nvSpPr>
          <p:cNvPr id="167" name="Google Shape;167;p21"/>
          <p:cNvSpPr txBox="1">
            <a:spLocks noGrp="1"/>
          </p:cNvSpPr>
          <p:nvPr>
            <p:ph idx="1"/>
          </p:nvPr>
        </p:nvSpPr>
        <p:spPr>
          <a:xfrm>
            <a:off x="676656" y="2011680"/>
            <a:ext cx="10753725" cy="444556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Font typeface="Wingdings" panose="05000000000000000000" pitchFamily="2" charset="2"/>
              <a:buChar char="Ø"/>
            </a:pPr>
            <a:r>
              <a:rPr lang="en-US" dirty="0"/>
              <a:t>The Dietary Guidelines for Americans provide evidence-based nutrition information and advice for people ages two and older to help Americans make healthy choices about food and beverages in their daily lives. The Guidelines also serve as the basis for federal food and nutrition education programs.</a:t>
            </a:r>
            <a:endParaRPr dirty="0"/>
          </a:p>
          <a:p>
            <a:pPr marL="342900" lvl="0" indent="0" algn="l" rtl="0">
              <a:spcBef>
                <a:spcPts val="1000"/>
              </a:spcBef>
              <a:spcAft>
                <a:spcPts val="0"/>
              </a:spcAft>
              <a:buSzPts val="1440"/>
              <a:buNone/>
            </a:pPr>
            <a:endParaRPr dirty="0"/>
          </a:p>
          <a:p>
            <a:pPr marL="342900" lvl="0" indent="-342900" algn="l" rtl="0">
              <a:spcBef>
                <a:spcPts val="1000"/>
              </a:spcBef>
              <a:spcAft>
                <a:spcPts val="0"/>
              </a:spcAft>
              <a:buSzPts val="1440"/>
              <a:buFont typeface="Wingdings" panose="05000000000000000000" pitchFamily="2" charset="2"/>
              <a:buChar char="Ø"/>
            </a:pPr>
            <a:r>
              <a:rPr lang="en-US" dirty="0"/>
              <a:t>The Dietary Guidelines for Americans, produced by the Department of Health and Human Services and the U.S. Department of Agriculture every five years, analyze the latest research to help Americans make smart choices about food and physical activity so they can live healthier lives.</a:t>
            </a:r>
          </a:p>
          <a:p>
            <a:pPr marL="342900" lvl="0" indent="-342900" algn="l" rtl="0">
              <a:spcBef>
                <a:spcPts val="1000"/>
              </a:spcBef>
              <a:spcAft>
                <a:spcPts val="0"/>
              </a:spcAft>
              <a:buSzPts val="1440"/>
              <a:buChar char="►"/>
            </a:pPr>
            <a:endParaRPr lang="en-US" dirty="0"/>
          </a:p>
          <a:p>
            <a:pPr marL="342900" lvl="0" indent="-342900" algn="l" rtl="0">
              <a:spcBef>
                <a:spcPts val="1000"/>
              </a:spcBef>
              <a:spcAft>
                <a:spcPts val="0"/>
              </a:spcAft>
              <a:buSzPts val="1440"/>
              <a:buFont typeface="Wingdings" panose="05000000000000000000" pitchFamily="2" charset="2"/>
              <a:buChar char="Ø"/>
            </a:pPr>
            <a:r>
              <a:rPr lang="en-US" dirty="0">
                <a:hlinkClick r:id="rId3"/>
              </a:rPr>
              <a:t>The link is provided here: https://www.hhs.gov/fitness/eat-healthy/dietary-guidelines-for-americans/index.html</a:t>
            </a:r>
            <a:endParaRPr dirty="0"/>
          </a:p>
        </p:txBody>
      </p:sp>
      <p:pic>
        <p:nvPicPr>
          <p:cNvPr id="2" name="Picture 1">
            <a:extLst>
              <a:ext uri="{FF2B5EF4-FFF2-40B4-BE49-F238E27FC236}">
                <a16:creationId xmlns:a16="http://schemas.microsoft.com/office/drawing/2014/main" id="{3EDA4DA9-42DB-46AD-B9B5-04B6611F20B0}"/>
              </a:ext>
            </a:extLst>
          </p:cNvPr>
          <p:cNvPicPr>
            <a:picLocks noChangeAspect="1"/>
          </p:cNvPicPr>
          <p:nvPr/>
        </p:nvPicPr>
        <p:blipFill>
          <a:blip r:embed="rId4"/>
          <a:stretch>
            <a:fillRect/>
          </a:stretch>
        </p:blipFill>
        <p:spPr>
          <a:xfrm>
            <a:off x="9743411" y="197378"/>
            <a:ext cx="1791365" cy="14237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2"/>
        <p:cNvGrpSpPr/>
        <p:nvPr/>
      </p:nvGrpSpPr>
      <p:grpSpPr>
        <a:xfrm>
          <a:off x="0" y="0"/>
          <a:ext cx="0" cy="0"/>
          <a:chOff x="0" y="0"/>
          <a:chExt cx="0" cy="0"/>
        </a:xfrm>
      </p:grpSpPr>
      <p:sp>
        <p:nvSpPr>
          <p:cNvPr id="180" name="Rectangle 179">
            <a:extLst>
              <a:ext uri="{FF2B5EF4-FFF2-40B4-BE49-F238E27FC236}">
                <a16:creationId xmlns:a16="http://schemas.microsoft.com/office/drawing/2014/main" id="{5F174B23-DE04-4B5E-BA1E-9A016A4DA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3" name="Google Shape;173;p22"/>
          <p:cNvSpPr txBox="1">
            <a:spLocks noGrp="1"/>
          </p:cNvSpPr>
          <p:nvPr>
            <p:ph type="title"/>
          </p:nvPr>
        </p:nvSpPr>
        <p:spPr>
          <a:xfrm>
            <a:off x="603504" y="770467"/>
            <a:ext cx="3467051" cy="3352800"/>
          </a:xfrm>
          <a:prstGeom prst="rect">
            <a:avLst/>
          </a:prstGeom>
        </p:spPr>
        <p:txBody>
          <a:bodyPr spcFirstLastPara="1" vert="horz" lIns="91440" tIns="45720" rIns="91440" bIns="45720" rtlCol="0" anchor="b" anchorCtr="0">
            <a:normAutofit/>
          </a:bodyPr>
          <a:lstStyle/>
          <a:p>
            <a:pPr marL="0" lvl="0" indent="0">
              <a:lnSpc>
                <a:spcPct val="80000"/>
              </a:lnSpc>
              <a:spcAft>
                <a:spcPts val="0"/>
              </a:spcAft>
              <a:buClr>
                <a:schemeClr val="accent1"/>
              </a:buClr>
              <a:buSzPts val="3600"/>
            </a:pPr>
            <a:r>
              <a:rPr lang="en-US" sz="6000" b="1" dirty="0">
                <a:solidFill>
                  <a:srgbClr val="FFFFFF"/>
                </a:solidFill>
              </a:rPr>
              <a:t>Menu Planning</a:t>
            </a:r>
          </a:p>
        </p:txBody>
      </p:sp>
      <p:sp>
        <p:nvSpPr>
          <p:cNvPr id="184" name="Rectangle 181">
            <a:extLst>
              <a:ext uri="{FF2B5EF4-FFF2-40B4-BE49-F238E27FC236}">
                <a16:creationId xmlns:a16="http://schemas.microsoft.com/office/drawing/2014/main" id="{A1B0EC1A-7845-4754-A86D-20FD7C68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Google Shape;175;p22"/>
          <p:cNvPicPr preferRelativeResize="0">
            <a:picLocks noGrp="1"/>
          </p:cNvPicPr>
          <p:nvPr>
            <p:ph idx="1"/>
          </p:nvPr>
        </p:nvPicPr>
        <p:blipFill rotWithShape="1">
          <a:blip r:embed="rId3"/>
          <a:stretch/>
        </p:blipFill>
        <p:spPr>
          <a:xfrm>
            <a:off x="5282520" y="1072144"/>
            <a:ext cx="6266016" cy="4699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838200" y="365125"/>
            <a:ext cx="10515600" cy="8159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Menu Recommendations</a:t>
            </a:r>
            <a:endParaRPr b="1" dirty="0"/>
          </a:p>
        </p:txBody>
      </p:sp>
      <p:pic>
        <p:nvPicPr>
          <p:cNvPr id="242" name="Google Shape;242;p32"/>
          <p:cNvPicPr preferRelativeResize="0"/>
          <p:nvPr/>
        </p:nvPicPr>
        <p:blipFill rotWithShape="1">
          <a:blip r:embed="rId3">
            <a:alphaModFix/>
          </a:blip>
          <a:srcRect t="20356" r="31280"/>
          <a:stretch/>
        </p:blipFill>
        <p:spPr>
          <a:xfrm>
            <a:off x="605525" y="971675"/>
            <a:ext cx="8759100" cy="5335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838200" y="365126"/>
            <a:ext cx="10515600" cy="78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b="1" dirty="0"/>
              <a:t>Menu Recommendations</a:t>
            </a:r>
            <a:endParaRPr b="1" dirty="0"/>
          </a:p>
        </p:txBody>
      </p:sp>
      <p:pic>
        <p:nvPicPr>
          <p:cNvPr id="248" name="Google Shape;248;p33"/>
          <p:cNvPicPr preferRelativeResize="0">
            <a:picLocks noGrp="1"/>
          </p:cNvPicPr>
          <p:nvPr>
            <p:ph idx="1"/>
          </p:nvPr>
        </p:nvPicPr>
        <p:blipFill rotWithShape="1">
          <a:blip r:embed="rId3">
            <a:alphaModFix/>
          </a:blip>
          <a:stretch/>
        </p:blipFill>
        <p:spPr>
          <a:xfrm>
            <a:off x="518160" y="1290320"/>
            <a:ext cx="11257280" cy="5303519"/>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300"/>
  <p:tag name="ARTICULATE_NAV_LEVEL" val="1"/>
  <p:tag name="ARTICULATE_TOC_EXPANDED" val="True"/>
  <p:tag name="ARTICULATE_SLIDE_PRESENTER_GUID" val="0f62284e-0f8f-4ae4-b08a-e2264c989ecf"/>
  <p:tag name="ARTICULATE_SLIDE_PAUSE" val="1"/>
  <p:tag name="ARTICULATE_HIDE_SLIDE" val="0"/>
  <p:tag name="ARTICULATE_PLAYER_CONTROL_PREVIOUS" val="True"/>
  <p:tag name="ARTICULATE_PLAYER_CONTROL_NEXT" val="True"/>
  <p:tag name="ARTICULATE_USED_LAYOUT" val="1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2528</Words>
  <Application>Microsoft Office PowerPoint</Application>
  <PresentationFormat>Widescreen</PresentationFormat>
  <Paragraphs>197</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Broadway</vt:lpstr>
      <vt:lpstr>Calibri</vt:lpstr>
      <vt:lpstr>Calibri Light</vt:lpstr>
      <vt:lpstr>Noto Sans Symbols</vt:lpstr>
      <vt:lpstr>Trebuchet MS</vt:lpstr>
      <vt:lpstr>Wingdings</vt:lpstr>
      <vt:lpstr>Metropolitan</vt:lpstr>
      <vt:lpstr>PowerPoint Presentation</vt:lpstr>
      <vt:lpstr>Dietitian Training for Meal Sites and Staff</vt:lpstr>
      <vt:lpstr>Learner Objectives</vt:lpstr>
      <vt:lpstr>Older Americans Act, S. 339.Nutrition</vt:lpstr>
      <vt:lpstr>OAA Nutrition Program Goals</vt:lpstr>
      <vt:lpstr> Dietary Guidelines for Americans</vt:lpstr>
      <vt:lpstr>Menu Planning</vt:lpstr>
      <vt:lpstr>Menu Recommendations</vt:lpstr>
      <vt:lpstr>Menu Recommendations</vt:lpstr>
      <vt:lpstr>Menu Recommendations</vt:lpstr>
      <vt:lpstr>Menu Recommendations</vt:lpstr>
      <vt:lpstr>Menu Recommendations</vt:lpstr>
      <vt:lpstr>Ounces  - vs -  Cups</vt:lpstr>
      <vt:lpstr>Menu Recommendations</vt:lpstr>
      <vt:lpstr>Menu Recommendations</vt:lpstr>
      <vt:lpstr>Menu Recommendations</vt:lpstr>
      <vt:lpstr>Meal Site Menu Help Sheet</vt:lpstr>
      <vt:lpstr>Meal Site Menu Help Sheet</vt:lpstr>
      <vt:lpstr>Meal Site Menu Help Sheet</vt:lpstr>
      <vt:lpstr>Meal Site Menu Help Sheet</vt:lpstr>
      <vt:lpstr>Sanitation</vt:lpstr>
      <vt:lpstr>Sanitation-COVID-19</vt:lpstr>
      <vt:lpstr>Sanitation COVID-19</vt:lpstr>
      <vt:lpstr>Food Costs</vt:lpstr>
      <vt:lpstr>Cooling / Heating / Storage</vt:lpstr>
      <vt:lpstr>Diet Counseling</vt:lpstr>
      <vt:lpstr>Q&amp;A</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Birgit Luebeck</dc:creator>
  <cp:lastModifiedBy>Birgit Luebeck</cp:lastModifiedBy>
  <cp:revision>30</cp:revision>
  <dcterms:created xsi:type="dcterms:W3CDTF">2020-07-22T16:20:08Z</dcterms:created>
  <dcterms:modified xsi:type="dcterms:W3CDTF">2021-01-19T21:03:03Z</dcterms:modified>
</cp:coreProperties>
</file>