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4.xml" ContentType="application/vnd.openxmlformats-officedocument.them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5.xml" ContentType="application/vnd.openxmlformats-officedocument.them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slideLayouts/slideLayout158.xml" ContentType="application/vnd.openxmlformats-officedocument.presentationml.slideLayout+xml"/>
  <Override PartName="/ppt/theme/theme6.xml" ContentType="application/vnd.openxmlformats-officedocument.theme+xml"/>
  <Override PartName="/ppt/tags/tag178.xml" ContentType="application/vnd.openxmlformats-officedocument.presentationml.tags+xml"/>
  <Override PartName="/ppt/tags/tag179.xml" ContentType="application/vnd.openxmlformats-officedocument.presentationml.tags+xml"/>
  <Override PartName="/ppt/slideLayouts/slideLayout159.xml" ContentType="application/vnd.openxmlformats-officedocument.presentationml.slideLayout+xml"/>
  <Override PartName="/ppt/theme/theme7.xml" ContentType="application/vnd.openxmlformats-officedocument.theme+xml"/>
  <Override PartName="/ppt/tags/tag180.xml" ContentType="application/vnd.openxmlformats-officedocument.presentationml.tags+xml"/>
  <Override PartName="/ppt/tags/tag181.xml" ContentType="application/vnd.openxmlformats-officedocument.presentationml.tags+xml"/>
  <Override PartName="/ppt/theme/theme8.xml" ContentType="application/vnd.openxmlformats-officedocument.theme+xml"/>
  <Override PartName="/ppt/theme/theme9.xml" ContentType="application/vnd.openxmlformats-officedocument.theme+xml"/>
  <Override PartName="/ppt/tags/tag182.xml" ContentType="application/vnd.openxmlformats-officedocument.presentationml.tags+xml"/>
  <Override PartName="/ppt/notesSlides/notesSlide1.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notesSlides/notesSlide2.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notesSlides/notesSlide3.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notesSlides/notesSlide4.xml" ContentType="application/vnd.openxmlformats-officedocument.presentationml.notesSlide+xml"/>
  <Override PartName="/ppt/tags/tag189.xml" ContentType="application/vnd.openxmlformats-officedocument.presentationml.tags+xml"/>
  <Override PartName="/ppt/tags/tag190.xml" ContentType="application/vnd.openxmlformats-officedocument.presentationml.tags+xml"/>
  <Override PartName="/ppt/notesSlides/notesSlide5.xml" ContentType="application/vnd.openxmlformats-officedocument.presentationml.notesSlide+xml"/>
  <Override PartName="/ppt/tags/tag191.xml" ContentType="application/vnd.openxmlformats-officedocument.presentationml.tags+xml"/>
  <Override PartName="/ppt/tags/tag192.xml" ContentType="application/vnd.openxmlformats-officedocument.presentationml.tags+xml"/>
  <Override PartName="/ppt/notesSlides/notesSlide6.xml" ContentType="application/vnd.openxmlformats-officedocument.presentationml.notesSlide+xml"/>
  <Override PartName="/ppt/tags/tag193.xml" ContentType="application/vnd.openxmlformats-officedocument.presentationml.tags+xml"/>
  <Override PartName="/ppt/tags/tag194.xml" ContentType="application/vnd.openxmlformats-officedocument.presentationml.tags+xml"/>
  <Override PartName="/ppt/notesSlides/notesSlide7.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notesSlides/notesSlide8.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notesSlides/notesSlide9.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notesSlides/notesSlide10.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notesSlides/notesSlide11.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notesSlides/notesSlide12.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notesSlides/notesSlide13.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notesSlides/notesSlide14.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notesSlides/notesSlide15.xml" ContentType="application/vnd.openxmlformats-officedocument.presentationml.notesSlide+xml"/>
  <Override PartName="/ppt/tags/tag211.xml" ContentType="application/vnd.openxmlformats-officedocument.presentationml.tags+xml"/>
  <Override PartName="/ppt/tags/tag212.xml" ContentType="application/vnd.openxmlformats-officedocument.presentationml.tags+xml"/>
  <Override PartName="/ppt/notesSlides/notesSlide16.xml" ContentType="application/vnd.openxmlformats-officedocument.presentationml.notesSlide+xml"/>
  <Override PartName="/ppt/tags/tag213.xml" ContentType="application/vnd.openxmlformats-officedocument.presentationml.tags+xml"/>
  <Override PartName="/ppt/tags/tag214.xml" ContentType="application/vnd.openxmlformats-officedocument.presentationml.tags+xml"/>
  <Override PartName="/ppt/notesSlides/notesSlide17.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notesSlides/notesSlide18.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notesSlides/notesSlide19.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notesSlides/notesSlide20.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notesSlides/notesSlide21.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notesSlides/notesSlide22.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notesSlides/notesSlide23.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notesSlides/notesSlide24.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notesSlides/notesSlide25.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notesSlides/notesSlide26.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notesSlides/notesSlide27.xml" ContentType="application/vnd.openxmlformats-officedocument.presentationml.notesSlide+xml"/>
  <Override PartName="/ppt/tags/tag235.xml" ContentType="application/vnd.openxmlformats-officedocument.presentationml.tags+xml"/>
  <Override PartName="/ppt/tags/tag236.xml" ContentType="application/vnd.openxmlformats-officedocument.presentationml.tags+xml"/>
  <Override PartName="/ppt/notesSlides/notesSlide28.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notesSlides/notesSlide29.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notesSlides/notesSlide30.xml" ContentType="application/vnd.openxmlformats-officedocument.presentationml.notesSlide+xml"/>
  <Override PartName="/ppt/tags/tag241.xml" ContentType="application/vnd.openxmlformats-officedocument.presentationml.tags+xml"/>
  <Override PartName="/ppt/tags/tag242.xml" ContentType="application/vnd.openxmlformats-officedocument.presentationml.tags+xml"/>
  <Override PartName="/ppt/notesSlides/notesSlide31.xml" ContentType="application/vnd.openxmlformats-officedocument.presentationml.notesSlide+xml"/>
  <Override PartName="/ppt/tags/tag243.xml" ContentType="application/vnd.openxmlformats-officedocument.presentationml.tags+xml"/>
  <Override PartName="/ppt/tags/tag244.xml" ContentType="application/vnd.openxmlformats-officedocument.presentationml.tags+xml"/>
  <Override PartName="/ppt/notesSlides/notesSlide32.xml" ContentType="application/vnd.openxmlformats-officedocument.presentationml.notesSlide+xml"/>
  <Override PartName="/ppt/tags/tag245.xml" ContentType="application/vnd.openxmlformats-officedocument.presentationml.tags+xml"/>
  <Override PartName="/ppt/tags/tag246.xml" ContentType="application/vnd.openxmlformats-officedocument.presentationml.tags+xml"/>
  <Override PartName="/ppt/notesSlides/notesSlide33.xml" ContentType="application/vnd.openxmlformats-officedocument.presentationml.notesSlide+xml"/>
  <Override PartName="/ppt/tags/tag247.xml" ContentType="application/vnd.openxmlformats-officedocument.presentationml.tags+xml"/>
  <Override PartName="/ppt/tags/tag248.xml" ContentType="application/vnd.openxmlformats-officedocument.presentationml.tags+xml"/>
  <Override PartName="/ppt/notesSlides/notesSlide34.xml" ContentType="application/vnd.openxmlformats-officedocument.presentationml.notesSlide+xml"/>
  <Override PartName="/ppt/tags/tag249.xml" ContentType="application/vnd.openxmlformats-officedocument.presentationml.tags+xml"/>
  <Override PartName="/ppt/tags/tag250.xml" ContentType="application/vnd.openxmlformats-officedocument.presentationml.tags+xml"/>
  <Override PartName="/ppt/notesSlides/notesSlide35.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notesSlides/notesSlide36.xml" ContentType="application/vnd.openxmlformats-officedocument.presentationml.notesSlide+xml"/>
  <Override PartName="/ppt/tags/tag253.xml" ContentType="application/vnd.openxmlformats-officedocument.presentationml.tags+xml"/>
  <Override PartName="/ppt/tags/tag254.xml" ContentType="application/vnd.openxmlformats-officedocument.presentationml.tags+xml"/>
  <Override PartName="/ppt/notesSlides/notesSlide37.xml" ContentType="application/vnd.openxmlformats-officedocument.presentationml.notesSlide+xml"/>
  <Override PartName="/ppt/tags/tag255.xml" ContentType="application/vnd.openxmlformats-officedocument.presentationml.tags+xml"/>
  <Override PartName="/ppt/tags/tag256.xml" ContentType="application/vnd.openxmlformats-officedocument.presentationml.tags+xml"/>
  <Override PartName="/ppt/notesSlides/notesSlide38.xml" ContentType="application/vnd.openxmlformats-officedocument.presentationml.notesSlide+xml"/>
  <Override PartName="/ppt/tags/tag257.xml" ContentType="application/vnd.openxmlformats-officedocument.presentationml.tags+xml"/>
  <Override PartName="/ppt/tags/tag258.xml" ContentType="application/vnd.openxmlformats-officedocument.presentationml.tags+xml"/>
  <Override PartName="/ppt/notesSlides/notesSlide39.xml" ContentType="application/vnd.openxmlformats-officedocument.presentationml.notesSlide+xml"/>
  <Override PartName="/ppt/tags/tag259.xml" ContentType="application/vnd.openxmlformats-officedocument.presentationml.tags+xml"/>
  <Override PartName="/ppt/tags/tag260.xml" ContentType="application/vnd.openxmlformats-officedocument.presentationml.tags+xml"/>
  <Override PartName="/ppt/notesSlides/notesSlide40.xml" ContentType="application/vnd.openxmlformats-officedocument.presentationml.notesSlide+xml"/>
  <Override PartName="/ppt/tags/tag261.xml" ContentType="application/vnd.openxmlformats-officedocument.presentationml.tags+xml"/>
  <Override PartName="/ppt/tags/tag262.xml" ContentType="application/vnd.openxmlformats-officedocument.presentationml.tags+xml"/>
  <Override PartName="/ppt/notesSlides/notesSlide41.xml" ContentType="application/vnd.openxmlformats-officedocument.presentationml.notesSlide+xml"/>
  <Override PartName="/ppt/tags/tag263.xml" ContentType="application/vnd.openxmlformats-officedocument.presentationml.tags+xml"/>
  <Override PartName="/ppt/tags/tag264.xml" ContentType="application/vnd.openxmlformats-officedocument.presentationml.tags+xml"/>
  <Override PartName="/ppt/notesSlides/notesSlide42.xml" ContentType="application/vnd.openxmlformats-officedocument.presentationml.notesSlide+xml"/>
  <Override PartName="/ppt/tags/tag265.xml" ContentType="application/vnd.openxmlformats-officedocument.presentationml.tags+xml"/>
  <Override PartName="/ppt/tags/tag266.xml" ContentType="application/vnd.openxmlformats-officedocument.presentationml.tags+xml"/>
  <Override PartName="/ppt/notesSlides/notesSlide43.xml" ContentType="application/vnd.openxmlformats-officedocument.presentationml.notesSlide+xml"/>
  <Override PartName="/ppt/tags/tag267.xml" ContentType="application/vnd.openxmlformats-officedocument.presentationml.tags+xml"/>
  <Override PartName="/ppt/tags/tag268.xml" ContentType="application/vnd.openxmlformats-officedocument.presentationml.tags+xml"/>
  <Override PartName="/ppt/notesSlides/notesSlide44.xml" ContentType="application/vnd.openxmlformats-officedocument.presentationml.notesSlide+xml"/>
  <Override PartName="/ppt/tags/tag269.xml" ContentType="application/vnd.openxmlformats-officedocument.presentationml.tags+xml"/>
  <Override PartName="/ppt/tags/tag270.xml" ContentType="application/vnd.openxmlformats-officedocument.presentationml.tags+xml"/>
  <Override PartName="/ppt/notesSlides/notesSlide45.xml" ContentType="application/vnd.openxmlformats-officedocument.presentationml.notesSlide+xml"/>
  <Override PartName="/ppt/tags/tag271.xml" ContentType="application/vnd.openxmlformats-officedocument.presentationml.tags+xml"/>
  <Override PartName="/ppt/tags/tag272.xml" ContentType="application/vnd.openxmlformats-officedocument.presentationml.tags+xml"/>
  <Override PartName="/ppt/notesSlides/notesSlide46.xml" ContentType="application/vnd.openxmlformats-officedocument.presentationml.notesSlide+xml"/>
  <Override PartName="/ppt/tags/tag273.xml" ContentType="application/vnd.openxmlformats-officedocument.presentationml.tags+xml"/>
  <Override PartName="/ppt/tags/tag274.xml" ContentType="application/vnd.openxmlformats-officedocument.presentationml.tags+xml"/>
  <Override PartName="/ppt/notesSlides/notesSlide47.xml" ContentType="application/vnd.openxmlformats-officedocument.presentationml.notesSlide+xml"/>
  <Override PartName="/ppt/tags/tag275.xml" ContentType="application/vnd.openxmlformats-officedocument.presentationml.tags+xml"/>
  <Override PartName="/ppt/tags/tag276.xml" ContentType="application/vnd.openxmlformats-officedocument.presentationml.tags+xml"/>
  <Override PartName="/ppt/notesSlides/notesSlide48.xml" ContentType="application/vnd.openxmlformats-officedocument.presentationml.notesSlide+xml"/>
  <Override PartName="/ppt/tags/tag277.xml" ContentType="application/vnd.openxmlformats-officedocument.presentationml.tags+xml"/>
  <Override PartName="/ppt/tags/tag278.xml" ContentType="application/vnd.openxmlformats-officedocument.presentationml.tags+xml"/>
  <Override PartName="/ppt/notesSlides/notesSlide49.xml" ContentType="application/vnd.openxmlformats-officedocument.presentationml.notesSlide+xml"/>
  <Override PartName="/ppt/tags/tag279.xml" ContentType="application/vnd.openxmlformats-officedocument.presentationml.tags+xml"/>
  <Override PartName="/ppt/tags/tag280.xml" ContentType="application/vnd.openxmlformats-officedocument.presentationml.tags+xml"/>
  <Override PartName="/ppt/notesSlides/notesSlide50.xml" ContentType="application/vnd.openxmlformats-officedocument.presentationml.notesSlide+xml"/>
  <Override PartName="/ppt/tags/tag281.xml" ContentType="application/vnd.openxmlformats-officedocument.presentationml.tags+xml"/>
  <Override PartName="/ppt/tags/tag282.xml" ContentType="application/vnd.openxmlformats-officedocument.presentationml.tags+xml"/>
  <Override PartName="/ppt/notesSlides/notesSlide51.xml" ContentType="application/vnd.openxmlformats-officedocument.presentationml.notesSlide+xml"/>
  <Override PartName="/ppt/tags/tag283.xml" ContentType="application/vnd.openxmlformats-officedocument.presentationml.tags+xml"/>
  <Override PartName="/ppt/tags/tag284.xml" ContentType="application/vnd.openxmlformats-officedocument.presentationml.tags+xml"/>
  <Override PartName="/ppt/notesSlides/notesSlide52.xml" ContentType="application/vnd.openxmlformats-officedocument.presentationml.notesSlide+xml"/>
  <Override PartName="/ppt/tags/tag285.xml" ContentType="application/vnd.openxmlformats-officedocument.presentationml.tags+xml"/>
  <Override PartName="/ppt/tags/tag286.xml" ContentType="application/vnd.openxmlformats-officedocument.presentationml.tags+xml"/>
  <Override PartName="/ppt/notesSlides/notesSlide53.xml" ContentType="application/vnd.openxmlformats-officedocument.presentationml.notesSlide+xml"/>
  <Override PartName="/ppt/tags/tag287.xml" ContentType="application/vnd.openxmlformats-officedocument.presentationml.tags+xml"/>
  <Override PartName="/ppt/tags/tag288.xml" ContentType="application/vnd.openxmlformats-officedocument.presentationml.tags+xml"/>
  <Override PartName="/ppt/notesSlides/notesSlide54.xml" ContentType="application/vnd.openxmlformats-officedocument.presentationml.notesSlide+xml"/>
  <Override PartName="/ppt/tags/tag289.xml" ContentType="application/vnd.openxmlformats-officedocument.presentationml.tags+xml"/>
  <Override PartName="/ppt/tags/tag290.xml" ContentType="application/vnd.openxmlformats-officedocument.presentationml.tags+xml"/>
  <Override PartName="/ppt/notesSlides/notesSlide55.xml" ContentType="application/vnd.openxmlformats-officedocument.presentationml.notesSlide+xml"/>
  <Override PartName="/ppt/tags/tag291.xml" ContentType="application/vnd.openxmlformats-officedocument.presentationml.tags+xml"/>
  <Override PartName="/ppt/tags/tag292.xml" ContentType="application/vnd.openxmlformats-officedocument.presentationml.tags+xml"/>
  <Override PartName="/ppt/notesSlides/notesSlide56.xml" ContentType="application/vnd.openxmlformats-officedocument.presentationml.notesSlide+xml"/>
  <Override PartName="/ppt/tags/tag293.xml" ContentType="application/vnd.openxmlformats-officedocument.presentationml.tags+xml"/>
  <Override PartName="/ppt/tags/tag294.xml" ContentType="application/vnd.openxmlformats-officedocument.presentationml.tags+xml"/>
  <Override PartName="/ppt/notesSlides/notesSlide57.xml" ContentType="application/vnd.openxmlformats-officedocument.presentationml.notesSlide+xml"/>
  <Override PartName="/ppt/tags/tag295.xml" ContentType="application/vnd.openxmlformats-officedocument.presentationml.tags+xml"/>
  <Override PartName="/ppt/tags/tag296.xml" ContentType="application/vnd.openxmlformats-officedocument.presentationml.tags+xml"/>
  <Override PartName="/ppt/notesSlides/notesSlide58.xml" ContentType="application/vnd.openxmlformats-officedocument.presentationml.notesSlide+xml"/>
  <Override PartName="/ppt/tags/tag297.xml" ContentType="application/vnd.openxmlformats-officedocument.presentationml.tags+xml"/>
  <Override PartName="/ppt/tags/tag298.xml" ContentType="application/vnd.openxmlformats-officedocument.presentationml.tags+xml"/>
  <Override PartName="/ppt/notesSlides/notesSlide59.xml" ContentType="application/vnd.openxmlformats-officedocument.presentationml.notesSlide+xml"/>
  <Override PartName="/ppt/tags/tag299.xml" ContentType="application/vnd.openxmlformats-officedocument.presentationml.tags+xml"/>
  <Override PartName="/ppt/tags/tag300.xml" ContentType="application/vnd.openxmlformats-officedocument.presentationml.tags+xml"/>
  <Override PartName="/ppt/notesSlides/notesSlide60.xml" ContentType="application/vnd.openxmlformats-officedocument.presentationml.notesSlide+xml"/>
  <Override PartName="/ppt/tags/tag301.xml" ContentType="application/vnd.openxmlformats-officedocument.presentationml.tags+xml"/>
  <Override PartName="/ppt/tags/tag302.xml" ContentType="application/vnd.openxmlformats-officedocument.presentationml.tags+xml"/>
  <Override PartName="/ppt/notesSlides/notesSlide61.xml" ContentType="application/vnd.openxmlformats-officedocument.presentationml.notesSlide+xml"/>
  <Override PartName="/ppt/tags/tag303.xml" ContentType="application/vnd.openxmlformats-officedocument.presentationml.tags+xml"/>
  <Override PartName="/ppt/tags/tag304.xml" ContentType="application/vnd.openxmlformats-officedocument.presentationml.tags+xml"/>
  <Override PartName="/ppt/notesSlides/notesSlide62.xml" ContentType="application/vnd.openxmlformats-officedocument.presentationml.notesSlide+xml"/>
  <Override PartName="/ppt/tags/tag305.xml" ContentType="application/vnd.openxmlformats-officedocument.presentationml.tags+xml"/>
  <Override PartName="/ppt/tags/tag306.xml" ContentType="application/vnd.openxmlformats-officedocument.presentationml.tags+xml"/>
  <Override PartName="/ppt/notesSlides/notesSlide63.xml" ContentType="application/vnd.openxmlformats-officedocument.presentationml.notesSlide+xml"/>
  <Override PartName="/ppt/tags/tag307.xml" ContentType="application/vnd.openxmlformats-officedocument.presentationml.tags+xml"/>
  <Override PartName="/ppt/tags/tag308.xml" ContentType="application/vnd.openxmlformats-officedocument.presentationml.tags+xml"/>
  <Override PartName="/ppt/notesSlides/notesSlide64.xml" ContentType="application/vnd.openxmlformats-officedocument.presentationml.notesSlide+xml"/>
  <Override PartName="/ppt/tags/tag309.xml" ContentType="application/vnd.openxmlformats-officedocument.presentationml.tags+xml"/>
  <Override PartName="/ppt/tags/tag310.xml" ContentType="application/vnd.openxmlformats-officedocument.presentationml.tags+xml"/>
  <Override PartName="/ppt/notesSlides/notesSlide65.xml" ContentType="application/vnd.openxmlformats-officedocument.presentationml.notesSlide+xml"/>
  <Override PartName="/ppt/tags/tag311.xml" ContentType="application/vnd.openxmlformats-officedocument.presentationml.tags+xml"/>
  <Override PartName="/ppt/tags/tag312.xml" ContentType="application/vnd.openxmlformats-officedocument.presentationml.tags+xml"/>
  <Override PartName="/ppt/notesSlides/notesSlide66.xml" ContentType="application/vnd.openxmlformats-officedocument.presentationml.notesSlide+xml"/>
  <Override PartName="/ppt/tags/tag313.xml" ContentType="application/vnd.openxmlformats-officedocument.presentationml.tags+xml"/>
  <Override PartName="/ppt/tags/tag314.xml" ContentType="application/vnd.openxmlformats-officedocument.presentationml.tags+xml"/>
  <Override PartName="/ppt/notesSlides/notesSlide67.xml" ContentType="application/vnd.openxmlformats-officedocument.presentationml.notesSlide+xml"/>
  <Override PartName="/ppt/tags/tag315.xml" ContentType="application/vnd.openxmlformats-officedocument.presentationml.tags+xml"/>
  <Override PartName="/ppt/tags/tag316.xml" ContentType="application/vnd.openxmlformats-officedocument.presentationml.tags+xml"/>
  <Override PartName="/ppt/notesSlides/notesSlide68.xml" ContentType="application/vnd.openxmlformats-officedocument.presentationml.notesSlide+xml"/>
  <Override PartName="/ppt/tags/tag317.xml" ContentType="application/vnd.openxmlformats-officedocument.presentationml.tags+xml"/>
  <Override PartName="/ppt/tags/tag318.xml" ContentType="application/vnd.openxmlformats-officedocument.presentationml.tags+xml"/>
  <Override PartName="/ppt/notesSlides/notesSlide69.xml" ContentType="application/vnd.openxmlformats-officedocument.presentationml.notesSlide+xml"/>
  <Override PartName="/ppt/tags/tag319.xml" ContentType="application/vnd.openxmlformats-officedocument.presentationml.tags+xml"/>
  <Override PartName="/ppt/tags/tag320.xml" ContentType="application/vnd.openxmlformats-officedocument.presentationml.tags+xml"/>
  <Override PartName="/ppt/notesSlides/notesSlide70.xml" ContentType="application/vnd.openxmlformats-officedocument.presentationml.notesSlide+xml"/>
  <Override PartName="/ppt/tags/tag321.xml" ContentType="application/vnd.openxmlformats-officedocument.presentationml.tags+xml"/>
  <Override PartName="/ppt/tags/tag322.xml" ContentType="application/vnd.openxmlformats-officedocument.presentationml.tags+xml"/>
  <Override PartName="/ppt/notesSlides/notesSlide71.xml" ContentType="application/vnd.openxmlformats-officedocument.presentationml.notesSlide+xml"/>
  <Override PartName="/ppt/tags/tag323.xml" ContentType="application/vnd.openxmlformats-officedocument.presentationml.tags+xml"/>
  <Override PartName="/ppt/tags/tag324.xml" ContentType="application/vnd.openxmlformats-officedocument.presentationml.tags+xml"/>
  <Override PartName="/ppt/notesSlides/notesSlide72.xml" ContentType="application/vnd.openxmlformats-officedocument.presentationml.notesSlide+xml"/>
  <Override PartName="/ppt/tags/tag325.xml" ContentType="application/vnd.openxmlformats-officedocument.presentationml.tags+xml"/>
  <Override PartName="/ppt/tags/tag326.xml" ContentType="application/vnd.openxmlformats-officedocument.presentationml.tags+xml"/>
  <Override PartName="/ppt/notesSlides/notesSlide73.xml" ContentType="application/vnd.openxmlformats-officedocument.presentationml.notesSlide+xml"/>
  <Override PartName="/ppt/tags/tag327.xml" ContentType="application/vnd.openxmlformats-officedocument.presentationml.tags+xml"/>
  <Override PartName="/ppt/tags/tag328.xml" ContentType="application/vnd.openxmlformats-officedocument.presentationml.tags+xml"/>
  <Override PartName="/ppt/notesSlides/notesSlide74.xml" ContentType="application/vnd.openxmlformats-officedocument.presentationml.notesSlide+xml"/>
  <Override PartName="/ppt/tags/tag329.xml" ContentType="application/vnd.openxmlformats-officedocument.presentationml.tags+xml"/>
  <Override PartName="/ppt/tags/tag330.xml" ContentType="application/vnd.openxmlformats-officedocument.presentationml.tags+xml"/>
  <Override PartName="/ppt/notesSlides/notesSlide75.xml" ContentType="application/vnd.openxmlformats-officedocument.presentationml.notesSlide+xml"/>
  <Override PartName="/ppt/tags/tag331.xml" ContentType="application/vnd.openxmlformats-officedocument.presentationml.tags+xml"/>
  <Override PartName="/ppt/tags/tag332.xml" ContentType="application/vnd.openxmlformats-officedocument.presentationml.tags+xml"/>
  <Override PartName="/ppt/notesSlides/notesSlide76.xml" ContentType="application/vnd.openxmlformats-officedocument.presentationml.notesSlide+xml"/>
  <Override PartName="/ppt/tags/tag333.xml" ContentType="application/vnd.openxmlformats-officedocument.presentationml.tags+xml"/>
  <Override PartName="/ppt/tags/tag334.xml" ContentType="application/vnd.openxmlformats-officedocument.presentationml.tags+xml"/>
  <Override PartName="/ppt/notesSlides/notesSlide77.xml" ContentType="application/vnd.openxmlformats-officedocument.presentationml.notesSlide+xml"/>
  <Override PartName="/ppt/tags/tag335.xml" ContentType="application/vnd.openxmlformats-officedocument.presentationml.tags+xml"/>
  <Override PartName="/ppt/tags/tag336.xml" ContentType="application/vnd.openxmlformats-officedocument.presentationml.tags+xml"/>
  <Override PartName="/ppt/notesSlides/notesSlide78.xml" ContentType="application/vnd.openxmlformats-officedocument.presentationml.notesSlide+xml"/>
  <Override PartName="/ppt/tags/tag337.xml" ContentType="application/vnd.openxmlformats-officedocument.presentationml.tags+xml"/>
  <Override PartName="/ppt/tags/tag338.xml" ContentType="application/vnd.openxmlformats-officedocument.presentationml.tags+xml"/>
  <Override PartName="/ppt/notesSlides/notesSlide79.xml" ContentType="application/vnd.openxmlformats-officedocument.presentationml.notesSlide+xml"/>
  <Override PartName="/ppt/tags/tag339.xml" ContentType="application/vnd.openxmlformats-officedocument.presentationml.tags+xml"/>
  <Override PartName="/ppt/tags/tag340.xml" ContentType="application/vnd.openxmlformats-officedocument.presentationml.tags+xml"/>
  <Override PartName="/ppt/notesSlides/notesSlide80.xml" ContentType="application/vnd.openxmlformats-officedocument.presentationml.notesSlide+xml"/>
  <Override PartName="/ppt/tags/tag341.xml" ContentType="application/vnd.openxmlformats-officedocument.presentationml.tags+xml"/>
  <Override PartName="/ppt/tags/tag342.xml" ContentType="application/vnd.openxmlformats-officedocument.presentationml.tags+xml"/>
  <Override PartName="/ppt/notesSlides/notesSlide81.xml" ContentType="application/vnd.openxmlformats-officedocument.presentationml.notesSlide+xml"/>
  <Override PartName="/ppt/tags/tag343.xml" ContentType="application/vnd.openxmlformats-officedocument.presentationml.tags+xml"/>
  <Override PartName="/ppt/tags/tag344.xml" ContentType="application/vnd.openxmlformats-officedocument.presentationml.tags+xml"/>
  <Override PartName="/ppt/notesSlides/notesSlide82.xml" ContentType="application/vnd.openxmlformats-officedocument.presentationml.notesSlide+xml"/>
  <Override PartName="/ppt/tags/tag345.xml" ContentType="application/vnd.openxmlformats-officedocument.presentationml.tags+xml"/>
  <Override PartName="/ppt/tags/tag346.xml" ContentType="application/vnd.openxmlformats-officedocument.presentationml.tags+xml"/>
  <Override PartName="/ppt/notesSlides/notesSlide83.xml" ContentType="application/vnd.openxmlformats-officedocument.presentationml.notesSlide+xml"/>
  <Override PartName="/ppt/tags/tag347.xml" ContentType="application/vnd.openxmlformats-officedocument.presentationml.tags+xml"/>
  <Override PartName="/ppt/tags/tag348.xml" ContentType="application/vnd.openxmlformats-officedocument.presentationml.tags+xml"/>
  <Override PartName="/ppt/notesSlides/notesSlide84.xml" ContentType="application/vnd.openxmlformats-officedocument.presentationml.notesSlide+xml"/>
  <Override PartName="/ppt/tags/tag349.xml" ContentType="application/vnd.openxmlformats-officedocument.presentationml.tags+xml"/>
  <Override PartName="/ppt/tags/tag350.xml" ContentType="application/vnd.openxmlformats-officedocument.presentationml.tags+xml"/>
  <Override PartName="/ppt/notesSlides/notesSlide85.xml" ContentType="application/vnd.openxmlformats-officedocument.presentationml.notesSlide+xml"/>
  <Override PartName="/ppt/tags/tag351.xml" ContentType="application/vnd.openxmlformats-officedocument.presentationml.tags+xml"/>
  <Override PartName="/ppt/tags/tag352.xml" ContentType="application/vnd.openxmlformats-officedocument.presentationml.tags+xml"/>
  <Override PartName="/ppt/notesSlides/notesSlide86.xml" ContentType="application/vnd.openxmlformats-officedocument.presentationml.notesSlide+xml"/>
  <Override PartName="/ppt/tags/tag353.xml" ContentType="application/vnd.openxmlformats-officedocument.presentationml.tags+xml"/>
  <Override PartName="/ppt/tags/tag354.xml" ContentType="application/vnd.openxmlformats-officedocument.presentationml.tags+xml"/>
  <Override PartName="/ppt/notesSlides/notesSlide87.xml" ContentType="application/vnd.openxmlformats-officedocument.presentationml.notesSlide+xml"/>
  <Override PartName="/ppt/tags/tag355.xml" ContentType="application/vnd.openxmlformats-officedocument.presentationml.tags+xml"/>
  <Override PartName="/ppt/tags/tag356.xml" ContentType="application/vnd.openxmlformats-officedocument.presentationml.tags+xml"/>
  <Override PartName="/ppt/notesSlides/notesSlide88.xml" ContentType="application/vnd.openxmlformats-officedocument.presentationml.notesSlide+xml"/>
  <Override PartName="/ppt/tags/tag357.xml" ContentType="application/vnd.openxmlformats-officedocument.presentationml.tags+xml"/>
  <Override PartName="/ppt/tags/tag358.xml" ContentType="application/vnd.openxmlformats-officedocument.presentationml.tags+xml"/>
  <Override PartName="/ppt/notesSlides/notesSlide89.xml" ContentType="application/vnd.openxmlformats-officedocument.presentationml.notesSlide+xml"/>
  <Override PartName="/ppt/tags/tag359.xml" ContentType="application/vnd.openxmlformats-officedocument.presentationml.tags+xml"/>
  <Override PartName="/ppt/tags/tag360.xml" ContentType="application/vnd.openxmlformats-officedocument.presentationml.tags+xml"/>
  <Override PartName="/ppt/notesSlides/notesSlide90.xml" ContentType="application/vnd.openxmlformats-officedocument.presentationml.notesSlide+xml"/>
  <Override PartName="/ppt/tags/tag361.xml" ContentType="application/vnd.openxmlformats-officedocument.presentationml.tags+xml"/>
  <Override PartName="/ppt/tags/tag362.xml" ContentType="application/vnd.openxmlformats-officedocument.presentationml.tags+xml"/>
  <Override PartName="/ppt/notesSlides/notesSlide91.xml" ContentType="application/vnd.openxmlformats-officedocument.presentationml.notesSlide+xml"/>
  <Override PartName="/ppt/tags/tag363.xml" ContentType="application/vnd.openxmlformats-officedocument.presentationml.tags+xml"/>
  <Override PartName="/ppt/tags/tag364.xml" ContentType="application/vnd.openxmlformats-officedocument.presentationml.tags+xml"/>
  <Override PartName="/ppt/notesSlides/notesSlide92.xml" ContentType="application/vnd.openxmlformats-officedocument.presentationml.notesSlide+xml"/>
  <Override PartName="/ppt/tags/tag365.xml" ContentType="application/vnd.openxmlformats-officedocument.presentationml.tags+xml"/>
  <Override PartName="/ppt/tags/tag366.xml" ContentType="application/vnd.openxmlformats-officedocument.presentationml.tags+xml"/>
  <Override PartName="/ppt/notesSlides/notesSlide93.xml" ContentType="application/vnd.openxmlformats-officedocument.presentationml.notesSlide+xml"/>
  <Override PartName="/ppt/tags/tag367.xml" ContentType="application/vnd.openxmlformats-officedocument.presentationml.tags+xml"/>
  <Override PartName="/ppt/tags/tag368.xml" ContentType="application/vnd.openxmlformats-officedocument.presentationml.tags+xml"/>
  <Override PartName="/ppt/notesSlides/notesSlide94.xml" ContentType="application/vnd.openxmlformats-officedocument.presentationml.notesSlide+xml"/>
  <Override PartName="/ppt/tags/tag369.xml" ContentType="application/vnd.openxmlformats-officedocument.presentationml.tags+xml"/>
  <Override PartName="/ppt/tags/tag370.xml" ContentType="application/vnd.openxmlformats-officedocument.presentationml.tags+xml"/>
  <Override PartName="/ppt/notesSlides/notesSlide95.xml" ContentType="application/vnd.openxmlformats-officedocument.presentationml.notesSlide+xml"/>
  <Override PartName="/ppt/tags/tag371.xml" ContentType="application/vnd.openxmlformats-officedocument.presentationml.tags+xml"/>
  <Override PartName="/ppt/tags/tag372.xml" ContentType="application/vnd.openxmlformats-officedocument.presentationml.tags+xml"/>
  <Override PartName="/ppt/notesSlides/notesSlide96.xml" ContentType="application/vnd.openxmlformats-officedocument.presentationml.notesSlide+xml"/>
  <Override PartName="/ppt/tags/tag373.xml" ContentType="application/vnd.openxmlformats-officedocument.presentationml.tags+xml"/>
  <Override PartName="/ppt/tags/tag374.xml" ContentType="application/vnd.openxmlformats-officedocument.presentationml.tags+xml"/>
  <Override PartName="/ppt/notesSlides/notesSlide97.xml" ContentType="application/vnd.openxmlformats-officedocument.presentationml.notesSlide+xml"/>
  <Override PartName="/ppt/tags/tag375.xml" ContentType="application/vnd.openxmlformats-officedocument.presentationml.tags+xml"/>
  <Override PartName="/ppt/tags/tag376.xml" ContentType="application/vnd.openxmlformats-officedocument.presentationml.tags+xml"/>
  <Override PartName="/ppt/notesSlides/notesSlide98.xml" ContentType="application/vnd.openxmlformats-officedocument.presentationml.notesSlide+xml"/>
  <Override PartName="/ppt/tags/tag377.xml" ContentType="application/vnd.openxmlformats-officedocument.presentationml.tags+xml"/>
  <Override PartName="/ppt/tags/tag378.xml" ContentType="application/vnd.openxmlformats-officedocument.presentationml.tags+xml"/>
  <Override PartName="/ppt/notesSlides/notesSlide99.xml" ContentType="application/vnd.openxmlformats-officedocument.presentationml.notesSlide+xml"/>
  <Override PartName="/ppt/tags/tag379.xml" ContentType="application/vnd.openxmlformats-officedocument.presentationml.tags+xml"/>
  <Override PartName="/ppt/tags/tag380.xml" ContentType="application/vnd.openxmlformats-officedocument.presentationml.tags+xml"/>
  <Override PartName="/ppt/notesSlides/notesSlide100.xml" ContentType="application/vnd.openxmlformats-officedocument.presentationml.notesSlide+xml"/>
  <Override PartName="/ppt/tags/tag381.xml" ContentType="application/vnd.openxmlformats-officedocument.presentationml.tags+xml"/>
  <Override PartName="/ppt/tags/tag382.xml" ContentType="application/vnd.openxmlformats-officedocument.presentationml.tags+xml"/>
  <Override PartName="/ppt/notesSlides/notesSlide101.xml" ContentType="application/vnd.openxmlformats-officedocument.presentationml.notesSlide+xml"/>
  <Override PartName="/ppt/tags/tag383.xml" ContentType="application/vnd.openxmlformats-officedocument.presentationml.tags+xml"/>
  <Override PartName="/ppt/tags/tag384.xml" ContentType="application/vnd.openxmlformats-officedocument.presentationml.tags+xml"/>
  <Override PartName="/ppt/notesSlides/notesSlide102.xml" ContentType="application/vnd.openxmlformats-officedocument.presentationml.notesSlide+xml"/>
  <Override PartName="/ppt/tags/tag385.xml" ContentType="application/vnd.openxmlformats-officedocument.presentationml.tags+xml"/>
  <Override PartName="/ppt/tags/tag386.xml" ContentType="application/vnd.openxmlformats-officedocument.presentationml.tags+xml"/>
  <Override PartName="/ppt/notesSlides/notesSlide103.xml" ContentType="application/vnd.openxmlformats-officedocument.presentationml.notesSlide+xml"/>
  <Override PartName="/ppt/tags/tag387.xml" ContentType="application/vnd.openxmlformats-officedocument.presentationml.tags+xml"/>
  <Override PartName="/ppt/tags/tag388.xml" ContentType="application/vnd.openxmlformats-officedocument.presentationml.tags+xml"/>
  <Override PartName="/ppt/notesSlides/notesSlide104.xml" ContentType="application/vnd.openxmlformats-officedocument.presentationml.notesSlide+xml"/>
  <Override PartName="/ppt/tags/tag389.xml" ContentType="application/vnd.openxmlformats-officedocument.presentationml.tags+xml"/>
  <Override PartName="/ppt/tags/tag390.xml" ContentType="application/vnd.openxmlformats-officedocument.presentationml.tags+xml"/>
  <Override PartName="/ppt/notesSlides/notesSlide105.xml" ContentType="application/vnd.openxmlformats-officedocument.presentationml.notesSlide+xml"/>
  <Override PartName="/ppt/tags/tag391.xml" ContentType="application/vnd.openxmlformats-officedocument.presentationml.tags+xml"/>
  <Override PartName="/ppt/tags/tag392.xml" ContentType="application/vnd.openxmlformats-officedocument.presentationml.tags+xml"/>
  <Override PartName="/ppt/notesSlides/notesSlide106.xml" ContentType="application/vnd.openxmlformats-officedocument.presentationml.notesSlide+xml"/>
  <Override PartName="/ppt/tags/tag393.xml" ContentType="application/vnd.openxmlformats-officedocument.presentationml.tags+xml"/>
  <Override PartName="/ppt/tags/tag394.xml" ContentType="application/vnd.openxmlformats-officedocument.presentationml.tags+xml"/>
  <Override PartName="/ppt/notesSlides/notesSlide107.xml" ContentType="application/vnd.openxmlformats-officedocument.presentationml.notesSlide+xml"/>
  <Override PartName="/ppt/tags/tag395.xml" ContentType="application/vnd.openxmlformats-officedocument.presentationml.tags+xml"/>
  <Override PartName="/ppt/tags/tag396.xml" ContentType="application/vnd.openxmlformats-officedocument.presentationml.tags+xml"/>
  <Override PartName="/ppt/notesSlides/notesSlide108.xml" ContentType="application/vnd.openxmlformats-officedocument.presentationml.notesSlide+xml"/>
  <Override PartName="/ppt/tags/tag397.xml" ContentType="application/vnd.openxmlformats-officedocument.presentationml.tags+xml"/>
  <Override PartName="/ppt/tags/tag398.xml" ContentType="application/vnd.openxmlformats-officedocument.presentationml.tags+xml"/>
  <Override PartName="/ppt/notesSlides/notesSlide109.xml" ContentType="application/vnd.openxmlformats-officedocument.presentationml.notesSlide+xml"/>
  <Override PartName="/ppt/tags/tag399.xml" ContentType="application/vnd.openxmlformats-officedocument.presentationml.tags+xml"/>
  <Override PartName="/ppt/tags/tag400.xml" ContentType="application/vnd.openxmlformats-officedocument.presentationml.tags+xml"/>
  <Override PartName="/ppt/notesSlides/notesSlide110.xml" ContentType="application/vnd.openxmlformats-officedocument.presentationml.notesSlide+xml"/>
  <Override PartName="/ppt/tags/tag401.xml" ContentType="application/vnd.openxmlformats-officedocument.presentationml.tags+xml"/>
  <Override PartName="/ppt/tags/tag402.xml" ContentType="application/vnd.openxmlformats-officedocument.presentationml.tags+xml"/>
  <Override PartName="/ppt/notesSlides/notesSlide111.xml" ContentType="application/vnd.openxmlformats-officedocument.presentationml.notesSlide+xml"/>
  <Override PartName="/ppt/tags/tag403.xml" ContentType="application/vnd.openxmlformats-officedocument.presentationml.tags+xml"/>
  <Override PartName="/ppt/tags/tag404.xml" ContentType="application/vnd.openxmlformats-officedocument.presentationml.tags+xml"/>
  <Override PartName="/ppt/notesSlides/notesSlide112.xml" ContentType="application/vnd.openxmlformats-officedocument.presentationml.notesSlide+xml"/>
  <Override PartName="/ppt/tags/tag405.xml" ContentType="application/vnd.openxmlformats-officedocument.presentationml.tags+xml"/>
  <Override PartName="/ppt/tags/tag406.xml" ContentType="application/vnd.openxmlformats-officedocument.presentationml.tags+xml"/>
  <Override PartName="/ppt/notesSlides/notesSlide113.xml" ContentType="application/vnd.openxmlformats-officedocument.presentationml.notesSlide+xml"/>
  <Override PartName="/ppt/tags/tag407.xml" ContentType="application/vnd.openxmlformats-officedocument.presentationml.tags+xml"/>
  <Override PartName="/ppt/tags/tag408.xml" ContentType="application/vnd.openxmlformats-officedocument.presentationml.tags+xml"/>
  <Override PartName="/ppt/notesSlides/notesSlide114.xml" ContentType="application/vnd.openxmlformats-officedocument.presentationml.notesSlide+xml"/>
  <Override PartName="/ppt/tags/tag409.xml" ContentType="application/vnd.openxmlformats-officedocument.presentationml.tags+xml"/>
  <Override PartName="/ppt/tags/tag410.xml" ContentType="application/vnd.openxmlformats-officedocument.presentationml.tags+xml"/>
  <Override PartName="/ppt/notesSlides/notesSlide115.xml" ContentType="application/vnd.openxmlformats-officedocument.presentationml.notesSlide+xml"/>
  <Override PartName="/ppt/tags/tag411.xml" ContentType="application/vnd.openxmlformats-officedocument.presentationml.tags+xml"/>
  <Override PartName="/ppt/tags/tag412.xml" ContentType="application/vnd.openxmlformats-officedocument.presentationml.tags+xml"/>
  <Override PartName="/ppt/notesSlides/notesSlide116.xml" ContentType="application/vnd.openxmlformats-officedocument.presentationml.notesSlide+xml"/>
  <Override PartName="/ppt/tags/tag413.xml" ContentType="application/vnd.openxmlformats-officedocument.presentationml.tags+xml"/>
  <Override PartName="/ppt/tags/tag414.xml" ContentType="application/vnd.openxmlformats-officedocument.presentationml.tags+xml"/>
  <Override PartName="/ppt/notesSlides/notesSlide117.xml" ContentType="application/vnd.openxmlformats-officedocument.presentationml.notesSlide+xml"/>
  <Override PartName="/ppt/tags/tag415.xml" ContentType="application/vnd.openxmlformats-officedocument.presentationml.tags+xml"/>
  <Override PartName="/ppt/tags/tag416.xml" ContentType="application/vnd.openxmlformats-officedocument.presentationml.tags+xml"/>
  <Override PartName="/ppt/notesSlides/notesSlide118.xml" ContentType="application/vnd.openxmlformats-officedocument.presentationml.notesSlide+xml"/>
  <Override PartName="/ppt/tags/tag417.xml" ContentType="application/vnd.openxmlformats-officedocument.presentationml.tags+xml"/>
  <Override PartName="/ppt/tags/tag418.xml" ContentType="application/vnd.openxmlformats-officedocument.presentationml.tags+xml"/>
  <Override PartName="/ppt/notesSlides/notesSlide119.xml" ContentType="application/vnd.openxmlformats-officedocument.presentationml.notesSlide+xml"/>
  <Override PartName="/ppt/tags/tag419.xml" ContentType="application/vnd.openxmlformats-officedocument.presentationml.tags+xml"/>
  <Override PartName="/ppt/tags/tag420.xml" ContentType="application/vnd.openxmlformats-officedocument.presentationml.tags+xml"/>
  <Override PartName="/ppt/notesSlides/notesSlide120.xml" ContentType="application/vnd.openxmlformats-officedocument.presentationml.notesSlide+xml"/>
  <Override PartName="/ppt/tags/tag421.xml" ContentType="application/vnd.openxmlformats-officedocument.presentationml.tags+xml"/>
  <Override PartName="/ppt/tags/tag422.xml" ContentType="application/vnd.openxmlformats-officedocument.presentationml.tags+xml"/>
  <Override PartName="/ppt/notesSlides/notesSlide121.xml" ContentType="application/vnd.openxmlformats-officedocument.presentationml.notesSlide+xml"/>
  <Override PartName="/ppt/tags/tag423.xml" ContentType="application/vnd.openxmlformats-officedocument.presentationml.tags+xml"/>
  <Override PartName="/ppt/tags/tag424.xml" ContentType="application/vnd.openxmlformats-officedocument.presentationml.tags+xml"/>
  <Override PartName="/ppt/notesSlides/notesSlide122.xml" ContentType="application/vnd.openxmlformats-officedocument.presentationml.notesSlide+xml"/>
  <Override PartName="/ppt/tags/tag425.xml" ContentType="application/vnd.openxmlformats-officedocument.presentationml.tags+xml"/>
  <Override PartName="/ppt/tags/tag426.xml" ContentType="application/vnd.openxmlformats-officedocument.presentationml.tags+xml"/>
  <Override PartName="/ppt/notesSlides/notesSlide123.xml" ContentType="application/vnd.openxmlformats-officedocument.presentationml.notesSlide+xml"/>
  <Override PartName="/ppt/tags/tag427.xml" ContentType="application/vnd.openxmlformats-officedocument.presentationml.tags+xml"/>
  <Override PartName="/ppt/tags/tag428.xml" ContentType="application/vnd.openxmlformats-officedocument.presentationml.tags+xml"/>
  <Override PartName="/ppt/notesSlides/notesSlide124.xml" ContentType="application/vnd.openxmlformats-officedocument.presentationml.notesSlide+xml"/>
  <Override PartName="/ppt/tags/tag429.xml" ContentType="application/vnd.openxmlformats-officedocument.presentationml.tags+xml"/>
  <Override PartName="/ppt/tags/tag430.xml" ContentType="application/vnd.openxmlformats-officedocument.presentationml.tags+xml"/>
  <Override PartName="/ppt/notesSlides/notesSlide125.xml" ContentType="application/vnd.openxmlformats-officedocument.presentationml.notesSlide+xml"/>
  <Override PartName="/ppt/tags/tag431.xml" ContentType="application/vnd.openxmlformats-officedocument.presentationml.tags+xml"/>
  <Override PartName="/ppt/tags/tag432.xml" ContentType="application/vnd.openxmlformats-officedocument.presentationml.tags+xml"/>
  <Override PartName="/ppt/notesSlides/notesSlide126.xml" ContentType="application/vnd.openxmlformats-officedocument.presentationml.notesSlide+xml"/>
  <Override PartName="/ppt/tags/tag433.xml" ContentType="application/vnd.openxmlformats-officedocument.presentationml.tags+xml"/>
  <Override PartName="/ppt/tags/tag434.xml" ContentType="application/vnd.openxmlformats-officedocument.presentationml.tags+xml"/>
  <Override PartName="/ppt/notesSlides/notesSlide127.xml" ContentType="application/vnd.openxmlformats-officedocument.presentationml.notesSlide+xml"/>
  <Override PartName="/ppt/tags/tag435.xml" ContentType="application/vnd.openxmlformats-officedocument.presentationml.tags+xml"/>
  <Override PartName="/ppt/tags/tag436.xml" ContentType="application/vnd.openxmlformats-officedocument.presentationml.tags+xml"/>
  <Override PartName="/ppt/notesSlides/notesSlide128.xml" ContentType="application/vnd.openxmlformats-officedocument.presentationml.notesSlide+xml"/>
  <Override PartName="/ppt/tags/tag437.xml" ContentType="application/vnd.openxmlformats-officedocument.presentationml.tags+xml"/>
  <Override PartName="/ppt/tags/tag438.xml" ContentType="application/vnd.openxmlformats-officedocument.presentationml.tags+xml"/>
  <Override PartName="/ppt/notesSlides/notesSlide129.xml" ContentType="application/vnd.openxmlformats-officedocument.presentationml.notesSlide+xml"/>
  <Override PartName="/ppt/tags/tag439.xml" ContentType="application/vnd.openxmlformats-officedocument.presentationml.tags+xml"/>
  <Override PartName="/ppt/tags/tag440.xml" ContentType="application/vnd.openxmlformats-officedocument.presentationml.tags+xml"/>
  <Override PartName="/ppt/notesSlides/notesSlide130.xml" ContentType="application/vnd.openxmlformats-officedocument.presentationml.notesSlide+xml"/>
  <Override PartName="/ppt/tags/tag441.xml" ContentType="application/vnd.openxmlformats-officedocument.presentationml.tags+xml"/>
  <Override PartName="/ppt/tags/tag442.xml" ContentType="application/vnd.openxmlformats-officedocument.presentationml.tags+xml"/>
  <Override PartName="/ppt/notesSlides/notesSlide131.xml" ContentType="application/vnd.openxmlformats-officedocument.presentationml.notesSlide+xml"/>
  <Override PartName="/ppt/tags/tag443.xml" ContentType="application/vnd.openxmlformats-officedocument.presentationml.tags+xml"/>
  <Override PartName="/ppt/tags/tag444.xml" ContentType="application/vnd.openxmlformats-officedocument.presentationml.tags+xml"/>
  <Override PartName="/ppt/notesSlides/notesSlide132.xml" ContentType="application/vnd.openxmlformats-officedocument.presentationml.notesSlide+xml"/>
  <Override PartName="/ppt/tags/tag445.xml" ContentType="application/vnd.openxmlformats-officedocument.presentationml.tags+xml"/>
  <Override PartName="/ppt/tags/tag446.xml" ContentType="application/vnd.openxmlformats-officedocument.presentationml.tags+xml"/>
  <Override PartName="/ppt/notesSlides/notesSlide133.xml" ContentType="application/vnd.openxmlformats-officedocument.presentationml.notesSlide+xml"/>
  <Override PartName="/ppt/tags/tag447.xml" ContentType="application/vnd.openxmlformats-officedocument.presentationml.tags+xml"/>
  <Override PartName="/ppt/tags/tag448.xml" ContentType="application/vnd.openxmlformats-officedocument.presentationml.tags+xml"/>
  <Override PartName="/ppt/notesSlides/notesSlide134.xml" ContentType="application/vnd.openxmlformats-officedocument.presentationml.notesSlide+xml"/>
  <Override PartName="/ppt/tags/tag449.xml" ContentType="application/vnd.openxmlformats-officedocument.presentationml.tags+xml"/>
  <Override PartName="/ppt/tags/tag450.xml" ContentType="application/vnd.openxmlformats-officedocument.presentationml.tags+xml"/>
  <Override PartName="/ppt/notesSlides/notesSlide135.xml" ContentType="application/vnd.openxmlformats-officedocument.presentationml.notesSlide+xml"/>
  <Override PartName="/ppt/tags/tag451.xml" ContentType="application/vnd.openxmlformats-officedocument.presentationml.tags+xml"/>
  <Override PartName="/ppt/tags/tag452.xml" ContentType="application/vnd.openxmlformats-officedocument.presentationml.tags+xml"/>
  <Override PartName="/ppt/notesSlides/notesSlide136.xml" ContentType="application/vnd.openxmlformats-officedocument.presentationml.notesSlide+xml"/>
  <Override PartName="/ppt/tags/tag453.xml" ContentType="application/vnd.openxmlformats-officedocument.presentationml.tags+xml"/>
  <Override PartName="/ppt/tags/tag454.xml" ContentType="application/vnd.openxmlformats-officedocument.presentationml.tags+xml"/>
  <Override PartName="/ppt/notesSlides/notesSlide137.xml" ContentType="application/vnd.openxmlformats-officedocument.presentationml.notesSlide+xml"/>
  <Override PartName="/ppt/tags/tag455.xml" ContentType="application/vnd.openxmlformats-officedocument.presentationml.tags+xml"/>
  <Override PartName="/ppt/tags/tag456.xml" ContentType="application/vnd.openxmlformats-officedocument.presentationml.tags+xml"/>
  <Override PartName="/ppt/notesSlides/notesSlide138.xml" ContentType="application/vnd.openxmlformats-officedocument.presentationml.notesSlide+xml"/>
  <Override PartName="/ppt/tags/tag457.xml" ContentType="application/vnd.openxmlformats-officedocument.presentationml.tags+xml"/>
  <Override PartName="/ppt/tags/tag458.xml" ContentType="application/vnd.openxmlformats-officedocument.presentationml.tags+xml"/>
  <Override PartName="/ppt/notesSlides/notesSlide139.xml" ContentType="application/vnd.openxmlformats-officedocument.presentationml.notesSlide+xml"/>
  <Override PartName="/ppt/tags/tag459.xml" ContentType="application/vnd.openxmlformats-officedocument.presentationml.tags+xml"/>
  <Override PartName="/ppt/notesSlides/notesSlide140.xml" ContentType="application/vnd.openxmlformats-officedocument.presentationml.notesSlide+xml"/>
  <Override PartName="/ppt/tags/tag460.xml" ContentType="application/vnd.openxmlformats-officedocument.presentationml.tags+xml"/>
  <Override PartName="/ppt/notesSlides/notesSlide141.xml" ContentType="application/vnd.openxmlformats-officedocument.presentationml.notesSlide+xml"/>
  <Override PartName="/ppt/tags/tag461.xml" ContentType="application/vnd.openxmlformats-officedocument.presentationml.tags+xml"/>
  <Override PartName="/ppt/notesSlides/notesSlide142.xml" ContentType="application/vnd.openxmlformats-officedocument.presentationml.notesSlide+xml"/>
  <Override PartName="/ppt/tags/tag462.xml" ContentType="application/vnd.openxmlformats-officedocument.presentationml.tags+xml"/>
  <Override PartName="/ppt/notesSlides/notesSlide143.xml" ContentType="application/vnd.openxmlformats-officedocument.presentationml.notesSlide+xml"/>
  <Override PartName="/ppt/tags/tag463.xml" ContentType="application/vnd.openxmlformats-officedocument.presentationml.tags+xml"/>
  <Override PartName="/ppt/notesSlides/notesSlide1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4" r:id="rId10"/>
    <p:sldMasterId id="2147483702" r:id="rId11"/>
    <p:sldMasterId id="2147483912" r:id="rId12"/>
    <p:sldMasterId id="2147483932" r:id="rId13"/>
    <p:sldMasterId id="2147483748" r:id="rId14"/>
    <p:sldMasterId id="2147483776" r:id="rId15"/>
    <p:sldMasterId id="2147483839" r:id="rId16"/>
  </p:sldMasterIdLst>
  <p:notesMasterIdLst>
    <p:notesMasterId r:id="rId161"/>
  </p:notesMasterIdLst>
  <p:handoutMasterIdLst>
    <p:handoutMasterId r:id="rId162"/>
  </p:handoutMasterIdLst>
  <p:sldIdLst>
    <p:sldId id="334" r:id="rId17"/>
    <p:sldId id="340" r:id="rId18"/>
    <p:sldId id="362" r:id="rId19"/>
    <p:sldId id="363" r:id="rId20"/>
    <p:sldId id="366" r:id="rId21"/>
    <p:sldId id="367" r:id="rId22"/>
    <p:sldId id="398" r:id="rId23"/>
    <p:sldId id="612" r:id="rId24"/>
    <p:sldId id="613" r:id="rId25"/>
    <p:sldId id="611" r:id="rId26"/>
    <p:sldId id="614" r:id="rId27"/>
    <p:sldId id="615" r:id="rId28"/>
    <p:sldId id="616" r:id="rId29"/>
    <p:sldId id="399" r:id="rId30"/>
    <p:sldId id="400" r:id="rId31"/>
    <p:sldId id="408" r:id="rId32"/>
    <p:sldId id="401" r:id="rId33"/>
    <p:sldId id="405" r:id="rId34"/>
    <p:sldId id="406" r:id="rId35"/>
    <p:sldId id="404" r:id="rId36"/>
    <p:sldId id="409" r:id="rId37"/>
    <p:sldId id="503" r:id="rId38"/>
    <p:sldId id="506" r:id="rId39"/>
    <p:sldId id="624" r:id="rId40"/>
    <p:sldId id="509" r:id="rId41"/>
    <p:sldId id="627" r:id="rId42"/>
    <p:sldId id="511" r:id="rId43"/>
    <p:sldId id="512" r:id="rId44"/>
    <p:sldId id="513" r:id="rId45"/>
    <p:sldId id="516" r:id="rId46"/>
    <p:sldId id="517" r:id="rId47"/>
    <p:sldId id="618" r:id="rId48"/>
    <p:sldId id="520" r:id="rId49"/>
    <p:sldId id="617" r:id="rId50"/>
    <p:sldId id="521" r:id="rId51"/>
    <p:sldId id="522" r:id="rId52"/>
    <p:sldId id="523" r:id="rId53"/>
    <p:sldId id="526" r:id="rId54"/>
    <p:sldId id="574" r:id="rId55"/>
    <p:sldId id="530" r:id="rId56"/>
    <p:sldId id="619" r:id="rId57"/>
    <p:sldId id="571" r:id="rId58"/>
    <p:sldId id="572" r:id="rId59"/>
    <p:sldId id="573" r:id="rId60"/>
    <p:sldId id="531" r:id="rId61"/>
    <p:sldId id="532" r:id="rId62"/>
    <p:sldId id="533" r:id="rId63"/>
    <p:sldId id="583" r:id="rId64"/>
    <p:sldId id="585" r:id="rId65"/>
    <p:sldId id="608" r:id="rId66"/>
    <p:sldId id="588" r:id="rId67"/>
    <p:sldId id="589" r:id="rId68"/>
    <p:sldId id="605" r:id="rId69"/>
    <p:sldId id="604" r:id="rId70"/>
    <p:sldId id="541" r:id="rId71"/>
    <p:sldId id="542" r:id="rId72"/>
    <p:sldId id="543" r:id="rId73"/>
    <p:sldId id="546" r:id="rId74"/>
    <p:sldId id="547" r:id="rId75"/>
    <p:sldId id="549" r:id="rId76"/>
    <p:sldId id="577" r:id="rId77"/>
    <p:sldId id="609" r:id="rId78"/>
    <p:sldId id="602" r:id="rId79"/>
    <p:sldId id="551" r:id="rId80"/>
    <p:sldId id="552" r:id="rId81"/>
    <p:sldId id="413" r:id="rId82"/>
    <p:sldId id="416" r:id="rId83"/>
    <p:sldId id="417" r:id="rId84"/>
    <p:sldId id="561" r:id="rId85"/>
    <p:sldId id="419" r:id="rId86"/>
    <p:sldId id="420" r:id="rId87"/>
    <p:sldId id="421" r:id="rId88"/>
    <p:sldId id="422" r:id="rId89"/>
    <p:sldId id="423" r:id="rId90"/>
    <p:sldId id="426" r:id="rId91"/>
    <p:sldId id="427" r:id="rId92"/>
    <p:sldId id="429" r:id="rId93"/>
    <p:sldId id="430" r:id="rId94"/>
    <p:sldId id="620" r:id="rId95"/>
    <p:sldId id="621" r:id="rId96"/>
    <p:sldId id="431" r:id="rId97"/>
    <p:sldId id="432" r:id="rId98"/>
    <p:sldId id="433" r:id="rId99"/>
    <p:sldId id="436" r:id="rId100"/>
    <p:sldId id="437" r:id="rId101"/>
    <p:sldId id="439" r:id="rId102"/>
    <p:sldId id="606" r:id="rId103"/>
    <p:sldId id="440" r:id="rId104"/>
    <p:sldId id="623" r:id="rId105"/>
    <p:sldId id="441" r:id="rId106"/>
    <p:sldId id="442" r:id="rId107"/>
    <p:sldId id="443" r:id="rId108"/>
    <p:sldId id="446" r:id="rId109"/>
    <p:sldId id="447" r:id="rId110"/>
    <p:sldId id="449" r:id="rId111"/>
    <p:sldId id="450" r:id="rId112"/>
    <p:sldId id="451" r:id="rId113"/>
    <p:sldId id="452" r:id="rId114"/>
    <p:sldId id="453" r:id="rId115"/>
    <p:sldId id="456" r:id="rId116"/>
    <p:sldId id="458" r:id="rId117"/>
    <p:sldId id="459" r:id="rId118"/>
    <p:sldId id="460" r:id="rId119"/>
    <p:sldId id="461" r:id="rId120"/>
    <p:sldId id="462" r:id="rId121"/>
    <p:sldId id="463" r:id="rId122"/>
    <p:sldId id="466" r:id="rId123"/>
    <p:sldId id="467" r:id="rId124"/>
    <p:sldId id="468" r:id="rId125"/>
    <p:sldId id="469" r:id="rId126"/>
    <p:sldId id="607" r:id="rId127"/>
    <p:sldId id="603" r:id="rId128"/>
    <p:sldId id="470" r:id="rId129"/>
    <p:sldId id="471" r:id="rId130"/>
    <p:sldId id="472" r:id="rId131"/>
    <p:sldId id="473" r:id="rId132"/>
    <p:sldId id="476" r:id="rId133"/>
    <p:sldId id="477" r:id="rId134"/>
    <p:sldId id="480" r:id="rId135"/>
    <p:sldId id="481" r:id="rId136"/>
    <p:sldId id="482" r:id="rId137"/>
    <p:sldId id="483" r:id="rId138"/>
    <p:sldId id="486" r:id="rId139"/>
    <p:sldId id="487" r:id="rId140"/>
    <p:sldId id="553" r:id="rId141"/>
    <p:sldId id="554" r:id="rId142"/>
    <p:sldId id="491" r:id="rId143"/>
    <p:sldId id="492" r:id="rId144"/>
    <p:sldId id="493" r:id="rId145"/>
    <p:sldId id="496" r:id="rId146"/>
    <p:sldId id="497" r:id="rId147"/>
    <p:sldId id="499" r:id="rId148"/>
    <p:sldId id="500" r:id="rId149"/>
    <p:sldId id="501" r:id="rId150"/>
    <p:sldId id="502" r:id="rId151"/>
    <p:sldId id="395" r:id="rId152"/>
    <p:sldId id="342" r:id="rId153"/>
    <p:sldId id="345" r:id="rId154"/>
    <p:sldId id="628" r:id="rId155"/>
    <p:sldId id="632" r:id="rId156"/>
    <p:sldId id="629" r:id="rId157"/>
    <p:sldId id="630" r:id="rId158"/>
    <p:sldId id="631" r:id="rId159"/>
    <p:sldId id="633" r:id="rId160"/>
  </p:sldIdLst>
  <p:sldSz cx="9144000" cy="6858000" type="screen4x3"/>
  <p:notesSz cx="7010400" cy="9296400"/>
  <p:embeddedFontLst>
    <p:embeddedFont>
      <p:font typeface="Calibri" panose="020F0502020204030204" pitchFamily="34" charset="0"/>
      <p:regular r:id="rId163"/>
      <p:bold r:id="rId164"/>
      <p:italic r:id="rId165"/>
      <p:boldItalic r:id="rId166"/>
    </p:embeddedFont>
    <p:embeddedFont>
      <p:font typeface="Lato Light" panose="020F0302020204030203" pitchFamily="34" charset="0"/>
      <p:regular r:id="rId167"/>
    </p:embeddedFont>
    <p:embeddedFont>
      <p:font typeface="Lato Regular" panose="020F0502020204030203" pitchFamily="34" charset="0"/>
      <p:regular r:id="rId168"/>
    </p:embeddedFont>
    <p:embeddedFont>
      <p:font typeface="Open Sans Condensed Light" panose="020B0306030504020204" pitchFamily="34" charset="0"/>
      <p:regular r:id="rId169"/>
    </p:embeddedFont>
    <p:embeddedFont>
      <p:font typeface="Oswald Light" panose="02000303000000000000" pitchFamily="2" charset="0"/>
      <p:regular r:id="rId170"/>
    </p:embeddedFont>
    <p:embeddedFont>
      <p:font typeface="Trebuchet MS" panose="020B0603020202020204" pitchFamily="34" charset="0"/>
      <p:regular r:id="rId171"/>
      <p:bold r:id="rId172"/>
      <p:italic r:id="rId173"/>
      <p:boldItalic r:id="rId174"/>
    </p:embeddedFont>
    <p:embeddedFont>
      <p:font typeface="Webdings" panose="05030102010509060703" pitchFamily="18" charset="2"/>
      <p:regular r:id="rId175"/>
    </p:embeddedFont>
    <p:embeddedFont>
      <p:font typeface="Wingdings 2" panose="05020102010507070707" pitchFamily="18" charset="2"/>
      <p:regular r:id="rId176"/>
    </p:embeddedFont>
    <p:embeddedFont>
      <p:font typeface="Yanone Kaffeesatz Bold" panose="02000000000000000000" pitchFamily="2" charset="0"/>
      <p:bold r:id="rId177"/>
    </p:embeddedFont>
    <p:embeddedFont>
      <p:font typeface="Yanone Kaffeesatz Regular" panose="02000000000000000000" pitchFamily="2" charset="0"/>
      <p:regular r:id="rId178"/>
    </p:embeddedFont>
  </p:embeddedFontLst>
  <p:custDataLst>
    <p:tags r:id="rId17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6EDA525-5F3D-43CC-B953-2E2A31D1B583}">
          <p14:sldIdLst>
            <p14:sldId id="334"/>
            <p14:sldId id="340"/>
          </p14:sldIdLst>
        </p14:section>
        <p14:section name="00 - Getting Started" id="{05D5C41E-C275-4BB5-A764-117B260CA0F2}">
          <p14:sldIdLst>
            <p14:sldId id="362"/>
            <p14:sldId id="363"/>
            <p14:sldId id="366"/>
            <p14:sldId id="367"/>
            <p14:sldId id="398"/>
            <p14:sldId id="612"/>
            <p14:sldId id="613"/>
            <p14:sldId id="611"/>
            <p14:sldId id="614"/>
            <p14:sldId id="615"/>
            <p14:sldId id="616"/>
            <p14:sldId id="399"/>
          </p14:sldIdLst>
        </p14:section>
        <p14:section name="01 - Permit-License" id="{FD953434-FBD1-4FB0-B935-BAEDB5E1C376}">
          <p14:sldIdLst>
            <p14:sldId id="400"/>
            <p14:sldId id="408"/>
            <p14:sldId id="401"/>
            <p14:sldId id="405"/>
            <p14:sldId id="406"/>
            <p14:sldId id="404"/>
            <p14:sldId id="409"/>
          </p14:sldIdLst>
        </p14:section>
        <p14:section name="02 - Site Inspection" id="{4C3945E5-1A10-47E6-AE18-F6BAB4842E28}">
          <p14:sldIdLst>
            <p14:sldId id="503"/>
            <p14:sldId id="506"/>
            <p14:sldId id="624"/>
            <p14:sldId id="509"/>
            <p14:sldId id="627"/>
            <p14:sldId id="511"/>
            <p14:sldId id="512"/>
          </p14:sldIdLst>
        </p14:section>
        <p14:section name="03 - 501 (c)3 Non-Profit Status" id="{5C6C13C9-4C8F-404E-9356-247983B1ABF4}">
          <p14:sldIdLst>
            <p14:sldId id="513"/>
            <p14:sldId id="516"/>
            <p14:sldId id="517"/>
            <p14:sldId id="618"/>
            <p14:sldId id="520"/>
            <p14:sldId id="617"/>
            <p14:sldId id="521"/>
            <p14:sldId id="522"/>
          </p14:sldIdLst>
        </p14:section>
        <p14:section name="04 - Food Protection Manager Certification" id="{8A2E9F37-EB57-463A-BF93-3B878E2529D8}">
          <p14:sldIdLst>
            <p14:sldId id="523"/>
            <p14:sldId id="526"/>
            <p14:sldId id="574"/>
            <p14:sldId id="530"/>
            <p14:sldId id="619"/>
            <p14:sldId id="571"/>
            <p14:sldId id="572"/>
            <p14:sldId id="573"/>
            <p14:sldId id="531"/>
            <p14:sldId id="532"/>
          </p14:sldIdLst>
        </p14:section>
        <p14:section name="05 - Registration &amp; Nutritional Survey" id="{4AFD5FE6-6D0F-45AB-998C-553F073FFE9B}">
          <p14:sldIdLst>
            <p14:sldId id="533"/>
            <p14:sldId id="583"/>
            <p14:sldId id="585"/>
            <p14:sldId id="608"/>
            <p14:sldId id="588"/>
            <p14:sldId id="589"/>
            <p14:sldId id="605"/>
            <p14:sldId id="604"/>
            <p14:sldId id="541"/>
            <p14:sldId id="542"/>
          </p14:sldIdLst>
        </p14:section>
        <p14:section name="06 - Rosters &amp; Sign-in Sheets" id="{DA50C115-B2DB-42FA-9A69-C20AE8B75C5A}">
          <p14:sldIdLst>
            <p14:sldId id="543"/>
            <p14:sldId id="546"/>
            <p14:sldId id="547"/>
            <p14:sldId id="549"/>
            <p14:sldId id="577"/>
            <p14:sldId id="609"/>
            <p14:sldId id="602"/>
            <p14:sldId id="551"/>
            <p14:sldId id="552"/>
          </p14:sldIdLst>
        </p14:section>
        <p14:section name="07 - Donations &amp; Donation Box Placement" id="{2EB0D538-4E7D-42BD-87EA-88CA1BDCD385}">
          <p14:sldIdLst>
            <p14:sldId id="413"/>
            <p14:sldId id="416"/>
            <p14:sldId id="417"/>
            <p14:sldId id="561"/>
            <p14:sldId id="419"/>
            <p14:sldId id="420"/>
            <p14:sldId id="421"/>
            <p14:sldId id="422"/>
          </p14:sldIdLst>
        </p14:section>
        <p14:section name="08 - Donation Tracking" id="{EAF5FF8A-96A4-417B-B5E0-997BF2BBF4A0}">
          <p14:sldIdLst>
            <p14:sldId id="423"/>
            <p14:sldId id="426"/>
            <p14:sldId id="427"/>
            <p14:sldId id="429"/>
            <p14:sldId id="430"/>
            <p14:sldId id="620"/>
            <p14:sldId id="621"/>
            <p14:sldId id="431"/>
            <p14:sldId id="432"/>
          </p14:sldIdLst>
        </p14:section>
        <p14:section name="09 - Nutrition Education" id="{ED4E9E6F-EA97-4EA2-A460-1D6286840C2B}">
          <p14:sldIdLst>
            <p14:sldId id="433"/>
            <p14:sldId id="436"/>
            <p14:sldId id="437"/>
            <p14:sldId id="439"/>
            <p14:sldId id="606"/>
            <p14:sldId id="440"/>
            <p14:sldId id="623"/>
            <p14:sldId id="441"/>
            <p14:sldId id="442"/>
          </p14:sldIdLst>
        </p14:section>
        <p14:section name="10 - Invoicing" id="{A72B7E31-A496-4E70-842E-57A48F4602F3}">
          <p14:sldIdLst>
            <p14:sldId id="443"/>
            <p14:sldId id="446"/>
            <p14:sldId id="447"/>
            <p14:sldId id="449"/>
            <p14:sldId id="450"/>
            <p14:sldId id="451"/>
            <p14:sldId id="452"/>
          </p14:sldIdLst>
        </p14:section>
        <p14:section name="11 - NSIP Program" id="{B764263E-CA7B-4572-9D5E-D49A07038E63}">
          <p14:sldIdLst>
            <p14:sldId id="453"/>
            <p14:sldId id="456"/>
            <p14:sldId id="458"/>
            <p14:sldId id="459"/>
            <p14:sldId id="460"/>
            <p14:sldId id="461"/>
            <p14:sldId id="462"/>
          </p14:sldIdLst>
        </p14:section>
        <p14:section name="12- Nutrition Guidance" id="{50A51C55-C03C-4DEC-9CE8-E3E45685A6D6}">
          <p14:sldIdLst>
            <p14:sldId id="463"/>
            <p14:sldId id="466"/>
            <p14:sldId id="467"/>
            <p14:sldId id="468"/>
            <p14:sldId id="469"/>
            <p14:sldId id="607"/>
            <p14:sldId id="603"/>
            <p14:sldId id="470"/>
            <p14:sldId id="471"/>
            <p14:sldId id="472"/>
          </p14:sldIdLst>
        </p14:section>
        <p14:section name="13 - Role of Non-Profit Board" id="{4358F6C9-271D-4153-BBD4-390FB1974A7B}">
          <p14:sldIdLst>
            <p14:sldId id="473"/>
            <p14:sldId id="476"/>
            <p14:sldId id="477"/>
            <p14:sldId id="480"/>
            <p14:sldId id="481"/>
            <p14:sldId id="482"/>
          </p14:sldIdLst>
        </p14:section>
        <p14:section name="14 - Approved Menus" id="{0E19264B-D06B-4271-8E34-4A96448B1CBB}">
          <p14:sldIdLst>
            <p14:sldId id="483"/>
            <p14:sldId id="486"/>
            <p14:sldId id="487"/>
            <p14:sldId id="553"/>
            <p14:sldId id="554"/>
            <p14:sldId id="491"/>
            <p14:sldId id="492"/>
          </p14:sldIdLst>
        </p14:section>
        <p14:section name="15 - Training Staff and Volunteers" id="{A8608090-DB8D-4CB1-9BF1-B22CF04D1434}">
          <p14:sldIdLst>
            <p14:sldId id="493"/>
            <p14:sldId id="496"/>
            <p14:sldId id="497"/>
            <p14:sldId id="499"/>
            <p14:sldId id="500"/>
            <p14:sldId id="501"/>
            <p14:sldId id="502"/>
          </p14:sldIdLst>
        </p14:section>
        <p14:section name="Closing" id="{6DCC0072-BF10-45B7-BD9A-9152FD359FEF}">
          <p14:sldIdLst>
            <p14:sldId id="395"/>
            <p14:sldId id="342"/>
            <p14:sldId id="345"/>
          </p14:sldIdLst>
        </p14:section>
        <p14:section name="zz_Zoom Slides (do not display)" id="{6315153F-6155-403F-AF1C-E418E8856939}">
          <p14:sldIdLst>
            <p14:sldId id="628"/>
            <p14:sldId id="632"/>
            <p14:sldId id="629"/>
            <p14:sldId id="630"/>
            <p14:sldId id="631"/>
            <p14:sldId id="63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n Olse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742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0065" autoAdjust="0"/>
  </p:normalViewPr>
  <p:slideViewPr>
    <p:cSldViewPr>
      <p:cViewPr varScale="1">
        <p:scale>
          <a:sx n="41" d="100"/>
          <a:sy n="41" d="100"/>
        </p:scale>
        <p:origin x="1464" y="48"/>
      </p:cViewPr>
      <p:guideLst>
        <p:guide orient="horz" pos="2160"/>
        <p:guide pos="2880"/>
      </p:guideLst>
    </p:cSldViewPr>
  </p:slideViewPr>
  <p:outlineViewPr>
    <p:cViewPr>
      <p:scale>
        <a:sx n="33" d="100"/>
        <a:sy n="33" d="100"/>
      </p:scale>
      <p:origin x="0" y="-31781"/>
    </p:cViewPr>
  </p:outlineViewPr>
  <p:notesTextViewPr>
    <p:cViewPr>
      <p:scale>
        <a:sx n="1" d="1"/>
        <a:sy n="1" d="1"/>
      </p:scale>
      <p:origin x="0" y="0"/>
    </p:cViewPr>
  </p:notesTextViewPr>
  <p:sorterViewPr>
    <p:cViewPr>
      <p:scale>
        <a:sx n="70" d="100"/>
        <a:sy n="70" d="100"/>
      </p:scale>
      <p:origin x="0" y="-2299"/>
    </p:cViewPr>
  </p:sorterViewPr>
  <p:notesViewPr>
    <p:cSldViewPr>
      <p:cViewPr varScale="1">
        <p:scale>
          <a:sx n="62" d="100"/>
          <a:sy n="62" d="100"/>
        </p:scale>
        <p:origin x="2621" y="6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38" Type="http://schemas.openxmlformats.org/officeDocument/2006/relationships/slide" Target="slides/slide122.xml"/><Relationship Id="rId154" Type="http://schemas.openxmlformats.org/officeDocument/2006/relationships/slide" Target="slides/slide138.xml"/><Relationship Id="rId159" Type="http://schemas.openxmlformats.org/officeDocument/2006/relationships/slide" Target="slides/slide143.xml"/><Relationship Id="rId175" Type="http://schemas.openxmlformats.org/officeDocument/2006/relationships/font" Target="fonts/font13.fntdata"/><Relationship Id="rId170" Type="http://schemas.openxmlformats.org/officeDocument/2006/relationships/font" Target="fonts/font8.fntdata"/><Relationship Id="rId16" Type="http://schemas.openxmlformats.org/officeDocument/2006/relationships/slideMaster" Target="slideMasters/slideMaster7.xml"/><Relationship Id="rId107" Type="http://schemas.openxmlformats.org/officeDocument/2006/relationships/slide" Target="slides/slide91.xml"/><Relationship Id="rId11" Type="http://schemas.openxmlformats.org/officeDocument/2006/relationships/slideMaster" Target="slideMasters/slideMaster2.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28" Type="http://schemas.openxmlformats.org/officeDocument/2006/relationships/slide" Target="slides/slide112.xml"/><Relationship Id="rId144" Type="http://schemas.openxmlformats.org/officeDocument/2006/relationships/slide" Target="slides/slide128.xml"/><Relationship Id="rId149" Type="http://schemas.openxmlformats.org/officeDocument/2006/relationships/slide" Target="slides/slide133.xml"/><Relationship Id="rId5" Type="http://schemas.openxmlformats.org/officeDocument/2006/relationships/customXml" Target="../customXml/item5.xml"/><Relationship Id="rId90" Type="http://schemas.openxmlformats.org/officeDocument/2006/relationships/slide" Target="slides/slide74.xml"/><Relationship Id="rId95" Type="http://schemas.openxmlformats.org/officeDocument/2006/relationships/slide" Target="slides/slide79.xml"/><Relationship Id="rId160" Type="http://schemas.openxmlformats.org/officeDocument/2006/relationships/slide" Target="slides/slide144.xml"/><Relationship Id="rId165" Type="http://schemas.openxmlformats.org/officeDocument/2006/relationships/font" Target="fonts/font3.fntdata"/><Relationship Id="rId181" Type="http://schemas.openxmlformats.org/officeDocument/2006/relationships/presProps" Target="presProps.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slide" Target="slides/slide97.xml"/><Relationship Id="rId118" Type="http://schemas.openxmlformats.org/officeDocument/2006/relationships/slide" Target="slides/slide102.xml"/><Relationship Id="rId134" Type="http://schemas.openxmlformats.org/officeDocument/2006/relationships/slide" Target="slides/slide118.xml"/><Relationship Id="rId139" Type="http://schemas.openxmlformats.org/officeDocument/2006/relationships/slide" Target="slides/slide123.xml"/><Relationship Id="rId80" Type="http://schemas.openxmlformats.org/officeDocument/2006/relationships/slide" Target="slides/slide64.xml"/><Relationship Id="rId85" Type="http://schemas.openxmlformats.org/officeDocument/2006/relationships/slide" Target="slides/slide69.xml"/><Relationship Id="rId150" Type="http://schemas.openxmlformats.org/officeDocument/2006/relationships/slide" Target="slides/slide134.xml"/><Relationship Id="rId155" Type="http://schemas.openxmlformats.org/officeDocument/2006/relationships/slide" Target="slides/slide139.xml"/><Relationship Id="rId171" Type="http://schemas.openxmlformats.org/officeDocument/2006/relationships/font" Target="fonts/font9.fntdata"/><Relationship Id="rId176" Type="http://schemas.openxmlformats.org/officeDocument/2006/relationships/font" Target="fonts/font14.fntdata"/><Relationship Id="rId12" Type="http://schemas.openxmlformats.org/officeDocument/2006/relationships/slideMaster" Target="slideMasters/slideMaster3.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slide" Target="slides/slide92.xml"/><Relationship Id="rId124" Type="http://schemas.openxmlformats.org/officeDocument/2006/relationships/slide" Target="slides/slide108.xml"/><Relationship Id="rId129" Type="http://schemas.openxmlformats.org/officeDocument/2006/relationships/slide" Target="slides/slide113.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40" Type="http://schemas.openxmlformats.org/officeDocument/2006/relationships/slide" Target="slides/slide124.xml"/><Relationship Id="rId145" Type="http://schemas.openxmlformats.org/officeDocument/2006/relationships/slide" Target="slides/slide129.xml"/><Relationship Id="rId161" Type="http://schemas.openxmlformats.org/officeDocument/2006/relationships/notesMaster" Target="notesMasters/notesMaster1.xml"/><Relationship Id="rId166" Type="http://schemas.openxmlformats.org/officeDocument/2006/relationships/font" Target="fonts/font4.fntdata"/><Relationship Id="rId18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slide" Target="slides/slide7.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119" Type="http://schemas.openxmlformats.org/officeDocument/2006/relationships/slide" Target="slides/slide103.xml"/><Relationship Id="rId44" Type="http://schemas.openxmlformats.org/officeDocument/2006/relationships/slide" Target="slides/slide28.xml"/><Relationship Id="rId60" Type="http://schemas.openxmlformats.org/officeDocument/2006/relationships/slide" Target="slides/slide44.xml"/><Relationship Id="rId65" Type="http://schemas.openxmlformats.org/officeDocument/2006/relationships/slide" Target="slides/slide49.xml"/><Relationship Id="rId81" Type="http://schemas.openxmlformats.org/officeDocument/2006/relationships/slide" Target="slides/slide65.xml"/><Relationship Id="rId86" Type="http://schemas.openxmlformats.org/officeDocument/2006/relationships/slide" Target="slides/slide70.xml"/><Relationship Id="rId130" Type="http://schemas.openxmlformats.org/officeDocument/2006/relationships/slide" Target="slides/slide114.xml"/><Relationship Id="rId135" Type="http://schemas.openxmlformats.org/officeDocument/2006/relationships/slide" Target="slides/slide119.xml"/><Relationship Id="rId151" Type="http://schemas.openxmlformats.org/officeDocument/2006/relationships/slide" Target="slides/slide135.xml"/><Relationship Id="rId156" Type="http://schemas.openxmlformats.org/officeDocument/2006/relationships/slide" Target="slides/slide140.xml"/><Relationship Id="rId177" Type="http://schemas.openxmlformats.org/officeDocument/2006/relationships/font" Target="fonts/font15.fntdata"/><Relationship Id="rId4" Type="http://schemas.openxmlformats.org/officeDocument/2006/relationships/customXml" Target="../customXml/item4.xml"/><Relationship Id="rId9" Type="http://schemas.openxmlformats.org/officeDocument/2006/relationships/customXml" Target="../customXml/item9.xml"/><Relationship Id="rId172" Type="http://schemas.openxmlformats.org/officeDocument/2006/relationships/font" Target="fonts/font10.fntdata"/><Relationship Id="rId180" Type="http://schemas.openxmlformats.org/officeDocument/2006/relationships/commentAuthors" Target="commentAuthors.xml"/><Relationship Id="rId13" Type="http://schemas.openxmlformats.org/officeDocument/2006/relationships/slideMaster" Target="slideMasters/slideMaster4.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141" Type="http://schemas.openxmlformats.org/officeDocument/2006/relationships/slide" Target="slides/slide125.xml"/><Relationship Id="rId146" Type="http://schemas.openxmlformats.org/officeDocument/2006/relationships/slide" Target="slides/slide130.xml"/><Relationship Id="rId167" Type="http://schemas.openxmlformats.org/officeDocument/2006/relationships/font" Target="fonts/font5.fntdata"/><Relationship Id="rId7" Type="http://schemas.openxmlformats.org/officeDocument/2006/relationships/customXml" Target="../customXml/item7.xml"/><Relationship Id="rId71" Type="http://schemas.openxmlformats.org/officeDocument/2006/relationships/slide" Target="slides/slide55.xml"/><Relationship Id="rId92" Type="http://schemas.openxmlformats.org/officeDocument/2006/relationships/slide" Target="slides/slide76.xml"/><Relationship Id="rId162" Type="http://schemas.openxmlformats.org/officeDocument/2006/relationships/handoutMaster" Target="handoutMasters/handoutMaster1.xml"/><Relationship Id="rId183"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slide" Target="slides/slide120.xml"/><Relationship Id="rId157" Type="http://schemas.openxmlformats.org/officeDocument/2006/relationships/slide" Target="slides/slide141.xml"/><Relationship Id="rId178" Type="http://schemas.openxmlformats.org/officeDocument/2006/relationships/font" Target="fonts/font16.fntdata"/><Relationship Id="rId61" Type="http://schemas.openxmlformats.org/officeDocument/2006/relationships/slide" Target="slides/slide45.xml"/><Relationship Id="rId82" Type="http://schemas.openxmlformats.org/officeDocument/2006/relationships/slide" Target="slides/slide66.xml"/><Relationship Id="rId152" Type="http://schemas.openxmlformats.org/officeDocument/2006/relationships/slide" Target="slides/slide136.xml"/><Relationship Id="rId173" Type="http://schemas.openxmlformats.org/officeDocument/2006/relationships/font" Target="fonts/font11.fntdata"/><Relationship Id="rId19" Type="http://schemas.openxmlformats.org/officeDocument/2006/relationships/slide" Target="slides/slide3.xml"/><Relationship Id="rId14" Type="http://schemas.openxmlformats.org/officeDocument/2006/relationships/slideMaster" Target="slideMasters/slideMaster5.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168" Type="http://schemas.openxmlformats.org/officeDocument/2006/relationships/font" Target="fonts/font6.fntdata"/><Relationship Id="rId8" Type="http://schemas.openxmlformats.org/officeDocument/2006/relationships/customXml" Target="../customXml/item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163" Type="http://schemas.openxmlformats.org/officeDocument/2006/relationships/font" Target="fonts/font1.fntdata"/><Relationship Id="rId184"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slide" Target="slides/slide142.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slide" Target="slides/slide137.xml"/><Relationship Id="rId174" Type="http://schemas.openxmlformats.org/officeDocument/2006/relationships/font" Target="fonts/font12.fntdata"/><Relationship Id="rId179" Type="http://schemas.openxmlformats.org/officeDocument/2006/relationships/tags" Target="tags/tag1.xml"/><Relationship Id="rId15" Type="http://schemas.openxmlformats.org/officeDocument/2006/relationships/slideMaster" Target="slideMasters/slideMaster6.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27" Type="http://schemas.openxmlformats.org/officeDocument/2006/relationships/slide" Target="slides/slide111.xml"/><Relationship Id="rId10" Type="http://schemas.openxmlformats.org/officeDocument/2006/relationships/slideMaster" Target="slideMasters/slideMaster1.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43" Type="http://schemas.openxmlformats.org/officeDocument/2006/relationships/slide" Target="slides/slide127.xml"/><Relationship Id="rId148" Type="http://schemas.openxmlformats.org/officeDocument/2006/relationships/slide" Target="slides/slide132.xml"/><Relationship Id="rId164" Type="http://schemas.openxmlformats.org/officeDocument/2006/relationships/font" Target="fonts/font2.fntdata"/><Relationship Id="rId169" Type="http://schemas.openxmlformats.org/officeDocument/2006/relationships/font" Target="fonts/font7.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4ED9CE4-2E61-4DD1-85F5-6A3A1AF49376}"/>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3B1A4E8-78C5-431D-9E74-77C107DFEBE2}"/>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303A1876-10DB-4C87-BF03-031DD9BD9DAC}" type="datetimeFigureOut">
              <a:rPr lang="en-US" smtClean="0"/>
              <a:t>5/13/2019</a:t>
            </a:fld>
            <a:endParaRPr lang="en-US"/>
          </a:p>
        </p:txBody>
      </p:sp>
      <p:sp>
        <p:nvSpPr>
          <p:cNvPr id="4" name="Footer Placeholder 3">
            <a:extLst>
              <a:ext uri="{FF2B5EF4-FFF2-40B4-BE49-F238E27FC236}">
                <a16:creationId xmlns:a16="http://schemas.microsoft.com/office/drawing/2014/main" id="{2E97633C-AD35-424F-B818-E76A9D3AC9C1}"/>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009A7B0-B077-4F89-B6FD-74AB5C8741C4}"/>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3F4EA2EA-5D72-4EAB-9CF5-DBC2D710D207}" type="slidenum">
              <a:rPr lang="en-US" smtClean="0"/>
              <a:t>‹#›</a:t>
            </a:fld>
            <a:endParaRPr lang="en-US"/>
          </a:p>
        </p:txBody>
      </p:sp>
    </p:spTree>
    <p:extLst>
      <p:ext uri="{BB962C8B-B14F-4D97-AF65-F5344CB8AC3E}">
        <p14:creationId xmlns:p14="http://schemas.microsoft.com/office/powerpoint/2010/main" val="260629909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r>
              <a:rPr lang="en-US" dirty="0"/>
              <a:t> Revised: </a:t>
            </a:r>
            <a:fld id="{FB95A654-8031-4C0F-A26E-CAA118F48EB4}" type="datetimeFigureOut">
              <a:rPr lang="en-US" smtClean="0"/>
              <a:pPr/>
              <a:t>5/13/2019</a:t>
            </a:fld>
            <a:endParaRPr lang="en-US" dirty="0"/>
          </a:p>
        </p:txBody>
      </p:sp>
      <p:sp>
        <p:nvSpPr>
          <p:cNvPr id="4" name="Slide Image Placeholder 3"/>
          <p:cNvSpPr>
            <a:spLocks noGrp="1" noRot="1" noChangeAspect="1"/>
          </p:cNvSpPr>
          <p:nvPr>
            <p:ph type="sldImg" idx="2"/>
          </p:nvPr>
        </p:nvSpPr>
        <p:spPr>
          <a:xfrm>
            <a:off x="751417" y="392113"/>
            <a:ext cx="5268383" cy="3951287"/>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89"/>
            <a:ext cx="5608320" cy="4414177"/>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763000"/>
            <a:ext cx="3037840" cy="464820"/>
          </a:xfrm>
          <a:prstGeom prst="rect">
            <a:avLst/>
          </a:prstGeom>
        </p:spPr>
        <p:txBody>
          <a:bodyPr vert="horz" lIns="93177" tIns="46589" rIns="93177" bIns="46589" rtlCol="0" anchor="b"/>
          <a:lstStyle>
            <a:lvl1pPr algn="l">
              <a:defRPr sz="1200"/>
            </a:lvl1pPr>
          </a:lstStyle>
          <a:p>
            <a:r>
              <a:rPr lang="en-US" dirty="0"/>
              <a:t>Meal Site Coordinator Foundations</a:t>
            </a:r>
          </a:p>
        </p:txBody>
      </p:sp>
      <p:sp>
        <p:nvSpPr>
          <p:cNvPr id="7" name="Slide Number Placeholder 6"/>
          <p:cNvSpPr>
            <a:spLocks noGrp="1"/>
          </p:cNvSpPr>
          <p:nvPr>
            <p:ph type="sldNum" sz="quarter" idx="5"/>
          </p:nvPr>
        </p:nvSpPr>
        <p:spPr>
          <a:xfrm>
            <a:off x="3970938" y="8763000"/>
            <a:ext cx="3037840" cy="464820"/>
          </a:xfrm>
          <a:prstGeom prst="rect">
            <a:avLst/>
          </a:prstGeom>
        </p:spPr>
        <p:txBody>
          <a:bodyPr vert="horz" lIns="93177" tIns="46589" rIns="93177" bIns="46589" rtlCol="0" anchor="b"/>
          <a:lstStyle>
            <a:lvl1pPr algn="r">
              <a:defRPr sz="1200"/>
            </a:lvl1pPr>
          </a:lstStyle>
          <a:p>
            <a:fld id="{D2832458-24B6-4F6A-B4EB-D22DBA7D7771}" type="slidenum">
              <a:rPr lang="en-US" smtClean="0"/>
              <a:t>‹#›</a:t>
            </a:fld>
            <a:endParaRPr lang="en-US" dirty="0"/>
          </a:p>
        </p:txBody>
      </p:sp>
    </p:spTree>
    <p:extLst>
      <p:ext uri="{BB962C8B-B14F-4D97-AF65-F5344CB8AC3E}">
        <p14:creationId xmlns:p14="http://schemas.microsoft.com/office/powerpoint/2010/main" val="298873586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83.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201.xml"/></Relationships>
</file>

<file path=ppt/notesSlides/_rels/notesSlide100.xml.rels><?xml version="1.0" encoding="UTF-8" standalone="yes"?>
<Relationships xmlns="http://schemas.openxmlformats.org/package/2006/relationships"><Relationship Id="rId3" Type="http://schemas.openxmlformats.org/officeDocument/2006/relationships/slide" Target="../slides/slide100.xml"/><Relationship Id="rId2" Type="http://schemas.openxmlformats.org/officeDocument/2006/relationships/notesMaster" Target="../notesMasters/notesMaster1.xml"/><Relationship Id="rId1" Type="http://schemas.openxmlformats.org/officeDocument/2006/relationships/tags" Target="../tags/tag381.xml"/></Relationships>
</file>

<file path=ppt/notesSlides/_rels/notesSlide101.xml.rels><?xml version="1.0" encoding="UTF-8" standalone="yes"?>
<Relationships xmlns="http://schemas.openxmlformats.org/package/2006/relationships"><Relationship Id="rId3" Type="http://schemas.openxmlformats.org/officeDocument/2006/relationships/slide" Target="../slides/slide101.xml"/><Relationship Id="rId2" Type="http://schemas.openxmlformats.org/officeDocument/2006/relationships/notesMaster" Target="../notesMasters/notesMaster1.xml"/><Relationship Id="rId1" Type="http://schemas.openxmlformats.org/officeDocument/2006/relationships/tags" Target="../tags/tag383.xml"/></Relationships>
</file>

<file path=ppt/notesSlides/_rels/notesSlide102.xml.rels><?xml version="1.0" encoding="UTF-8" standalone="yes"?>
<Relationships xmlns="http://schemas.openxmlformats.org/package/2006/relationships"><Relationship Id="rId3" Type="http://schemas.openxmlformats.org/officeDocument/2006/relationships/slide" Target="../slides/slide102.xml"/><Relationship Id="rId2" Type="http://schemas.openxmlformats.org/officeDocument/2006/relationships/notesMaster" Target="../notesMasters/notesMaster1.xml"/><Relationship Id="rId1" Type="http://schemas.openxmlformats.org/officeDocument/2006/relationships/tags" Target="../tags/tag385.xml"/></Relationships>
</file>

<file path=ppt/notesSlides/_rels/notesSlide103.xml.rels><?xml version="1.0" encoding="UTF-8" standalone="yes"?>
<Relationships xmlns="http://schemas.openxmlformats.org/package/2006/relationships"><Relationship Id="rId3" Type="http://schemas.openxmlformats.org/officeDocument/2006/relationships/slide" Target="../slides/slide103.xml"/><Relationship Id="rId2" Type="http://schemas.openxmlformats.org/officeDocument/2006/relationships/notesMaster" Target="../notesMasters/notesMaster1.xml"/><Relationship Id="rId1" Type="http://schemas.openxmlformats.org/officeDocument/2006/relationships/tags" Target="../tags/tag387.xml"/></Relationships>
</file>

<file path=ppt/notesSlides/_rels/notesSlide104.xml.rels><?xml version="1.0" encoding="UTF-8" standalone="yes"?>
<Relationships xmlns="http://schemas.openxmlformats.org/package/2006/relationships"><Relationship Id="rId3" Type="http://schemas.openxmlformats.org/officeDocument/2006/relationships/slide" Target="../slides/slide104.xml"/><Relationship Id="rId2" Type="http://schemas.openxmlformats.org/officeDocument/2006/relationships/notesMaster" Target="../notesMasters/notesMaster1.xml"/><Relationship Id="rId1" Type="http://schemas.openxmlformats.org/officeDocument/2006/relationships/tags" Target="../tags/tag389.xml"/></Relationships>
</file>

<file path=ppt/notesSlides/_rels/notesSlide105.xml.rels><?xml version="1.0" encoding="UTF-8" standalone="yes"?>
<Relationships xmlns="http://schemas.openxmlformats.org/package/2006/relationships"><Relationship Id="rId3" Type="http://schemas.openxmlformats.org/officeDocument/2006/relationships/slide" Target="../slides/slide105.xml"/><Relationship Id="rId2" Type="http://schemas.openxmlformats.org/officeDocument/2006/relationships/notesMaster" Target="../notesMasters/notesMaster1.xml"/><Relationship Id="rId1" Type="http://schemas.openxmlformats.org/officeDocument/2006/relationships/tags" Target="../tags/tag391.xml"/></Relationships>
</file>

<file path=ppt/notesSlides/_rels/notesSlide106.xml.rels><?xml version="1.0" encoding="UTF-8" standalone="yes"?>
<Relationships xmlns="http://schemas.openxmlformats.org/package/2006/relationships"><Relationship Id="rId3" Type="http://schemas.openxmlformats.org/officeDocument/2006/relationships/slide" Target="../slides/slide106.xml"/><Relationship Id="rId2" Type="http://schemas.openxmlformats.org/officeDocument/2006/relationships/notesMaster" Target="../notesMasters/notesMaster1.xml"/><Relationship Id="rId1" Type="http://schemas.openxmlformats.org/officeDocument/2006/relationships/tags" Target="../tags/tag393.xml"/></Relationships>
</file>

<file path=ppt/notesSlides/_rels/notesSlide107.xml.rels><?xml version="1.0" encoding="UTF-8" standalone="yes"?>
<Relationships xmlns="http://schemas.openxmlformats.org/package/2006/relationships"><Relationship Id="rId3" Type="http://schemas.openxmlformats.org/officeDocument/2006/relationships/slide" Target="../slides/slide107.xml"/><Relationship Id="rId2" Type="http://schemas.openxmlformats.org/officeDocument/2006/relationships/notesMaster" Target="../notesMasters/notesMaster1.xml"/><Relationship Id="rId1" Type="http://schemas.openxmlformats.org/officeDocument/2006/relationships/tags" Target="../tags/tag395.xml"/></Relationships>
</file>

<file path=ppt/notesSlides/_rels/notesSlide108.xml.rels><?xml version="1.0" encoding="UTF-8" standalone="yes"?>
<Relationships xmlns="http://schemas.openxmlformats.org/package/2006/relationships"><Relationship Id="rId3" Type="http://schemas.openxmlformats.org/officeDocument/2006/relationships/slide" Target="../slides/slide108.xml"/><Relationship Id="rId2" Type="http://schemas.openxmlformats.org/officeDocument/2006/relationships/notesMaster" Target="../notesMasters/notesMaster1.xml"/><Relationship Id="rId1" Type="http://schemas.openxmlformats.org/officeDocument/2006/relationships/tags" Target="../tags/tag397.xml"/></Relationships>
</file>

<file path=ppt/notesSlides/_rels/notesSlide109.xml.rels><?xml version="1.0" encoding="UTF-8" standalone="yes"?>
<Relationships xmlns="http://schemas.openxmlformats.org/package/2006/relationships"><Relationship Id="rId3" Type="http://schemas.openxmlformats.org/officeDocument/2006/relationships/slide" Target="../slides/slide109.xml"/><Relationship Id="rId2" Type="http://schemas.openxmlformats.org/officeDocument/2006/relationships/notesMaster" Target="../notesMasters/notesMaster1.xml"/><Relationship Id="rId1" Type="http://schemas.openxmlformats.org/officeDocument/2006/relationships/tags" Target="../tags/tag399.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203.xml"/></Relationships>
</file>

<file path=ppt/notesSlides/_rels/notesSlide110.xml.rels><?xml version="1.0" encoding="UTF-8" standalone="yes"?>
<Relationships xmlns="http://schemas.openxmlformats.org/package/2006/relationships"><Relationship Id="rId3" Type="http://schemas.openxmlformats.org/officeDocument/2006/relationships/slide" Target="../slides/slide110.xml"/><Relationship Id="rId2" Type="http://schemas.openxmlformats.org/officeDocument/2006/relationships/notesMaster" Target="../notesMasters/notesMaster1.xml"/><Relationship Id="rId1" Type="http://schemas.openxmlformats.org/officeDocument/2006/relationships/tags" Target="../tags/tag401.xml"/></Relationships>
</file>

<file path=ppt/notesSlides/_rels/notesSlide111.xml.rels><?xml version="1.0" encoding="UTF-8" standalone="yes"?>
<Relationships xmlns="http://schemas.openxmlformats.org/package/2006/relationships"><Relationship Id="rId3" Type="http://schemas.openxmlformats.org/officeDocument/2006/relationships/slide" Target="../slides/slide111.xml"/><Relationship Id="rId2" Type="http://schemas.openxmlformats.org/officeDocument/2006/relationships/notesMaster" Target="../notesMasters/notesMaster1.xml"/><Relationship Id="rId1" Type="http://schemas.openxmlformats.org/officeDocument/2006/relationships/tags" Target="../tags/tag403.xml"/></Relationships>
</file>

<file path=ppt/notesSlides/_rels/notesSlide112.xml.rels><?xml version="1.0" encoding="UTF-8" standalone="yes"?>
<Relationships xmlns="http://schemas.openxmlformats.org/package/2006/relationships"><Relationship Id="rId3" Type="http://schemas.openxmlformats.org/officeDocument/2006/relationships/slide" Target="../slides/slide112.xml"/><Relationship Id="rId2" Type="http://schemas.openxmlformats.org/officeDocument/2006/relationships/notesMaster" Target="../notesMasters/notesMaster1.xml"/><Relationship Id="rId1" Type="http://schemas.openxmlformats.org/officeDocument/2006/relationships/tags" Target="../tags/tag405.xml"/></Relationships>
</file>

<file path=ppt/notesSlides/_rels/notesSlide113.xml.rels><?xml version="1.0" encoding="UTF-8" standalone="yes"?>
<Relationships xmlns="http://schemas.openxmlformats.org/package/2006/relationships"><Relationship Id="rId3" Type="http://schemas.openxmlformats.org/officeDocument/2006/relationships/slide" Target="../slides/slide113.xml"/><Relationship Id="rId2" Type="http://schemas.openxmlformats.org/officeDocument/2006/relationships/notesMaster" Target="../notesMasters/notesMaster1.xml"/><Relationship Id="rId1" Type="http://schemas.openxmlformats.org/officeDocument/2006/relationships/tags" Target="../tags/tag407.xml"/></Relationships>
</file>

<file path=ppt/notesSlides/_rels/notesSlide114.xml.rels><?xml version="1.0" encoding="UTF-8" standalone="yes"?>
<Relationships xmlns="http://schemas.openxmlformats.org/package/2006/relationships"><Relationship Id="rId3" Type="http://schemas.openxmlformats.org/officeDocument/2006/relationships/slide" Target="../slides/slide114.xml"/><Relationship Id="rId2" Type="http://schemas.openxmlformats.org/officeDocument/2006/relationships/notesMaster" Target="../notesMasters/notesMaster1.xml"/><Relationship Id="rId1" Type="http://schemas.openxmlformats.org/officeDocument/2006/relationships/tags" Target="../tags/tag409.xml"/></Relationships>
</file>

<file path=ppt/notesSlides/_rels/notesSlide115.xml.rels><?xml version="1.0" encoding="UTF-8" standalone="yes"?>
<Relationships xmlns="http://schemas.openxmlformats.org/package/2006/relationships"><Relationship Id="rId3" Type="http://schemas.openxmlformats.org/officeDocument/2006/relationships/slide" Target="../slides/slide115.xml"/><Relationship Id="rId2" Type="http://schemas.openxmlformats.org/officeDocument/2006/relationships/notesMaster" Target="../notesMasters/notesMaster1.xml"/><Relationship Id="rId1" Type="http://schemas.openxmlformats.org/officeDocument/2006/relationships/tags" Target="../tags/tag411.xml"/></Relationships>
</file>

<file path=ppt/notesSlides/_rels/notesSlide116.xml.rels><?xml version="1.0" encoding="UTF-8" standalone="yes"?>
<Relationships xmlns="http://schemas.openxmlformats.org/package/2006/relationships"><Relationship Id="rId3" Type="http://schemas.openxmlformats.org/officeDocument/2006/relationships/slide" Target="../slides/slide116.xml"/><Relationship Id="rId2" Type="http://schemas.openxmlformats.org/officeDocument/2006/relationships/notesMaster" Target="../notesMasters/notesMaster1.xml"/><Relationship Id="rId1" Type="http://schemas.openxmlformats.org/officeDocument/2006/relationships/tags" Target="../tags/tag413.xml"/></Relationships>
</file>

<file path=ppt/notesSlides/_rels/notesSlide117.xml.rels><?xml version="1.0" encoding="UTF-8" standalone="yes"?>
<Relationships xmlns="http://schemas.openxmlformats.org/package/2006/relationships"><Relationship Id="rId3" Type="http://schemas.openxmlformats.org/officeDocument/2006/relationships/slide" Target="../slides/slide117.xml"/><Relationship Id="rId2" Type="http://schemas.openxmlformats.org/officeDocument/2006/relationships/notesMaster" Target="../notesMasters/notesMaster1.xml"/><Relationship Id="rId1" Type="http://schemas.openxmlformats.org/officeDocument/2006/relationships/tags" Target="../tags/tag415.xml"/></Relationships>
</file>

<file path=ppt/notesSlides/_rels/notesSlide118.xml.rels><?xml version="1.0" encoding="UTF-8" standalone="yes"?>
<Relationships xmlns="http://schemas.openxmlformats.org/package/2006/relationships"><Relationship Id="rId3" Type="http://schemas.openxmlformats.org/officeDocument/2006/relationships/slide" Target="../slides/slide118.xml"/><Relationship Id="rId2" Type="http://schemas.openxmlformats.org/officeDocument/2006/relationships/notesMaster" Target="../notesMasters/notesMaster1.xml"/><Relationship Id="rId1" Type="http://schemas.openxmlformats.org/officeDocument/2006/relationships/tags" Target="../tags/tag417.xml"/></Relationships>
</file>

<file path=ppt/notesSlides/_rels/notesSlide119.xml.rels><?xml version="1.0" encoding="UTF-8" standalone="yes"?>
<Relationships xmlns="http://schemas.openxmlformats.org/package/2006/relationships"><Relationship Id="rId3" Type="http://schemas.openxmlformats.org/officeDocument/2006/relationships/slide" Target="../slides/slide119.xml"/><Relationship Id="rId2" Type="http://schemas.openxmlformats.org/officeDocument/2006/relationships/notesMaster" Target="../notesMasters/notesMaster1.xml"/><Relationship Id="rId1" Type="http://schemas.openxmlformats.org/officeDocument/2006/relationships/tags" Target="../tags/tag419.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205.xml"/></Relationships>
</file>

<file path=ppt/notesSlides/_rels/notesSlide120.xml.rels><?xml version="1.0" encoding="UTF-8" standalone="yes"?>
<Relationships xmlns="http://schemas.openxmlformats.org/package/2006/relationships"><Relationship Id="rId3" Type="http://schemas.openxmlformats.org/officeDocument/2006/relationships/slide" Target="../slides/slide120.xml"/><Relationship Id="rId2" Type="http://schemas.openxmlformats.org/officeDocument/2006/relationships/notesMaster" Target="../notesMasters/notesMaster1.xml"/><Relationship Id="rId1" Type="http://schemas.openxmlformats.org/officeDocument/2006/relationships/tags" Target="../tags/tag421.xml"/></Relationships>
</file>

<file path=ppt/notesSlides/_rels/notesSlide121.xml.rels><?xml version="1.0" encoding="UTF-8" standalone="yes"?>
<Relationships xmlns="http://schemas.openxmlformats.org/package/2006/relationships"><Relationship Id="rId3" Type="http://schemas.openxmlformats.org/officeDocument/2006/relationships/slide" Target="../slides/slide121.xml"/><Relationship Id="rId2" Type="http://schemas.openxmlformats.org/officeDocument/2006/relationships/notesMaster" Target="../notesMasters/notesMaster1.xml"/><Relationship Id="rId1" Type="http://schemas.openxmlformats.org/officeDocument/2006/relationships/tags" Target="../tags/tag423.xml"/></Relationships>
</file>

<file path=ppt/notesSlides/_rels/notesSlide122.xml.rels><?xml version="1.0" encoding="UTF-8" standalone="yes"?>
<Relationships xmlns="http://schemas.openxmlformats.org/package/2006/relationships"><Relationship Id="rId3" Type="http://schemas.openxmlformats.org/officeDocument/2006/relationships/slide" Target="../slides/slide122.xml"/><Relationship Id="rId2" Type="http://schemas.openxmlformats.org/officeDocument/2006/relationships/notesMaster" Target="../notesMasters/notesMaster1.xml"/><Relationship Id="rId1" Type="http://schemas.openxmlformats.org/officeDocument/2006/relationships/tags" Target="../tags/tag425.xml"/></Relationships>
</file>

<file path=ppt/notesSlides/_rels/notesSlide123.xml.rels><?xml version="1.0" encoding="UTF-8" standalone="yes"?>
<Relationships xmlns="http://schemas.openxmlformats.org/package/2006/relationships"><Relationship Id="rId3" Type="http://schemas.openxmlformats.org/officeDocument/2006/relationships/slide" Target="../slides/slide123.xml"/><Relationship Id="rId2" Type="http://schemas.openxmlformats.org/officeDocument/2006/relationships/notesMaster" Target="../notesMasters/notesMaster1.xml"/><Relationship Id="rId1" Type="http://schemas.openxmlformats.org/officeDocument/2006/relationships/tags" Target="../tags/tag427.xml"/></Relationships>
</file>

<file path=ppt/notesSlides/_rels/notesSlide124.xml.rels><?xml version="1.0" encoding="UTF-8" standalone="yes"?>
<Relationships xmlns="http://schemas.openxmlformats.org/package/2006/relationships"><Relationship Id="rId3" Type="http://schemas.openxmlformats.org/officeDocument/2006/relationships/slide" Target="../slides/slide124.xml"/><Relationship Id="rId2" Type="http://schemas.openxmlformats.org/officeDocument/2006/relationships/notesMaster" Target="../notesMasters/notesMaster1.xml"/><Relationship Id="rId1" Type="http://schemas.openxmlformats.org/officeDocument/2006/relationships/tags" Target="../tags/tag429.xml"/></Relationships>
</file>

<file path=ppt/notesSlides/_rels/notesSlide125.xml.rels><?xml version="1.0" encoding="UTF-8" standalone="yes"?>
<Relationships xmlns="http://schemas.openxmlformats.org/package/2006/relationships"><Relationship Id="rId3" Type="http://schemas.openxmlformats.org/officeDocument/2006/relationships/slide" Target="../slides/slide125.xml"/><Relationship Id="rId2" Type="http://schemas.openxmlformats.org/officeDocument/2006/relationships/notesMaster" Target="../notesMasters/notesMaster1.xml"/><Relationship Id="rId1" Type="http://schemas.openxmlformats.org/officeDocument/2006/relationships/tags" Target="../tags/tag431.xml"/></Relationships>
</file>

<file path=ppt/notesSlides/_rels/notesSlide126.xml.rels><?xml version="1.0" encoding="UTF-8" standalone="yes"?>
<Relationships xmlns="http://schemas.openxmlformats.org/package/2006/relationships"><Relationship Id="rId3" Type="http://schemas.openxmlformats.org/officeDocument/2006/relationships/slide" Target="../slides/slide126.xml"/><Relationship Id="rId2" Type="http://schemas.openxmlformats.org/officeDocument/2006/relationships/notesMaster" Target="../notesMasters/notesMaster1.xml"/><Relationship Id="rId1" Type="http://schemas.openxmlformats.org/officeDocument/2006/relationships/tags" Target="../tags/tag433.xml"/></Relationships>
</file>

<file path=ppt/notesSlides/_rels/notesSlide127.xml.rels><?xml version="1.0" encoding="UTF-8" standalone="yes"?>
<Relationships xmlns="http://schemas.openxmlformats.org/package/2006/relationships"><Relationship Id="rId3" Type="http://schemas.openxmlformats.org/officeDocument/2006/relationships/slide" Target="../slides/slide127.xml"/><Relationship Id="rId2" Type="http://schemas.openxmlformats.org/officeDocument/2006/relationships/notesMaster" Target="../notesMasters/notesMaster1.xml"/><Relationship Id="rId1" Type="http://schemas.openxmlformats.org/officeDocument/2006/relationships/tags" Target="../tags/tag435.xml"/></Relationships>
</file>

<file path=ppt/notesSlides/_rels/notesSlide128.xml.rels><?xml version="1.0" encoding="UTF-8" standalone="yes"?>
<Relationships xmlns="http://schemas.openxmlformats.org/package/2006/relationships"><Relationship Id="rId3" Type="http://schemas.openxmlformats.org/officeDocument/2006/relationships/slide" Target="../slides/slide128.xml"/><Relationship Id="rId2" Type="http://schemas.openxmlformats.org/officeDocument/2006/relationships/notesMaster" Target="../notesMasters/notesMaster1.xml"/><Relationship Id="rId1" Type="http://schemas.openxmlformats.org/officeDocument/2006/relationships/tags" Target="../tags/tag437.xml"/></Relationships>
</file>

<file path=ppt/notesSlides/_rels/notesSlide129.xml.rels><?xml version="1.0" encoding="UTF-8" standalone="yes"?>
<Relationships xmlns="http://schemas.openxmlformats.org/package/2006/relationships"><Relationship Id="rId3" Type="http://schemas.openxmlformats.org/officeDocument/2006/relationships/slide" Target="../slides/slide129.xml"/><Relationship Id="rId2" Type="http://schemas.openxmlformats.org/officeDocument/2006/relationships/notesMaster" Target="../notesMasters/notesMaster1.xml"/><Relationship Id="rId1" Type="http://schemas.openxmlformats.org/officeDocument/2006/relationships/tags" Target="../tags/tag439.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207.xml"/></Relationships>
</file>

<file path=ppt/notesSlides/_rels/notesSlide130.xml.rels><?xml version="1.0" encoding="UTF-8" standalone="yes"?>
<Relationships xmlns="http://schemas.openxmlformats.org/package/2006/relationships"><Relationship Id="rId3" Type="http://schemas.openxmlformats.org/officeDocument/2006/relationships/slide" Target="../slides/slide130.xml"/><Relationship Id="rId2" Type="http://schemas.openxmlformats.org/officeDocument/2006/relationships/notesMaster" Target="../notesMasters/notesMaster1.xml"/><Relationship Id="rId1" Type="http://schemas.openxmlformats.org/officeDocument/2006/relationships/tags" Target="../tags/tag441.xml"/></Relationships>
</file>

<file path=ppt/notesSlides/_rels/notesSlide131.xml.rels><?xml version="1.0" encoding="UTF-8" standalone="yes"?>
<Relationships xmlns="http://schemas.openxmlformats.org/package/2006/relationships"><Relationship Id="rId3" Type="http://schemas.openxmlformats.org/officeDocument/2006/relationships/slide" Target="../slides/slide131.xml"/><Relationship Id="rId2" Type="http://schemas.openxmlformats.org/officeDocument/2006/relationships/notesMaster" Target="../notesMasters/notesMaster1.xml"/><Relationship Id="rId1" Type="http://schemas.openxmlformats.org/officeDocument/2006/relationships/tags" Target="../tags/tag443.xml"/></Relationships>
</file>

<file path=ppt/notesSlides/_rels/notesSlide132.xml.rels><?xml version="1.0" encoding="UTF-8" standalone="yes"?>
<Relationships xmlns="http://schemas.openxmlformats.org/package/2006/relationships"><Relationship Id="rId3" Type="http://schemas.openxmlformats.org/officeDocument/2006/relationships/slide" Target="../slides/slide132.xml"/><Relationship Id="rId2" Type="http://schemas.openxmlformats.org/officeDocument/2006/relationships/notesMaster" Target="../notesMasters/notesMaster1.xml"/><Relationship Id="rId1" Type="http://schemas.openxmlformats.org/officeDocument/2006/relationships/tags" Target="../tags/tag445.xml"/></Relationships>
</file>

<file path=ppt/notesSlides/_rels/notesSlide133.xml.rels><?xml version="1.0" encoding="UTF-8" standalone="yes"?>
<Relationships xmlns="http://schemas.openxmlformats.org/package/2006/relationships"><Relationship Id="rId3" Type="http://schemas.openxmlformats.org/officeDocument/2006/relationships/slide" Target="../slides/slide133.xml"/><Relationship Id="rId2" Type="http://schemas.openxmlformats.org/officeDocument/2006/relationships/notesMaster" Target="../notesMasters/notesMaster1.xml"/><Relationship Id="rId1" Type="http://schemas.openxmlformats.org/officeDocument/2006/relationships/tags" Target="../tags/tag447.xml"/></Relationships>
</file>

<file path=ppt/notesSlides/_rels/notesSlide134.xml.rels><?xml version="1.0" encoding="UTF-8" standalone="yes"?>
<Relationships xmlns="http://schemas.openxmlformats.org/package/2006/relationships"><Relationship Id="rId3" Type="http://schemas.openxmlformats.org/officeDocument/2006/relationships/slide" Target="../slides/slide134.xml"/><Relationship Id="rId2" Type="http://schemas.openxmlformats.org/officeDocument/2006/relationships/notesMaster" Target="../notesMasters/notesMaster1.xml"/><Relationship Id="rId1" Type="http://schemas.openxmlformats.org/officeDocument/2006/relationships/tags" Target="../tags/tag449.xml"/></Relationships>
</file>

<file path=ppt/notesSlides/_rels/notesSlide135.xml.rels><?xml version="1.0" encoding="UTF-8" standalone="yes"?>
<Relationships xmlns="http://schemas.openxmlformats.org/package/2006/relationships"><Relationship Id="rId3" Type="http://schemas.openxmlformats.org/officeDocument/2006/relationships/slide" Target="../slides/slide135.xml"/><Relationship Id="rId2" Type="http://schemas.openxmlformats.org/officeDocument/2006/relationships/notesMaster" Target="../notesMasters/notesMaster1.xml"/><Relationship Id="rId1" Type="http://schemas.openxmlformats.org/officeDocument/2006/relationships/tags" Target="../tags/tag451.xml"/></Relationships>
</file>

<file path=ppt/notesSlides/_rels/notesSlide136.xml.rels><?xml version="1.0" encoding="UTF-8" standalone="yes"?>
<Relationships xmlns="http://schemas.openxmlformats.org/package/2006/relationships"><Relationship Id="rId3" Type="http://schemas.openxmlformats.org/officeDocument/2006/relationships/slide" Target="../slides/slide136.xml"/><Relationship Id="rId2" Type="http://schemas.openxmlformats.org/officeDocument/2006/relationships/notesMaster" Target="../notesMasters/notesMaster1.xml"/><Relationship Id="rId1" Type="http://schemas.openxmlformats.org/officeDocument/2006/relationships/tags" Target="../tags/tag453.xml"/></Relationships>
</file>

<file path=ppt/notesSlides/_rels/notesSlide137.xml.rels><?xml version="1.0" encoding="UTF-8" standalone="yes"?>
<Relationships xmlns="http://schemas.openxmlformats.org/package/2006/relationships"><Relationship Id="rId3" Type="http://schemas.openxmlformats.org/officeDocument/2006/relationships/slide" Target="../slides/slide137.xml"/><Relationship Id="rId2" Type="http://schemas.openxmlformats.org/officeDocument/2006/relationships/notesMaster" Target="../notesMasters/notesMaster1.xml"/><Relationship Id="rId1" Type="http://schemas.openxmlformats.org/officeDocument/2006/relationships/tags" Target="../tags/tag455.xml"/></Relationships>
</file>

<file path=ppt/notesSlides/_rels/notesSlide138.xml.rels><?xml version="1.0" encoding="UTF-8" standalone="yes"?>
<Relationships xmlns="http://schemas.openxmlformats.org/package/2006/relationships"><Relationship Id="rId3" Type="http://schemas.openxmlformats.org/officeDocument/2006/relationships/slide" Target="../slides/slide138.xml"/><Relationship Id="rId2" Type="http://schemas.openxmlformats.org/officeDocument/2006/relationships/notesMaster" Target="../notesMasters/notesMaster1.xml"/><Relationship Id="rId1" Type="http://schemas.openxmlformats.org/officeDocument/2006/relationships/tags" Target="../tags/tag457.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209.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211.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213.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215.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217.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219.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185.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221.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223.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225.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227.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229.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231.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233.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235.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237.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239.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187.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241.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243.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245.xml"/><Relationship Id="rId4" Type="http://schemas.openxmlformats.org/officeDocument/2006/relationships/hyperlink" Target="https://youtu.be/Zw9j1g1wsq8"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247.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249.xml"/><Relationship Id="rId4" Type="http://schemas.openxmlformats.org/officeDocument/2006/relationships/hyperlink" Target="https://youtu.be/UaiKlOTRH2M"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251.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253.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255.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257.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259.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189.xml"/></Relationships>
</file>

<file path=ppt/notesSlides/_rels/notesSlide40.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261.xml"/></Relationships>
</file>

<file path=ppt/notesSlides/_rels/notesSlide41.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ags" Target="../tags/tag263.xml"/><Relationship Id="rId5" Type="http://schemas.openxmlformats.org/officeDocument/2006/relationships/hyperlink" Target="https://youtu.be/URgF2Er026c" TargetMode="External"/><Relationship Id="rId4" Type="http://schemas.openxmlformats.org/officeDocument/2006/relationships/hyperlink" Target="https://youtu.be/uO8PK9Le_E4"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265.xml"/></Relationships>
</file>

<file path=ppt/notesSlides/_rels/notesSlide43.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notesMaster" Target="../notesMasters/notesMaster1.xml"/><Relationship Id="rId1" Type="http://schemas.openxmlformats.org/officeDocument/2006/relationships/tags" Target="../tags/tag267.xml"/></Relationships>
</file>

<file path=ppt/notesSlides/_rels/notesSlide44.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ags" Target="../tags/tag269.xml"/></Relationships>
</file>

<file path=ppt/notesSlides/_rels/notesSlide45.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271.xml"/></Relationships>
</file>

<file path=ppt/notesSlides/_rels/notesSlide46.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273.xml"/></Relationships>
</file>

<file path=ppt/notesSlides/_rels/notesSlide47.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275.xml"/></Relationships>
</file>

<file path=ppt/notesSlides/_rels/notesSlide48.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277.xml"/></Relationships>
</file>

<file path=ppt/notesSlides/_rels/notesSlide49.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279.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191.xml"/></Relationships>
</file>

<file path=ppt/notesSlides/_rels/notesSlide50.xml.rels><?xml version="1.0" encoding="UTF-8" standalone="yes"?>
<Relationships xmlns="http://schemas.openxmlformats.org/package/2006/relationships"><Relationship Id="rId3" Type="http://schemas.openxmlformats.org/officeDocument/2006/relationships/slide" Target="../slides/slide50.xml"/><Relationship Id="rId2" Type="http://schemas.openxmlformats.org/officeDocument/2006/relationships/notesMaster" Target="../notesMasters/notesMaster1.xml"/><Relationship Id="rId1" Type="http://schemas.openxmlformats.org/officeDocument/2006/relationships/tags" Target="../tags/tag281.xml"/></Relationships>
</file>

<file path=ppt/notesSlides/_rels/notesSlide51.xml.rels><?xml version="1.0" encoding="UTF-8" standalone="yes"?>
<Relationships xmlns="http://schemas.openxmlformats.org/package/2006/relationships"><Relationship Id="rId3" Type="http://schemas.openxmlformats.org/officeDocument/2006/relationships/slide" Target="../slides/slide51.xml"/><Relationship Id="rId2" Type="http://schemas.openxmlformats.org/officeDocument/2006/relationships/notesMaster" Target="../notesMasters/notesMaster1.xml"/><Relationship Id="rId1" Type="http://schemas.openxmlformats.org/officeDocument/2006/relationships/tags" Target="../tags/tag283.xml"/></Relationships>
</file>

<file path=ppt/notesSlides/_rels/notesSlide52.xml.rels><?xml version="1.0" encoding="UTF-8" standalone="yes"?>
<Relationships xmlns="http://schemas.openxmlformats.org/package/2006/relationships"><Relationship Id="rId3" Type="http://schemas.openxmlformats.org/officeDocument/2006/relationships/slide" Target="../slides/slide52.xml"/><Relationship Id="rId2" Type="http://schemas.openxmlformats.org/officeDocument/2006/relationships/notesMaster" Target="../notesMasters/notesMaster1.xml"/><Relationship Id="rId1" Type="http://schemas.openxmlformats.org/officeDocument/2006/relationships/tags" Target="../tags/tag285.xml"/></Relationships>
</file>

<file path=ppt/notesSlides/_rels/notesSlide53.xml.rels><?xml version="1.0" encoding="UTF-8" standalone="yes"?>
<Relationships xmlns="http://schemas.openxmlformats.org/package/2006/relationships"><Relationship Id="rId3" Type="http://schemas.openxmlformats.org/officeDocument/2006/relationships/slide" Target="../slides/slide53.xml"/><Relationship Id="rId2" Type="http://schemas.openxmlformats.org/officeDocument/2006/relationships/notesMaster" Target="../notesMasters/notesMaster1.xml"/><Relationship Id="rId1" Type="http://schemas.openxmlformats.org/officeDocument/2006/relationships/tags" Target="../tags/tag287.xml"/></Relationships>
</file>

<file path=ppt/notesSlides/_rels/notesSlide54.xml.rels><?xml version="1.0" encoding="UTF-8" standalone="yes"?>
<Relationships xmlns="http://schemas.openxmlformats.org/package/2006/relationships"><Relationship Id="rId3" Type="http://schemas.openxmlformats.org/officeDocument/2006/relationships/slide" Target="../slides/slide54.xml"/><Relationship Id="rId2" Type="http://schemas.openxmlformats.org/officeDocument/2006/relationships/notesMaster" Target="../notesMasters/notesMaster1.xml"/><Relationship Id="rId1" Type="http://schemas.openxmlformats.org/officeDocument/2006/relationships/tags" Target="../tags/tag289.xml"/></Relationships>
</file>

<file path=ppt/notesSlides/_rels/notesSlide55.xml.rels><?xml version="1.0" encoding="UTF-8" standalone="yes"?>
<Relationships xmlns="http://schemas.openxmlformats.org/package/2006/relationships"><Relationship Id="rId3" Type="http://schemas.openxmlformats.org/officeDocument/2006/relationships/slide" Target="../slides/slide55.xml"/><Relationship Id="rId2" Type="http://schemas.openxmlformats.org/officeDocument/2006/relationships/notesMaster" Target="../notesMasters/notesMaster1.xml"/><Relationship Id="rId1" Type="http://schemas.openxmlformats.org/officeDocument/2006/relationships/tags" Target="../tags/tag291.xml"/></Relationships>
</file>

<file path=ppt/notesSlides/_rels/notesSlide56.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notesMaster" Target="../notesMasters/notesMaster1.xml"/><Relationship Id="rId1" Type="http://schemas.openxmlformats.org/officeDocument/2006/relationships/tags" Target="../tags/tag293.xml"/></Relationships>
</file>

<file path=ppt/notesSlides/_rels/notesSlide57.xml.rels><?xml version="1.0" encoding="UTF-8" standalone="yes"?>
<Relationships xmlns="http://schemas.openxmlformats.org/package/2006/relationships"><Relationship Id="rId3" Type="http://schemas.openxmlformats.org/officeDocument/2006/relationships/slide" Target="../slides/slide57.xml"/><Relationship Id="rId2" Type="http://schemas.openxmlformats.org/officeDocument/2006/relationships/notesMaster" Target="../notesMasters/notesMaster1.xml"/><Relationship Id="rId1" Type="http://schemas.openxmlformats.org/officeDocument/2006/relationships/tags" Target="../tags/tag295.xml"/></Relationships>
</file>

<file path=ppt/notesSlides/_rels/notesSlide58.xml.rels><?xml version="1.0" encoding="UTF-8" standalone="yes"?>
<Relationships xmlns="http://schemas.openxmlformats.org/package/2006/relationships"><Relationship Id="rId3" Type="http://schemas.openxmlformats.org/officeDocument/2006/relationships/slide" Target="../slides/slide58.xml"/><Relationship Id="rId2" Type="http://schemas.openxmlformats.org/officeDocument/2006/relationships/notesMaster" Target="../notesMasters/notesMaster1.xml"/><Relationship Id="rId1" Type="http://schemas.openxmlformats.org/officeDocument/2006/relationships/tags" Target="../tags/tag297.xml"/></Relationships>
</file>

<file path=ppt/notesSlides/_rels/notesSlide59.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notesMaster" Target="../notesMasters/notesMaster1.xml"/><Relationship Id="rId1" Type="http://schemas.openxmlformats.org/officeDocument/2006/relationships/tags" Target="../tags/tag299.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93.xml"/></Relationships>
</file>

<file path=ppt/notesSlides/_rels/notesSlide60.xml.rels><?xml version="1.0" encoding="UTF-8" standalone="yes"?>
<Relationships xmlns="http://schemas.openxmlformats.org/package/2006/relationships"><Relationship Id="rId3" Type="http://schemas.openxmlformats.org/officeDocument/2006/relationships/slide" Target="../slides/slide60.xml"/><Relationship Id="rId2" Type="http://schemas.openxmlformats.org/officeDocument/2006/relationships/notesMaster" Target="../notesMasters/notesMaster1.xml"/><Relationship Id="rId1" Type="http://schemas.openxmlformats.org/officeDocument/2006/relationships/tags" Target="../tags/tag301.xml"/></Relationships>
</file>

<file path=ppt/notesSlides/_rels/notesSlide61.xml.rels><?xml version="1.0" encoding="UTF-8" standalone="yes"?>
<Relationships xmlns="http://schemas.openxmlformats.org/package/2006/relationships"><Relationship Id="rId3" Type="http://schemas.openxmlformats.org/officeDocument/2006/relationships/slide" Target="../slides/slide61.xml"/><Relationship Id="rId2" Type="http://schemas.openxmlformats.org/officeDocument/2006/relationships/notesMaster" Target="../notesMasters/notesMaster1.xml"/><Relationship Id="rId1" Type="http://schemas.openxmlformats.org/officeDocument/2006/relationships/tags" Target="../tags/tag303.xml"/></Relationships>
</file>

<file path=ppt/notesSlides/_rels/notesSlide62.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notesMaster" Target="../notesMasters/notesMaster1.xml"/><Relationship Id="rId1" Type="http://schemas.openxmlformats.org/officeDocument/2006/relationships/tags" Target="../tags/tag305.xml"/></Relationships>
</file>

<file path=ppt/notesSlides/_rels/notesSlide63.xml.rels><?xml version="1.0" encoding="UTF-8" standalone="yes"?>
<Relationships xmlns="http://schemas.openxmlformats.org/package/2006/relationships"><Relationship Id="rId3" Type="http://schemas.openxmlformats.org/officeDocument/2006/relationships/slide" Target="../slides/slide63.xml"/><Relationship Id="rId2" Type="http://schemas.openxmlformats.org/officeDocument/2006/relationships/notesMaster" Target="../notesMasters/notesMaster1.xml"/><Relationship Id="rId1" Type="http://schemas.openxmlformats.org/officeDocument/2006/relationships/tags" Target="../tags/tag307.xml"/></Relationships>
</file>

<file path=ppt/notesSlides/_rels/notesSlide64.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notesMaster" Target="../notesMasters/notesMaster1.xml"/><Relationship Id="rId1" Type="http://schemas.openxmlformats.org/officeDocument/2006/relationships/tags" Target="../tags/tag309.xml"/></Relationships>
</file>

<file path=ppt/notesSlides/_rels/notesSlide65.xml.rels><?xml version="1.0" encoding="UTF-8" standalone="yes"?>
<Relationships xmlns="http://schemas.openxmlformats.org/package/2006/relationships"><Relationship Id="rId3" Type="http://schemas.openxmlformats.org/officeDocument/2006/relationships/slide" Target="../slides/slide65.xml"/><Relationship Id="rId2" Type="http://schemas.openxmlformats.org/officeDocument/2006/relationships/notesMaster" Target="../notesMasters/notesMaster1.xml"/><Relationship Id="rId1" Type="http://schemas.openxmlformats.org/officeDocument/2006/relationships/tags" Target="../tags/tag311.xml"/></Relationships>
</file>

<file path=ppt/notesSlides/_rels/notesSlide66.xml.rels><?xml version="1.0" encoding="UTF-8" standalone="yes"?>
<Relationships xmlns="http://schemas.openxmlformats.org/package/2006/relationships"><Relationship Id="rId3" Type="http://schemas.openxmlformats.org/officeDocument/2006/relationships/slide" Target="../slides/slide66.xml"/><Relationship Id="rId2" Type="http://schemas.openxmlformats.org/officeDocument/2006/relationships/notesMaster" Target="../notesMasters/notesMaster1.xml"/><Relationship Id="rId1" Type="http://schemas.openxmlformats.org/officeDocument/2006/relationships/tags" Target="../tags/tag313.xml"/></Relationships>
</file>

<file path=ppt/notesSlides/_rels/notesSlide67.xml.rels><?xml version="1.0" encoding="UTF-8" standalone="yes"?>
<Relationships xmlns="http://schemas.openxmlformats.org/package/2006/relationships"><Relationship Id="rId3" Type="http://schemas.openxmlformats.org/officeDocument/2006/relationships/slide" Target="../slides/slide67.xml"/><Relationship Id="rId2" Type="http://schemas.openxmlformats.org/officeDocument/2006/relationships/notesMaster" Target="../notesMasters/notesMaster1.xml"/><Relationship Id="rId1" Type="http://schemas.openxmlformats.org/officeDocument/2006/relationships/tags" Target="../tags/tag315.xml"/></Relationships>
</file>

<file path=ppt/notesSlides/_rels/notesSlide68.xml.rels><?xml version="1.0" encoding="UTF-8" standalone="yes"?>
<Relationships xmlns="http://schemas.openxmlformats.org/package/2006/relationships"><Relationship Id="rId3" Type="http://schemas.openxmlformats.org/officeDocument/2006/relationships/slide" Target="../slides/slide68.xml"/><Relationship Id="rId2" Type="http://schemas.openxmlformats.org/officeDocument/2006/relationships/notesMaster" Target="../notesMasters/notesMaster1.xml"/><Relationship Id="rId1" Type="http://schemas.openxmlformats.org/officeDocument/2006/relationships/tags" Target="../tags/tag317.xml"/></Relationships>
</file>

<file path=ppt/notesSlides/_rels/notesSlide69.xml.rels><?xml version="1.0" encoding="UTF-8" standalone="yes"?>
<Relationships xmlns="http://schemas.openxmlformats.org/package/2006/relationships"><Relationship Id="rId3" Type="http://schemas.openxmlformats.org/officeDocument/2006/relationships/slide" Target="../slides/slide69.xml"/><Relationship Id="rId2" Type="http://schemas.openxmlformats.org/officeDocument/2006/relationships/notesMaster" Target="../notesMasters/notesMaster1.xml"/><Relationship Id="rId1" Type="http://schemas.openxmlformats.org/officeDocument/2006/relationships/tags" Target="../tags/tag319.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195.xml"/></Relationships>
</file>

<file path=ppt/notesSlides/_rels/notesSlide70.xml.rels><?xml version="1.0" encoding="UTF-8" standalone="yes"?>
<Relationships xmlns="http://schemas.openxmlformats.org/package/2006/relationships"><Relationship Id="rId3" Type="http://schemas.openxmlformats.org/officeDocument/2006/relationships/slide" Target="../slides/slide70.xml"/><Relationship Id="rId2" Type="http://schemas.openxmlformats.org/officeDocument/2006/relationships/notesMaster" Target="../notesMasters/notesMaster1.xml"/><Relationship Id="rId1" Type="http://schemas.openxmlformats.org/officeDocument/2006/relationships/tags" Target="../tags/tag321.xml"/></Relationships>
</file>

<file path=ppt/notesSlides/_rels/notesSlide71.xml.rels><?xml version="1.0" encoding="UTF-8" standalone="yes"?>
<Relationships xmlns="http://schemas.openxmlformats.org/package/2006/relationships"><Relationship Id="rId3" Type="http://schemas.openxmlformats.org/officeDocument/2006/relationships/slide" Target="../slides/slide71.xml"/><Relationship Id="rId2" Type="http://schemas.openxmlformats.org/officeDocument/2006/relationships/notesMaster" Target="../notesMasters/notesMaster1.xml"/><Relationship Id="rId1" Type="http://schemas.openxmlformats.org/officeDocument/2006/relationships/tags" Target="../tags/tag323.xml"/></Relationships>
</file>

<file path=ppt/notesSlides/_rels/notesSlide72.xml.rels><?xml version="1.0" encoding="UTF-8" standalone="yes"?>
<Relationships xmlns="http://schemas.openxmlformats.org/package/2006/relationships"><Relationship Id="rId3" Type="http://schemas.openxmlformats.org/officeDocument/2006/relationships/slide" Target="../slides/slide72.xml"/><Relationship Id="rId2" Type="http://schemas.openxmlformats.org/officeDocument/2006/relationships/notesMaster" Target="../notesMasters/notesMaster1.xml"/><Relationship Id="rId1" Type="http://schemas.openxmlformats.org/officeDocument/2006/relationships/tags" Target="../tags/tag325.xml"/></Relationships>
</file>

<file path=ppt/notesSlides/_rels/notesSlide73.xml.rels><?xml version="1.0" encoding="UTF-8" standalone="yes"?>
<Relationships xmlns="http://schemas.openxmlformats.org/package/2006/relationships"><Relationship Id="rId3" Type="http://schemas.openxmlformats.org/officeDocument/2006/relationships/slide" Target="../slides/slide73.xml"/><Relationship Id="rId2" Type="http://schemas.openxmlformats.org/officeDocument/2006/relationships/notesMaster" Target="../notesMasters/notesMaster1.xml"/><Relationship Id="rId1" Type="http://schemas.openxmlformats.org/officeDocument/2006/relationships/tags" Target="../tags/tag327.xml"/></Relationships>
</file>

<file path=ppt/notesSlides/_rels/notesSlide74.xml.rels><?xml version="1.0" encoding="UTF-8" standalone="yes"?>
<Relationships xmlns="http://schemas.openxmlformats.org/package/2006/relationships"><Relationship Id="rId3" Type="http://schemas.openxmlformats.org/officeDocument/2006/relationships/slide" Target="../slides/slide74.xml"/><Relationship Id="rId2" Type="http://schemas.openxmlformats.org/officeDocument/2006/relationships/notesMaster" Target="../notesMasters/notesMaster1.xml"/><Relationship Id="rId1" Type="http://schemas.openxmlformats.org/officeDocument/2006/relationships/tags" Target="../tags/tag329.xml"/></Relationships>
</file>

<file path=ppt/notesSlides/_rels/notesSlide75.xml.rels><?xml version="1.0" encoding="UTF-8" standalone="yes"?>
<Relationships xmlns="http://schemas.openxmlformats.org/package/2006/relationships"><Relationship Id="rId3" Type="http://schemas.openxmlformats.org/officeDocument/2006/relationships/slide" Target="../slides/slide75.xml"/><Relationship Id="rId2" Type="http://schemas.openxmlformats.org/officeDocument/2006/relationships/notesMaster" Target="../notesMasters/notesMaster1.xml"/><Relationship Id="rId1" Type="http://schemas.openxmlformats.org/officeDocument/2006/relationships/tags" Target="../tags/tag331.xml"/></Relationships>
</file>

<file path=ppt/notesSlides/_rels/notesSlide76.xml.rels><?xml version="1.0" encoding="UTF-8" standalone="yes"?>
<Relationships xmlns="http://schemas.openxmlformats.org/package/2006/relationships"><Relationship Id="rId3" Type="http://schemas.openxmlformats.org/officeDocument/2006/relationships/slide" Target="../slides/slide76.xml"/><Relationship Id="rId2" Type="http://schemas.openxmlformats.org/officeDocument/2006/relationships/notesMaster" Target="../notesMasters/notesMaster1.xml"/><Relationship Id="rId1" Type="http://schemas.openxmlformats.org/officeDocument/2006/relationships/tags" Target="../tags/tag333.xml"/></Relationships>
</file>

<file path=ppt/notesSlides/_rels/notesSlide77.xml.rels><?xml version="1.0" encoding="UTF-8" standalone="yes"?>
<Relationships xmlns="http://schemas.openxmlformats.org/package/2006/relationships"><Relationship Id="rId3" Type="http://schemas.openxmlformats.org/officeDocument/2006/relationships/slide" Target="../slides/slide77.xml"/><Relationship Id="rId2" Type="http://schemas.openxmlformats.org/officeDocument/2006/relationships/notesMaster" Target="../notesMasters/notesMaster1.xml"/><Relationship Id="rId1" Type="http://schemas.openxmlformats.org/officeDocument/2006/relationships/tags" Target="../tags/tag335.xml"/></Relationships>
</file>

<file path=ppt/notesSlides/_rels/notesSlide78.xml.rels><?xml version="1.0" encoding="UTF-8" standalone="yes"?>
<Relationships xmlns="http://schemas.openxmlformats.org/package/2006/relationships"><Relationship Id="rId3" Type="http://schemas.openxmlformats.org/officeDocument/2006/relationships/slide" Target="../slides/slide78.xml"/><Relationship Id="rId2" Type="http://schemas.openxmlformats.org/officeDocument/2006/relationships/notesMaster" Target="../notesMasters/notesMaster1.xml"/><Relationship Id="rId1" Type="http://schemas.openxmlformats.org/officeDocument/2006/relationships/tags" Target="../tags/tag337.xml"/></Relationships>
</file>

<file path=ppt/notesSlides/_rels/notesSlide79.xml.rels><?xml version="1.0" encoding="UTF-8" standalone="yes"?>
<Relationships xmlns="http://schemas.openxmlformats.org/package/2006/relationships"><Relationship Id="rId3" Type="http://schemas.openxmlformats.org/officeDocument/2006/relationships/slide" Target="../slides/slide79.xml"/><Relationship Id="rId2" Type="http://schemas.openxmlformats.org/officeDocument/2006/relationships/notesMaster" Target="../notesMasters/notesMaster1.xml"/><Relationship Id="rId1" Type="http://schemas.openxmlformats.org/officeDocument/2006/relationships/tags" Target="../tags/tag339.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197.xml"/></Relationships>
</file>

<file path=ppt/notesSlides/_rels/notesSlide80.xml.rels><?xml version="1.0" encoding="UTF-8" standalone="yes"?>
<Relationships xmlns="http://schemas.openxmlformats.org/package/2006/relationships"><Relationship Id="rId3" Type="http://schemas.openxmlformats.org/officeDocument/2006/relationships/slide" Target="../slides/slide80.xml"/><Relationship Id="rId2" Type="http://schemas.openxmlformats.org/officeDocument/2006/relationships/notesMaster" Target="../notesMasters/notesMaster1.xml"/><Relationship Id="rId1" Type="http://schemas.openxmlformats.org/officeDocument/2006/relationships/tags" Target="../tags/tag341.xml"/></Relationships>
</file>

<file path=ppt/notesSlides/_rels/notesSlide81.xml.rels><?xml version="1.0" encoding="UTF-8" standalone="yes"?>
<Relationships xmlns="http://schemas.openxmlformats.org/package/2006/relationships"><Relationship Id="rId3" Type="http://schemas.openxmlformats.org/officeDocument/2006/relationships/slide" Target="../slides/slide81.xml"/><Relationship Id="rId2" Type="http://schemas.openxmlformats.org/officeDocument/2006/relationships/notesMaster" Target="../notesMasters/notesMaster1.xml"/><Relationship Id="rId1" Type="http://schemas.openxmlformats.org/officeDocument/2006/relationships/tags" Target="../tags/tag343.xml"/></Relationships>
</file>

<file path=ppt/notesSlides/_rels/notesSlide82.xml.rels><?xml version="1.0" encoding="UTF-8" standalone="yes"?>
<Relationships xmlns="http://schemas.openxmlformats.org/package/2006/relationships"><Relationship Id="rId3" Type="http://schemas.openxmlformats.org/officeDocument/2006/relationships/slide" Target="../slides/slide82.xml"/><Relationship Id="rId2" Type="http://schemas.openxmlformats.org/officeDocument/2006/relationships/notesMaster" Target="../notesMasters/notesMaster1.xml"/><Relationship Id="rId1" Type="http://schemas.openxmlformats.org/officeDocument/2006/relationships/tags" Target="../tags/tag345.xml"/></Relationships>
</file>

<file path=ppt/notesSlides/_rels/notesSlide83.xml.rels><?xml version="1.0" encoding="UTF-8" standalone="yes"?>
<Relationships xmlns="http://schemas.openxmlformats.org/package/2006/relationships"><Relationship Id="rId3" Type="http://schemas.openxmlformats.org/officeDocument/2006/relationships/slide" Target="../slides/slide83.xml"/><Relationship Id="rId2" Type="http://schemas.openxmlformats.org/officeDocument/2006/relationships/notesMaster" Target="../notesMasters/notesMaster1.xml"/><Relationship Id="rId1" Type="http://schemas.openxmlformats.org/officeDocument/2006/relationships/tags" Target="../tags/tag347.xml"/></Relationships>
</file>

<file path=ppt/notesSlides/_rels/notesSlide84.xml.rels><?xml version="1.0" encoding="UTF-8" standalone="yes"?>
<Relationships xmlns="http://schemas.openxmlformats.org/package/2006/relationships"><Relationship Id="rId3" Type="http://schemas.openxmlformats.org/officeDocument/2006/relationships/slide" Target="../slides/slide84.xml"/><Relationship Id="rId2" Type="http://schemas.openxmlformats.org/officeDocument/2006/relationships/notesMaster" Target="../notesMasters/notesMaster1.xml"/><Relationship Id="rId1" Type="http://schemas.openxmlformats.org/officeDocument/2006/relationships/tags" Target="../tags/tag349.xml"/></Relationships>
</file>

<file path=ppt/notesSlides/_rels/notesSlide85.xml.rels><?xml version="1.0" encoding="UTF-8" standalone="yes"?>
<Relationships xmlns="http://schemas.openxmlformats.org/package/2006/relationships"><Relationship Id="rId3" Type="http://schemas.openxmlformats.org/officeDocument/2006/relationships/slide" Target="../slides/slide85.xml"/><Relationship Id="rId2" Type="http://schemas.openxmlformats.org/officeDocument/2006/relationships/notesMaster" Target="../notesMasters/notesMaster1.xml"/><Relationship Id="rId1" Type="http://schemas.openxmlformats.org/officeDocument/2006/relationships/tags" Target="../tags/tag351.xml"/></Relationships>
</file>

<file path=ppt/notesSlides/_rels/notesSlide86.xml.rels><?xml version="1.0" encoding="UTF-8" standalone="yes"?>
<Relationships xmlns="http://schemas.openxmlformats.org/package/2006/relationships"><Relationship Id="rId3" Type="http://schemas.openxmlformats.org/officeDocument/2006/relationships/slide" Target="../slides/slide86.xml"/><Relationship Id="rId2" Type="http://schemas.openxmlformats.org/officeDocument/2006/relationships/notesMaster" Target="../notesMasters/notesMaster1.xml"/><Relationship Id="rId1" Type="http://schemas.openxmlformats.org/officeDocument/2006/relationships/tags" Target="../tags/tag353.xml"/></Relationships>
</file>

<file path=ppt/notesSlides/_rels/notesSlide87.xml.rels><?xml version="1.0" encoding="UTF-8" standalone="yes"?>
<Relationships xmlns="http://schemas.openxmlformats.org/package/2006/relationships"><Relationship Id="rId3" Type="http://schemas.openxmlformats.org/officeDocument/2006/relationships/slide" Target="../slides/slide87.xml"/><Relationship Id="rId2" Type="http://schemas.openxmlformats.org/officeDocument/2006/relationships/notesMaster" Target="../notesMasters/notesMaster1.xml"/><Relationship Id="rId1" Type="http://schemas.openxmlformats.org/officeDocument/2006/relationships/tags" Target="../tags/tag355.xml"/></Relationships>
</file>

<file path=ppt/notesSlides/_rels/notesSlide88.xml.rels><?xml version="1.0" encoding="UTF-8" standalone="yes"?>
<Relationships xmlns="http://schemas.openxmlformats.org/package/2006/relationships"><Relationship Id="rId3" Type="http://schemas.openxmlformats.org/officeDocument/2006/relationships/slide" Target="../slides/slide88.xml"/><Relationship Id="rId2" Type="http://schemas.openxmlformats.org/officeDocument/2006/relationships/notesMaster" Target="../notesMasters/notesMaster1.xml"/><Relationship Id="rId1" Type="http://schemas.openxmlformats.org/officeDocument/2006/relationships/tags" Target="../tags/tag357.xml"/></Relationships>
</file>

<file path=ppt/notesSlides/_rels/notesSlide89.xml.rels><?xml version="1.0" encoding="UTF-8" standalone="yes"?>
<Relationships xmlns="http://schemas.openxmlformats.org/package/2006/relationships"><Relationship Id="rId3" Type="http://schemas.openxmlformats.org/officeDocument/2006/relationships/slide" Target="../slides/slide89.xml"/><Relationship Id="rId2" Type="http://schemas.openxmlformats.org/officeDocument/2006/relationships/notesMaster" Target="../notesMasters/notesMaster1.xml"/><Relationship Id="rId1" Type="http://schemas.openxmlformats.org/officeDocument/2006/relationships/tags" Target="../tags/tag359.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199.xml"/></Relationships>
</file>

<file path=ppt/notesSlides/_rels/notesSlide90.xml.rels><?xml version="1.0" encoding="UTF-8" standalone="yes"?>
<Relationships xmlns="http://schemas.openxmlformats.org/package/2006/relationships"><Relationship Id="rId3" Type="http://schemas.openxmlformats.org/officeDocument/2006/relationships/slide" Target="../slides/slide90.xml"/><Relationship Id="rId2" Type="http://schemas.openxmlformats.org/officeDocument/2006/relationships/notesMaster" Target="../notesMasters/notesMaster1.xml"/><Relationship Id="rId1" Type="http://schemas.openxmlformats.org/officeDocument/2006/relationships/tags" Target="../tags/tag361.xml"/></Relationships>
</file>

<file path=ppt/notesSlides/_rels/notesSlide91.xml.rels><?xml version="1.0" encoding="UTF-8" standalone="yes"?>
<Relationships xmlns="http://schemas.openxmlformats.org/package/2006/relationships"><Relationship Id="rId3" Type="http://schemas.openxmlformats.org/officeDocument/2006/relationships/slide" Target="../slides/slide91.xml"/><Relationship Id="rId2" Type="http://schemas.openxmlformats.org/officeDocument/2006/relationships/notesMaster" Target="../notesMasters/notesMaster1.xml"/><Relationship Id="rId1" Type="http://schemas.openxmlformats.org/officeDocument/2006/relationships/tags" Target="../tags/tag363.xml"/></Relationships>
</file>

<file path=ppt/notesSlides/_rels/notesSlide92.xml.rels><?xml version="1.0" encoding="UTF-8" standalone="yes"?>
<Relationships xmlns="http://schemas.openxmlformats.org/package/2006/relationships"><Relationship Id="rId3" Type="http://schemas.openxmlformats.org/officeDocument/2006/relationships/slide" Target="../slides/slide92.xml"/><Relationship Id="rId2" Type="http://schemas.openxmlformats.org/officeDocument/2006/relationships/notesMaster" Target="../notesMasters/notesMaster1.xml"/><Relationship Id="rId1" Type="http://schemas.openxmlformats.org/officeDocument/2006/relationships/tags" Target="../tags/tag365.xml"/></Relationships>
</file>

<file path=ppt/notesSlides/_rels/notesSlide93.xml.rels><?xml version="1.0" encoding="UTF-8" standalone="yes"?>
<Relationships xmlns="http://schemas.openxmlformats.org/package/2006/relationships"><Relationship Id="rId3" Type="http://schemas.openxmlformats.org/officeDocument/2006/relationships/slide" Target="../slides/slide93.xml"/><Relationship Id="rId2" Type="http://schemas.openxmlformats.org/officeDocument/2006/relationships/notesMaster" Target="../notesMasters/notesMaster1.xml"/><Relationship Id="rId1" Type="http://schemas.openxmlformats.org/officeDocument/2006/relationships/tags" Target="../tags/tag367.xml"/></Relationships>
</file>

<file path=ppt/notesSlides/_rels/notesSlide94.xml.rels><?xml version="1.0" encoding="UTF-8" standalone="yes"?>
<Relationships xmlns="http://schemas.openxmlformats.org/package/2006/relationships"><Relationship Id="rId3" Type="http://schemas.openxmlformats.org/officeDocument/2006/relationships/slide" Target="../slides/slide94.xml"/><Relationship Id="rId2" Type="http://schemas.openxmlformats.org/officeDocument/2006/relationships/notesMaster" Target="../notesMasters/notesMaster1.xml"/><Relationship Id="rId1" Type="http://schemas.openxmlformats.org/officeDocument/2006/relationships/tags" Target="../tags/tag369.xml"/></Relationships>
</file>

<file path=ppt/notesSlides/_rels/notesSlide95.xml.rels><?xml version="1.0" encoding="UTF-8" standalone="yes"?>
<Relationships xmlns="http://schemas.openxmlformats.org/package/2006/relationships"><Relationship Id="rId3" Type="http://schemas.openxmlformats.org/officeDocument/2006/relationships/slide" Target="../slides/slide95.xml"/><Relationship Id="rId2" Type="http://schemas.openxmlformats.org/officeDocument/2006/relationships/notesMaster" Target="../notesMasters/notesMaster1.xml"/><Relationship Id="rId1" Type="http://schemas.openxmlformats.org/officeDocument/2006/relationships/tags" Target="../tags/tag371.xml"/></Relationships>
</file>

<file path=ppt/notesSlides/_rels/notesSlide96.xml.rels><?xml version="1.0" encoding="UTF-8" standalone="yes"?>
<Relationships xmlns="http://schemas.openxmlformats.org/package/2006/relationships"><Relationship Id="rId3" Type="http://schemas.openxmlformats.org/officeDocument/2006/relationships/slide" Target="../slides/slide96.xml"/><Relationship Id="rId2" Type="http://schemas.openxmlformats.org/officeDocument/2006/relationships/notesMaster" Target="../notesMasters/notesMaster1.xml"/><Relationship Id="rId1" Type="http://schemas.openxmlformats.org/officeDocument/2006/relationships/tags" Target="../tags/tag373.xml"/></Relationships>
</file>

<file path=ppt/notesSlides/_rels/notesSlide97.xml.rels><?xml version="1.0" encoding="UTF-8" standalone="yes"?>
<Relationships xmlns="http://schemas.openxmlformats.org/package/2006/relationships"><Relationship Id="rId3" Type="http://schemas.openxmlformats.org/officeDocument/2006/relationships/slide" Target="../slides/slide97.xml"/><Relationship Id="rId2" Type="http://schemas.openxmlformats.org/officeDocument/2006/relationships/notesMaster" Target="../notesMasters/notesMaster1.xml"/><Relationship Id="rId1" Type="http://schemas.openxmlformats.org/officeDocument/2006/relationships/tags" Target="../tags/tag375.xml"/></Relationships>
</file>

<file path=ppt/notesSlides/_rels/notesSlide98.xml.rels><?xml version="1.0" encoding="UTF-8" standalone="yes"?>
<Relationships xmlns="http://schemas.openxmlformats.org/package/2006/relationships"><Relationship Id="rId3" Type="http://schemas.openxmlformats.org/officeDocument/2006/relationships/slide" Target="../slides/slide98.xml"/><Relationship Id="rId2" Type="http://schemas.openxmlformats.org/officeDocument/2006/relationships/notesMaster" Target="../notesMasters/notesMaster1.xml"/><Relationship Id="rId1" Type="http://schemas.openxmlformats.org/officeDocument/2006/relationships/tags" Target="../tags/tag377.xml"/></Relationships>
</file>

<file path=ppt/notesSlides/_rels/notesSlide99.xml.rels><?xml version="1.0" encoding="UTF-8" standalone="yes"?>
<Relationships xmlns="http://schemas.openxmlformats.org/package/2006/relationships"><Relationship Id="rId3" Type="http://schemas.openxmlformats.org/officeDocument/2006/relationships/slide" Target="../slides/slide99.xml"/><Relationship Id="rId2" Type="http://schemas.openxmlformats.org/officeDocument/2006/relationships/notesMaster" Target="../notesMasters/notesMaster1.xml"/><Relationship Id="rId1" Type="http://schemas.openxmlformats.org/officeDocument/2006/relationships/tags" Target="../tags/tag37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R="0" lvl="0" algn="ctr">
              <a:spcBef>
                <a:spcPts val="0"/>
              </a:spcBef>
              <a:spcAft>
                <a:spcPts val="0"/>
              </a:spcAft>
              <a:buClr>
                <a:srgbClr val="FF0000"/>
              </a:buClr>
              <a:buSzPts val="1400"/>
            </a:pPr>
            <a:r>
              <a:rPr lang="en-US"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KEY TO SYMBOLS &amp; TYPOGRAPHY</a:t>
            </a:r>
          </a:p>
          <a:p>
            <a:pPr marL="342900" marR="0" lvl="0" indent="-342900">
              <a:spcBef>
                <a:spcPts val="0"/>
              </a:spcBef>
              <a:spcAft>
                <a:spcPts val="0"/>
              </a:spcAft>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rPr>
              <a:t>Key Point</a:t>
            </a:r>
            <a:endParaRPr lang="en-US" sz="1600" dirty="0">
              <a:solidFill>
                <a:srgbClr val="000000"/>
              </a:solidFill>
              <a:latin typeface="Calibri" panose="020F0502020204030204" pitchFamily="34" charset="0"/>
              <a:ea typeface="Calibri" panose="020F0502020204030204" pitchFamily="34" charset="0"/>
            </a:endParaRP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Participant materials</a:t>
            </a:r>
          </a:p>
          <a:p>
            <a:pPr marL="342900" marR="0" lvl="0" indent="-342900">
              <a:spcBef>
                <a:spcPts val="0"/>
              </a:spcBef>
              <a:spcAft>
                <a:spcPts val="0"/>
              </a:spcAft>
              <a:buFont typeface="Arial" panose="020B0604020202020204" pitchFamily="34" charset="0"/>
              <a:buChar char="*"/>
            </a:pPr>
            <a:r>
              <a:rPr lang="en-US" dirty="0">
                <a:solidFill>
                  <a:srgbClr val="000000"/>
                </a:solidFill>
                <a:latin typeface="Calibri" panose="020F0502020204030204" pitchFamily="34" charset="0"/>
                <a:ea typeface="Calibri" panose="020F0502020204030204" pitchFamily="34" charset="0"/>
              </a:rPr>
              <a:t>Items in </a:t>
            </a:r>
            <a:r>
              <a:rPr lang="en-US" b="1" dirty="0">
                <a:solidFill>
                  <a:srgbClr val="000000"/>
                </a:solidFill>
                <a:latin typeface="Calibri" panose="020F0502020204030204" pitchFamily="34" charset="0"/>
                <a:ea typeface="Calibri" panose="020F0502020204030204" pitchFamily="34" charset="0"/>
              </a:rPr>
              <a:t>bold</a:t>
            </a:r>
            <a:r>
              <a:rPr lang="en-US" dirty="0">
                <a:solidFill>
                  <a:srgbClr val="000000"/>
                </a:solidFill>
                <a:latin typeface="Calibri" panose="020F0502020204030204" pitchFamily="34" charset="0"/>
                <a:ea typeface="Calibri" panose="020F0502020204030204" pitchFamily="34" charset="0"/>
              </a:rPr>
              <a:t> suggest things you should do</a:t>
            </a:r>
            <a:endParaRPr lang="en-US" sz="1600" dirty="0">
              <a:solidFill>
                <a:srgbClr val="000000"/>
              </a:solidFill>
              <a:latin typeface="Calibri" panose="020F0502020204030204" pitchFamily="34" charset="0"/>
              <a:ea typeface="Calibri" panose="020F0502020204030204" pitchFamily="34" charset="0"/>
            </a:endParaRP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Phrases in italics are the important talking point details or actual script</a:t>
            </a:r>
          </a:p>
          <a:p>
            <a:pPr marL="342900" marR="0" lvl="0" indent="-342900">
              <a:spcBef>
                <a:spcPts val="1200"/>
              </a:spcBef>
              <a:spcAft>
                <a:spcPts val="0"/>
              </a:spcAft>
              <a:buFont typeface="Wingdings" panose="05000000000000000000" pitchFamily="2" charset="2"/>
              <a:buChar char=""/>
              <a:tabLst>
                <a:tab pos="228600" algn="l"/>
                <a:tab pos="457200" algn="l"/>
              </a:tabLst>
            </a:pPr>
            <a:r>
              <a:rPr lang="en-US" dirty="0">
                <a:solidFill>
                  <a:srgbClr val="000000"/>
                </a:solidFill>
                <a:latin typeface="Calibri" panose="020F0502020204030204" pitchFamily="34" charset="0"/>
                <a:ea typeface="Calibri" panose="020F0502020204030204" pitchFamily="34" charset="0"/>
              </a:rPr>
              <a:t>TIPS provide hints and suggestions for you</a:t>
            </a:r>
          </a:p>
          <a:p>
            <a:pPr marL="342900" marR="0" lvl="0" indent="-342900">
              <a:spcBef>
                <a:spcPts val="1200"/>
              </a:spcBef>
              <a:spcAft>
                <a:spcPts val="1200"/>
              </a:spcAft>
              <a:buSzPts val="1400"/>
              <a:buFont typeface="Wingdings" panose="05000000000000000000" pitchFamily="2" charset="2"/>
              <a:buChar char=""/>
              <a:tabLst>
                <a:tab pos="171450" algn="l"/>
              </a:tabLst>
            </a:pPr>
            <a:r>
              <a:rPr lang="en-US" dirty="0">
                <a:solidFill>
                  <a:srgbClr val="3C69AB"/>
                </a:solidFill>
                <a:latin typeface="Calibri" panose="020F0502020204030204" pitchFamily="34" charset="0"/>
                <a:ea typeface="Calibri" panose="020F0502020204030204" pitchFamily="34" charset="0"/>
              </a:rPr>
              <a:t>NOTES provide supplemental information</a:t>
            </a:r>
          </a:p>
          <a:p>
            <a:pPr marL="342900" marR="0" lvl="0" indent="-342900">
              <a:spcBef>
                <a:spcPts val="1200"/>
              </a:spcBef>
              <a:spcAft>
                <a:spcPts val="0"/>
              </a:spcAft>
              <a:buSzPts val="1400"/>
              <a:buFont typeface="Webdings" panose="05030102010509060703" pitchFamily="18" charset="2"/>
              <a:buChar char=""/>
              <a:tabLst>
                <a:tab pos="171450" algn="l"/>
              </a:tabLst>
            </a:pPr>
            <a:r>
              <a:rPr lang="en-US" dirty="0">
                <a:solidFill>
                  <a:srgbClr val="284673"/>
                </a:solidFill>
                <a:latin typeface="Calibri" panose="020F0502020204030204" pitchFamily="34" charset="0"/>
                <a:ea typeface="Calibri" panose="020F0502020204030204" pitchFamily="34" charset="0"/>
              </a:rPr>
              <a:t>Discussion points</a:t>
            </a:r>
          </a:p>
          <a:p>
            <a:r>
              <a:rPr lang="en-US" sz="1600" dirty="0">
                <a:solidFill>
                  <a:srgbClr val="000000"/>
                </a:solidFill>
                <a:latin typeface="Calibri" panose="020F0502020204030204" pitchFamily="34" charset="0"/>
                <a:ea typeface="Calibri" panose="020F0502020204030204" pitchFamily="34" charset="0"/>
              </a:rPr>
              <a:t>Video title, simplified URL and duration</a:t>
            </a:r>
            <a:br>
              <a:rPr lang="en-US" sz="1600" dirty="0">
                <a:solidFill>
                  <a:srgbClr val="000000"/>
                </a:solidFill>
                <a:latin typeface="Calibri" panose="020F0502020204030204" pitchFamily="34" charset="0"/>
                <a:ea typeface="Calibri" panose="020F0502020204030204" pitchFamily="34" charset="0"/>
              </a:rPr>
            </a:br>
            <a:r>
              <a:rPr lang="en-US" sz="1600" b="1" i="1" dirty="0">
                <a:solidFill>
                  <a:srgbClr val="000000"/>
                </a:solidFill>
                <a:latin typeface="Calibri" panose="020F0502020204030204" pitchFamily="34" charset="0"/>
                <a:ea typeface="Calibri" panose="020F0502020204030204" pitchFamily="34" charset="0"/>
              </a:rPr>
              <a:t>Slide 1</a:t>
            </a:r>
            <a:endParaRPr lang="en-US" b="1" i="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lvl="0"/>
            <a:r>
              <a:rPr lang="en-US" dirty="0"/>
              <a:t>Key Point (designated with the key symbol) summarizes the most important concept of the current slide</a:t>
            </a:r>
          </a:p>
          <a:p>
            <a:pPr lvl="0"/>
            <a:r>
              <a:rPr lang="en-US" dirty="0"/>
              <a:t>Participant materials, either electronic or hard copy, (designated with a piece of paper icon and in red) are provided as reminders to have participants use their materials. They can be either referenced or specifically opened during this slide. </a:t>
            </a:r>
          </a:p>
          <a:p>
            <a:pPr lvl="0"/>
            <a:r>
              <a:rPr lang="en-US" dirty="0"/>
              <a:t>Items in </a:t>
            </a:r>
            <a:r>
              <a:rPr lang="en-US" b="1" dirty="0"/>
              <a:t>bold</a:t>
            </a:r>
            <a:r>
              <a:rPr lang="en-US" dirty="0"/>
              <a:t> suggest things you should do at that point in the presentation</a:t>
            </a:r>
          </a:p>
          <a:p>
            <a:pPr lvl="0"/>
            <a:r>
              <a:rPr lang="en-US" i="1" dirty="0"/>
              <a:t>Phrases in italics (and preceded by a square icon) are the important talking point details for the current slide. Please make sure they are included in your presentation of this slide. </a:t>
            </a:r>
          </a:p>
          <a:p>
            <a:pPr lvl="0"/>
            <a:r>
              <a:rPr lang="en-US" dirty="0"/>
              <a:t>TIPS (designated with a checkmark) provide hints and suggestions for you to utilize to optimize the session’s effectiveness</a:t>
            </a:r>
          </a:p>
          <a:p>
            <a:pPr lvl="0"/>
            <a:r>
              <a:rPr lang="en-US" dirty="0"/>
              <a:t>NOTES (designated with the hand holding a pen icon and in blue text), provide supplemental information regarding the topic that you may find useful for your own reference or to share with participants</a:t>
            </a:r>
          </a:p>
          <a:p>
            <a:pPr lvl="0"/>
            <a:r>
              <a:rPr lang="en-US" dirty="0"/>
              <a:t>Discussion points (designated with the speech bubble icon and in blue) provide suggested points of discussion you can introduce to engage participants </a:t>
            </a:r>
          </a:p>
          <a:p>
            <a:r>
              <a:rPr lang="en-US" dirty="0"/>
              <a:t>Videos (designated with the clap board icon and in red), usually utilize the ICOA video slide layout. Information about the video includes the video title, simplified URL and duration.</a:t>
            </a:r>
            <a:br>
              <a:rPr lang="en-US" dirty="0"/>
            </a:br>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Introduce training session</a:t>
            </a:r>
          </a:p>
          <a:p>
            <a:pPr marL="342900" marR="0" lvl="0" indent="-342900">
              <a:spcBef>
                <a:spcPts val="1200"/>
              </a:spcBef>
              <a:spcAft>
                <a:spcPts val="0"/>
              </a:spcAft>
              <a:buSzPts val="1400"/>
              <a:buFont typeface="Webdings" panose="05030102010509060703" pitchFamily="18" charset="2"/>
              <a:buChar char=""/>
              <a:tabLst>
                <a:tab pos="171450" algn="l"/>
              </a:tabLst>
            </a:pPr>
            <a:r>
              <a:rPr lang="en-US" dirty="0">
                <a:solidFill>
                  <a:srgbClr val="284673"/>
                </a:solidFill>
                <a:latin typeface="Calibri" panose="020F0502020204030204" pitchFamily="34" charset="0"/>
                <a:ea typeface="Calibri" panose="020F0502020204030204" pitchFamily="34" charset="0"/>
              </a:rPr>
              <a:t>If anyone in the audience doesn’t know you, take a moment to introduce yourself and provide some of your background. </a:t>
            </a:r>
            <a:br>
              <a:rPr lang="en-US" dirty="0">
                <a:solidFill>
                  <a:srgbClr val="284673"/>
                </a:solidFill>
                <a:latin typeface="Calibri" panose="020F0502020204030204" pitchFamily="34" charset="0"/>
                <a:ea typeface="Calibri" panose="020F0502020204030204" pitchFamily="34" charset="0"/>
              </a:rPr>
            </a:br>
            <a:r>
              <a:rPr lang="en-US" dirty="0">
                <a:solidFill>
                  <a:srgbClr val="284673"/>
                </a:solidFill>
                <a:latin typeface="Calibri" panose="020F0502020204030204" pitchFamily="34" charset="0"/>
                <a:ea typeface="Calibri" panose="020F0502020204030204" pitchFamily="34" charset="0"/>
              </a:rPr>
              <a:t>Likewise, take a few minutes to allow participants to provide brief introductions of themselves for your benefit and anyone in the class who may not know them.</a:t>
            </a:r>
          </a:p>
          <a:p>
            <a:pPr marL="342900" marR="0" lvl="0" indent="-342900">
              <a:spcBef>
                <a:spcPts val="1200"/>
              </a:spcBef>
              <a:spcAft>
                <a:spcPts val="0"/>
              </a:spcAft>
              <a:buFont typeface="Wingdings" panose="05000000000000000000" pitchFamily="2" charset="2"/>
              <a:buChar char=""/>
            </a:pPr>
            <a:r>
              <a:rPr lang="en-US" dirty="0">
                <a:solidFill>
                  <a:srgbClr val="000000"/>
                </a:solidFill>
                <a:latin typeface="Calibri" panose="020F0502020204030204" pitchFamily="34" charset="0"/>
                <a:ea typeface="Calibri" panose="020F0502020204030204" pitchFamily="34" charset="0"/>
              </a:rPr>
              <a:t>For in-person classes, ask if attendees have signed in on the roster (if using) and if they all have either the hard copy materials you have provided OR have accessed the electronic materials. If anyone needs assistance accessing electronic materials, assist them before continuing.</a:t>
            </a:r>
            <a:br>
              <a:rPr lang="en-US" dirty="0">
                <a:solidFill>
                  <a:srgbClr val="000000"/>
                </a:solidFill>
                <a:latin typeface="Calibri" panose="020F0502020204030204" pitchFamily="34" charset="0"/>
                <a:ea typeface="Calibri" panose="020F0502020204030204" pitchFamily="34" charset="0"/>
              </a:rPr>
            </a:br>
            <a:r>
              <a:rPr lang="en-US" dirty="0">
                <a:solidFill>
                  <a:srgbClr val="000000"/>
                </a:solidFill>
                <a:latin typeface="Calibri" panose="020F0502020204030204" pitchFamily="34" charset="0"/>
                <a:ea typeface="Calibri" panose="020F0502020204030204" pitchFamily="34" charset="0"/>
              </a:rPr>
              <a:t>For online classes, ask if everyone can hear you and see your screen. If not, aid. Also ask if they have accessed the materials and if not, provide assistance before continuing.</a:t>
            </a:r>
            <a:br>
              <a:rPr lang="en-US" dirty="0">
                <a:solidFill>
                  <a:srgbClr val="000000"/>
                </a:solidFill>
                <a:latin typeface="Calibri" panose="020F0502020204030204" pitchFamily="34" charset="0"/>
                <a:ea typeface="Calibri" panose="020F0502020204030204" pitchFamily="34" charset="0"/>
              </a:rPr>
            </a:br>
            <a:r>
              <a:rPr lang="en-US" dirty="0">
                <a:solidFill>
                  <a:srgbClr val="000000"/>
                </a:solidFill>
                <a:latin typeface="Calibri" panose="020F0502020204030204" pitchFamily="34" charset="0"/>
                <a:ea typeface="Calibri" panose="020F0502020204030204" pitchFamily="34" charset="0"/>
              </a:rPr>
              <a:t>Provide any logistical information necessary including plans for breaks, lunch (if applicable), what to do if virtual service stops on your end as the presenter etc.</a:t>
            </a:r>
          </a:p>
          <a:p>
            <a:pPr marL="285750" indent="-285750">
              <a:buFont typeface="Wingdings" panose="05000000000000000000" pitchFamily="2" charset="2"/>
              <a:buChar char="§"/>
            </a:pPr>
            <a:endParaRPr lang="en-US" dirty="0"/>
          </a:p>
        </p:txBody>
      </p:sp>
      <p:sp>
        <p:nvSpPr>
          <p:cNvPr id="4" name="Footer Placeholder 3">
            <a:extLst>
              <a:ext uri="{FF2B5EF4-FFF2-40B4-BE49-F238E27FC236}">
                <a16:creationId xmlns:a16="http://schemas.microsoft.com/office/drawing/2014/main" id="{F286FDA7-C664-4CD4-A8B7-E6B2DD9F53BF}"/>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117441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3EDD0460-0559-442B-90A3-460CBA3210B3}"/>
              </a:ext>
            </a:extLst>
          </p:cNvPr>
          <p:cNvSpPr>
            <a:spLocks noGrp="1" noRot="1" noChangeAspect="1"/>
          </p:cNvSpPr>
          <p:nvPr>
            <p:ph type="sldImg"/>
          </p:nvPr>
        </p:nvSpPr>
        <p:spPr>
          <a:xfrm>
            <a:off x="750888" y="392113"/>
            <a:ext cx="5268912" cy="3951287"/>
          </a:xfrm>
        </p:spPr>
      </p:sp>
      <p:sp>
        <p:nvSpPr>
          <p:cNvPr id="5" name="Notes Placeholder 4">
            <a:extLst>
              <a:ext uri="{FF2B5EF4-FFF2-40B4-BE49-F238E27FC236}">
                <a16:creationId xmlns:a16="http://schemas.microsoft.com/office/drawing/2014/main" id="{C882FD33-5F2E-493C-B1D7-2B6FD771FD31}"/>
              </a:ext>
            </a:extLst>
          </p:cNvPr>
          <p:cNvSpPr>
            <a:spLocks noGrp="1"/>
          </p:cNvSpPr>
          <p:nvPr>
            <p:ph type="body" idx="1"/>
          </p:nvPr>
        </p:nvSpPr>
        <p:spPr/>
        <p:txBody>
          <a:bodyPr/>
          <a:lstStyle/>
          <a:p>
            <a:endParaRPr lang="en-US" dirty="0"/>
          </a:p>
        </p:txBody>
      </p:sp>
      <p:sp>
        <p:nvSpPr>
          <p:cNvPr id="6" name="Footer Placeholder 5">
            <a:extLst>
              <a:ext uri="{FF2B5EF4-FFF2-40B4-BE49-F238E27FC236}">
                <a16:creationId xmlns:a16="http://schemas.microsoft.com/office/drawing/2014/main" id="{EA915590-74B1-43AD-ADBE-435C2FE6D53B}"/>
              </a:ext>
            </a:extLst>
          </p:cNvPr>
          <p:cNvSpPr>
            <a:spLocks noGrp="1"/>
          </p:cNvSpPr>
          <p:nvPr>
            <p:ph type="ftr" sz="quarter" idx="4"/>
          </p:nvPr>
        </p:nvSpPr>
        <p:spPr/>
        <p:txBody>
          <a:bodyPr/>
          <a:lstStyle/>
          <a:p>
            <a:r>
              <a:rPr lang="en-US" dirty="0"/>
              <a:t>Meal Site Coordinator Foundations</a:t>
            </a:r>
          </a:p>
        </p:txBody>
      </p:sp>
    </p:spTree>
    <p:custDataLst>
      <p:tags r:id="rId1"/>
    </p:custData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Provides additional funds</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Purpose of the program is to encourage and reward meal sites for effective performance and efficient delivery of nutritious meals to older individuals.  In other words, NSIP funding depends directly on the number of people served. That is why the “incentive” part is so critical.</a:t>
            </a:r>
          </a:p>
          <a:p>
            <a:pPr marL="173990" marR="0" indent="-173990">
              <a:lnSpc>
                <a:spcPct val="107000"/>
              </a:lnSpc>
              <a:spcBef>
                <a:spcPts val="1200"/>
              </a:spcBef>
              <a:spcAft>
                <a:spcPts val="800"/>
              </a:spcAft>
            </a:pPr>
            <a:r>
              <a:rPr lang="en-US" b="1" dirty="0">
                <a:latin typeface="Calibri" panose="020F0502020204030204" pitchFamily="34" charset="0"/>
                <a:ea typeface="Calibri" panose="020F0502020204030204" pitchFamily="34" charset="0"/>
              </a:rPr>
              <a:t>Read the quote at the bottom of the slide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F9B8313-C439-4D2E-900B-10936E41395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76429300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On-time, accurate reporting with year-end by 9/30 each year</a:t>
            </a:r>
          </a:p>
          <a:p>
            <a:pPr marL="173990" marR="0" indent="-173990">
              <a:lnSpc>
                <a:spcPct val="107000"/>
              </a:lnSpc>
              <a:spcBef>
                <a:spcPts val="1200"/>
              </a:spcBef>
              <a:spcAft>
                <a:spcPts val="800"/>
              </a:spcAft>
            </a:pPr>
            <a:r>
              <a:rPr lang="en-US" b="1" dirty="0">
                <a:latin typeface="Calibri" panose="020F0502020204030204" pitchFamily="34" charset="0"/>
                <a:ea typeface="Calibri" panose="020F0502020204030204" pitchFamily="34" charset="0"/>
              </a:rPr>
              <a:t>Add “Total meal counts for NSIP” as an annual item on or before 9/30 on the timeline</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Figure used by ACL to calculate the amount of money will receive in installments over the next year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BA75E76D-3F52-4DD6-9049-AEE81958C08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402077506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Changes after 9/30 to AAA ASAP</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AAA completes formal documentation, but if change is necessary, meal site needs to include relevant information, so it can be processed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2DFE42D-BD69-4A80-A954-2D7AB1E8F945}"/>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409446295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Provide accurate reports, use funds for domestically produced goods</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Appendix-21</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Utilize tools and follow recommendations in focus areas so numbers are easy to find and accurate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1597B24-5A50-499E-B46A-F4842C227202}"/>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60192615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NSIP toolkit contents and when/how to use</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Any additional information, news or instructions will be provided directly from AAA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D55FEEAE-AE1B-4A60-985D-151BCACEFC21}"/>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79640086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Accurate, on-time reporting provides extra funds to build program</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FA11-1</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The objective of Focus Area 11 is for meal site coordinators to have knowledge of NSIP funding via ACL and the OAA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2715972-9CB2-46B0-B668-0503702D2898}"/>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88646051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Introduce Nutrition Guidance Focus Area</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FA12-1</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We referred specifically to guidance when we talked about donations and donation box placement.  We also mentioned guidance was available for NSIP, although we did not specifically read through it.  Focus Area 12 provides the opportunity for us to discuss a few more pieces of guidance that can be helpful in our operations but did not necessarily fit into a specific focus area.</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59D9E7F-F8AD-4CD5-9FF5-A72D8169D975}"/>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89942094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Guidance = policy, defines requirements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1E94060-ECF4-4B7A-8D6C-83F10CB3F471}"/>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20854560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Guidance identifies program requirements</a:t>
            </a:r>
          </a:p>
          <a:p>
            <a:pPr marL="342900" marR="0" lvl="0" indent="-342900">
              <a:spcBef>
                <a:spcPts val="1200"/>
              </a:spcBef>
              <a:spcAft>
                <a:spcPts val="1200"/>
              </a:spcAft>
              <a:buSzPts val="1400"/>
              <a:buFont typeface="Wingdings" panose="05000000000000000000" pitchFamily="2" charset="2"/>
              <a:buChar char=""/>
              <a:tabLst>
                <a:tab pos="171450" algn="l"/>
              </a:tabLst>
            </a:pPr>
            <a:r>
              <a:rPr lang="en-US" dirty="0">
                <a:solidFill>
                  <a:srgbClr val="3C69AB"/>
                </a:solidFill>
                <a:latin typeface="Calibri" panose="020F0502020204030204" pitchFamily="34" charset="0"/>
                <a:ea typeface="Calibri" panose="020F0502020204030204" pitchFamily="34" charset="0"/>
              </a:rPr>
              <a:t>Copies of the guidance can be found in our Coordinator Reference Guide, on pages 22-25 of the Appendix or the PDFs are in the Focus Area 12 folder of your toolkit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3BF695F-5A32-4F9A-A4C3-2A1A440296EF}"/>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62076124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Cannot charge for meals that use commodity donated food</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Appendix- 22</a:t>
            </a:r>
          </a:p>
          <a:p>
            <a:pPr marL="173990" marR="0" indent="-173990">
              <a:lnSpc>
                <a:spcPct val="107000"/>
              </a:lnSpc>
              <a:spcBef>
                <a:spcPts val="1200"/>
              </a:spcBef>
              <a:spcAft>
                <a:spcPts val="800"/>
              </a:spcAft>
            </a:pPr>
            <a:r>
              <a:rPr lang="en-US" b="1" dirty="0">
                <a:latin typeface="Calibri" panose="020F0502020204030204" pitchFamily="34" charset="0"/>
                <a:ea typeface="Calibri" panose="020F0502020204030204" pitchFamily="34" charset="0"/>
              </a:rPr>
              <a:t>Read the slide</a:t>
            </a:r>
          </a:p>
          <a:p>
            <a:pPr marL="342900" marR="0" lvl="0" indent="-342900">
              <a:spcBef>
                <a:spcPts val="1200"/>
              </a:spcBef>
              <a:spcAft>
                <a:spcPts val="0"/>
              </a:spcAft>
              <a:buSzPts val="1400"/>
              <a:buFont typeface="Webdings" panose="05030102010509060703" pitchFamily="18" charset="2"/>
              <a:buChar char=""/>
              <a:tabLst>
                <a:tab pos="171450" algn="l"/>
              </a:tabLst>
            </a:pPr>
            <a:r>
              <a:rPr lang="en-US" dirty="0">
                <a:solidFill>
                  <a:srgbClr val="284673"/>
                </a:solidFill>
                <a:latin typeface="Calibri" panose="020F0502020204030204" pitchFamily="34" charset="0"/>
                <a:ea typeface="Calibri" panose="020F0502020204030204" pitchFamily="34" charset="0"/>
              </a:rPr>
              <a:t>Elicit questions and discussion until you feel participants fully understand the guidance requirements</a:t>
            </a:r>
          </a:p>
          <a:p>
            <a:pPr marL="173990" marR="0" indent="-173990">
              <a:lnSpc>
                <a:spcPct val="107000"/>
              </a:lnSpc>
              <a:spcBef>
                <a:spcPts val="1200"/>
              </a:spcBef>
              <a:spcAft>
                <a:spcPts val="800"/>
              </a:spcAft>
            </a:pPr>
            <a:r>
              <a:rPr lang="en-US" b="1" dirty="0">
                <a:latin typeface="Calibri" panose="020F0502020204030204" pitchFamily="34" charset="0"/>
                <a:ea typeface="Calibri" panose="020F0502020204030204" pitchFamily="34" charset="0"/>
              </a:rPr>
              <a:t>Display and read through FA12_ Commodity Donated Food Program Guidance if anyone is interested or has further questions</a:t>
            </a:r>
          </a:p>
          <a:p>
            <a:pPr marL="342900" marR="0" lvl="0" indent="-342900">
              <a:spcBef>
                <a:spcPts val="1200"/>
              </a:spcBef>
              <a:spcAft>
                <a:spcPts val="0"/>
              </a:spcAft>
              <a:buSzPts val="1400"/>
              <a:buFont typeface="Webdings" panose="05030102010509060703" pitchFamily="18" charset="2"/>
              <a:buChar char=""/>
              <a:tabLst>
                <a:tab pos="171450" algn="l"/>
              </a:tabLst>
            </a:pPr>
            <a:r>
              <a:rPr lang="en-US" dirty="0">
                <a:solidFill>
                  <a:srgbClr val="284673"/>
                </a:solidFill>
                <a:latin typeface="Calibri" panose="020F0502020204030204" pitchFamily="34" charset="0"/>
                <a:ea typeface="Calibri" panose="020F0502020204030204" pitchFamily="34" charset="0"/>
              </a:rPr>
              <a:t>Ask if any of the sites utilize donated commodities. If there are questions about what a donated commodity is, or what qualifies as one, answer the questions.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3B48F3F-DB2C-489F-A6C6-F882EAA0F39F}"/>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975240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3F4B0CA1-F8F3-4254-BD50-77DE096E3B77}"/>
              </a:ext>
            </a:extLst>
          </p:cNvPr>
          <p:cNvSpPr>
            <a:spLocks noGrp="1" noRot="1" noChangeAspect="1"/>
          </p:cNvSpPr>
          <p:nvPr>
            <p:ph type="sldImg"/>
          </p:nvPr>
        </p:nvSpPr>
        <p:spPr>
          <a:xfrm>
            <a:off x="750888" y="392113"/>
            <a:ext cx="5268912" cy="3951287"/>
          </a:xfrm>
        </p:spPr>
      </p:sp>
      <p:sp>
        <p:nvSpPr>
          <p:cNvPr id="5" name="Notes Placeholder 4">
            <a:extLst>
              <a:ext uri="{FF2B5EF4-FFF2-40B4-BE49-F238E27FC236}">
                <a16:creationId xmlns:a16="http://schemas.microsoft.com/office/drawing/2014/main" id="{4DE45461-FF82-49B6-96F2-569DE7C3A0C2}"/>
              </a:ext>
            </a:extLst>
          </p:cNvPr>
          <p:cNvSpPr>
            <a:spLocks noGrp="1"/>
          </p:cNvSpPr>
          <p:nvPr>
            <p:ph type="body" idx="1"/>
          </p:nvPr>
        </p:nvSpPr>
        <p:spPr/>
        <p:txBody>
          <a:bodyPr/>
          <a:lstStyle/>
          <a:p>
            <a:endParaRPr lang="en-US" dirty="0"/>
          </a:p>
        </p:txBody>
      </p:sp>
      <p:sp>
        <p:nvSpPr>
          <p:cNvPr id="6" name="Footer Placeholder 5">
            <a:extLst>
              <a:ext uri="{FF2B5EF4-FFF2-40B4-BE49-F238E27FC236}">
                <a16:creationId xmlns:a16="http://schemas.microsoft.com/office/drawing/2014/main" id="{4F51FBBD-0AC7-40C8-A821-1094534F231C}"/>
              </a:ext>
            </a:extLst>
          </p:cNvPr>
          <p:cNvSpPr>
            <a:spLocks noGrp="1"/>
          </p:cNvSpPr>
          <p:nvPr>
            <p:ph type="ftr" sz="quarter" idx="4"/>
          </p:nvPr>
        </p:nvSpPr>
        <p:spPr/>
        <p:txBody>
          <a:bodyPr/>
          <a:lstStyle/>
          <a:p>
            <a:r>
              <a:rPr lang="en-US" dirty="0"/>
              <a:t>Meal Site Coordinator Foundations</a:t>
            </a:r>
          </a:p>
        </p:txBody>
      </p:sp>
    </p:spTree>
    <p:custDataLst>
      <p:tags r:id="rId1"/>
    </p:custData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Age plus other eligible/ineligible people</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Appendix- 23</a:t>
            </a:r>
          </a:p>
          <a:p>
            <a:pPr marL="173990" marR="0" indent="-173990">
              <a:lnSpc>
                <a:spcPct val="107000"/>
              </a:lnSpc>
              <a:spcBef>
                <a:spcPts val="1200"/>
              </a:spcBef>
              <a:spcAft>
                <a:spcPts val="800"/>
              </a:spcAft>
            </a:pPr>
            <a:r>
              <a:rPr lang="en-US" b="1" dirty="0">
                <a:latin typeface="Calibri" panose="020F0502020204030204" pitchFamily="34" charset="0"/>
                <a:ea typeface="Calibri" panose="020F0502020204030204" pitchFamily="34" charset="0"/>
              </a:rPr>
              <a:t>Open and read as necessary from FA12_Eligible Ineligible Participants Guidance</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Let’s work through this one for a minute.   </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Remember, this addresses two things, really. First, should the person be registered. Second, should they be charged for their meal.</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The first important addition is that the </a:t>
            </a:r>
            <a:r>
              <a:rPr lang="en-US" b="1" i="1" dirty="0">
                <a:solidFill>
                  <a:srgbClr val="000000"/>
                </a:solidFill>
                <a:latin typeface="Calibri" panose="020F0502020204030204" pitchFamily="34" charset="0"/>
                <a:ea typeface="Calibri" panose="020F0502020204030204" pitchFamily="34" charset="0"/>
              </a:rPr>
              <a:t>spouse of an eligible participant is also eligible</a:t>
            </a:r>
            <a:r>
              <a:rPr lang="en-US" i="1" dirty="0">
                <a:solidFill>
                  <a:srgbClr val="000000"/>
                </a:solidFill>
                <a:latin typeface="Calibri" panose="020F0502020204030204" pitchFamily="34" charset="0"/>
                <a:ea typeface="Calibri" panose="020F0502020204030204" pitchFamily="34" charset="0"/>
              </a:rPr>
              <a:t>, regardless of the spouse’s age </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So, the 50-year-old spouse of a 65-year-old person is also eligible and should be registered and not charged for their meal</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In addition, any person younger than 60 with a disability that lives with an eligible participant is also eligible</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So, let’s say the developmentally delayed, 25-year-old son of a father who is 65 and lives with his father comes to a meal site. They are both eligible, should be registered and not charged for their meals.</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If, on the other hand, the son lives in a care facility but comes with his father. In that case, the son is NOT eligible and should be treated as a visitor, including signing in and being asked to pay for his meal</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Finally, volunteers who provide services related to congregate or home-delivered meals are also eligible. This is why we have standardized our registration and roster process to ensure we are all capturing volunteers as registered clients.</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Now, on to #2. We have touched on this earlier. This is where we see the requirement that </a:t>
            </a:r>
            <a:r>
              <a:rPr lang="en-US" b="1" i="1" dirty="0">
                <a:solidFill>
                  <a:srgbClr val="000000"/>
                </a:solidFill>
                <a:latin typeface="Calibri" panose="020F0502020204030204" pitchFamily="34" charset="0"/>
                <a:ea typeface="Calibri" panose="020F0502020204030204" pitchFamily="34" charset="0"/>
              </a:rPr>
              <a:t>non-eligible people must be charged for their meal</a:t>
            </a:r>
            <a:r>
              <a:rPr lang="en-US" i="1" dirty="0">
                <a:solidFill>
                  <a:srgbClr val="000000"/>
                </a:solidFill>
                <a:latin typeface="Calibri" panose="020F0502020204030204" pitchFamily="34" charset="0"/>
                <a:ea typeface="Calibri" panose="020F0502020204030204" pitchFamily="34" charset="0"/>
              </a:rPr>
              <a:t> to help recoup the costs of the meal </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It specifically says the </a:t>
            </a:r>
            <a:r>
              <a:rPr lang="en-US" b="1" i="1" dirty="0">
                <a:solidFill>
                  <a:srgbClr val="000000"/>
                </a:solidFill>
                <a:latin typeface="Calibri" panose="020F0502020204030204" pitchFamily="34" charset="0"/>
                <a:ea typeface="Calibri" panose="020F0502020204030204" pitchFamily="34" charset="0"/>
              </a:rPr>
              <a:t>meal site needs to determine this calculation</a:t>
            </a:r>
            <a:r>
              <a:rPr lang="en-US" i="1" dirty="0">
                <a:solidFill>
                  <a:srgbClr val="000000"/>
                </a:solidFill>
                <a:latin typeface="Calibri" panose="020F0502020204030204" pitchFamily="34" charset="0"/>
                <a:ea typeface="Calibri" panose="020F0502020204030204" pitchFamily="34" charset="0"/>
              </a:rPr>
              <a:t> and that it should include all related costs, including support staff, program costs, and transportation </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It then talks about requiring a standardized method for documenting receipt of those fees, which is why we now have the standardized donation tracking sheets we discussed in Focus Area 8 </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In the example for this item, we can review sample text used to identify the meal charge for visitors.</a:t>
            </a:r>
          </a:p>
          <a:p>
            <a:pPr marL="173990" marR="0" indent="-173990">
              <a:lnSpc>
                <a:spcPct val="107000"/>
              </a:lnSpc>
              <a:spcBef>
                <a:spcPts val="1200"/>
              </a:spcBef>
              <a:spcAft>
                <a:spcPts val="800"/>
              </a:spcAft>
            </a:pPr>
            <a:r>
              <a:rPr lang="en-US" b="1" dirty="0">
                <a:latin typeface="Calibri" panose="020F0502020204030204" pitchFamily="34" charset="0"/>
                <a:ea typeface="Calibri" panose="020F0502020204030204" pitchFamily="34" charset="0"/>
              </a:rPr>
              <a:t>Read the text</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Thanks to our guidance, we now know there are FOUR categories of eligible consumers. They include anyone 60 or older OR the spouse of an eligible person OR a disabled person who lives with an eligible person as well as volunteers </a:t>
            </a:r>
          </a:p>
          <a:p>
            <a:pPr marL="342900" marR="0" lvl="0" indent="-342900">
              <a:spcBef>
                <a:spcPts val="1200"/>
              </a:spcBef>
              <a:spcAft>
                <a:spcPts val="1200"/>
              </a:spcAft>
              <a:buSzPts val="1400"/>
              <a:buFont typeface="Wingdings" panose="05000000000000000000" pitchFamily="2" charset="2"/>
              <a:buChar char=""/>
              <a:tabLst>
                <a:tab pos="171450" algn="l"/>
              </a:tabLst>
            </a:pPr>
            <a:r>
              <a:rPr lang="en-US" dirty="0">
                <a:solidFill>
                  <a:srgbClr val="3C69AB"/>
                </a:solidFill>
                <a:latin typeface="Calibri" panose="020F0502020204030204" pitchFamily="34" charset="0"/>
                <a:ea typeface="Calibri" panose="020F0502020204030204" pitchFamily="34" charset="0"/>
              </a:rPr>
              <a:t>IMPORTANT: The next important clarification is that an eligible consumer may make a donation at a private donation box, but a non-eligible person paying for their meal as a visitor, pays at the registration table.  </a:t>
            </a:r>
            <a:r>
              <a:rPr lang="en-US" b="1" dirty="0">
                <a:solidFill>
                  <a:srgbClr val="3C69AB"/>
                </a:solidFill>
                <a:latin typeface="Calibri" panose="020F0502020204030204" pitchFamily="34" charset="0"/>
                <a:ea typeface="Calibri" panose="020F0502020204030204" pitchFamily="34" charset="0"/>
              </a:rPr>
              <a:t>We must separate donations from fees.</a:t>
            </a:r>
            <a:endParaRPr lang="en-US" dirty="0">
              <a:solidFill>
                <a:srgbClr val="3C69AB"/>
              </a:solidFill>
              <a:latin typeface="Calibri" panose="020F0502020204030204" pitchFamily="34" charset="0"/>
              <a:ea typeface="Calibri" panose="020F0502020204030204" pitchFamily="34" charset="0"/>
            </a:endParaRP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The eligible consumer and the visitor MIGHT make a donation, but the fee for the visitor’s meal is paid at the registration table.</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That is quite a bit of information packed into this page. The area of donation and fees is a very important one because we are utilizing public funds and in doing so, we must be extra vigilant about following the procedures related to donations and fees.</a:t>
            </a:r>
          </a:p>
          <a:p>
            <a:pPr marL="342900" marR="0" lvl="0" indent="-342900">
              <a:spcBef>
                <a:spcPts val="1200"/>
              </a:spcBef>
              <a:spcAft>
                <a:spcPts val="0"/>
              </a:spcAft>
              <a:buSzPts val="1400"/>
              <a:buFont typeface="Webdings" panose="05030102010509060703" pitchFamily="18" charset="2"/>
              <a:buChar char=""/>
              <a:tabLst>
                <a:tab pos="171450" algn="l"/>
              </a:tabLst>
            </a:pPr>
            <a:r>
              <a:rPr lang="en-US" dirty="0">
                <a:solidFill>
                  <a:srgbClr val="284673"/>
                </a:solidFill>
                <a:latin typeface="Calibri" panose="020F0502020204030204" pitchFamily="34" charset="0"/>
                <a:ea typeface="Calibri" panose="020F0502020204030204" pitchFamily="34" charset="0"/>
              </a:rPr>
              <a:t>Does anyone have any specific situations related to eligibility they’d like to share? Are there any questions about eligibility or this guidance before we move 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C911F530-A140-4C25-949E-66675BEFABD1}"/>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54854987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Outlines requirements for notification regarding service</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Appendix- 24</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Separate training is available for specifics related to home-delivered meals </a:t>
            </a:r>
          </a:p>
          <a:p>
            <a:pPr marL="173990" marR="0" indent="-173990">
              <a:lnSpc>
                <a:spcPct val="107000"/>
              </a:lnSpc>
              <a:spcBef>
                <a:spcPts val="1200"/>
              </a:spcBef>
              <a:spcAft>
                <a:spcPts val="800"/>
              </a:spcAft>
            </a:pPr>
            <a:r>
              <a:rPr lang="en-US" b="1" dirty="0">
                <a:latin typeface="Calibri" panose="020F0502020204030204" pitchFamily="34" charset="0"/>
                <a:ea typeface="Calibri" panose="020F0502020204030204" pitchFamily="34" charset="0"/>
              </a:rPr>
              <a:t>Read the slide then display and read through FA12_HomeDeliveredMealProgram_ComplianceGuidance</a:t>
            </a:r>
          </a:p>
          <a:p>
            <a:pPr marL="342900" marR="0" lvl="0" indent="-342900">
              <a:spcBef>
                <a:spcPts val="1200"/>
              </a:spcBef>
              <a:spcAft>
                <a:spcPts val="0"/>
              </a:spcAft>
              <a:buSzPts val="1400"/>
              <a:buFont typeface="Webdings" panose="05030102010509060703" pitchFamily="18" charset="2"/>
              <a:buChar char=""/>
              <a:tabLst>
                <a:tab pos="171450" algn="l"/>
              </a:tabLst>
            </a:pPr>
            <a:r>
              <a:rPr lang="en-US" dirty="0">
                <a:solidFill>
                  <a:srgbClr val="284673"/>
                </a:solidFill>
                <a:latin typeface="Calibri" panose="020F0502020204030204" pitchFamily="34" charset="0"/>
                <a:ea typeface="Calibri" panose="020F0502020204030204" pitchFamily="34" charset="0"/>
              </a:rPr>
              <a:t>Elicit questions and discussion until you feel participants fully understand the guidance requirements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87FA9551-1C08-4211-9FB7-DD0B5FF16D15}"/>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6913118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Required if site is not providing at least 5 meals/week</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Appendix- 25</a:t>
            </a:r>
          </a:p>
          <a:p>
            <a:pPr marL="173990" marR="0" indent="-173990">
              <a:lnSpc>
                <a:spcPct val="107000"/>
              </a:lnSpc>
              <a:spcBef>
                <a:spcPts val="1200"/>
              </a:spcBef>
              <a:spcAft>
                <a:spcPts val="800"/>
              </a:spcAft>
            </a:pPr>
            <a:r>
              <a:rPr lang="en-US" b="1" dirty="0">
                <a:latin typeface="Calibri" panose="020F0502020204030204" pitchFamily="34" charset="0"/>
                <a:ea typeface="Calibri" panose="020F0502020204030204" pitchFamily="34" charset="0"/>
              </a:rPr>
              <a:t>Read the slide and only open FA12_MealFrequencyWaiverForm if necessary</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If a Meal Frequency Waiver form is required, it should not come as a surprise to the AAA.  We would hope that we would have worked together to discuss delivery and related challenges in hopes of providing at least the minimum service.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9E1C1A0D-2042-4DD6-A0C4-A54B9EF75231}"/>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71793128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Coordinators need to know guidance and ensure they and their staff follow as standard practice</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If at any time we have any questions about guidance, whether the ones mentioned here or others in this training, we should work with our AAA nutrition staff to resolve any questions and make sure we fully understand and are able to comply.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CF8B13E6-CAB7-4B4C-B875-1503D6DE9E6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82496458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Nutrition Guidance toolkit contents and when/how to use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D6133762-CA62-4CB5-B05A-7CA5C870023F}"/>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4564801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Know &amp; follow all guidance</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FA12-1</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Guidance = policy</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Watch for updates, although they do not occur frequently</a:t>
            </a:r>
          </a:p>
          <a:p>
            <a:pPr marL="342900" marR="0" lvl="0" indent="-342900">
              <a:spcBef>
                <a:spcPts val="1200"/>
              </a:spcBef>
              <a:spcAft>
                <a:spcPts val="0"/>
              </a:spcAft>
              <a:buSzPts val="1400"/>
              <a:buFont typeface="Webdings" panose="05030102010509060703" pitchFamily="18" charset="2"/>
              <a:buChar char=""/>
              <a:tabLst>
                <a:tab pos="171450" algn="l"/>
              </a:tabLst>
            </a:pPr>
            <a:r>
              <a:rPr lang="en-US" dirty="0">
                <a:solidFill>
                  <a:srgbClr val="284673"/>
                </a:solidFill>
                <a:latin typeface="Calibri" panose="020F0502020204030204" pitchFamily="34" charset="0"/>
                <a:ea typeface="Calibri" panose="020F0502020204030204" pitchFamily="34" charset="0"/>
              </a:rPr>
              <a:t>We know there are a lot of details and specifics related to guidance, but at the moment, are there any questions?</a:t>
            </a:r>
          </a:p>
          <a:p>
            <a:pPr marL="342900" marR="0" lvl="0" indent="-342900">
              <a:spcBef>
                <a:spcPts val="1200"/>
              </a:spcBef>
              <a:spcAft>
                <a:spcPts val="0"/>
              </a:spcAft>
              <a:buFont typeface="Wingdings" panose="05000000000000000000" pitchFamily="2" charset="2"/>
              <a:buChar char=""/>
              <a:tabLst>
                <a:tab pos="228600" algn="l"/>
                <a:tab pos="457200" algn="l"/>
              </a:tabLst>
            </a:pPr>
            <a:r>
              <a:rPr lang="en-US" dirty="0">
                <a:solidFill>
                  <a:srgbClr val="000000"/>
                </a:solidFill>
                <a:latin typeface="Calibri" panose="020F0502020204030204" pitchFamily="34" charset="0"/>
                <a:ea typeface="Calibri" panose="020F0502020204030204" pitchFamily="34" charset="0"/>
              </a:rPr>
              <a:t>Give a few seconds for responses and answer any questions posed, as long as they aren’t too detailed. If they are, tell the person you’d be happy to discuss their situation with them personally outside of training.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A1360A90-5186-4CCE-A264-6232DDE3C2B8}"/>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52865368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Introduce Role of the Board Focus Area</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FA13-1</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Hopefully, we have provided insight into specific processes that need to be accomplished, but also identified some of the supports we have at managing our nutrition programs. These include our dietitian or nutritionist, our AAA nutrition program staff, local health district, and ICOA’s nutrition program specialist.  In Focus Area 3, we talked about the need for non-profit status and suggested that the Board of Directors was a good support resource related to attaining that determination.  In Focus Area 13, we want to further identify how the Board of Directors can support our programs and what we should do to facilitate them in doing so.</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A3BC566-F614-4E41-A3D7-2A1BF9CE374B}"/>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41927834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 Board has oversight and is also a support and resource</a:t>
            </a:r>
          </a:p>
          <a:p>
            <a:pPr marL="173990" marR="0" indent="-173990">
              <a:lnSpc>
                <a:spcPct val="107000"/>
              </a:lnSpc>
              <a:spcBef>
                <a:spcPts val="1200"/>
              </a:spcBef>
              <a:spcAft>
                <a:spcPts val="800"/>
              </a:spcAft>
            </a:pPr>
            <a:r>
              <a:rPr lang="en-US" b="1" dirty="0">
                <a:latin typeface="Calibri" panose="020F0502020204030204" pitchFamily="34" charset="0"/>
                <a:ea typeface="Calibri" panose="020F0502020204030204" pitchFamily="34" charset="0"/>
              </a:rPr>
              <a:t>Read the slide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3D607C2-8BEE-4A76-827F-7EC4EC7C8751}"/>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95986673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Be familiar with the Manual for Non-Profits, provided by the State</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Appendix-26</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D480677-AE3D-492A-A444-6FAD6744B5D6}"/>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520883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Create relationships &amp; be involved</a:t>
            </a:r>
          </a:p>
          <a:p>
            <a:pPr marL="285750" marR="0" lvl="0" indent="-285750">
              <a:spcBef>
                <a:spcPts val="1200"/>
              </a:spcBef>
              <a:spcAft>
                <a:spcPts val="0"/>
              </a:spcAft>
              <a:buSzPts val="1400"/>
              <a:buFont typeface="Wingdings" panose="05000000000000000000" pitchFamily="2" charset="2"/>
              <a:buChar char="§"/>
              <a:tabLst>
                <a:tab pos="171450" algn="l"/>
              </a:tabLst>
            </a:pPr>
            <a:r>
              <a:rPr lang="en-US" dirty="0">
                <a:solidFill>
                  <a:srgbClr val="284673"/>
                </a:solidFill>
                <a:latin typeface="Calibri" panose="020F0502020204030204" pitchFamily="34" charset="0"/>
                <a:ea typeface="Calibri" panose="020F0502020204030204" pitchFamily="34" charset="0"/>
              </a:rPr>
              <a:t>As the meal site Coordinator try to be involved in the board meeting to make sure the board members know what is going on at their meal site. Also ask if the board would consider allowing program participants to attend Board meetings. </a:t>
            </a:r>
          </a:p>
          <a:p>
            <a:pPr marL="342900" marR="0" lvl="0" indent="-342900">
              <a:spcBef>
                <a:spcPts val="1200"/>
              </a:spcBef>
              <a:spcAft>
                <a:spcPts val="0"/>
              </a:spcAft>
              <a:buSzPts val="1400"/>
              <a:buFont typeface="Webdings" panose="05030102010509060703" pitchFamily="18" charset="2"/>
              <a:buChar char=""/>
              <a:tabLst>
                <a:tab pos="171450" algn="l"/>
              </a:tabLst>
            </a:pPr>
            <a:r>
              <a:rPr lang="en-US" dirty="0">
                <a:solidFill>
                  <a:srgbClr val="284673"/>
                </a:solidFill>
                <a:latin typeface="Calibri" panose="020F0502020204030204" pitchFamily="34" charset="0"/>
                <a:ea typeface="Calibri" panose="020F0502020204030204" pitchFamily="34" charset="0"/>
              </a:rPr>
              <a:t>How often are Board meetings held at the participant’s sites?</a:t>
            </a:r>
          </a:p>
          <a:p>
            <a:pPr marL="173990" marR="0" indent="-173990">
              <a:lnSpc>
                <a:spcPct val="107000"/>
              </a:lnSpc>
              <a:spcBef>
                <a:spcPts val="1200"/>
              </a:spcBef>
              <a:spcAft>
                <a:spcPts val="800"/>
              </a:spcAft>
            </a:pPr>
            <a:r>
              <a:rPr lang="en-US" b="1" dirty="0">
                <a:latin typeface="Calibri" panose="020F0502020204030204" pitchFamily="34" charset="0"/>
                <a:ea typeface="Calibri" panose="020F0502020204030204" pitchFamily="34" charset="0"/>
              </a:rPr>
              <a:t>On the timeline, add “Board Meetings” followed by the frequency your audience provided, such as “monthly” or “quarterly”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6895F08-D9A4-43A1-BC6B-BD83319E2DA2}"/>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929060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1D26817E-998F-4AA9-B704-E39C1ADE6186}"/>
              </a:ext>
            </a:extLst>
          </p:cNvPr>
          <p:cNvSpPr>
            <a:spLocks noGrp="1" noRot="1" noChangeAspect="1"/>
          </p:cNvSpPr>
          <p:nvPr>
            <p:ph type="sldImg"/>
          </p:nvPr>
        </p:nvSpPr>
        <p:spPr>
          <a:xfrm>
            <a:off x="750888" y="392113"/>
            <a:ext cx="5268912" cy="3951287"/>
          </a:xfrm>
        </p:spPr>
      </p:sp>
      <p:sp>
        <p:nvSpPr>
          <p:cNvPr id="5" name="Notes Placeholder 4">
            <a:extLst>
              <a:ext uri="{FF2B5EF4-FFF2-40B4-BE49-F238E27FC236}">
                <a16:creationId xmlns:a16="http://schemas.microsoft.com/office/drawing/2014/main" id="{F01E4033-1962-4200-8C17-62395EDD79C0}"/>
              </a:ext>
            </a:extLst>
          </p:cNvPr>
          <p:cNvSpPr>
            <a:spLocks noGrp="1"/>
          </p:cNvSpPr>
          <p:nvPr>
            <p:ph type="body" idx="1"/>
          </p:nvPr>
        </p:nvSpPr>
        <p:spPr/>
        <p:txBody>
          <a:bodyPr/>
          <a:lstStyle/>
          <a:p>
            <a:endParaRPr lang="en-US" dirty="0"/>
          </a:p>
        </p:txBody>
      </p:sp>
      <p:sp>
        <p:nvSpPr>
          <p:cNvPr id="6" name="Footer Placeholder 5">
            <a:extLst>
              <a:ext uri="{FF2B5EF4-FFF2-40B4-BE49-F238E27FC236}">
                <a16:creationId xmlns:a16="http://schemas.microsoft.com/office/drawing/2014/main" id="{7341A3C9-97B6-478E-A2EB-D3E2D1F30EE7}"/>
              </a:ext>
            </a:extLst>
          </p:cNvPr>
          <p:cNvSpPr>
            <a:spLocks noGrp="1"/>
          </p:cNvSpPr>
          <p:nvPr>
            <p:ph type="ftr" sz="quarter" idx="4"/>
          </p:nvPr>
        </p:nvSpPr>
        <p:spPr/>
        <p:txBody>
          <a:bodyPr/>
          <a:lstStyle/>
          <a:p>
            <a:r>
              <a:rPr lang="en-US" dirty="0"/>
              <a:t>Meal Site Coordinator Foundations</a:t>
            </a:r>
          </a:p>
        </p:txBody>
      </p:sp>
    </p:spTree>
    <p:custDataLst>
      <p:tags r:id="rId1"/>
    </p:custData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Non-Profit Board toolkit contents and when/how to use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9B75846A-FDA2-4138-9858-05A2C980A230}"/>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92818996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Build relationships, be involved</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FA13-1</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These past three focus areas, starting with the NSIP program, the nutrition guidance, and now the role of the board, ask us to have knowledge of these areas of our business.  Knowledge is sometimes hard to quantify.  In this case, our objective is for us to realize the Board both deserves and has the right to fully understand our nutrition program.  </a:t>
            </a:r>
          </a:p>
          <a:p>
            <a:pPr marL="342900" marR="0" lvl="0" indent="-342900">
              <a:spcBef>
                <a:spcPts val="1200"/>
              </a:spcBef>
              <a:spcAft>
                <a:spcPts val="0"/>
              </a:spcAft>
              <a:buSzPts val="1400"/>
              <a:buFont typeface="Webdings" panose="05030102010509060703" pitchFamily="18" charset="2"/>
              <a:buChar char=""/>
              <a:tabLst>
                <a:tab pos="171450" algn="l"/>
              </a:tabLst>
            </a:pPr>
            <a:r>
              <a:rPr lang="en-US" dirty="0">
                <a:solidFill>
                  <a:srgbClr val="284673"/>
                </a:solidFill>
                <a:latin typeface="Calibri" panose="020F0502020204030204" pitchFamily="34" charset="0"/>
                <a:ea typeface="Calibri" panose="020F0502020204030204" pitchFamily="34" charset="0"/>
              </a:rPr>
              <a:t>Are there any questions about the role of the Board of Directors, or how we can create a good, open relationship with the board?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F33C8E56-1623-4C58-B3EC-D1517FE7E633}"/>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532658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Introduce Menu Approval Focus Area</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FA14-1</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We have the ability to perform most of the important activities related to being a meal site coordinator. We have one more operational focus area to cover.  This is Focus Area 14 and is about menu approval.</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7359D18-1F9E-4E54-97C4-4EEC1F7D5E3F}"/>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24803200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Required by program</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A1BA8385-3103-4248-A34B-DF8904146AA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54471490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Prepared by staff, submitted for Dietician approval </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Appendix-27</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DCA8ED9E-94D5-45DA-857F-F2486A6A1C50}"/>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01155704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Prior to service, prefer &gt;30 days prior</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Appendix-28</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Need to ensure adequate time for the dietitian to review, approve and/or respond.</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Need to be able to ensure meal sites have time to gather ingredients and resources </a:t>
            </a:r>
          </a:p>
          <a:p>
            <a:pPr marL="342900" marR="0" lvl="0" indent="-342900">
              <a:spcBef>
                <a:spcPts val="1200"/>
              </a:spcBef>
              <a:spcAft>
                <a:spcPts val="0"/>
              </a:spcAft>
              <a:buSzPts val="1400"/>
              <a:buFont typeface="Webdings" panose="05030102010509060703" pitchFamily="18" charset="2"/>
              <a:buChar char=""/>
              <a:tabLst>
                <a:tab pos="171450" algn="l"/>
              </a:tabLst>
            </a:pPr>
            <a:r>
              <a:rPr lang="en-US" dirty="0">
                <a:solidFill>
                  <a:srgbClr val="284673"/>
                </a:solidFill>
                <a:latin typeface="Calibri" panose="020F0502020204030204" pitchFamily="34" charset="0"/>
                <a:ea typeface="Calibri" panose="020F0502020204030204" pitchFamily="34" charset="0"/>
              </a:rPr>
              <a:t>Ask participants when a menu for service beginning October 1</a:t>
            </a:r>
            <a:r>
              <a:rPr lang="en-US" baseline="30000" dirty="0">
                <a:solidFill>
                  <a:srgbClr val="284673"/>
                </a:solidFill>
                <a:latin typeface="Calibri" panose="020F0502020204030204" pitchFamily="34" charset="0"/>
                <a:ea typeface="Calibri" panose="020F0502020204030204" pitchFamily="34" charset="0"/>
              </a:rPr>
              <a:t>st</a:t>
            </a:r>
            <a:r>
              <a:rPr lang="en-US" dirty="0">
                <a:solidFill>
                  <a:srgbClr val="284673"/>
                </a:solidFill>
                <a:latin typeface="Calibri" panose="020F0502020204030204" pitchFamily="34" charset="0"/>
                <a:ea typeface="Calibri" panose="020F0502020204030204" pitchFamily="34" charset="0"/>
              </a:rPr>
              <a:t> needs to be submitted. Answer: Our menu for the month of October, should be submitted by August 31.</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Absolutely cannot provide a meal that has not been approved by the Dietitian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96F3202-4A37-439C-ABB2-CA1DFF40957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03259427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Use Dietician’s template, submit &amp; resubmit if any changes</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Most dietitians will provide the template for the way they prefer menus to be provided. Make sure you use their menu template.  Complete the menu for all meals that will be served at the site, following any specific instructions provided with the menu template.</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Menus often take quite a bit of time to develop.  There may be several rounds of modifications by the kitchen staff and others before it is considered ready.  At that time, submit the menu to the dietician.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BD8BF34B-4E24-421B-96C8-9087F97CC1F4}"/>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3168819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Menu Approval toolkit contents and when/how to us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7B417EF-544D-4ED4-9AB3-AF76655B06C8}"/>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96413603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Use Dietician’s template, submit &amp; resubmit if any changes</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FA14-1</a:t>
            </a:r>
          </a:p>
          <a:p>
            <a:pPr marL="342900" marR="0" lvl="0" indent="-342900">
              <a:spcBef>
                <a:spcPts val="1200"/>
              </a:spcBef>
              <a:spcAft>
                <a:spcPts val="0"/>
              </a:spcAft>
              <a:buSzPts val="1400"/>
              <a:buFont typeface="Webdings" panose="05030102010509060703" pitchFamily="18" charset="2"/>
              <a:buChar char=""/>
              <a:tabLst>
                <a:tab pos="171450" algn="l"/>
              </a:tabLst>
            </a:pPr>
            <a:r>
              <a:rPr lang="en-US" dirty="0">
                <a:solidFill>
                  <a:srgbClr val="284673"/>
                </a:solidFill>
                <a:latin typeface="Calibri" panose="020F0502020204030204" pitchFamily="34" charset="0"/>
                <a:ea typeface="Calibri" panose="020F0502020204030204" pitchFamily="34" charset="0"/>
              </a:rPr>
              <a:t>Are there any questions about the process of menu approval?</a:t>
            </a:r>
          </a:p>
          <a:p>
            <a:pPr>
              <a:spcAft>
                <a:spcPts val="600"/>
              </a:spcAft>
            </a:pPr>
            <a:r>
              <a:rPr lang="en-US" sz="1600" dirty="0">
                <a:solidFill>
                  <a:srgbClr val="000000"/>
                </a:solidFill>
                <a:latin typeface="Calibri" panose="020F0502020204030204" pitchFamily="34" charset="0"/>
                <a:ea typeface="Calibri" panose="020F0502020204030204" pitchFamily="34" charset="0"/>
              </a:rPr>
              <a:t> </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Transition: Great!  That leaves us up to Focus Area 15 which is the final focus area for meal site coordinator training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ADE41337-41A4-4F7A-9692-662B6405F39E}"/>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30882067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Introduce Training Staff &amp; Volunteers Focus Area</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FA15-1</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In just a few minutes, we will be considered trained meal site coordinators.  We have discussed a variety of activities that will enable us to manage and maintain a successful meal site.  Our position is really to organize and facilitate the team.  That team is made up of our paid staff and volunteers.  In fact, for many meal sites, volunteers far outnumber paid staff.  Just like we hopefully now appreciate having training to support us in our job, our staff and volunteers will likewise appreciate being trained in theirs.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F98620F3-9B61-48E5-955F-F3B6D5A5F4BE}"/>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120996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AE6CA988-2C8E-45F1-8194-3CB15A211D85}"/>
              </a:ext>
            </a:extLst>
          </p:cNvPr>
          <p:cNvSpPr>
            <a:spLocks noGrp="1" noRot="1" noChangeAspect="1"/>
          </p:cNvSpPr>
          <p:nvPr>
            <p:ph type="sldImg"/>
          </p:nvPr>
        </p:nvSpPr>
        <p:spPr>
          <a:xfrm>
            <a:off x="750888" y="392113"/>
            <a:ext cx="5268912" cy="3951287"/>
          </a:xfrm>
        </p:spPr>
      </p:sp>
      <p:sp>
        <p:nvSpPr>
          <p:cNvPr id="5" name="Notes Placeholder 4">
            <a:extLst>
              <a:ext uri="{FF2B5EF4-FFF2-40B4-BE49-F238E27FC236}">
                <a16:creationId xmlns:a16="http://schemas.microsoft.com/office/drawing/2014/main" id="{9EA3A8C5-BB42-4E25-9BA4-D62AB3B44B14}"/>
              </a:ext>
            </a:extLst>
          </p:cNvPr>
          <p:cNvSpPr>
            <a:spLocks noGrp="1"/>
          </p:cNvSpPr>
          <p:nvPr>
            <p:ph type="body" idx="1"/>
          </p:nvPr>
        </p:nvSpPr>
        <p:spPr/>
        <p:txBody>
          <a:bodyPr/>
          <a:lstStyle/>
          <a:p>
            <a:endParaRPr lang="en-US" dirty="0"/>
          </a:p>
        </p:txBody>
      </p:sp>
      <p:sp>
        <p:nvSpPr>
          <p:cNvPr id="6" name="Footer Placeholder 5">
            <a:extLst>
              <a:ext uri="{FF2B5EF4-FFF2-40B4-BE49-F238E27FC236}">
                <a16:creationId xmlns:a16="http://schemas.microsoft.com/office/drawing/2014/main" id="{9A5DF46C-6FEA-4DB0-A41C-6A154A087ACF}"/>
              </a:ext>
            </a:extLst>
          </p:cNvPr>
          <p:cNvSpPr>
            <a:spLocks noGrp="1"/>
          </p:cNvSpPr>
          <p:nvPr>
            <p:ph type="ftr" sz="quarter" idx="4"/>
          </p:nvPr>
        </p:nvSpPr>
        <p:spPr/>
        <p:txBody>
          <a:bodyPr/>
          <a:lstStyle/>
          <a:p>
            <a:r>
              <a:rPr lang="en-US" dirty="0"/>
              <a:t>Meal Site Coordinator Foundations</a:t>
            </a:r>
          </a:p>
        </p:txBody>
      </p:sp>
    </p:spTree>
    <p:custDataLst>
      <p:tags r:id="rId1"/>
    </p:custData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Provides necessary skills &amp; improves morale</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Most of us appreciate training for challenging were difficult activities.  Sometimes we tend to underplay the importance of training for what may seem like more routine activities.  Remember, what is very familiar to us based on our experience and training, may not be to someone else.</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Training assists with compliance with site, program, state, and Federal requirements.  Almost every focus area we discussed, in one way or another, is about complying with some type of requirement.  By providing training to our staff and volunteers, we ensure they are able to provide services safely, effectively and in compliance.</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While we often focus on requirements, it is important when it comes to training, to recognize what are sometimes called the soft benefits.  Training helps people feel valued and when they are valued they tend to thrive in their position.  What does that mean? </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When a volunteer is offered 3 hours of a coordinator’s time to train them in their duties, the person knows that they and the job they are doing has value because the coordinator is making time for them.   The coordinator is delaying other things they could be doing to invest in training the volunteer.</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In addition, training promotes a sense of value to the program and the community.  When resources are devoted to training, those who are aware of the program, know that it is being taken seriously.  The Board may realize our program is being run as a professional business whereas before, maybe they thought of it as something else because it was mostly run by volunteers. They may also see the value the program has for its community, both by the volunteers who choose to participate and the effects it has in various ways. </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Our paid staff benefits in the same ways. Even though they receive a paycheck, we all realize their dedication to working for a non-profit is not just for the paycheck, it is also the value they feel being part of such a program.</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AEEC997-E329-4EFE-AC6A-B41F2FE4386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94761327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All staff &amp; volunteers for areas indicated</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Anyone that is part of providing services at a meal site or for home-delivered meals needs to be properly trained.  The trading we’re discussing here is in addition to specific external job- related training or certification.  Our training is specific to one particular job role at our site.</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Coordinators should ensure the following jobs are adequately informed of activities and processes related to their work.  This includes kitchen staff, sign-in clerks, and home-delivered meal or HDM deliverers.</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Training for these three specific job roles has been developed by ICOA and made available for coordinators to use in training our own staff and volunteers.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F1EAFCB-1E54-4797-B725-62578E362FC2}"/>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94351468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Determined by Coordinator, based on need</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A common question people have is when training should occur.  If we provide it too often, we end up doing a lot of one-on-one training.  While there isn’t anything wrong with that, it can end up taking a lot of time.  On the other hand, if we wait too long, we have a larger group of people who have not been properly prepared to do their jobs for some period of time.  This can lead to them feeling frustrated, having to figure things out on their own. </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Lack of training can also lead to improper procedures which could cause issues with our permits or funding. </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As a general guideline, new staff should be trained before beginning full work  on their own. This usually means in the first few days. We do realize that this is not all was possible, but something to work toward.</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New volunteers can often shadow and experience volunteer for some time before they complete their own training.  While some wonder why a paid employee can’t do the same thing, the answer is really financial.  Both paid and volunteer staff have value.  Generally, we are more able to have two volunteers working the same job for a period of time than we are able to have two paid staff members doing the same job.  </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You must strike a balance, based on your own staffing, hiring, and current needs. Determine how often and when training can be provided.</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We’d like to remind coordinators that training is not just for new staff and volunteers. It’s not just for when a new piece of guidance is put into place.  It’s a good idea to plan a regular recurrent or refresher training as well.  </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As the name implies, this can simply refresh people’s memory on certain procedures that are important to follow.  It provides that feeling of value, especially since the training is offered more than simply at the start of one’s work at the site.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BB4B8EB-8DE2-43AA-81A6-696C228AB089}"/>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78628642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Determined by Coordinator</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When training is provided will be determined by the meal site coordinator</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How training is provided is also determined by the coordinator  </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Remember, the training materials are provided by the AAA and ICOA for kitchen staff, sign-in clerks, and HDM deliverers. </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As the saying goes, don’t reinvent the wheel!  Contact the AAA nutrition program staff for additional information on accessing these valuable training resources.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63FC72B-BF6E-42B3-B82E-90A0AF3A8A2D}"/>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5972355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Staff &amp; Volunteer Training toolkit contents and when/how to use</a:t>
            </a:r>
          </a:p>
          <a:p>
            <a:pPr>
              <a:spcBef>
                <a:spcPts val="1200"/>
              </a:spcBef>
            </a:pPr>
            <a:r>
              <a:rPr lang="en-US" i="1" dirty="0">
                <a:solidFill>
                  <a:srgbClr val="000000"/>
                </a:solidFill>
                <a:latin typeface="Calibri" panose="020F0502020204030204" pitchFamily="34" charset="0"/>
                <a:ea typeface="Calibri" panose="020F0502020204030204" pitchFamily="34" charset="0"/>
              </a:rPr>
              <a:t>All of the information and samples provided as part of this training can be used to train others.  The materials and the toolkits as well as the Coordinator Reference Guides and the document samples can be used and distributed for your own internal training as well.</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For the specific job roles we discussed, be sure to utilize the ICOA training packages that provide ready to present presentations and materials to lessen the development time on your part.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0E7E40E-F5A0-4F11-A8BE-F060DBE5E5F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36040201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Materials provided by ICOA for Coordinators to use as necessary</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FA15-1</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For our final focus area, Focus Area 15, we are going to ensure that we train our volunteers and staff.  This will ensure that they are all confident in providing effective, courteous service to our consumers.  </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As the coordinator we will decide the who, when, and how, but we all want to leverage existing resources. This includes the materials that have been developed and prepared specifically for us. When training kitchen staff, check-in clerks and HDM deliverers, materials and content is ready to go!</a:t>
            </a:r>
          </a:p>
          <a:p>
            <a:pPr marL="342900" marR="0" lvl="0" indent="-342900">
              <a:spcBef>
                <a:spcPts val="1200"/>
              </a:spcBef>
              <a:spcAft>
                <a:spcPts val="0"/>
              </a:spcAft>
              <a:buSzPts val="1400"/>
              <a:buFont typeface="Webdings" panose="05030102010509060703" pitchFamily="18" charset="2"/>
              <a:buChar char=""/>
              <a:tabLst>
                <a:tab pos="171450" algn="l"/>
              </a:tabLst>
            </a:pPr>
            <a:r>
              <a:rPr lang="en-US" dirty="0">
                <a:solidFill>
                  <a:srgbClr val="284673"/>
                </a:solidFill>
                <a:latin typeface="Calibri" panose="020F0502020204030204" pitchFamily="34" charset="0"/>
                <a:ea typeface="Calibri" panose="020F0502020204030204" pitchFamily="34" charset="0"/>
              </a:rPr>
              <a:t>For this final topic, are there any questions about training our staff and volunteers question</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Fantastic!  Them take a deep breath! We made it through our focus areas and are ready to finish things up.</a:t>
            </a:r>
          </a:p>
          <a:p>
            <a:pPr>
              <a:spcAft>
                <a:spcPts val="600"/>
              </a:spcAft>
            </a:pPr>
            <a:r>
              <a:rPr lang="en-US" sz="2000" i="1" cap="small" dirty="0">
                <a:solidFill>
                  <a:srgbClr val="284673"/>
                </a:solidFill>
                <a:latin typeface="Calibri" panose="020F0502020204030204" pitchFamily="34" charset="0"/>
                <a:ea typeface="Calibri" panose="020F0502020204030204" pitchFamily="34" charset="0"/>
                <a:cs typeface="Times New Roman" panose="02020603050405020304" pitchFamily="18" charset="0"/>
              </a:rPr>
              <a:t>Closing: Finishing Up</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EF98AF7-B744-4114-9504-A1D52D40634B}"/>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96094652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1200"/>
              </a:spcBef>
              <a:spcAft>
                <a:spcPts val="1200"/>
              </a:spcAft>
              <a:buSzPts val="1400"/>
              <a:buFont typeface="Wingdings" panose="05000000000000000000" pitchFamily="2" charset="2"/>
              <a:buChar char=""/>
              <a:tabLst>
                <a:tab pos="171450" algn="l"/>
              </a:tabLst>
            </a:pPr>
            <a:r>
              <a:rPr lang="en-US" dirty="0">
                <a:solidFill>
                  <a:srgbClr val="3C69AB"/>
                </a:solidFill>
                <a:latin typeface="Calibri" panose="020F0502020204030204" pitchFamily="34" charset="0"/>
                <a:ea typeface="Calibri" panose="020F0502020204030204" pitchFamily="34" charset="0"/>
              </a:rPr>
              <a:t>No introduction, move directly to the Sixty Second Summary slide</a:t>
            </a:r>
          </a:p>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136</a:t>
            </a:fld>
            <a:endParaRPr lang="en-US" dirty="0"/>
          </a:p>
        </p:txBody>
      </p:sp>
      <p:sp>
        <p:nvSpPr>
          <p:cNvPr id="5" name="Footer Placeholder 4">
            <a:extLst>
              <a:ext uri="{FF2B5EF4-FFF2-40B4-BE49-F238E27FC236}">
                <a16:creationId xmlns:a16="http://schemas.microsoft.com/office/drawing/2014/main" id="{BBC2A503-04D5-4948-958E-90B3A8F56316}"/>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45103122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Focus Area Checklist</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Hopefully we have provided you with additional confidence in performing your duties as a meal site coordinator.  If you have experience in Food service, some of this may be very familiar.  Parts though, are unique to Older Americans Act, ACL, and ICOA nutrition programs. </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Once we are aware of the requirements and recommendations, we can integrate it into our everyday operations, so it becomes second-nature. To summarize it all…</a:t>
            </a:r>
          </a:p>
          <a:p>
            <a:pPr marL="173990" marR="0" indent="-173990">
              <a:lnSpc>
                <a:spcPct val="107000"/>
              </a:lnSpc>
              <a:spcBef>
                <a:spcPts val="1200"/>
              </a:spcBef>
              <a:spcAft>
                <a:spcPts val="800"/>
              </a:spcAft>
            </a:pPr>
            <a:r>
              <a:rPr lang="en-US" b="1" dirty="0">
                <a:latin typeface="Calibri" panose="020F0502020204030204" pitchFamily="34" charset="0"/>
                <a:ea typeface="Calibri" panose="020F0502020204030204" pitchFamily="34" charset="0"/>
              </a:rPr>
              <a:t>Read through the bullet points with no additional discussion</a:t>
            </a:r>
          </a:p>
          <a:p>
            <a:pPr lvl="0"/>
            <a:endParaRPr lang="en-US" dirty="0"/>
          </a:p>
        </p:txBody>
      </p:sp>
      <p:sp>
        <p:nvSpPr>
          <p:cNvPr id="4" name="Slide Number Placeholder 3"/>
          <p:cNvSpPr>
            <a:spLocks noGrp="1"/>
          </p:cNvSpPr>
          <p:nvPr>
            <p:ph type="sldNum" sz="quarter" idx="10"/>
          </p:nvPr>
        </p:nvSpPr>
        <p:spPr/>
        <p:txBody>
          <a:bodyPr/>
          <a:lstStyle/>
          <a:p>
            <a:fld id="{B7224319-35BF-0E40-A350-103C51EEEEC3}" type="slidenum">
              <a:rPr lang="en-US" smtClean="0">
                <a:solidFill>
                  <a:prstClr val="black"/>
                </a:solidFill>
              </a:rPr>
              <a:pPr/>
              <a:t>137</a:t>
            </a:fld>
            <a:endParaRPr lang="en-US" dirty="0">
              <a:solidFill>
                <a:prstClr val="black"/>
              </a:solidFill>
            </a:endParaRPr>
          </a:p>
        </p:txBody>
      </p:sp>
      <p:sp>
        <p:nvSpPr>
          <p:cNvPr id="5" name="Footer Placeholder 4">
            <a:extLst>
              <a:ext uri="{FF2B5EF4-FFF2-40B4-BE49-F238E27FC236}">
                <a16:creationId xmlns:a16="http://schemas.microsoft.com/office/drawing/2014/main" id="{47A006E9-C5F1-493C-9F1D-194833BE65AB}"/>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60036581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We’ve done it!  You have now completed meal site coordinator training.  In your training packet, you’ll find a certificate of completion that I’d be happy to sign and date to recognize your accomplishment.</a:t>
            </a:r>
          </a:p>
          <a:p>
            <a:pPr marL="342900" marR="0" lvl="0" indent="-342900">
              <a:spcBef>
                <a:spcPts val="1200"/>
              </a:spcBef>
              <a:spcAft>
                <a:spcPts val="0"/>
              </a:spcAft>
              <a:buFont typeface="Wingdings" panose="05000000000000000000" pitchFamily="2" charset="2"/>
              <a:buChar char=""/>
              <a:tabLst>
                <a:tab pos="228600" algn="l"/>
                <a:tab pos="457200" algn="l"/>
              </a:tabLst>
            </a:pPr>
            <a:r>
              <a:rPr lang="en-US" dirty="0">
                <a:solidFill>
                  <a:srgbClr val="000000"/>
                </a:solidFill>
                <a:latin typeface="Calibri" panose="020F0502020204030204" pitchFamily="34" charset="0"/>
                <a:ea typeface="Calibri" panose="020F0502020204030204" pitchFamily="34" charset="0"/>
              </a:rPr>
              <a:t>If providing training remotely, tell them you will complete the certificate and either e-mail it or snail mail it to them in the next few days. </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Please continue you work as a meal site coordinator, providing a valuable service to our consumers and our communities.  We wish you the best in managing, maintaining, and growing your program’s capabilities.  Thank you for your time and participation.</a:t>
            </a:r>
          </a:p>
          <a:p>
            <a:pPr algn="ctr">
              <a:spcBef>
                <a:spcPts val="1200"/>
              </a:spcBef>
            </a:pPr>
            <a:r>
              <a:rPr lang="en-US" i="1" dirty="0">
                <a:solidFill>
                  <a:srgbClr val="FF0000"/>
                </a:solidFill>
                <a:latin typeface="Calibri" panose="020F0502020204030204" pitchFamily="34" charset="0"/>
                <a:ea typeface="Calibri" panose="020F0502020204030204" pitchFamily="34" charset="0"/>
              </a:rPr>
              <a:t>AAA Nutrition staff needs to customize the last part to facilitate what you have chosen to do for your class evaluation. This might include a paper copy or directing them to a website. Have them complete the evaluation and then they are free to leave.</a:t>
            </a:r>
            <a:endParaRPr lang="en-US" i="1" dirty="0">
              <a:solidFill>
                <a:srgbClr val="000000"/>
              </a:solidFill>
              <a:latin typeface="Calibri" panose="020F0502020204030204" pitchFamily="34" charset="0"/>
              <a:ea typeface="Calibri" panose="020F0502020204030204" pitchFamily="34" charset="0"/>
            </a:endParaRPr>
          </a:p>
          <a:p>
            <a:endParaRPr lang="en-US" dirty="0"/>
          </a:p>
        </p:txBody>
      </p:sp>
      <p:sp>
        <p:nvSpPr>
          <p:cNvPr id="4" name="Footer Placeholder 3">
            <a:extLst>
              <a:ext uri="{FF2B5EF4-FFF2-40B4-BE49-F238E27FC236}">
                <a16:creationId xmlns:a16="http://schemas.microsoft.com/office/drawing/2014/main" id="{60971B50-19BA-41CF-891F-BC2C5BEAB402}"/>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86788811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832458-24B6-4F6A-B4EB-D22DBA7D7771}" type="slidenum">
              <a:rPr lang="en-US" smtClean="0"/>
              <a:t>139</a:t>
            </a:fld>
            <a:endParaRPr lang="en-US" dirty="0"/>
          </a:p>
        </p:txBody>
      </p:sp>
      <p:sp>
        <p:nvSpPr>
          <p:cNvPr id="5" name="Footer Placeholder 4">
            <a:extLst>
              <a:ext uri="{FF2B5EF4-FFF2-40B4-BE49-F238E27FC236}">
                <a16:creationId xmlns:a16="http://schemas.microsoft.com/office/drawing/2014/main" id="{5FF85825-7DD7-49D3-B0A5-C5E7569DC295}"/>
              </a:ext>
            </a:extLst>
          </p:cNvPr>
          <p:cNvSpPr>
            <a:spLocks noGrp="1"/>
          </p:cNvSpPr>
          <p:nvPr>
            <p:ph type="ftr" sz="quarter" idx="4"/>
          </p:nvPr>
        </p:nvSpPr>
        <p:spPr/>
        <p:txBody>
          <a:bodyPr/>
          <a:lstStyle/>
          <a:p>
            <a:r>
              <a:rPr lang="en-US" dirty="0"/>
              <a:t>Meal Site Coordinator Foundations</a:t>
            </a:r>
          </a:p>
        </p:txBody>
      </p:sp>
    </p:spTree>
    <p:extLst>
      <p:ext uri="{BB962C8B-B14F-4D97-AF65-F5344CB8AC3E}">
        <p14:creationId xmlns:p14="http://schemas.microsoft.com/office/powerpoint/2010/main" val="296502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15 Focus Areas in the checklist </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Focus Area Checklist (</a:t>
            </a:r>
            <a:r>
              <a:rPr lang="en-US" dirty="0" err="1">
                <a:solidFill>
                  <a:srgbClr val="FF0000"/>
                </a:solidFill>
                <a:latin typeface="Calibri" panose="020F0502020204030204" pitchFamily="34" charset="0"/>
                <a:ea typeface="Calibri" panose="020F0502020204030204" pitchFamily="34" charset="0"/>
              </a:rPr>
              <a:t>Nutrition_MealSite_Coordinator_FocusAreaChecklist</a:t>
            </a:r>
            <a:r>
              <a:rPr lang="en-US" dirty="0">
                <a:solidFill>
                  <a:srgbClr val="FF0000"/>
                </a:solidFill>
                <a:latin typeface="Calibri" panose="020F0502020204030204" pitchFamily="34" charset="0"/>
                <a:ea typeface="Calibri" panose="020F0502020204030204" pitchFamily="34" charset="0"/>
              </a:rPr>
              <a:t>)</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Define activities critical to success for meal sites</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General day to day operations and management left up to coordinator</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Some items are mandatory by law or program requirements</a:t>
            </a:r>
          </a:p>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14</a:t>
            </a:fld>
            <a:endParaRPr lang="en-US" dirty="0"/>
          </a:p>
        </p:txBody>
      </p:sp>
      <p:sp>
        <p:nvSpPr>
          <p:cNvPr id="5" name="Footer Placeholder 4">
            <a:extLst>
              <a:ext uri="{FF2B5EF4-FFF2-40B4-BE49-F238E27FC236}">
                <a16:creationId xmlns:a16="http://schemas.microsoft.com/office/drawing/2014/main" id="{6456C2FD-905B-4006-8A3A-26768D9B3766}"/>
              </a:ext>
            </a:extLst>
          </p:cNvPr>
          <p:cNvSpPr>
            <a:spLocks noGrp="1"/>
          </p:cNvSpPr>
          <p:nvPr>
            <p:ph type="ftr" sz="quarter" idx="4"/>
          </p:nvPr>
        </p:nvSpPr>
        <p:spPr/>
        <p:txBody>
          <a:bodyPr/>
          <a:lstStyle/>
          <a:p>
            <a:r>
              <a:rPr lang="en-US"/>
              <a:t>Meal Site Coordinator Foundations</a:t>
            </a:r>
            <a:endParaRPr lang="en-US" dirty="0"/>
          </a:p>
        </p:txBody>
      </p:sp>
    </p:spTree>
    <p:custDataLst>
      <p:tags r:id="rId1"/>
    </p:custDataLst>
    <p:extLst>
      <p:ext uri="{BB962C8B-B14F-4D97-AF65-F5344CB8AC3E}">
        <p14:creationId xmlns:p14="http://schemas.microsoft.com/office/powerpoint/2010/main" val="102563375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832458-24B6-4F6A-B4EB-D22DBA7D7771}" type="slidenum">
              <a:rPr lang="en-US" smtClean="0"/>
              <a:t>140</a:t>
            </a:fld>
            <a:endParaRPr lang="en-US" dirty="0"/>
          </a:p>
        </p:txBody>
      </p:sp>
      <p:sp>
        <p:nvSpPr>
          <p:cNvPr id="5" name="Footer Placeholder 4">
            <a:extLst>
              <a:ext uri="{FF2B5EF4-FFF2-40B4-BE49-F238E27FC236}">
                <a16:creationId xmlns:a16="http://schemas.microsoft.com/office/drawing/2014/main" id="{F139C66B-6234-4E9F-B68B-5261DBF47EF7}"/>
              </a:ext>
            </a:extLst>
          </p:cNvPr>
          <p:cNvSpPr>
            <a:spLocks noGrp="1"/>
          </p:cNvSpPr>
          <p:nvPr>
            <p:ph type="ftr" sz="quarter" idx="4"/>
          </p:nvPr>
        </p:nvSpPr>
        <p:spPr/>
        <p:txBody>
          <a:bodyPr/>
          <a:lstStyle/>
          <a:p>
            <a:r>
              <a:rPr lang="en-US" dirty="0"/>
              <a:t>Meal Site Coordinator Foundations</a:t>
            </a:r>
          </a:p>
        </p:txBody>
      </p:sp>
    </p:spTree>
    <p:extLst>
      <p:ext uri="{BB962C8B-B14F-4D97-AF65-F5344CB8AC3E}">
        <p14:creationId xmlns:p14="http://schemas.microsoft.com/office/powerpoint/2010/main" val="375249850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832458-24B6-4F6A-B4EB-D22DBA7D7771}" type="slidenum">
              <a:rPr lang="en-US" smtClean="0"/>
              <a:t>141</a:t>
            </a:fld>
            <a:endParaRPr lang="en-US" dirty="0"/>
          </a:p>
        </p:txBody>
      </p:sp>
      <p:sp>
        <p:nvSpPr>
          <p:cNvPr id="5" name="Footer Placeholder 4">
            <a:extLst>
              <a:ext uri="{FF2B5EF4-FFF2-40B4-BE49-F238E27FC236}">
                <a16:creationId xmlns:a16="http://schemas.microsoft.com/office/drawing/2014/main" id="{86B81286-8A78-42E2-A2B9-D4B42C75037E}"/>
              </a:ext>
            </a:extLst>
          </p:cNvPr>
          <p:cNvSpPr>
            <a:spLocks noGrp="1"/>
          </p:cNvSpPr>
          <p:nvPr>
            <p:ph type="ftr" sz="quarter" idx="4"/>
          </p:nvPr>
        </p:nvSpPr>
        <p:spPr/>
        <p:txBody>
          <a:bodyPr/>
          <a:lstStyle/>
          <a:p>
            <a:r>
              <a:rPr lang="en-US" dirty="0"/>
              <a:t>Meal Site Coordinator Foundations</a:t>
            </a:r>
          </a:p>
        </p:txBody>
      </p:sp>
    </p:spTree>
    <p:extLst>
      <p:ext uri="{BB962C8B-B14F-4D97-AF65-F5344CB8AC3E}">
        <p14:creationId xmlns:p14="http://schemas.microsoft.com/office/powerpoint/2010/main" val="79264983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832458-24B6-4F6A-B4EB-D22DBA7D7771}" type="slidenum">
              <a:rPr lang="en-US" smtClean="0"/>
              <a:t>142</a:t>
            </a:fld>
            <a:endParaRPr lang="en-US" dirty="0"/>
          </a:p>
        </p:txBody>
      </p:sp>
      <p:sp>
        <p:nvSpPr>
          <p:cNvPr id="5" name="Footer Placeholder 4">
            <a:extLst>
              <a:ext uri="{FF2B5EF4-FFF2-40B4-BE49-F238E27FC236}">
                <a16:creationId xmlns:a16="http://schemas.microsoft.com/office/drawing/2014/main" id="{B3102307-3892-4A07-A76C-82B950E34898}"/>
              </a:ext>
            </a:extLst>
          </p:cNvPr>
          <p:cNvSpPr>
            <a:spLocks noGrp="1"/>
          </p:cNvSpPr>
          <p:nvPr>
            <p:ph type="ftr" sz="quarter" idx="4"/>
          </p:nvPr>
        </p:nvSpPr>
        <p:spPr/>
        <p:txBody>
          <a:bodyPr/>
          <a:lstStyle/>
          <a:p>
            <a:r>
              <a:rPr lang="en-US" dirty="0"/>
              <a:t>Meal Site Coordinator Foundations</a:t>
            </a:r>
          </a:p>
        </p:txBody>
      </p:sp>
    </p:spTree>
    <p:extLst>
      <p:ext uri="{BB962C8B-B14F-4D97-AF65-F5344CB8AC3E}">
        <p14:creationId xmlns:p14="http://schemas.microsoft.com/office/powerpoint/2010/main" val="421587432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832458-24B6-4F6A-B4EB-D22DBA7D7771}" type="slidenum">
              <a:rPr lang="en-US" smtClean="0"/>
              <a:t>143</a:t>
            </a:fld>
            <a:endParaRPr lang="en-US" dirty="0"/>
          </a:p>
        </p:txBody>
      </p:sp>
      <p:sp>
        <p:nvSpPr>
          <p:cNvPr id="5" name="Footer Placeholder 4">
            <a:extLst>
              <a:ext uri="{FF2B5EF4-FFF2-40B4-BE49-F238E27FC236}">
                <a16:creationId xmlns:a16="http://schemas.microsoft.com/office/drawing/2014/main" id="{2416CB7F-D0D3-4C9C-B714-25D5BFD6DCE1}"/>
              </a:ext>
            </a:extLst>
          </p:cNvPr>
          <p:cNvSpPr>
            <a:spLocks noGrp="1"/>
          </p:cNvSpPr>
          <p:nvPr>
            <p:ph type="ftr" sz="quarter" idx="4"/>
          </p:nvPr>
        </p:nvSpPr>
        <p:spPr/>
        <p:txBody>
          <a:bodyPr/>
          <a:lstStyle/>
          <a:p>
            <a:r>
              <a:rPr lang="en-US" dirty="0"/>
              <a:t>Meal Site Coordinator Foundations</a:t>
            </a:r>
          </a:p>
        </p:txBody>
      </p:sp>
    </p:spTree>
    <p:extLst>
      <p:ext uri="{BB962C8B-B14F-4D97-AF65-F5344CB8AC3E}">
        <p14:creationId xmlns:p14="http://schemas.microsoft.com/office/powerpoint/2010/main" val="155525305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832458-24B6-4F6A-B4EB-D22DBA7D7771}" type="slidenum">
              <a:rPr lang="en-US" smtClean="0"/>
              <a:t>144</a:t>
            </a:fld>
            <a:endParaRPr lang="en-US" dirty="0"/>
          </a:p>
        </p:txBody>
      </p:sp>
      <p:sp>
        <p:nvSpPr>
          <p:cNvPr id="5" name="Footer Placeholder 4">
            <a:extLst>
              <a:ext uri="{FF2B5EF4-FFF2-40B4-BE49-F238E27FC236}">
                <a16:creationId xmlns:a16="http://schemas.microsoft.com/office/drawing/2014/main" id="{995AD061-60B3-42A4-99FC-E11AE3A5F518}"/>
              </a:ext>
            </a:extLst>
          </p:cNvPr>
          <p:cNvSpPr>
            <a:spLocks noGrp="1"/>
          </p:cNvSpPr>
          <p:nvPr>
            <p:ph type="ftr" sz="quarter" idx="4"/>
          </p:nvPr>
        </p:nvSpPr>
        <p:spPr/>
        <p:txBody>
          <a:bodyPr/>
          <a:lstStyle/>
          <a:p>
            <a:r>
              <a:rPr lang="en-US" dirty="0"/>
              <a:t>Meal Site Coordinator Foundations</a:t>
            </a:r>
          </a:p>
        </p:txBody>
      </p:sp>
    </p:spTree>
    <p:extLst>
      <p:ext uri="{BB962C8B-B14F-4D97-AF65-F5344CB8AC3E}">
        <p14:creationId xmlns:p14="http://schemas.microsoft.com/office/powerpoint/2010/main" val="2811993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Introduce Permit-License Focus Area</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FA1-1</a:t>
            </a:r>
          </a:p>
          <a:p>
            <a:pPr marL="342900" marR="0" lvl="0" indent="-342900">
              <a:spcBef>
                <a:spcPts val="1200"/>
              </a:spcBef>
              <a:spcAft>
                <a:spcPts val="0"/>
              </a:spcAft>
              <a:buFont typeface="Wingdings" panose="05000000000000000000" pitchFamily="2" charset="2"/>
              <a:buChar char=""/>
              <a:tabLst>
                <a:tab pos="228600" algn="l"/>
                <a:tab pos="457200" algn="l"/>
              </a:tabLst>
            </a:pPr>
            <a:r>
              <a:rPr lang="en-US" dirty="0">
                <a:solidFill>
                  <a:srgbClr val="000000"/>
                </a:solidFill>
                <a:latin typeface="Calibri" panose="020F0502020204030204" pitchFamily="34" charset="0"/>
                <a:ea typeface="Calibri" panose="020F0502020204030204" pitchFamily="34" charset="0"/>
              </a:rPr>
              <a:t>Training PowerPoint format overview:</a:t>
            </a:r>
          </a:p>
          <a:p>
            <a:pPr marL="457200" marR="0" indent="0">
              <a:spcBef>
                <a:spcPts val="1200"/>
              </a:spcBef>
              <a:spcAft>
                <a:spcPts val="0"/>
              </a:spcAft>
            </a:pPr>
            <a:r>
              <a:rPr lang="en-US" i="1" dirty="0">
                <a:solidFill>
                  <a:srgbClr val="000000"/>
                </a:solidFill>
                <a:latin typeface="Calibri" panose="020F0502020204030204" pitchFamily="34" charset="0"/>
                <a:ea typeface="Calibri" panose="020F0502020204030204" pitchFamily="34" charset="0"/>
              </a:rPr>
              <a:t>Each Focus Area has a why, what, when and how slide</a:t>
            </a:r>
          </a:p>
          <a:p>
            <a:pPr marL="457200" marR="0" indent="0">
              <a:spcBef>
                <a:spcPts val="1200"/>
              </a:spcBef>
              <a:spcAft>
                <a:spcPts val="0"/>
              </a:spcAft>
            </a:pPr>
            <a:r>
              <a:rPr lang="en-US" i="1" dirty="0">
                <a:solidFill>
                  <a:srgbClr val="000000"/>
                </a:solidFill>
                <a:latin typeface="Calibri" panose="020F0502020204030204" pitchFamily="34" charset="0"/>
                <a:ea typeface="Calibri" panose="020F0502020204030204" pitchFamily="34" charset="0"/>
              </a:rPr>
              <a:t>Each Focus Area ends with a Toolkit with samples and forms</a:t>
            </a:r>
          </a:p>
          <a:p>
            <a:pPr marL="457200" marR="0" indent="0">
              <a:spcBef>
                <a:spcPts val="1200"/>
              </a:spcBef>
              <a:spcAft>
                <a:spcPts val="0"/>
              </a:spcAft>
            </a:pPr>
            <a:r>
              <a:rPr lang="en-US" i="1" dirty="0">
                <a:solidFill>
                  <a:srgbClr val="000000"/>
                </a:solidFill>
                <a:latin typeface="Calibri" panose="020F0502020204030204" pitchFamily="34" charset="0"/>
                <a:ea typeface="Calibri" panose="020F0502020204030204" pitchFamily="34" charset="0"/>
              </a:rPr>
              <a:t>Each Focus Area ends with a “Summing It Up” review.</a:t>
            </a:r>
          </a:p>
          <a:p>
            <a:pPr>
              <a:spcBef>
                <a:spcPts val="1200"/>
              </a:spcBef>
            </a:pPr>
            <a:r>
              <a:rPr lang="en-US" i="1" dirty="0">
                <a:solidFill>
                  <a:srgbClr val="000000"/>
                </a:solidFill>
                <a:latin typeface="Calibri" panose="020F0502020204030204" pitchFamily="34" charset="0"/>
                <a:ea typeface="Calibri" panose="020F0502020204030204" pitchFamily="34" charset="0"/>
              </a:rPr>
              <a:t>Have participants review the Coordinator Reference Guide for the current Focus Area as you move through the presentation. It is their take-a-way reference and job aid. It is important to remind them to use the materials during training..</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Transition: Now, let’s move on to our first focus area which deals with the health district permit – license!</a:t>
            </a:r>
          </a:p>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15</a:t>
            </a:fld>
            <a:endParaRPr lang="en-US" dirty="0"/>
          </a:p>
        </p:txBody>
      </p:sp>
      <p:sp>
        <p:nvSpPr>
          <p:cNvPr id="5" name="Footer Placeholder 4">
            <a:extLst>
              <a:ext uri="{FF2B5EF4-FFF2-40B4-BE49-F238E27FC236}">
                <a16:creationId xmlns:a16="http://schemas.microsoft.com/office/drawing/2014/main" id="{3D4DE4A8-9229-4507-8CA9-C6FB72BBCF50}"/>
              </a:ext>
            </a:extLst>
          </p:cNvPr>
          <p:cNvSpPr>
            <a:spLocks noGrp="1"/>
          </p:cNvSpPr>
          <p:nvPr>
            <p:ph type="ftr" sz="quarter" idx="4"/>
          </p:nvPr>
        </p:nvSpPr>
        <p:spPr/>
        <p:txBody>
          <a:bodyPr/>
          <a:lstStyle/>
          <a:p>
            <a:r>
              <a:rPr lang="en-US"/>
              <a:t>Meal Site Coordinator Foundations</a:t>
            </a:r>
            <a:endParaRPr lang="en-US" dirty="0"/>
          </a:p>
        </p:txBody>
      </p:sp>
    </p:spTree>
    <p:custDataLst>
      <p:tags r:id="rId1"/>
    </p:custDataLst>
    <p:extLst>
      <p:ext uri="{BB962C8B-B14F-4D97-AF65-F5344CB8AC3E}">
        <p14:creationId xmlns:p14="http://schemas.microsoft.com/office/powerpoint/2010/main" val="1648667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Required to meet state requirements and safety needs</a:t>
            </a:r>
          </a:p>
          <a:p>
            <a:pPr marL="173990" marR="0" indent="-173990">
              <a:lnSpc>
                <a:spcPct val="107000"/>
              </a:lnSpc>
              <a:spcBef>
                <a:spcPts val="1200"/>
              </a:spcBef>
              <a:spcAft>
                <a:spcPts val="800"/>
              </a:spcAft>
            </a:pPr>
            <a:r>
              <a:rPr lang="en-US" b="1" dirty="0">
                <a:latin typeface="Calibri" panose="020F0502020204030204" pitchFamily="34" charset="0"/>
                <a:ea typeface="Calibri" panose="020F0502020204030204" pitchFamily="34" charset="0"/>
              </a:rPr>
              <a:t>If anyone is interested, open FA01_IdahoFoodCode.pdf from the Focus Area 1 </a:t>
            </a:r>
            <a:r>
              <a:rPr lang="en-US" b="1" dirty="0" err="1">
                <a:latin typeface="Calibri" panose="020F0502020204030204" pitchFamily="34" charset="0"/>
                <a:ea typeface="Calibri" panose="020F0502020204030204" pitchFamily="34" charset="0"/>
              </a:rPr>
              <a:t>Nutrition_MealSite_Coordinator_Toolkits</a:t>
            </a:r>
            <a:r>
              <a:rPr lang="en-US" b="1" dirty="0">
                <a:latin typeface="Calibri" panose="020F0502020204030204" pitchFamily="34" charset="0"/>
                <a:ea typeface="Calibri" panose="020F0502020204030204" pitchFamily="34" charset="0"/>
              </a:rPr>
              <a:t> folder</a:t>
            </a:r>
          </a:p>
          <a:p>
            <a:pPr marL="342900" marR="0" lvl="0" indent="-342900">
              <a:spcBef>
                <a:spcPts val="1200"/>
              </a:spcBef>
              <a:spcAft>
                <a:spcPts val="1200"/>
              </a:spcAft>
              <a:buSzPts val="1400"/>
              <a:buFont typeface="Wingdings" panose="05000000000000000000" pitchFamily="2" charset="2"/>
              <a:buChar char=""/>
              <a:tabLst>
                <a:tab pos="171450" algn="l"/>
              </a:tabLst>
            </a:pPr>
            <a:r>
              <a:rPr lang="en-US" dirty="0">
                <a:solidFill>
                  <a:srgbClr val="3C69AB"/>
                </a:solidFill>
                <a:latin typeface="Calibri" panose="020F0502020204030204" pitchFamily="34" charset="0"/>
                <a:ea typeface="Calibri" panose="020F0502020204030204" pitchFamily="34" charset="0"/>
              </a:rPr>
              <a:t>From this point forward, we will only provide a file name and not the full path. All resources are in the Toolkit folder for the specific Focus Area you are working in.</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Actual permit may look different than the sample shown</a:t>
            </a:r>
          </a:p>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16</a:t>
            </a:fld>
            <a:endParaRPr lang="en-US" dirty="0"/>
          </a:p>
        </p:txBody>
      </p:sp>
      <p:sp>
        <p:nvSpPr>
          <p:cNvPr id="5" name="Footer Placeholder 4">
            <a:extLst>
              <a:ext uri="{FF2B5EF4-FFF2-40B4-BE49-F238E27FC236}">
                <a16:creationId xmlns:a16="http://schemas.microsoft.com/office/drawing/2014/main" id="{B66730CD-BFC1-4E3E-B66D-DBCAE6870095}"/>
              </a:ext>
            </a:extLst>
          </p:cNvPr>
          <p:cNvSpPr>
            <a:spLocks noGrp="1"/>
          </p:cNvSpPr>
          <p:nvPr>
            <p:ph type="ftr" sz="quarter" idx="4"/>
          </p:nvPr>
        </p:nvSpPr>
        <p:spPr/>
        <p:txBody>
          <a:bodyPr/>
          <a:lstStyle/>
          <a:p>
            <a:r>
              <a:rPr lang="en-US"/>
              <a:t>Meal Site Coordinator Foundations</a:t>
            </a:r>
            <a:endParaRPr lang="en-US" dirty="0"/>
          </a:p>
        </p:txBody>
      </p:sp>
    </p:spTree>
    <p:custDataLst>
      <p:tags r:id="rId1"/>
    </p:custDataLst>
    <p:extLst>
      <p:ext uri="{BB962C8B-B14F-4D97-AF65-F5344CB8AC3E}">
        <p14:creationId xmlns:p14="http://schemas.microsoft.com/office/powerpoint/2010/main" val="1135918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Must apply for permit-license with local health district</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Appendix 1</a:t>
            </a:r>
          </a:p>
          <a:p>
            <a:pPr marL="342900" marR="0" lvl="0" indent="-342900">
              <a:spcBef>
                <a:spcPts val="1200"/>
              </a:spcBef>
              <a:spcAft>
                <a:spcPts val="0"/>
              </a:spcAft>
              <a:buFont typeface="Wingdings" panose="05000000000000000000" pitchFamily="2" charset="2"/>
              <a:buChar char=""/>
              <a:tabLst>
                <a:tab pos="228600" algn="l"/>
                <a:tab pos="457200" algn="l"/>
              </a:tabLst>
            </a:pPr>
            <a:r>
              <a:rPr lang="en-US" dirty="0">
                <a:solidFill>
                  <a:srgbClr val="000000"/>
                </a:solidFill>
                <a:latin typeface="Calibri" panose="020F0502020204030204" pitchFamily="34" charset="0"/>
                <a:ea typeface="Calibri" panose="020F0502020204030204" pitchFamily="34" charset="0"/>
              </a:rPr>
              <a:t>Clickable Idaho Health District map on slide 19 </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Application may vary slightly depending on which health district facility is in</a:t>
            </a:r>
          </a:p>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17</a:t>
            </a:fld>
            <a:endParaRPr lang="en-US" dirty="0"/>
          </a:p>
        </p:txBody>
      </p:sp>
      <p:sp>
        <p:nvSpPr>
          <p:cNvPr id="5" name="Footer Placeholder 4">
            <a:extLst>
              <a:ext uri="{FF2B5EF4-FFF2-40B4-BE49-F238E27FC236}">
                <a16:creationId xmlns:a16="http://schemas.microsoft.com/office/drawing/2014/main" id="{DC5E43CB-4DB4-4FF7-9872-2B845ACA4FF9}"/>
              </a:ext>
            </a:extLst>
          </p:cNvPr>
          <p:cNvSpPr>
            <a:spLocks noGrp="1"/>
          </p:cNvSpPr>
          <p:nvPr>
            <p:ph type="ftr" sz="quarter" idx="4"/>
          </p:nvPr>
        </p:nvSpPr>
        <p:spPr/>
        <p:txBody>
          <a:bodyPr/>
          <a:lstStyle/>
          <a:p>
            <a:r>
              <a:rPr lang="en-US"/>
              <a:t>Meal Site Coordinator Foundations</a:t>
            </a:r>
            <a:endParaRPr lang="en-US" dirty="0"/>
          </a:p>
        </p:txBody>
      </p:sp>
    </p:spTree>
    <p:custDataLst>
      <p:tags r:id="rId1"/>
    </p:custDataLst>
    <p:extLst>
      <p:ext uri="{BB962C8B-B14F-4D97-AF65-F5344CB8AC3E}">
        <p14:creationId xmlns:p14="http://schemas.microsoft.com/office/powerpoint/2010/main" val="2266370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Required before first service, renewed yearly</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Renewal notification sent by regular mail, timing varies by health district, based on original permit issue date, maybe same date for everyone each year </a:t>
            </a:r>
          </a:p>
          <a:p>
            <a:pPr marL="342900" marR="0" lvl="0" indent="-342900">
              <a:spcBef>
                <a:spcPts val="1200"/>
              </a:spcBef>
              <a:spcAft>
                <a:spcPts val="0"/>
              </a:spcAft>
              <a:buFont typeface="Arial" panose="020B0604020202020204" pitchFamily="34" charset="0"/>
              <a:buChar char="*"/>
            </a:pPr>
            <a:endParaRPr lang="en-US" i="1" dirty="0">
              <a:solidFill>
                <a:srgbClr val="000000"/>
              </a:solidFill>
              <a:latin typeface="Calibri" panose="020F0502020204030204" pitchFamily="34" charset="0"/>
              <a:ea typeface="Calibri" panose="020F0502020204030204" pitchFamily="34" charset="0"/>
            </a:endParaRPr>
          </a:p>
          <a:p>
            <a:pPr marL="173990" marR="0" indent="-173990">
              <a:lnSpc>
                <a:spcPct val="107000"/>
              </a:lnSpc>
              <a:spcBef>
                <a:spcPts val="1200"/>
              </a:spcBef>
              <a:spcAft>
                <a:spcPts val="800"/>
              </a:spcAft>
            </a:pPr>
            <a:r>
              <a:rPr lang="en-US" b="1" dirty="0">
                <a:latin typeface="Calibri" panose="020F0502020204030204" pitchFamily="34" charset="0"/>
                <a:ea typeface="Calibri" panose="020F0502020204030204" pitchFamily="34" charset="0"/>
              </a:rPr>
              <a:t>Write “Annual” under the Timeline title on the whiteboard or easel. Under “Annual”, write in “Renew permit-license”</a:t>
            </a:r>
          </a:p>
          <a:p>
            <a:pPr marL="342900" marR="0" lvl="0" indent="-342900">
              <a:spcBef>
                <a:spcPts val="1200"/>
              </a:spcBef>
              <a:spcAft>
                <a:spcPts val="1200"/>
              </a:spcAft>
              <a:buSzPts val="1400"/>
              <a:buFont typeface="Wingdings" panose="05000000000000000000" pitchFamily="2" charset="2"/>
              <a:buChar char=""/>
              <a:tabLst>
                <a:tab pos="171450" algn="l"/>
              </a:tabLst>
            </a:pPr>
            <a:r>
              <a:rPr lang="en-US" dirty="0">
                <a:solidFill>
                  <a:srgbClr val="3C69AB"/>
                </a:solidFill>
                <a:latin typeface="Calibri" panose="020F0502020204030204" pitchFamily="34" charset="0"/>
                <a:ea typeface="Calibri" panose="020F0502020204030204" pitchFamily="34" charset="0"/>
              </a:rPr>
              <a:t>NOTE: Set an annual reminder with a few weeks lead time so you know to look for the renewal notification and complete it prior to the deadline</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No renewal = permit cancellation</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Be sure to budget for annual fee</a:t>
            </a:r>
          </a:p>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18</a:t>
            </a:fld>
            <a:endParaRPr lang="en-US" dirty="0"/>
          </a:p>
        </p:txBody>
      </p:sp>
      <p:sp>
        <p:nvSpPr>
          <p:cNvPr id="5" name="Footer Placeholder 4">
            <a:extLst>
              <a:ext uri="{FF2B5EF4-FFF2-40B4-BE49-F238E27FC236}">
                <a16:creationId xmlns:a16="http://schemas.microsoft.com/office/drawing/2014/main" id="{AF2536D8-79B0-4AE3-A2F4-124DCEE21053}"/>
              </a:ext>
            </a:extLst>
          </p:cNvPr>
          <p:cNvSpPr>
            <a:spLocks noGrp="1"/>
          </p:cNvSpPr>
          <p:nvPr>
            <p:ph type="ftr" sz="quarter" idx="4"/>
          </p:nvPr>
        </p:nvSpPr>
        <p:spPr/>
        <p:txBody>
          <a:bodyPr/>
          <a:lstStyle/>
          <a:p>
            <a:r>
              <a:rPr lang="en-US"/>
              <a:t>Meal Site Coordinator Foundations</a:t>
            </a:r>
            <a:endParaRPr lang="en-US" dirty="0"/>
          </a:p>
        </p:txBody>
      </p:sp>
    </p:spTree>
    <p:custDataLst>
      <p:tags r:id="rId1"/>
    </p:custDataLst>
    <p:extLst>
      <p:ext uri="{BB962C8B-B14F-4D97-AF65-F5344CB8AC3E}">
        <p14:creationId xmlns:p14="http://schemas.microsoft.com/office/powerpoint/2010/main" val="2570045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Use local health district application for initial request and renewals</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a:t>
            </a:r>
            <a:r>
              <a:rPr lang="en-US" dirty="0">
                <a:solidFill>
                  <a:srgbClr val="FF0000"/>
                </a:solidFill>
                <a:latin typeface="Calibri" panose="020F0502020204030204" pitchFamily="34" charset="0"/>
                <a:ea typeface="Times New Roman" panose="02020603050405020304" pitchFamily="18" charset="0"/>
              </a:rPr>
              <a:t>, page Appendix 2</a:t>
            </a:r>
            <a:endParaRPr lang="en-US" dirty="0">
              <a:solidFill>
                <a:srgbClr val="FF0000"/>
              </a:solidFill>
              <a:latin typeface="Calibri" panose="020F0502020204030204" pitchFamily="34" charset="0"/>
              <a:ea typeface="Calibri" panose="020F0502020204030204" pitchFamily="34" charset="0"/>
            </a:endParaRPr>
          </a:p>
          <a:p>
            <a:pPr marL="342900" marR="0" lvl="0" indent="-342900">
              <a:spcBef>
                <a:spcPts val="1200"/>
              </a:spcBef>
              <a:spcAft>
                <a:spcPts val="0"/>
              </a:spcAft>
              <a:buFont typeface="Wingdings" panose="05000000000000000000" pitchFamily="2" charset="2"/>
              <a:buChar char=""/>
              <a:tabLst>
                <a:tab pos="228600" algn="l"/>
                <a:tab pos="457200" algn="l"/>
              </a:tabLst>
            </a:pPr>
            <a:r>
              <a:rPr lang="en-US" dirty="0">
                <a:solidFill>
                  <a:srgbClr val="000000"/>
                </a:solidFill>
                <a:latin typeface="Calibri" panose="020F0502020204030204" pitchFamily="34" charset="0"/>
                <a:ea typeface="Calibri" panose="020F0502020204030204" pitchFamily="34" charset="0"/>
              </a:rPr>
              <a:t>Provide the correct local health district information for the meal site(s) of those participating in this training session</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Write N/A instead of leaving blanks</a:t>
            </a:r>
          </a:p>
          <a:p>
            <a:pPr marL="173990" marR="0" indent="-173990">
              <a:lnSpc>
                <a:spcPct val="107000"/>
              </a:lnSpc>
              <a:spcBef>
                <a:spcPts val="1200"/>
              </a:spcBef>
              <a:spcAft>
                <a:spcPts val="800"/>
              </a:spcAft>
            </a:pPr>
            <a:r>
              <a:rPr lang="en-US" b="1" dirty="0">
                <a:latin typeface="Calibri" panose="020F0502020204030204" pitchFamily="34" charset="0"/>
                <a:ea typeface="Calibri" panose="020F0502020204030204" pitchFamily="34" charset="0"/>
              </a:rPr>
              <a:t>Click image of Idaho on lower right to display Health &amp; Welfare webpage</a:t>
            </a:r>
          </a:p>
          <a:p>
            <a:pPr marL="342900" marR="0" lvl="0" indent="-342900">
              <a:spcBef>
                <a:spcPts val="1200"/>
              </a:spcBef>
              <a:spcAft>
                <a:spcPts val="0"/>
              </a:spcAft>
              <a:buSzPts val="1400"/>
              <a:buFont typeface="Webdings" panose="05030102010509060703" pitchFamily="18" charset="2"/>
              <a:buChar char=""/>
              <a:tabLst>
                <a:tab pos="171450" algn="l"/>
              </a:tabLst>
            </a:pPr>
            <a:r>
              <a:rPr lang="en-US" dirty="0">
                <a:solidFill>
                  <a:srgbClr val="284673"/>
                </a:solidFill>
                <a:latin typeface="Calibri" panose="020F0502020204030204" pitchFamily="34" charset="0"/>
                <a:ea typeface="Calibri" panose="020F0502020204030204" pitchFamily="34" charset="0"/>
              </a:rPr>
              <a:t>Ask if everyone knows their district</a:t>
            </a:r>
          </a:p>
          <a:p>
            <a:pPr>
              <a:spcBef>
                <a:spcPts val="1200"/>
              </a:spcBef>
              <a:tabLst>
                <a:tab pos="171450" algn="l"/>
              </a:tabLst>
            </a:pPr>
            <a:r>
              <a:rPr lang="en-US" dirty="0">
                <a:solidFill>
                  <a:srgbClr val="284673"/>
                </a:solidFill>
                <a:latin typeface="Calibri" panose="020F0502020204030204" pitchFamily="34" charset="0"/>
                <a:ea typeface="Calibri" panose="020F0502020204030204" pitchFamily="34" charset="0"/>
              </a:rPr>
              <a:t>If you know the personnel at the local health district, take this time to provide a specific name or location in a building etc. that will make the coordinator feel more comfortable with whom to contact.</a:t>
            </a:r>
          </a:p>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19</a:t>
            </a:fld>
            <a:endParaRPr lang="en-US" dirty="0"/>
          </a:p>
        </p:txBody>
      </p:sp>
      <p:sp>
        <p:nvSpPr>
          <p:cNvPr id="5" name="Footer Placeholder 4">
            <a:extLst>
              <a:ext uri="{FF2B5EF4-FFF2-40B4-BE49-F238E27FC236}">
                <a16:creationId xmlns:a16="http://schemas.microsoft.com/office/drawing/2014/main" id="{19A98091-3CEB-4FB7-86DA-803DE6A45A38}"/>
              </a:ext>
            </a:extLst>
          </p:cNvPr>
          <p:cNvSpPr>
            <a:spLocks noGrp="1"/>
          </p:cNvSpPr>
          <p:nvPr>
            <p:ph type="ftr" sz="quarter" idx="4"/>
          </p:nvPr>
        </p:nvSpPr>
        <p:spPr/>
        <p:txBody>
          <a:bodyPr/>
          <a:lstStyle/>
          <a:p>
            <a:r>
              <a:rPr lang="en-US"/>
              <a:t>Meal Site Coordinator Foundations</a:t>
            </a:r>
            <a:endParaRPr lang="en-US" dirty="0"/>
          </a:p>
        </p:txBody>
      </p:sp>
    </p:spTree>
    <p:custDataLst>
      <p:tags r:id="rId1"/>
    </p:custDataLst>
    <p:extLst>
      <p:ext uri="{BB962C8B-B14F-4D97-AF65-F5344CB8AC3E}">
        <p14:creationId xmlns:p14="http://schemas.microsoft.com/office/powerpoint/2010/main" val="700319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Training objectives</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We will move logically and progressively through the tasks and activities that will help us be successful</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Understand how nutrition programs are structured and funded</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Identify Focus Areas</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I0dentify focus area tasks  </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List specific steps necessary to accomplish focus area tasks</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Identify critical activities that will result in meal-sites success  </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Create a timeline ensuring all tasks are completed so know how to allocate resources and ensure don’t miss deadlines  </a:t>
            </a:r>
          </a:p>
          <a:p>
            <a:pPr marL="173990" marR="0" indent="-173990">
              <a:lnSpc>
                <a:spcPct val="107000"/>
              </a:lnSpc>
              <a:spcBef>
                <a:spcPts val="1200"/>
              </a:spcBef>
              <a:spcAft>
                <a:spcPts val="800"/>
              </a:spcAft>
            </a:pPr>
            <a:r>
              <a:rPr lang="en-US" b="1" dirty="0">
                <a:latin typeface="Calibri" panose="020F0502020204030204" pitchFamily="34" charset="0"/>
                <a:ea typeface="Calibri" panose="020F0502020204030204" pitchFamily="34" charset="0"/>
              </a:rPr>
              <a:t>If a whiteboard or easel is available, write “Timeline” as a heading and tell them we will be building it as we move through the content.</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Communication and interaction with our Board of Directors </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Plan methods for providing quality training for staff and volunteers.  </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Training objective: Meal site Coordinators will have the knowledge, skills and attitudes necessary to complete focus area tasks so our meal sites and those involved with it succeed, for the benefit of our consumers.</a:t>
            </a:r>
          </a:p>
          <a:p>
            <a:pPr marL="285750" indent="-285750">
              <a:buFont typeface="Wingdings" panose="05000000000000000000" pitchFamily="2" charset="2"/>
              <a:buChar char="§"/>
            </a:pPr>
            <a:endParaRPr lang="en-US" dirty="0"/>
          </a:p>
        </p:txBody>
      </p:sp>
      <p:sp>
        <p:nvSpPr>
          <p:cNvPr id="4" name="Footer Placeholder 3">
            <a:extLst>
              <a:ext uri="{FF2B5EF4-FFF2-40B4-BE49-F238E27FC236}">
                <a16:creationId xmlns:a16="http://schemas.microsoft.com/office/drawing/2014/main" id="{94BED655-257D-40F4-86DA-586745D98150}"/>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8678881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Permit-License toolkit contents and when/how to use</a:t>
            </a:r>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1200"/>
              </a:spcBef>
              <a:spcAft>
                <a:spcPts val="0"/>
              </a:spcAft>
              <a:buFont typeface="Arial" panose="020B0604020202020204" pitchFamily="34" charset="0"/>
              <a:buChar char="*"/>
            </a:pPr>
            <a:r>
              <a:rPr lang="en-US" b="1" dirty="0">
                <a:solidFill>
                  <a:srgbClr val="000000"/>
                </a:solidFill>
                <a:latin typeface="Calibri" panose="020F0502020204030204" pitchFamily="34" charset="0"/>
                <a:ea typeface="Calibri" panose="020F0502020204030204" pitchFamily="34" charset="0"/>
              </a:rPr>
              <a:t>Explain toolkit structure</a:t>
            </a:r>
            <a:r>
              <a:rPr lang="en-US" i="1" dirty="0">
                <a:solidFill>
                  <a:srgbClr val="000000"/>
                </a:solidFill>
                <a:latin typeface="Calibri" panose="020F0502020204030204" pitchFamily="34" charset="0"/>
                <a:ea typeface="Calibri" panose="020F0502020204030204" pitchFamily="34" charset="0"/>
              </a:rPr>
              <a:t>: Each focus area has a toolkit, with the exception of Focus Area 15 which is about staff and volunteer training.  Each focus area toolkit is located in the main toolkits folder. Each Focus Area Toolkit is in a subfolder with the focus area number and name.  </a:t>
            </a:r>
          </a:p>
          <a:p>
            <a:pPr marL="173990" marR="0" indent="-173990">
              <a:lnSpc>
                <a:spcPct val="107000"/>
              </a:lnSpc>
              <a:spcBef>
                <a:spcPts val="1200"/>
              </a:spcBef>
              <a:spcAft>
                <a:spcPts val="800"/>
              </a:spcAft>
            </a:pPr>
            <a:r>
              <a:rPr lang="en-US" b="1" dirty="0">
                <a:latin typeface="Calibri" panose="020F0502020204030204" pitchFamily="34" charset="0"/>
                <a:ea typeface="Calibri" panose="020F0502020204030204" pitchFamily="34" charset="0"/>
              </a:rPr>
              <a:t>Open the main Toolkits folder, then the Focus Area 1 Toolkit folder</a:t>
            </a:r>
          </a:p>
          <a:p>
            <a:pPr marL="342900" marR="0" lvl="0" indent="-342900">
              <a:spcBef>
                <a:spcPts val="1200"/>
              </a:spcBef>
              <a:spcAft>
                <a:spcPts val="0"/>
              </a:spcAft>
              <a:buFont typeface="Arial" panose="020B0604020202020204" pitchFamily="34" charset="0"/>
              <a:buChar char="*"/>
            </a:pPr>
            <a:r>
              <a:rPr lang="en-US" b="1" dirty="0">
                <a:solidFill>
                  <a:srgbClr val="000000"/>
                </a:solidFill>
                <a:latin typeface="Calibri" panose="020F0502020204030204" pitchFamily="34" charset="0"/>
                <a:ea typeface="Calibri" panose="020F0502020204030204" pitchFamily="34" charset="0"/>
              </a:rPr>
              <a:t>Explain file naming</a:t>
            </a:r>
            <a:r>
              <a:rPr lang="en-US" i="1" dirty="0">
                <a:solidFill>
                  <a:srgbClr val="000000"/>
                </a:solidFill>
                <a:latin typeface="Calibri" panose="020F0502020204030204" pitchFamily="34" charset="0"/>
                <a:ea typeface="Calibri" panose="020F0502020204030204" pitchFamily="34" charset="0"/>
              </a:rPr>
              <a:t>: Notice the first file name. The actual file name is F a 01_Idaho Food code.  All toolkit files begin with “FA” and the focus area number in which they belong. The file name ends with a brief description of the item, so we know what focus area it belongs to and what it is without having to open the file. </a:t>
            </a:r>
            <a:br>
              <a:rPr lang="en-US" i="1" dirty="0">
                <a:solidFill>
                  <a:srgbClr val="000000"/>
                </a:solidFill>
                <a:latin typeface="Calibri" panose="020F0502020204030204" pitchFamily="34" charset="0"/>
                <a:ea typeface="Calibri" panose="020F0502020204030204" pitchFamily="34" charset="0"/>
              </a:rPr>
            </a:br>
            <a:r>
              <a:rPr lang="en-US" i="1" dirty="0">
                <a:solidFill>
                  <a:srgbClr val="000000"/>
                </a:solidFill>
                <a:latin typeface="Calibri" panose="020F0502020204030204" pitchFamily="34" charset="0"/>
                <a:ea typeface="Calibri" panose="020F0502020204030204" pitchFamily="34" charset="0"/>
              </a:rPr>
              <a:t>Unless they are meant to be usable forms, the materials and the toolkits are provided in PDF format.  </a:t>
            </a:r>
          </a:p>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20</a:t>
            </a:fld>
            <a:endParaRPr lang="en-US" dirty="0"/>
          </a:p>
        </p:txBody>
      </p:sp>
      <p:sp>
        <p:nvSpPr>
          <p:cNvPr id="5" name="Footer Placeholder 4">
            <a:extLst>
              <a:ext uri="{FF2B5EF4-FFF2-40B4-BE49-F238E27FC236}">
                <a16:creationId xmlns:a16="http://schemas.microsoft.com/office/drawing/2014/main" id="{807E72DE-C03F-4B36-AEF8-93945D78653E}"/>
              </a:ext>
            </a:extLst>
          </p:cNvPr>
          <p:cNvSpPr>
            <a:spLocks noGrp="1"/>
          </p:cNvSpPr>
          <p:nvPr>
            <p:ph type="ftr" sz="quarter" idx="4"/>
          </p:nvPr>
        </p:nvSpPr>
        <p:spPr/>
        <p:txBody>
          <a:bodyPr/>
          <a:lstStyle/>
          <a:p>
            <a:r>
              <a:rPr lang="en-US"/>
              <a:t>Meal Site Coordinator Foundations</a:t>
            </a:r>
            <a:endParaRPr lang="en-US" dirty="0"/>
          </a:p>
        </p:txBody>
      </p:sp>
    </p:spTree>
    <p:custDataLst>
      <p:tags r:id="rId1"/>
    </p:custDataLst>
    <p:extLst>
      <p:ext uri="{BB962C8B-B14F-4D97-AF65-F5344CB8AC3E}">
        <p14:creationId xmlns:p14="http://schemas.microsoft.com/office/powerpoint/2010/main" val="3441969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Permit-license required to operate meal site, renewed yearly </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FA1-1</a:t>
            </a:r>
          </a:p>
          <a:p>
            <a:pPr marL="342900" marR="0" lvl="0" indent="-342900">
              <a:spcBef>
                <a:spcPts val="1200"/>
              </a:spcBef>
              <a:spcAft>
                <a:spcPts val="0"/>
              </a:spcAft>
              <a:buSzPts val="1400"/>
              <a:buFont typeface="Webdings" panose="05030102010509060703" pitchFamily="18" charset="2"/>
              <a:buChar char=""/>
              <a:tabLst>
                <a:tab pos="171450" algn="l"/>
              </a:tabLst>
            </a:pPr>
            <a:r>
              <a:rPr lang="en-US" dirty="0">
                <a:solidFill>
                  <a:srgbClr val="284673"/>
                </a:solidFill>
                <a:latin typeface="Calibri" panose="020F0502020204030204" pitchFamily="34" charset="0"/>
                <a:ea typeface="Calibri" panose="020F0502020204030204" pitchFamily="34" charset="0"/>
              </a:rPr>
              <a:t>Ask for questions about the permit process</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Transition: Getting the permit is one of two things we must do before our first service. The other is having a site inspection which is the topic of Focus Area 2, so let’s go!</a:t>
            </a:r>
          </a:p>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21</a:t>
            </a:fld>
            <a:endParaRPr lang="en-US" dirty="0"/>
          </a:p>
        </p:txBody>
      </p:sp>
      <p:sp>
        <p:nvSpPr>
          <p:cNvPr id="5" name="Footer Placeholder 4">
            <a:extLst>
              <a:ext uri="{FF2B5EF4-FFF2-40B4-BE49-F238E27FC236}">
                <a16:creationId xmlns:a16="http://schemas.microsoft.com/office/drawing/2014/main" id="{6C2E6171-48BF-4FAB-AD13-15BFDF24D976}"/>
              </a:ext>
            </a:extLst>
          </p:cNvPr>
          <p:cNvSpPr>
            <a:spLocks noGrp="1"/>
          </p:cNvSpPr>
          <p:nvPr>
            <p:ph type="ftr" sz="quarter" idx="4"/>
          </p:nvPr>
        </p:nvSpPr>
        <p:spPr/>
        <p:txBody>
          <a:bodyPr/>
          <a:lstStyle/>
          <a:p>
            <a:r>
              <a:rPr lang="en-US"/>
              <a:t>Meal Site Coordinator Foundations</a:t>
            </a:r>
            <a:endParaRPr lang="en-US" dirty="0"/>
          </a:p>
        </p:txBody>
      </p:sp>
    </p:spTree>
    <p:custDataLst>
      <p:tags r:id="rId1"/>
    </p:custDataLst>
    <p:extLst>
      <p:ext uri="{BB962C8B-B14F-4D97-AF65-F5344CB8AC3E}">
        <p14:creationId xmlns:p14="http://schemas.microsoft.com/office/powerpoint/2010/main" val="3486180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Introduce Inspection Focus Area</a:t>
            </a:r>
          </a:p>
          <a:p>
            <a:pPr marL="342900" marR="0" lvl="0" indent="-342900">
              <a:spcBef>
                <a:spcPts val="0"/>
              </a:spcBef>
              <a:spcAft>
                <a:spcPts val="0"/>
              </a:spcAft>
              <a:buSzPts val="1400"/>
              <a:buFont typeface="Wingdings" panose="05000000000000000000" pitchFamily="2" charset="2"/>
              <a:buChar char=""/>
            </a:pPr>
            <a:r>
              <a:rPr lang="en-US" sz="2000" dirty="0">
                <a:solidFill>
                  <a:srgbClr val="FF0000"/>
                </a:solidFill>
                <a:latin typeface="Calibri" panose="020F0502020204030204" pitchFamily="34" charset="0"/>
                <a:ea typeface="Calibri" panose="020F0502020204030204" pitchFamily="34" charset="0"/>
              </a:rPr>
              <a:t>Coordinator Reference Guide, page FA2-1</a:t>
            </a:r>
          </a:p>
          <a:p>
            <a:r>
              <a:rPr lang="en-US" dirty="0">
                <a:solidFill>
                  <a:srgbClr val="000000"/>
                </a:solidFill>
                <a:latin typeface="Calibri" panose="020F0502020204030204" pitchFamily="34" charset="0"/>
                <a:ea typeface="Calibri" panose="020F0502020204030204" pitchFamily="34" charset="0"/>
              </a:rPr>
              <a:t>As consumers, we generally like to think the restaurants we go to have been properly checked out, so we can be reasonably sure it is clean and serves safe food. If we expect that as a consumer, we should also be accountable for providing a safe environment as the provider. That is our second Focus Area topic that we’ll investigate now.</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FA10E8BA-D97B-4E26-B8AE-EF2CE2E14C44}"/>
              </a:ext>
            </a:extLst>
          </p:cNvPr>
          <p:cNvSpPr>
            <a:spLocks noGrp="1"/>
          </p:cNvSpPr>
          <p:nvPr>
            <p:ph type="ftr" sz="quarter" idx="4"/>
          </p:nvPr>
        </p:nvSpPr>
        <p:spPr/>
        <p:txBody>
          <a:bodyPr/>
          <a:lstStyle/>
          <a:p>
            <a:r>
              <a:rPr lang="en-US"/>
              <a:t>Meal Site Coordinator Foundations</a:t>
            </a:r>
            <a:endParaRPr lang="en-US" dirty="0"/>
          </a:p>
        </p:txBody>
      </p:sp>
    </p:spTree>
    <p:custDataLst>
      <p:tags r:id="rId1"/>
    </p:custDataLst>
    <p:extLst>
      <p:ext uri="{BB962C8B-B14F-4D97-AF65-F5344CB8AC3E}">
        <p14:creationId xmlns:p14="http://schemas.microsoft.com/office/powerpoint/2010/main" val="26075323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Site inspection required by law, and to ensure safety</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Appendix-3</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5B336E7C-1A6F-41F7-BD1F-8DAB2D2B57BA}"/>
              </a:ext>
            </a:extLst>
          </p:cNvPr>
          <p:cNvSpPr>
            <a:spLocks noGrp="1"/>
          </p:cNvSpPr>
          <p:nvPr>
            <p:ph type="ftr" sz="quarter" idx="4"/>
          </p:nvPr>
        </p:nvSpPr>
        <p:spPr/>
        <p:txBody>
          <a:bodyPr/>
          <a:lstStyle/>
          <a:p>
            <a:r>
              <a:rPr lang="en-US"/>
              <a:t>Meal Site Coordinator Foundations</a:t>
            </a:r>
            <a:endParaRPr lang="en-US" dirty="0"/>
          </a:p>
        </p:txBody>
      </p:sp>
    </p:spTree>
    <p:custDataLst>
      <p:tags r:id="rId1"/>
    </p:custDataLst>
    <p:extLst>
      <p:ext uri="{BB962C8B-B14F-4D97-AF65-F5344CB8AC3E}">
        <p14:creationId xmlns:p14="http://schemas.microsoft.com/office/powerpoint/2010/main" val="2240703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Includes all food prep, storage and service areas</a:t>
            </a:r>
          </a:p>
          <a:p>
            <a:endParaRPr lang="en-US" dirty="0"/>
          </a:p>
        </p:txBody>
      </p:sp>
      <p:sp>
        <p:nvSpPr>
          <p:cNvPr id="4" name="Slide Number Placeholder 3"/>
          <p:cNvSpPr>
            <a:spLocks noGrp="1"/>
          </p:cNvSpPr>
          <p:nvPr>
            <p:ph type="sldNum" sz="quarter" idx="5"/>
          </p:nvPr>
        </p:nvSpPr>
        <p:spPr/>
        <p:txBody>
          <a:bodyPr/>
          <a:lstStyle/>
          <a:p>
            <a:fld id="{D2832458-24B6-4F6A-B4EB-D22DBA7D7771}" type="slidenum">
              <a:rPr lang="en-US" smtClean="0"/>
              <a:t>24</a:t>
            </a:fld>
            <a:endParaRPr lang="en-US" dirty="0"/>
          </a:p>
        </p:txBody>
      </p:sp>
      <p:sp>
        <p:nvSpPr>
          <p:cNvPr id="5" name="Footer Placeholder 4">
            <a:extLst>
              <a:ext uri="{FF2B5EF4-FFF2-40B4-BE49-F238E27FC236}">
                <a16:creationId xmlns:a16="http://schemas.microsoft.com/office/drawing/2014/main" id="{6EE8C424-8008-4C52-879F-3ABF9C1A1A80}"/>
              </a:ext>
            </a:extLst>
          </p:cNvPr>
          <p:cNvSpPr>
            <a:spLocks noGrp="1"/>
          </p:cNvSpPr>
          <p:nvPr>
            <p:ph type="ftr" sz="quarter" idx="4"/>
          </p:nvPr>
        </p:nvSpPr>
        <p:spPr/>
        <p:txBody>
          <a:bodyPr/>
          <a:lstStyle/>
          <a:p>
            <a:r>
              <a:rPr lang="en-US"/>
              <a:t>Meal Site Coordinator Foundations</a:t>
            </a:r>
            <a:endParaRPr lang="en-US" dirty="0"/>
          </a:p>
        </p:txBody>
      </p:sp>
    </p:spTree>
    <p:custDataLst>
      <p:tags r:id="rId1"/>
    </p:custDataLst>
    <p:extLst>
      <p:ext uri="{BB962C8B-B14F-4D97-AF65-F5344CB8AC3E}">
        <p14:creationId xmlns:p14="http://schemas.microsoft.com/office/powerpoint/2010/main" val="23746273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Can occur at any time, without prior notification</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Do to resource limitations, may not occur annually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6A669F0-368F-459D-99AD-7EEBD8FB3235}"/>
              </a:ext>
            </a:extLst>
          </p:cNvPr>
          <p:cNvSpPr>
            <a:spLocks noGrp="1"/>
          </p:cNvSpPr>
          <p:nvPr>
            <p:ph type="ftr" sz="quarter" idx="4"/>
          </p:nvPr>
        </p:nvSpPr>
        <p:spPr/>
        <p:txBody>
          <a:bodyPr/>
          <a:lstStyle/>
          <a:p>
            <a:r>
              <a:rPr lang="en-US"/>
              <a:t>Meal Site Coordinator Foundations</a:t>
            </a:r>
            <a:endParaRPr lang="en-US" dirty="0"/>
          </a:p>
        </p:txBody>
      </p:sp>
    </p:spTree>
    <p:custDataLst>
      <p:tags r:id="rId1"/>
    </p:custDataLst>
    <p:extLst>
      <p:ext uri="{BB962C8B-B14F-4D97-AF65-F5344CB8AC3E}">
        <p14:creationId xmlns:p14="http://schemas.microsoft.com/office/powerpoint/2010/main" val="17960933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Always maintain compliant environment and provide all documentation/access requested by inspectors</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Appendix-4</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Facilitate any communication and on-site visit interactions with health district personnel  </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Modify site or procedures to comply with recommendations  </a:t>
            </a:r>
          </a:p>
          <a:p>
            <a:endParaRPr lang="en-US" dirty="0"/>
          </a:p>
        </p:txBody>
      </p:sp>
      <p:sp>
        <p:nvSpPr>
          <p:cNvPr id="4" name="Slide Number Placeholder 3"/>
          <p:cNvSpPr>
            <a:spLocks noGrp="1"/>
          </p:cNvSpPr>
          <p:nvPr>
            <p:ph type="sldNum" sz="quarter" idx="5"/>
          </p:nvPr>
        </p:nvSpPr>
        <p:spPr/>
        <p:txBody>
          <a:bodyPr/>
          <a:lstStyle/>
          <a:p>
            <a:fld id="{D2832458-24B6-4F6A-B4EB-D22DBA7D7771}" type="slidenum">
              <a:rPr lang="en-US" smtClean="0"/>
              <a:t>26</a:t>
            </a:fld>
            <a:endParaRPr lang="en-US" dirty="0"/>
          </a:p>
        </p:txBody>
      </p:sp>
      <p:sp>
        <p:nvSpPr>
          <p:cNvPr id="5" name="Footer Placeholder 4">
            <a:extLst>
              <a:ext uri="{FF2B5EF4-FFF2-40B4-BE49-F238E27FC236}">
                <a16:creationId xmlns:a16="http://schemas.microsoft.com/office/drawing/2014/main" id="{9C63B17B-D0D4-4404-BAA4-6C74FA381BA6}"/>
              </a:ext>
            </a:extLst>
          </p:cNvPr>
          <p:cNvSpPr>
            <a:spLocks noGrp="1"/>
          </p:cNvSpPr>
          <p:nvPr>
            <p:ph type="ftr" sz="quarter" idx="4"/>
          </p:nvPr>
        </p:nvSpPr>
        <p:spPr/>
        <p:txBody>
          <a:bodyPr/>
          <a:lstStyle/>
          <a:p>
            <a:r>
              <a:rPr lang="en-US"/>
              <a:t>Meal Site Coordinator Foundations</a:t>
            </a:r>
            <a:endParaRPr lang="en-US" dirty="0"/>
          </a:p>
        </p:txBody>
      </p:sp>
    </p:spTree>
    <p:custDataLst>
      <p:tags r:id="rId1"/>
    </p:custDataLst>
    <p:extLst>
      <p:ext uri="{BB962C8B-B14F-4D97-AF65-F5344CB8AC3E}">
        <p14:creationId xmlns:p14="http://schemas.microsoft.com/office/powerpoint/2010/main" val="18847279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Inspection toolkit contents and when/how to use</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Does not require a lot of intervention, just cooperation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2307348B-4DBE-44C7-A860-295A8FC36072}"/>
              </a:ext>
            </a:extLst>
          </p:cNvPr>
          <p:cNvSpPr>
            <a:spLocks noGrp="1"/>
          </p:cNvSpPr>
          <p:nvPr>
            <p:ph type="ftr" sz="quarter" idx="4"/>
          </p:nvPr>
        </p:nvSpPr>
        <p:spPr/>
        <p:txBody>
          <a:bodyPr/>
          <a:lstStyle/>
          <a:p>
            <a:r>
              <a:rPr lang="en-US"/>
              <a:t>Meal Site Coordinator Foundations</a:t>
            </a:r>
            <a:endParaRPr lang="en-US" dirty="0"/>
          </a:p>
        </p:txBody>
      </p:sp>
    </p:spTree>
    <p:custDataLst>
      <p:tags r:id="rId1"/>
    </p:custDataLst>
    <p:extLst>
      <p:ext uri="{BB962C8B-B14F-4D97-AF65-F5344CB8AC3E}">
        <p14:creationId xmlns:p14="http://schemas.microsoft.com/office/powerpoint/2010/main" val="12972967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Must always comply with and pass inspections, resolving any inadequacies ASAP </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FA2-1</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if always prepared, the inspections should not require any additional time or effort.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3738427-602C-4503-B393-3F95628D5B02}"/>
              </a:ext>
            </a:extLst>
          </p:cNvPr>
          <p:cNvSpPr>
            <a:spLocks noGrp="1"/>
          </p:cNvSpPr>
          <p:nvPr>
            <p:ph type="ftr" sz="quarter" idx="4"/>
          </p:nvPr>
        </p:nvSpPr>
        <p:spPr/>
        <p:txBody>
          <a:bodyPr/>
          <a:lstStyle/>
          <a:p>
            <a:r>
              <a:rPr lang="en-US"/>
              <a:t>Meal Site Coordinator Foundations</a:t>
            </a:r>
            <a:endParaRPr lang="en-US" dirty="0"/>
          </a:p>
        </p:txBody>
      </p:sp>
    </p:spTree>
    <p:custDataLst>
      <p:tags r:id="rId1"/>
    </p:custDataLst>
    <p:extLst>
      <p:ext uri="{BB962C8B-B14F-4D97-AF65-F5344CB8AC3E}">
        <p14:creationId xmlns:p14="http://schemas.microsoft.com/office/powerpoint/2010/main" val="3729211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Introduce Non-profit Status Focus Area</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FA32-1</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In addition to ensuring we have a permit and inspection in place before starting operations, another important activity is to ensure we have our non- profit status recognized by the IRS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D1E59C27-A377-424F-928D-5AD43B0DE52A}"/>
              </a:ext>
            </a:extLst>
          </p:cNvPr>
          <p:cNvSpPr>
            <a:spLocks noGrp="1"/>
          </p:cNvSpPr>
          <p:nvPr>
            <p:ph type="ftr" sz="quarter" idx="4"/>
          </p:nvPr>
        </p:nvSpPr>
        <p:spPr/>
        <p:txBody>
          <a:bodyPr/>
          <a:lstStyle/>
          <a:p>
            <a:r>
              <a:rPr lang="en-US"/>
              <a:t>Meal Site Coordinator Foundations</a:t>
            </a:r>
            <a:endParaRPr lang="en-US" dirty="0"/>
          </a:p>
        </p:txBody>
      </p:sp>
    </p:spTree>
    <p:custDataLst>
      <p:tags r:id="rId1"/>
    </p:custDataLst>
    <p:extLst>
      <p:ext uri="{BB962C8B-B14F-4D97-AF65-F5344CB8AC3E}">
        <p14:creationId xmlns:p14="http://schemas.microsoft.com/office/powerpoint/2010/main" val="911610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Nutrition program overview topic</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Take a few minutes to better understand the structure of the nutrition programs </a:t>
            </a:r>
          </a:p>
          <a:p>
            <a:pPr marL="285750" indent="-285750">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3</a:t>
            </a:fld>
            <a:endParaRPr lang="en-US" dirty="0"/>
          </a:p>
        </p:txBody>
      </p:sp>
      <p:sp>
        <p:nvSpPr>
          <p:cNvPr id="5" name="Footer Placeholder 4">
            <a:extLst>
              <a:ext uri="{FF2B5EF4-FFF2-40B4-BE49-F238E27FC236}">
                <a16:creationId xmlns:a16="http://schemas.microsoft.com/office/drawing/2014/main" id="{43742A5F-3C8A-4C38-88CA-453863824D82}"/>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1091493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620713"/>
            <a:ext cx="5268912" cy="3951287"/>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Meal sites need 501 (c)3 non-profit status </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501(c) 3 is reference to United States revenue or tax code that defines nonprofits</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Requesting IRS to officially recognize meal site as non-profit </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Allows funds to be used for services instead of taxes </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Saves time normally required for record keeping and reporting associated with taxes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BBB81972-21D9-44BC-9E31-8455DE59AE4E}"/>
              </a:ext>
            </a:extLst>
          </p:cNvPr>
          <p:cNvSpPr>
            <a:spLocks noGrp="1"/>
          </p:cNvSpPr>
          <p:nvPr>
            <p:ph type="ftr" sz="quarter" idx="4"/>
          </p:nvPr>
        </p:nvSpPr>
        <p:spPr/>
        <p:txBody>
          <a:bodyPr/>
          <a:lstStyle/>
          <a:p>
            <a:r>
              <a:rPr lang="en-US"/>
              <a:t>Meal Site Coordinator Foundations</a:t>
            </a:r>
            <a:endParaRPr lang="en-US" dirty="0"/>
          </a:p>
        </p:txBody>
      </p:sp>
    </p:spTree>
    <p:custDataLst>
      <p:tags r:id="rId1"/>
    </p:custDataLst>
    <p:extLst>
      <p:ext uri="{BB962C8B-B14F-4D97-AF65-F5344CB8AC3E}">
        <p14:creationId xmlns:p14="http://schemas.microsoft.com/office/powerpoint/2010/main" val="33591661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Lengthy IRS application with significant documentation</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Appendix-6</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Appendix-7</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Not a simple “print off the page, fill out a few lines and put it in the mail” process</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If site doesn’t have nonprofit status, begin working on it as soon as possible  </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Recommend use of an experienced TAX accountant, not just a CPA</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Recommend meeting with the tax accountant at least once a year</a:t>
            </a:r>
          </a:p>
          <a:p>
            <a:pPr marL="0" marR="0" lvl="0" indent="0">
              <a:spcBef>
                <a:spcPts val="1200"/>
              </a:spcBef>
              <a:spcAft>
                <a:spcPts val="0"/>
              </a:spcAft>
              <a:buFont typeface="Arial" panose="020B0604020202020204" pitchFamily="34" charset="0"/>
              <a:buNone/>
            </a:pPr>
            <a:endParaRPr lang="en-US" i="1" dirty="0">
              <a:solidFill>
                <a:srgbClr val="000000"/>
              </a:solidFill>
              <a:latin typeface="Calibri" panose="020F0502020204030204" pitchFamily="34" charset="0"/>
              <a:ea typeface="Calibri" panose="020F0502020204030204" pitchFamily="34" charset="0"/>
            </a:endParaRPr>
          </a:p>
          <a:p>
            <a:pPr marL="173990" marR="0" indent="-173990">
              <a:lnSpc>
                <a:spcPct val="107000"/>
              </a:lnSpc>
              <a:spcBef>
                <a:spcPts val="1200"/>
              </a:spcBef>
              <a:spcAft>
                <a:spcPts val="800"/>
              </a:spcAft>
            </a:pPr>
            <a:r>
              <a:rPr lang="en-US" b="1" dirty="0">
                <a:latin typeface="Calibri" panose="020F0502020204030204" pitchFamily="34" charset="0"/>
                <a:ea typeface="Calibri" panose="020F0502020204030204" pitchFamily="34" charset="0"/>
              </a:rPr>
              <a:t>Click the link to open the IRS website, if it is of interest to participants</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rgbClr val="000000"/>
                </a:solidFill>
                <a:latin typeface="Calibri" panose="020F0502020204030204" pitchFamily="34" charset="0"/>
                <a:ea typeface="Calibri" panose="020F0502020204030204" pitchFamily="34" charset="0"/>
              </a:rPr>
              <a:t>ink URL: https://www.irs.gov/charities-non-profits/charitable-organizations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71D840F-C5C4-4856-B239-3F8CB06242FC}"/>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1167346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 ten main differences between for profit and non-profit entities</a:t>
            </a:r>
          </a:p>
          <a:p>
            <a:pPr marL="342900" marR="0" lvl="0" indent="-342900">
              <a:spcBef>
                <a:spcPts val="1200"/>
              </a:spcBef>
              <a:spcAft>
                <a:spcPts val="1200"/>
              </a:spcAft>
              <a:buSzPts val="1400"/>
              <a:buFont typeface="Wingdings" panose="05000000000000000000" pitchFamily="2" charset="2"/>
              <a:buChar char=""/>
              <a:tabLst>
                <a:tab pos="171450" algn="l"/>
              </a:tabLst>
            </a:pPr>
            <a:r>
              <a:rPr lang="en-US" dirty="0">
                <a:solidFill>
                  <a:srgbClr val="3C69AB"/>
                </a:solidFill>
                <a:latin typeface="Calibri" panose="020F0502020204030204" pitchFamily="34" charset="0"/>
                <a:ea typeface="Calibri" panose="020F0502020204030204" pitchFamily="34" charset="0"/>
              </a:rPr>
              <a:t>NOTE: this is an optional slide that contains a video that explains the difference between for profit and nonprofit organizations.  If the participants are new coordinators, and do not have a clear understanding of non-profit status, view this short video as part of the presentation.  If they have a solid understanding, the slide and the video can be skipped.</a:t>
            </a:r>
          </a:p>
          <a:p>
            <a:pPr marL="342900" marR="0" lvl="0" indent="-342900">
              <a:spcBef>
                <a:spcPts val="1200"/>
              </a:spcBef>
              <a:spcAft>
                <a:spcPts val="0"/>
              </a:spcAft>
              <a:buSzPts val="1400"/>
              <a:buFont typeface="Webdings" panose="05030102010509060703" pitchFamily="18" charset="2"/>
              <a:buChar char=""/>
            </a:pPr>
            <a:r>
              <a:rPr lang="en-US" i="1" dirty="0">
                <a:solidFill>
                  <a:srgbClr val="FF0000"/>
                </a:solidFill>
                <a:latin typeface="Calibri" panose="020F0502020204030204" pitchFamily="34" charset="0"/>
                <a:ea typeface="Calibri" panose="020F0502020204030204" pitchFamily="34" charset="0"/>
              </a:rPr>
              <a:t>Video title: The Difference Between For Profit and Nonprofit Organizations</a:t>
            </a:r>
            <a:br>
              <a:rPr lang="en-US" i="1" dirty="0">
                <a:solidFill>
                  <a:srgbClr val="FF0000"/>
                </a:solidFill>
                <a:latin typeface="Calibri" panose="020F0502020204030204" pitchFamily="34" charset="0"/>
                <a:ea typeface="Calibri" panose="020F0502020204030204" pitchFamily="34" charset="0"/>
              </a:rPr>
            </a:br>
            <a:r>
              <a:rPr lang="en-US" i="1" dirty="0">
                <a:solidFill>
                  <a:srgbClr val="FF0000"/>
                </a:solidFill>
                <a:latin typeface="Calibri" panose="020F0502020204030204" pitchFamily="34" charset="0"/>
                <a:ea typeface="Calibri" panose="020F0502020204030204" pitchFamily="34" charset="0"/>
              </a:rPr>
              <a:t>(Dr. Kenneth Acha)</a:t>
            </a:r>
            <a:br>
              <a:rPr lang="en-US" i="1" dirty="0">
                <a:solidFill>
                  <a:srgbClr val="FF0000"/>
                </a:solidFill>
                <a:latin typeface="Calibri" panose="020F0502020204030204" pitchFamily="34" charset="0"/>
                <a:ea typeface="Calibri" panose="020F0502020204030204" pitchFamily="34" charset="0"/>
              </a:rPr>
            </a:br>
            <a:r>
              <a:rPr lang="en-US" i="1" dirty="0">
                <a:solidFill>
                  <a:srgbClr val="FF0000"/>
                </a:solidFill>
                <a:latin typeface="Calibri" panose="020F0502020204030204" pitchFamily="34" charset="0"/>
                <a:ea typeface="Calibri" panose="020F0502020204030204" pitchFamily="34" charset="0"/>
              </a:rPr>
              <a:t>URL: </a:t>
            </a:r>
            <a:r>
              <a:rPr lang="en-US" i="1" u="sng" dirty="0">
                <a:solidFill>
                  <a:srgbClr val="FF0000"/>
                </a:solidFill>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https://youtu.be/Zw9j1g1wsq8</a:t>
            </a:r>
            <a:br>
              <a:rPr lang="en-US" i="1" u="sng" dirty="0">
                <a:solidFill>
                  <a:srgbClr val="0000FF"/>
                </a:solidFill>
                <a:latin typeface="Calibri" panose="020F0502020204030204" pitchFamily="34" charset="0"/>
                <a:ea typeface="Calibri" panose="020F0502020204030204" pitchFamily="34" charset="0"/>
              </a:rPr>
            </a:br>
            <a:r>
              <a:rPr lang="en-US" i="1" dirty="0">
                <a:solidFill>
                  <a:srgbClr val="FF0000"/>
                </a:solidFill>
                <a:latin typeface="Calibri" panose="020F0502020204030204" pitchFamily="34" charset="0"/>
                <a:ea typeface="Calibri" panose="020F0502020204030204" pitchFamily="34" charset="0"/>
              </a:rPr>
              <a:t>Time: 3:24	</a:t>
            </a:r>
          </a:p>
          <a:p>
            <a:endParaRPr lang="en-US" dirty="0"/>
          </a:p>
        </p:txBody>
      </p:sp>
      <p:sp>
        <p:nvSpPr>
          <p:cNvPr id="4" name="Slide Number Placeholder 3"/>
          <p:cNvSpPr>
            <a:spLocks noGrp="1"/>
          </p:cNvSpPr>
          <p:nvPr>
            <p:ph type="sldNum" sz="quarter" idx="5"/>
          </p:nvPr>
        </p:nvSpPr>
        <p:spPr/>
        <p:txBody>
          <a:bodyPr/>
          <a:lstStyle/>
          <a:p>
            <a:fld id="{D2832458-24B6-4F6A-B4EB-D22DBA7D7771}" type="slidenum">
              <a:rPr lang="en-US" smtClean="0"/>
              <a:t>32</a:t>
            </a:fld>
            <a:endParaRPr lang="en-US" dirty="0"/>
          </a:p>
        </p:txBody>
      </p:sp>
      <p:sp>
        <p:nvSpPr>
          <p:cNvPr id="5" name="Footer Placeholder 4">
            <a:extLst>
              <a:ext uri="{FF2B5EF4-FFF2-40B4-BE49-F238E27FC236}">
                <a16:creationId xmlns:a16="http://schemas.microsoft.com/office/drawing/2014/main" id="{A57B6E46-4789-49CF-A8B6-38AE8EDAD792}"/>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5054009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Work with the Board and accountant to apply and retain determination letter</a:t>
            </a:r>
          </a:p>
          <a:p>
            <a:pPr marL="342900" marR="0" lvl="0" indent="-342900">
              <a:spcBef>
                <a:spcPts val="0"/>
              </a:spcBef>
              <a:spcAft>
                <a:spcPts val="0"/>
              </a:spcAft>
              <a:buSzPts val="1400"/>
              <a:buFont typeface="Wingdings" panose="05000000000000000000" pitchFamily="2" charset="2"/>
              <a:buChar char=""/>
            </a:pPr>
            <a:r>
              <a:rPr lang="en-US" sz="1200" dirty="0">
                <a:solidFill>
                  <a:srgbClr val="FF0000"/>
                </a:solidFill>
                <a:latin typeface="Calibri" panose="020F0502020204030204" pitchFamily="34" charset="0"/>
                <a:ea typeface="Calibri" panose="020F0502020204030204" pitchFamily="34" charset="0"/>
              </a:rPr>
              <a:t>Coordinator Reference Guide, page Appendix-6</a:t>
            </a:r>
          </a:p>
          <a:p>
            <a:pPr marL="342900" marR="0" lvl="0" indent="-342900">
              <a:spcBef>
                <a:spcPts val="1200"/>
              </a:spcBef>
              <a:spcAft>
                <a:spcPts val="0"/>
              </a:spcAft>
              <a:buFont typeface="Arial" panose="020B0604020202020204" pitchFamily="34" charset="0"/>
              <a:buChar char="*"/>
            </a:pPr>
            <a:r>
              <a:rPr lang="en-US" sz="1200" i="1" dirty="0">
                <a:solidFill>
                  <a:srgbClr val="000000"/>
                </a:solidFill>
                <a:latin typeface="Calibri" panose="020F0502020204030204" pitchFamily="34" charset="0"/>
                <a:ea typeface="Calibri" panose="020F0502020204030204" pitchFamily="34" charset="0"/>
              </a:rPr>
              <a:t>Important and worthwhile designation </a:t>
            </a:r>
          </a:p>
          <a:p>
            <a:pPr marL="342900" marR="0" lvl="0" indent="-342900">
              <a:spcBef>
                <a:spcPts val="1200"/>
              </a:spcBef>
              <a:spcAft>
                <a:spcPts val="0"/>
              </a:spcAft>
              <a:buSzPts val="1400"/>
              <a:buFont typeface="Webdings" panose="05030102010509060703" pitchFamily="18" charset="2"/>
              <a:buChar char=""/>
              <a:tabLst>
                <a:tab pos="171450" algn="l"/>
              </a:tabLst>
            </a:pPr>
            <a:r>
              <a:rPr lang="en-US" sz="1200" dirty="0">
                <a:solidFill>
                  <a:srgbClr val="284673"/>
                </a:solidFill>
                <a:latin typeface="Calibri" panose="020F0502020204030204" pitchFamily="34" charset="0"/>
                <a:ea typeface="Calibri" panose="020F0502020204030204" pitchFamily="34" charset="0"/>
              </a:rPr>
              <a:t>Ask if participants know their nonprofit status. For those who claim it, ask how they know and where their determination letter can be found. </a:t>
            </a:r>
          </a:p>
          <a:p>
            <a:pPr marL="342900" marR="0" lvl="0" indent="-342900">
              <a:spcBef>
                <a:spcPts val="1200"/>
              </a:spcBef>
              <a:spcAft>
                <a:spcPts val="0"/>
              </a:spcAft>
              <a:buFont typeface="Wingdings" panose="05000000000000000000" pitchFamily="2" charset="2"/>
              <a:buChar char=""/>
              <a:tabLst>
                <a:tab pos="228600" algn="l"/>
                <a:tab pos="457200" algn="l"/>
              </a:tabLst>
            </a:pPr>
            <a:r>
              <a:rPr lang="en-US" sz="1200" dirty="0">
                <a:solidFill>
                  <a:srgbClr val="000000"/>
                </a:solidFill>
                <a:latin typeface="Calibri" panose="020F0502020204030204" pitchFamily="34" charset="0"/>
                <a:ea typeface="Calibri" panose="020F0502020204030204" pitchFamily="34" charset="0"/>
              </a:rPr>
              <a:t>This is a point of discussion and discovery and should not make participants feel uncomfortable or like it is a confrontation</a:t>
            </a:r>
          </a:p>
          <a:p>
            <a:pPr marL="342900" marR="0" lvl="0" indent="-342900">
              <a:spcBef>
                <a:spcPts val="1200"/>
              </a:spcBef>
              <a:spcAft>
                <a:spcPts val="0"/>
              </a:spcAft>
              <a:buFont typeface="Arial" panose="020B0604020202020204" pitchFamily="34" charset="0"/>
              <a:buChar char="*"/>
            </a:pPr>
            <a:r>
              <a:rPr lang="en-US" sz="1200" i="1" dirty="0">
                <a:solidFill>
                  <a:srgbClr val="000000"/>
                </a:solidFill>
                <a:latin typeface="Calibri" panose="020F0502020204030204" pitchFamily="34" charset="0"/>
                <a:ea typeface="Calibri" panose="020F0502020204030204" pitchFamily="34" charset="0"/>
              </a:rPr>
              <a:t>Keep copy of IRS Determination letter in meal site records (original should be kept with the corporate records)</a:t>
            </a: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930AEC81-D5F2-403C-A955-99E456398AB2}"/>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9578096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Process of applying for non-profit status</a:t>
            </a:r>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1200"/>
              </a:spcBef>
              <a:spcAft>
                <a:spcPts val="0"/>
              </a:spcAft>
              <a:buSzPts val="1400"/>
              <a:buFont typeface="Webdings" panose="05030102010509060703" pitchFamily="18" charset="2"/>
              <a:buChar char=""/>
            </a:pPr>
            <a:r>
              <a:rPr lang="en-US" i="1" dirty="0">
                <a:solidFill>
                  <a:srgbClr val="FF0000"/>
                </a:solidFill>
                <a:latin typeface="Calibri" panose="020F0502020204030204" pitchFamily="34" charset="0"/>
                <a:ea typeface="Calibri" panose="020F0502020204030204" pitchFamily="34" charset="0"/>
                <a:cs typeface="Calibri" panose="020F0502020204030204" pitchFamily="34" charset="0"/>
              </a:rPr>
              <a:t>Video title: How to Start a Nonprofit</a:t>
            </a:r>
            <a:br>
              <a:rPr lang="en-US" i="1" dirty="0">
                <a:solidFill>
                  <a:srgbClr val="FF0000"/>
                </a:solidFill>
                <a:latin typeface="Calibri" panose="020F0502020204030204" pitchFamily="34" charset="0"/>
                <a:ea typeface="Calibri" panose="020F0502020204030204" pitchFamily="34" charset="0"/>
                <a:cs typeface="Calibri" panose="020F0502020204030204" pitchFamily="34" charset="0"/>
              </a:rPr>
            </a:br>
            <a:r>
              <a:rPr lang="en-US" i="1" dirty="0">
                <a:solidFill>
                  <a:srgbClr val="FF0000"/>
                </a:solidFill>
                <a:latin typeface="Calibri" panose="020F0502020204030204" pitchFamily="34" charset="0"/>
                <a:ea typeface="Calibri" panose="020F0502020204030204" pitchFamily="34" charset="0"/>
                <a:cs typeface="Calibri" panose="020F0502020204030204" pitchFamily="34" charset="0"/>
              </a:rPr>
              <a:t> (Nonprofit Ally)</a:t>
            </a:r>
            <a:br>
              <a:rPr lang="en-US" i="1" dirty="0">
                <a:solidFill>
                  <a:srgbClr val="FF0000"/>
                </a:solidFill>
                <a:latin typeface="Calibri" panose="020F0502020204030204" pitchFamily="34" charset="0"/>
                <a:ea typeface="Calibri" panose="020F0502020204030204" pitchFamily="34" charset="0"/>
                <a:cs typeface="Calibri" panose="020F0502020204030204" pitchFamily="34" charset="0"/>
              </a:rPr>
            </a:br>
            <a:r>
              <a:rPr lang="en-US" i="1" dirty="0">
                <a:solidFill>
                  <a:srgbClr val="FF0000"/>
                </a:solidFill>
                <a:latin typeface="Calibri" panose="020F0502020204030204" pitchFamily="34" charset="0"/>
                <a:ea typeface="Calibri" panose="020F0502020204030204" pitchFamily="34" charset="0"/>
                <a:cs typeface="Calibri" panose="020F0502020204030204" pitchFamily="34" charset="0"/>
              </a:rPr>
              <a:t>URL: </a:t>
            </a:r>
            <a:r>
              <a:rPr lang="en-US" i="1" dirty="0">
                <a:solidFill>
                  <a:srgbClr val="FF0000"/>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https://youtu.be/UaiKlOTRH2M</a:t>
            </a:r>
            <a:br>
              <a:rPr lang="en-US" i="1" u="sng" dirty="0">
                <a:solidFill>
                  <a:srgbClr val="0000FF"/>
                </a:solidFill>
                <a:latin typeface="Calibri" panose="020F0502020204030204" pitchFamily="34" charset="0"/>
                <a:ea typeface="Calibri" panose="020F0502020204030204" pitchFamily="34" charset="0"/>
                <a:cs typeface="Calibri" panose="020F0502020204030204" pitchFamily="34" charset="0"/>
              </a:rPr>
            </a:br>
            <a:r>
              <a:rPr lang="en-US" i="1" dirty="0">
                <a:solidFill>
                  <a:srgbClr val="FF0000"/>
                </a:solidFill>
                <a:latin typeface="Calibri" panose="020F0502020204030204" pitchFamily="34" charset="0"/>
                <a:ea typeface="Calibri" panose="020F0502020204030204" pitchFamily="34" charset="0"/>
                <a:cs typeface="Calibri" panose="020F0502020204030204" pitchFamily="34" charset="0"/>
              </a:rPr>
              <a:t>Time:  4:47</a:t>
            </a:r>
            <a:endParaRPr lang="en-US" i="1" dirty="0">
              <a:solidFill>
                <a:srgbClr val="FF0000"/>
              </a:solidFill>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2832458-24B6-4F6A-B4EB-D22DBA7D7771}" type="slidenum">
              <a:rPr lang="en-US" smtClean="0"/>
              <a:t>34</a:t>
            </a:fld>
            <a:endParaRPr lang="en-US" dirty="0"/>
          </a:p>
        </p:txBody>
      </p:sp>
      <p:sp>
        <p:nvSpPr>
          <p:cNvPr id="5" name="Footer Placeholder 4">
            <a:extLst>
              <a:ext uri="{FF2B5EF4-FFF2-40B4-BE49-F238E27FC236}">
                <a16:creationId xmlns:a16="http://schemas.microsoft.com/office/drawing/2014/main" id="{2371D2CB-641E-4CC8-A13C-0D9F7586FC2A}"/>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4625587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Non-Profit toolkit contents and when/how to use</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Publication 4220 (Instructions) web page:</a:t>
            </a:r>
            <a:br>
              <a:rPr lang="en-US" i="1" dirty="0">
                <a:solidFill>
                  <a:srgbClr val="000000"/>
                </a:solidFill>
                <a:latin typeface="Calibri" panose="020F0502020204030204" pitchFamily="34" charset="0"/>
                <a:ea typeface="Calibri" panose="020F0502020204030204" pitchFamily="34" charset="0"/>
              </a:rPr>
            </a:br>
            <a:r>
              <a:rPr lang="en-US" i="1" dirty="0">
                <a:solidFill>
                  <a:srgbClr val="000000"/>
                </a:solidFill>
                <a:latin typeface="Calibri" panose="020F0502020204030204" pitchFamily="34" charset="0"/>
                <a:ea typeface="Calibri" panose="020F0502020204030204" pitchFamily="34" charset="0"/>
              </a:rPr>
              <a:t>https://www.irs.gov/pub/irs-pdf/p4220.pdf</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Form 1023 (FAQ) web page:</a:t>
            </a:r>
            <a:br>
              <a:rPr lang="en-US" i="1" dirty="0">
                <a:solidFill>
                  <a:srgbClr val="000000"/>
                </a:solidFill>
                <a:latin typeface="Calibri" panose="020F0502020204030204" pitchFamily="34" charset="0"/>
                <a:ea typeface="Calibri" panose="020F0502020204030204" pitchFamily="34" charset="0"/>
              </a:rPr>
            </a:br>
            <a:r>
              <a:rPr lang="en-US" i="1" u="sng" dirty="0">
                <a:solidFill>
                  <a:srgbClr val="0000FF"/>
                </a:solidFill>
                <a:latin typeface="Calibri" panose="020F0502020204030204" pitchFamily="34" charset="0"/>
                <a:ea typeface="Calibri" panose="020F0502020204030204" pitchFamily="34" charset="0"/>
              </a:rPr>
              <a:t>https://www.irs.gov/pub/irs-pdf/f1023.pdf</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5F275C1F-B3DD-47B3-9895-C4BB7C32A2CB}"/>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1043883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Apply ASAP, keep records current, and retain all documentation</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FA3-1</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A5948BC-5A2F-41F5-AC0F-E08D5565ABA9}"/>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6558882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Introduce Food Production Manager Focus Area</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FA4-1</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We now understand the necessity to have both a permit and a site inspection</a:t>
            </a:r>
            <a:r>
              <a:rPr lang="en-US" i="1" dirty="0">
                <a:solidFill>
                  <a:srgbClr val="000000"/>
                </a:solidFill>
                <a:latin typeface="Calibri" panose="020F0502020204030204" pitchFamily="34" charset="0"/>
                <a:ea typeface="Calibri" panose="020F0502020204030204" pitchFamily="34" charset="0"/>
              </a:rPr>
              <a:t> completed prior to our first service.  We also know that receiving nonprofit designation by the IRS as soon as possible is important as well.  Focus Area 4 relates to accredited food protection manager certification and is the next item we need to consider.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F0E8E489-C593-4C02-B2B1-D255D7A49F01}"/>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7339330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Required by the Idaho Food Code with Manager or equivalent person on-site </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Appendix-8</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page Appendix-9</a:t>
            </a:r>
            <a:endParaRPr lang="en-US" dirty="0">
              <a:solidFill>
                <a:srgbClr val="FF0000"/>
              </a:solidFill>
              <a:latin typeface="Calibri" panose="020F0502020204030204" pitchFamily="34" charset="0"/>
              <a:ea typeface="Calibri" panose="020F0502020204030204" pitchFamily="34" charset="0"/>
            </a:endParaRPr>
          </a:p>
          <a:p>
            <a:pPr marL="342900" marR="0" lvl="0" indent="-342900">
              <a:spcBef>
                <a:spcPts val="1200"/>
              </a:spcBef>
              <a:spcAft>
                <a:spcPts val="0"/>
              </a:spcAft>
              <a:buFont typeface="Wingdings" panose="05000000000000000000" pitchFamily="2" charset="2"/>
              <a:buChar char=""/>
              <a:tabLst>
                <a:tab pos="228600" algn="l"/>
                <a:tab pos="457200" algn="l"/>
              </a:tabLst>
            </a:pPr>
            <a:r>
              <a:rPr lang="en-US" dirty="0">
                <a:solidFill>
                  <a:srgbClr val="000000"/>
                </a:solidFill>
                <a:latin typeface="Calibri" panose="020F0502020204030204" pitchFamily="34" charset="0"/>
                <a:ea typeface="Calibri" panose="020F0502020204030204" pitchFamily="34" charset="0"/>
              </a:rPr>
              <a:t>Tell participants we will use “Manager” during this focus area instead of the full “Food Protection Manager” title</a:t>
            </a:r>
          </a:p>
          <a:p>
            <a:pPr marL="173990" marR="0" indent="-173990">
              <a:lnSpc>
                <a:spcPct val="107000"/>
              </a:lnSpc>
              <a:spcBef>
                <a:spcPts val="1200"/>
              </a:spcBef>
              <a:spcAft>
                <a:spcPts val="800"/>
              </a:spcAft>
            </a:pPr>
            <a:r>
              <a:rPr lang="en-US" b="1" dirty="0">
                <a:latin typeface="Calibri" panose="020F0502020204030204" pitchFamily="34" charset="0"/>
                <a:ea typeface="Calibri" panose="020F0502020204030204" pitchFamily="34" charset="0"/>
              </a:rPr>
              <a:t>Open Idaho Food Code if anyone wants to review it</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A state certified food protection manager is a person who oversees food production  This person or someone who is equally qualified but not necessarily certified must be on the premises anytime food handling and production occurs  </a:t>
            </a:r>
          </a:p>
          <a:p>
            <a:pPr marL="342900" lvl="0" indent="-342900">
              <a:buSzPts val="1400"/>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D84BEADD-830D-48A7-BA00-C063686BED15}"/>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5986267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Supervisory authority and accredited exam every 5 years</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Recognized exam providers may change, so refer to Health &amp; Welfare website for current list</a:t>
            </a:r>
          </a:p>
          <a:p>
            <a:pPr marL="173990" marR="0" indent="-173990">
              <a:lnSpc>
                <a:spcPct val="107000"/>
              </a:lnSpc>
              <a:spcBef>
                <a:spcPts val="1200"/>
              </a:spcBef>
              <a:spcAft>
                <a:spcPts val="800"/>
              </a:spcAft>
            </a:pPr>
            <a:r>
              <a:rPr lang="en-US" b="1" dirty="0">
                <a:latin typeface="Calibri" panose="020F0502020204030204" pitchFamily="34" charset="0"/>
                <a:ea typeface="Calibri" panose="020F0502020204030204" pitchFamily="34" charset="0"/>
              </a:rPr>
              <a:t>Write “Food Protection Manager Certification” on the timeline, with a designation of every 5 years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2BD42B5A-B61F-471E-B8D0-16F4153AC669}"/>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032985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OAA, ACL, ICOA, AAAs and meal site structure</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Understand how programs originated </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Sources of funding </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Who has oversight </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Activities and reporting flow back and forth through this structure</a:t>
            </a:r>
          </a:p>
          <a:p>
            <a:pPr marL="342900" marR="0" lvl="0" indent="-342900">
              <a:spcBef>
                <a:spcPts val="1200"/>
              </a:spcBef>
              <a:spcAft>
                <a:spcPts val="0"/>
              </a:spcAft>
              <a:buFont typeface="Arial" panose="020B0604020202020204" pitchFamily="34" charset="0"/>
              <a:buChar char="*"/>
            </a:pPr>
            <a:endParaRPr lang="en-US" i="1" dirty="0">
              <a:solidFill>
                <a:srgbClr val="000000"/>
              </a:solidFill>
              <a:latin typeface="Calibri" panose="020F0502020204030204" pitchFamily="34" charset="0"/>
              <a:ea typeface="Calibri" panose="020F0502020204030204" pitchFamily="34" charset="0"/>
            </a:endParaRP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Older Americans Act (OAA), Authorizes nutrition programs for older adults </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Administration for Community Living (ACL), Where program authority and funding originates</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Receives our reports, Provides funding to state agencies </a:t>
            </a:r>
          </a:p>
          <a:p>
            <a:pPr marL="342900" marR="0" lvl="0" indent="-342900">
              <a:spcBef>
                <a:spcPts val="1200"/>
              </a:spcBef>
              <a:spcAft>
                <a:spcPts val="0"/>
              </a:spcAft>
              <a:buFont typeface="Arial" panose="020B0604020202020204" pitchFamily="34" charset="0"/>
              <a:buChar char="*"/>
            </a:pPr>
            <a:endParaRPr lang="en-US" i="1" dirty="0">
              <a:solidFill>
                <a:srgbClr val="000000"/>
              </a:solidFill>
              <a:latin typeface="Calibri" panose="020F0502020204030204" pitchFamily="34" charset="0"/>
              <a:ea typeface="Calibri" panose="020F0502020204030204" pitchFamily="34" charset="0"/>
            </a:endParaRP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Idaho Commission on Aging (ICOA)</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Tasked with overseeing aging issues and programs</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Contracts with six Area Agencies on Aging (AAAs), located throughout Idaho</a:t>
            </a:r>
          </a:p>
          <a:p>
            <a:pPr marL="342900" marR="0" lvl="0" indent="-342900">
              <a:spcBef>
                <a:spcPts val="1200"/>
              </a:spcBef>
              <a:spcAft>
                <a:spcPts val="0"/>
              </a:spcAft>
              <a:buFont typeface="Arial" panose="020B0604020202020204" pitchFamily="34" charset="0"/>
              <a:buChar char="*"/>
            </a:pPr>
            <a:endParaRPr lang="en-US" i="1" dirty="0">
              <a:solidFill>
                <a:srgbClr val="000000"/>
              </a:solidFill>
              <a:latin typeface="Calibri" panose="020F0502020204030204" pitchFamily="34" charset="0"/>
              <a:ea typeface="Calibri" panose="020F0502020204030204" pitchFamily="34" charset="0"/>
            </a:endParaRP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AAA`s serve specific geographic area, contract directly with meal sites and oversee and communicate with meal sites and their Coordinators</a:t>
            </a:r>
          </a:p>
          <a:p>
            <a:pPr marL="342900" marR="0" lvl="0" indent="-342900">
              <a:spcBef>
                <a:spcPts val="1200"/>
              </a:spcBef>
              <a:spcAft>
                <a:spcPts val="0"/>
              </a:spcAft>
              <a:buFont typeface="Arial" panose="020B0604020202020204" pitchFamily="34" charset="0"/>
              <a:buChar char="*"/>
            </a:pPr>
            <a:endParaRPr lang="en-US" i="1" dirty="0">
              <a:solidFill>
                <a:srgbClr val="000000"/>
              </a:solidFill>
              <a:latin typeface="Calibri" panose="020F0502020204030204" pitchFamily="34" charset="0"/>
              <a:ea typeface="Calibri" panose="020F0502020204030204" pitchFamily="34" charset="0"/>
            </a:endParaRP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Meal Site Coordinator manages meal site, staff and volunteers</a:t>
            </a:r>
          </a:p>
          <a:p>
            <a:pPr marL="342900" marR="0" lvl="0" indent="-342900">
              <a:spcBef>
                <a:spcPts val="1200"/>
              </a:spcBef>
              <a:spcAft>
                <a:spcPts val="0"/>
              </a:spcAft>
              <a:buSzPts val="1400"/>
              <a:buFont typeface="Webdings" panose="05030102010509060703" pitchFamily="18" charset="2"/>
              <a:buChar char=""/>
              <a:tabLst>
                <a:tab pos="171450" algn="l"/>
              </a:tabLst>
            </a:pPr>
            <a:r>
              <a:rPr lang="en-US" dirty="0">
                <a:solidFill>
                  <a:srgbClr val="284673"/>
                </a:solidFill>
                <a:latin typeface="Calibri" panose="020F0502020204030204" pitchFamily="34" charset="0"/>
                <a:ea typeface="Calibri" panose="020F0502020204030204" pitchFamily="34" charset="0"/>
              </a:rPr>
              <a:t>Ask if there are any questions about this structure </a:t>
            </a:r>
          </a:p>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4</a:t>
            </a:fld>
            <a:endParaRPr lang="en-US" dirty="0"/>
          </a:p>
        </p:txBody>
      </p:sp>
      <p:sp>
        <p:nvSpPr>
          <p:cNvPr id="7" name="Footer Placeholder 6">
            <a:extLst>
              <a:ext uri="{FF2B5EF4-FFF2-40B4-BE49-F238E27FC236}">
                <a16:creationId xmlns:a16="http://schemas.microsoft.com/office/drawing/2014/main" id="{F05A8F6B-CB67-484B-85EE-09D1D5EE9DF1}"/>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7691255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Method up to individual from various traditional or online sources</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People with food service experience may not need as much preparation as a person new to the field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612DDBB-6472-434E-AA51-2805D907EE04}"/>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5406610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i="1" dirty="0">
                <a:solidFill>
                  <a:srgbClr val="000000"/>
                </a:solidFill>
                <a:latin typeface="Calibri" panose="020F0502020204030204" pitchFamily="34" charset="0"/>
                <a:ea typeface="Calibri" panose="020F0502020204030204" pitchFamily="34" charset="0"/>
                <a:cs typeface="Calibri" panose="020F0502020204030204" pitchFamily="34" charset="0"/>
              </a:rPr>
              <a:t>Sample of online resources</a:t>
            </a:r>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1200"/>
              </a:spcBef>
              <a:spcAft>
                <a:spcPts val="1200"/>
              </a:spcAft>
              <a:buSzPts val="1400"/>
              <a:buFont typeface="Wingdings" panose="05000000000000000000" pitchFamily="2" charset="2"/>
              <a:buChar char=""/>
              <a:tabLst>
                <a:tab pos="171450" algn="l"/>
              </a:tabLst>
            </a:pPr>
            <a:r>
              <a:rPr lang="en-US" dirty="0">
                <a:solidFill>
                  <a:srgbClr val="3C69AB"/>
                </a:solidFill>
                <a:latin typeface="Calibri" panose="020F0502020204030204" pitchFamily="34" charset="0"/>
                <a:ea typeface="Calibri" panose="020F0502020204030204" pitchFamily="34" charset="0"/>
              </a:rPr>
              <a:t>if participants are new to Food Service, are interested in seeing an example of what training would contain, or if you’d like to have a 5-minute break in the lecture, view the video presented on the slide.  Otherwise, it can be skipped.</a:t>
            </a:r>
          </a:p>
          <a:p>
            <a:pPr>
              <a:spcBef>
                <a:spcPts val="1200"/>
              </a:spcBef>
              <a:spcAft>
                <a:spcPts val="1200"/>
              </a:spcAft>
              <a:tabLst>
                <a:tab pos="171450" algn="l"/>
              </a:tabLst>
            </a:pPr>
            <a:r>
              <a:rPr lang="en-US" dirty="0">
                <a:solidFill>
                  <a:srgbClr val="3C69AB"/>
                </a:solidFill>
                <a:latin typeface="Calibri" panose="020F0502020204030204" pitchFamily="34" charset="0"/>
                <a:ea typeface="Calibri" panose="020F0502020204030204" pitchFamily="34" charset="0"/>
              </a:rPr>
              <a:t>Other resources include an actual 4-hour presentation: </a:t>
            </a:r>
            <a:r>
              <a:rPr lang="en-US" u="sng" dirty="0">
                <a:solidFill>
                  <a:srgbClr val="0000FF"/>
                </a:solidFill>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https://youtu.be/uO8PK9Le_E4</a:t>
            </a:r>
            <a:r>
              <a:rPr lang="en-US" dirty="0">
                <a:solidFill>
                  <a:srgbClr val="3C69AB"/>
                </a:solidFill>
                <a:latin typeface="Calibri" panose="020F0502020204030204" pitchFamily="34" charset="0"/>
                <a:ea typeface="Calibri" panose="020F0502020204030204" pitchFamily="34" charset="0"/>
              </a:rPr>
              <a:t> Food </a:t>
            </a:r>
          </a:p>
          <a:p>
            <a:pPr marL="342900" marR="0" lvl="0" indent="-342900">
              <a:spcBef>
                <a:spcPts val="1200"/>
              </a:spcBef>
              <a:spcAft>
                <a:spcPts val="0"/>
              </a:spcAft>
              <a:buSzPts val="1400"/>
              <a:buFont typeface="Webdings" panose="05030102010509060703" pitchFamily="18" charset="2"/>
              <a:buChar char=""/>
            </a:pPr>
            <a:r>
              <a:rPr lang="en-US" i="1" dirty="0">
                <a:solidFill>
                  <a:srgbClr val="FF0000"/>
                </a:solidFill>
                <a:latin typeface="Calibri" panose="020F0502020204030204" pitchFamily="34" charset="0"/>
                <a:ea typeface="Calibri" panose="020F0502020204030204" pitchFamily="34" charset="0"/>
              </a:rPr>
              <a:t>Video title: Safety Course (Part 1 of 6)</a:t>
            </a:r>
            <a:br>
              <a:rPr lang="en-US" i="1" dirty="0">
                <a:solidFill>
                  <a:srgbClr val="FF0000"/>
                </a:solidFill>
                <a:latin typeface="Calibri" panose="020F0502020204030204" pitchFamily="34" charset="0"/>
                <a:ea typeface="Calibri" panose="020F0502020204030204" pitchFamily="34" charset="0"/>
              </a:rPr>
            </a:br>
            <a:r>
              <a:rPr lang="en-US" i="1" dirty="0">
                <a:solidFill>
                  <a:srgbClr val="FF0000"/>
                </a:solidFill>
                <a:latin typeface="Calibri" panose="020F0502020204030204" pitchFamily="34" charset="0"/>
                <a:ea typeface="Calibri" panose="020F0502020204030204" pitchFamily="34" charset="0"/>
              </a:rPr>
              <a:t>(Central District Health)</a:t>
            </a:r>
            <a:br>
              <a:rPr lang="en-US" i="1" dirty="0">
                <a:solidFill>
                  <a:srgbClr val="FF0000"/>
                </a:solidFill>
                <a:latin typeface="Calibri" panose="020F0502020204030204" pitchFamily="34" charset="0"/>
                <a:ea typeface="Calibri" panose="020F0502020204030204" pitchFamily="34" charset="0"/>
              </a:rPr>
            </a:br>
            <a:r>
              <a:rPr lang="en-US" i="1" dirty="0">
                <a:solidFill>
                  <a:srgbClr val="FF0000"/>
                </a:solidFill>
                <a:latin typeface="Calibri" panose="020F0502020204030204" pitchFamily="34" charset="0"/>
                <a:ea typeface="Calibri" panose="020F0502020204030204" pitchFamily="34" charset="0"/>
              </a:rPr>
              <a:t>URL: </a:t>
            </a:r>
            <a:r>
              <a:rPr lang="en-US" i="1" u="sng" dirty="0">
                <a:solidFill>
                  <a:srgbClr val="0000FF"/>
                </a:solidFill>
                <a:latin typeface="Calibri" panose="020F050202020403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https://youtu.be/URgF2Er026c</a:t>
            </a:r>
            <a:br>
              <a:rPr lang="en-US" i="1" u="sng" dirty="0">
                <a:solidFill>
                  <a:srgbClr val="0000FF"/>
                </a:solidFill>
                <a:latin typeface="Calibri" panose="020F0502020204030204" pitchFamily="34" charset="0"/>
                <a:ea typeface="Calibri" panose="020F0502020204030204" pitchFamily="34" charset="0"/>
              </a:rPr>
            </a:br>
            <a:r>
              <a:rPr lang="en-US" i="1" dirty="0">
                <a:solidFill>
                  <a:srgbClr val="FF0000"/>
                </a:solidFill>
                <a:latin typeface="Calibri" panose="020F0502020204030204" pitchFamily="34" charset="0"/>
                <a:ea typeface="Calibri" panose="020F0502020204030204" pitchFamily="34" charset="0"/>
              </a:rPr>
              <a:t>Time: 5:19</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Search YouTube for “Basic Food Safety Course Central District Health” for other videos in this series</a:t>
            </a:r>
          </a:p>
          <a:p>
            <a:endParaRPr lang="en-US" dirty="0"/>
          </a:p>
        </p:txBody>
      </p:sp>
      <p:sp>
        <p:nvSpPr>
          <p:cNvPr id="4" name="Slide Number Placeholder 3"/>
          <p:cNvSpPr>
            <a:spLocks noGrp="1"/>
          </p:cNvSpPr>
          <p:nvPr>
            <p:ph type="sldNum" sz="quarter" idx="5"/>
          </p:nvPr>
        </p:nvSpPr>
        <p:spPr/>
        <p:txBody>
          <a:bodyPr/>
          <a:lstStyle/>
          <a:p>
            <a:fld id="{D2832458-24B6-4F6A-B4EB-D22DBA7D7771}" type="slidenum">
              <a:rPr lang="en-US" smtClean="0"/>
              <a:t>41</a:t>
            </a:fld>
            <a:endParaRPr lang="en-US" dirty="0"/>
          </a:p>
        </p:txBody>
      </p:sp>
      <p:sp>
        <p:nvSpPr>
          <p:cNvPr id="5" name="Footer Placeholder 4">
            <a:extLst>
              <a:ext uri="{FF2B5EF4-FFF2-40B4-BE49-F238E27FC236}">
                <a16:creationId xmlns:a16="http://schemas.microsoft.com/office/drawing/2014/main" id="{02D0013E-78D6-4129-B202-4AC7518FE149}"/>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5442438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Register with vendor for online or testing center exam</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Follow all instructions carefully, especially for online exams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51AC7707-A0D5-4C4F-82C9-8CE11E716138}"/>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41747578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Multiple-choice exam taken every 5 years requires 75% or 60/80 to pass</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Multiple-choice only, no essay, fill in the blank, or scenarios  </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Usually notified immediately whether passed or not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332F496-9466-490A-AF37-B816D65C8F0E}"/>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910716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Limited retakes available in certain time period</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If don’t pass after 2</a:t>
            </a:r>
            <a:r>
              <a:rPr lang="en-US" i="1" baseline="30000" dirty="0">
                <a:solidFill>
                  <a:srgbClr val="000000"/>
                </a:solidFill>
                <a:latin typeface="Calibri" panose="020F0502020204030204" pitchFamily="34" charset="0"/>
                <a:ea typeface="Calibri" panose="020F0502020204030204" pitchFamily="34" charset="0"/>
              </a:rPr>
              <a:t>nd</a:t>
            </a:r>
            <a:r>
              <a:rPr lang="en-US" i="1" dirty="0">
                <a:solidFill>
                  <a:srgbClr val="000000"/>
                </a:solidFill>
                <a:latin typeface="Calibri" panose="020F0502020204030204" pitchFamily="34" charset="0"/>
                <a:ea typeface="Calibri" panose="020F0502020204030204" pitchFamily="34" charset="0"/>
              </a:rPr>
              <a:t> try, recommended to do more studying, get some formal preparation materials if haven’t done so before, or ask for mentoring from someone who has passed the exam.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2E698681-63A5-4157-9993-CDA000FA58B6}"/>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78713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Food Protection Manager toolkit contents and when/how to use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F4DD24DE-F50C-4599-9E2D-32E88974BA3F}"/>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2473765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Manager or equivalent on-site with current certification documentation</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FA4-1</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Transition: And with that, we have covered the initial Focus Areas related to the more behind-the-scenes activities. Are there any questions about the permit, inspection, non-profit determination or Food Protection Manager certification?</a:t>
            </a:r>
          </a:p>
          <a:p>
            <a:pPr marL="342900" marR="0" lvl="0" indent="-342900">
              <a:spcBef>
                <a:spcPts val="1200"/>
              </a:spcBef>
              <a:spcAft>
                <a:spcPts val="0"/>
              </a:spcAft>
              <a:buSzPts val="1400"/>
              <a:buFont typeface="Webdings" panose="05030102010509060703" pitchFamily="18" charset="2"/>
              <a:buChar char=""/>
              <a:tabLst>
                <a:tab pos="171450" algn="l"/>
              </a:tabLst>
            </a:pPr>
            <a:r>
              <a:rPr lang="en-US" dirty="0">
                <a:solidFill>
                  <a:srgbClr val="284673"/>
                </a:solidFill>
                <a:latin typeface="Calibri" panose="020F0502020204030204" pitchFamily="34" charset="0"/>
                <a:ea typeface="Calibri" panose="020F0502020204030204" pitchFamily="34" charset="0"/>
              </a:rPr>
              <a:t>Clarify any questions from focus areas 1-4 before moving 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930D8E9D-22BF-4D01-812F-6EE6A864294D}"/>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7651639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Introduce Registration &amp; Survey Focus Area</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FA5-1</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Ensuring state requirements for a meal site are in place are critical elements of starting and maintaining a successful meal site.  Our focus on daily operations though, surrounds our ability to provide nutritious meals and nutrition education to our consumers.  The interaction with consumers begins when they first arrive at check-in.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969357BC-3311-43E4-BF29-17AE1D24000D}"/>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532292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Accurate meal counts, reimbursement, nutrition referrals</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Registrations are the only official documentation of qualified consumers</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Nutritional health survey addresses third objective of Older Americans Act nutrition programs, to minimize effects poor nutrition has on chronic conditions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F3D1338-3DC0-4D5C-B769-6E78962E6929}"/>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5804491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Collects basic demographic and eligibility info from consumers and volunteers</a:t>
            </a:r>
          </a:p>
          <a:p>
            <a:pPr marL="342900" marR="0" lvl="0" indent="-342900">
              <a:spcBef>
                <a:spcPts val="1200"/>
              </a:spcBef>
              <a:spcAft>
                <a:spcPts val="1200"/>
              </a:spcAft>
              <a:buSzPts val="1400"/>
              <a:buFont typeface="Wingdings" panose="05000000000000000000" pitchFamily="2" charset="2"/>
              <a:buChar char=""/>
              <a:tabLst>
                <a:tab pos="171450" algn="l"/>
              </a:tabLst>
            </a:pPr>
            <a:r>
              <a:rPr lang="en-US" b="1" dirty="0">
                <a:solidFill>
                  <a:srgbClr val="3C69AB"/>
                </a:solidFill>
                <a:latin typeface="Calibri" panose="020F0502020204030204" pitchFamily="34" charset="0"/>
                <a:ea typeface="Calibri" panose="020F0502020204030204" pitchFamily="34" charset="0"/>
              </a:rPr>
              <a:t>REVISED</a:t>
            </a:r>
            <a:r>
              <a:rPr lang="en-US" dirty="0">
                <a:solidFill>
                  <a:srgbClr val="3C69AB"/>
                </a:solidFill>
                <a:latin typeface="Calibri" panose="020F0502020204030204" pitchFamily="34" charset="0"/>
                <a:ea typeface="Calibri" panose="020F0502020204030204" pitchFamily="34" charset="0"/>
              </a:rPr>
              <a:t>: ICOA wants all eligible persons and volunteers to register. Do not want to “force” someone but need to explain why it is important for those who want to say they are “just visiting” as it makes a difference in official meals served through the program and reimbursement.  Registering al volunteers is also the new standard.</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Demographic information used to analyze program utilization</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Emergency contact information important since at site, often unaccompanied, with potential issues related to food, activities, or everyday situations that might occur</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Registration covers all Idaho meal sites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2505D36-94CB-438C-B29C-F5E5A39A23D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922066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Three OAA nutrition program goals</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Food insecurity - income, lack of transportation, inability to physically shop due to mobility or stamina issues </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Socialization - one of the biggest risks to health of older adults including depression and general health deterioration</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Delay onset of adverse health conditions – proper nutrition, socialization, and education support general health</a:t>
            </a:r>
          </a:p>
          <a:p>
            <a:endParaRPr lang="en-US" dirty="0"/>
          </a:p>
        </p:txBody>
      </p:sp>
      <p:sp>
        <p:nvSpPr>
          <p:cNvPr id="4" name="Footer Placeholder 3">
            <a:extLst>
              <a:ext uri="{FF2B5EF4-FFF2-40B4-BE49-F238E27FC236}">
                <a16:creationId xmlns:a16="http://schemas.microsoft.com/office/drawing/2014/main" id="{DDDA4751-B177-4C56-9216-A5164188FD94}"/>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8572739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10 questions with score determining follow-up recommendation</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If consumer scores 6 or more, eligible for free nutritional counseling from the Dietitian</a:t>
            </a:r>
          </a:p>
          <a:p>
            <a:pPr lvl="0"/>
            <a:r>
              <a:rPr lang="en-US" sz="1800" i="1" kern="1200" dirty="0">
                <a:solidFill>
                  <a:schemeClr val="tx1"/>
                </a:solidFill>
                <a:effectLst/>
                <a:latin typeface="+mn-lt"/>
                <a:ea typeface="+mn-ea"/>
                <a:cs typeface="+mn-cs"/>
              </a:rPr>
              <a:t>Important to instruct staff, especially check-in clerks, to notify Coordinator  if scores &gt;6 Then the Coordinator will inform their Dietician with the contact information and the approval of the client to do a one-on -one counseling by calling the participant or in person. This is up to the Dietician. </a:t>
            </a:r>
            <a:endParaRPr lang="en-US" sz="1800" kern="1200" dirty="0">
              <a:solidFill>
                <a:schemeClr val="tx1"/>
              </a:solidFill>
              <a:effectLst/>
              <a:latin typeface="+mn-lt"/>
              <a:ea typeface="+mn-ea"/>
              <a:cs typeface="+mn-cs"/>
            </a:endParaRPr>
          </a:p>
          <a:p>
            <a:pPr lvl="0"/>
            <a:r>
              <a:rPr lang="en-US" sz="1800" i="1" kern="1200" dirty="0">
                <a:solidFill>
                  <a:schemeClr val="tx1"/>
                </a:solidFill>
                <a:effectLst/>
                <a:latin typeface="+mn-lt"/>
                <a:ea typeface="+mn-ea"/>
                <a:cs typeface="+mn-cs"/>
              </a:rPr>
              <a:t>Or the client can take the Nutritional Health Risk Form with them to their Doctor to talk about it.</a:t>
            </a:r>
            <a:endParaRPr lang="en-US" sz="18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B9F05489-3532-493F-A129-DCB8939621DB}"/>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2247020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All volunteers, qualified consumers and if disenrolled due to inactivity</a:t>
            </a:r>
          </a:p>
          <a:p>
            <a:pPr marL="342900" marR="0" lvl="0" indent="-342900">
              <a:spcBef>
                <a:spcPts val="1200"/>
              </a:spcBef>
              <a:spcAft>
                <a:spcPts val="1200"/>
              </a:spcAft>
              <a:buSzPts val="1400"/>
              <a:buFont typeface="Wingdings" panose="05000000000000000000" pitchFamily="2" charset="2"/>
              <a:buChar char=""/>
              <a:tabLst>
                <a:tab pos="171450" algn="l"/>
              </a:tabLst>
            </a:pPr>
            <a:r>
              <a:rPr lang="en-US" dirty="0">
                <a:solidFill>
                  <a:srgbClr val="3C69AB"/>
                </a:solidFill>
                <a:latin typeface="Calibri" panose="020F0502020204030204" pitchFamily="34" charset="0"/>
                <a:ea typeface="Calibri" panose="020F0502020204030204" pitchFamily="34" charset="0"/>
              </a:rPr>
              <a:t>Disenrollment is being reviewed so can be standardized across the state, but currently applies to a person who is </a:t>
            </a:r>
            <a:r>
              <a:rPr lang="en-US" b="1" dirty="0">
                <a:solidFill>
                  <a:srgbClr val="3C69AB"/>
                </a:solidFill>
                <a:latin typeface="Calibri" panose="020F0502020204030204" pitchFamily="34" charset="0"/>
                <a:ea typeface="Calibri" panose="020F0502020204030204" pitchFamily="34" charset="0"/>
              </a:rPr>
              <a:t>not active for nine months or more</a:t>
            </a:r>
            <a:r>
              <a:rPr lang="en-US" dirty="0">
                <a:solidFill>
                  <a:srgbClr val="3C69AB"/>
                </a:solidFill>
                <a:latin typeface="Calibri" panose="020F0502020204030204" pitchFamily="34" charset="0"/>
                <a:ea typeface="Calibri" panose="020F0502020204030204" pitchFamily="34" charset="0"/>
              </a:rPr>
              <a:t> and is important to keep databases clean and accurate.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6072DFF-73D9-4893-BD43-38A69DCD6A08}"/>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1619862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Registration form and survey by all volunteers and qualified consumers, then submitted to AAA</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Check-in clerks should be able to assist consumers with forms, as necessary</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Reiterate to participants and instruct them to make it clear to staff and volunteers, that refusal by anyone to register does not prevent them from receiving the meal.  If a person refuses to register, they are simply treated as a visitor.</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Registration form updated every year, with new form distributed by ICOA, to AAA’s, and on to meal sites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099FE9D-D77D-411E-8442-4448E6E6A21F}"/>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7204334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Review registration form</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Appendix-11</a:t>
            </a:r>
          </a:p>
          <a:p>
            <a:pPr marL="342900" marR="0" lvl="0" indent="-342900">
              <a:spcBef>
                <a:spcPts val="1200"/>
              </a:spcBef>
              <a:spcAft>
                <a:spcPts val="0"/>
              </a:spcAft>
              <a:buSzPts val="1400"/>
              <a:buFont typeface="Webdings" panose="05030102010509060703" pitchFamily="18" charset="2"/>
              <a:buChar char=""/>
              <a:tabLst>
                <a:tab pos="171450" algn="l"/>
              </a:tabLst>
            </a:pPr>
            <a:r>
              <a:rPr lang="en-US" dirty="0">
                <a:solidFill>
                  <a:srgbClr val="284673"/>
                </a:solidFill>
                <a:latin typeface="Calibri" panose="020F0502020204030204" pitchFamily="34" charset="0"/>
                <a:ea typeface="Calibri" panose="020F0502020204030204" pitchFamily="34" charset="0"/>
              </a:rPr>
              <a:t>Answer any questions. Ask how they currently process the new registration form each year.</a:t>
            </a:r>
          </a:p>
          <a:p>
            <a:endParaRPr lang="en-US" dirty="0"/>
          </a:p>
        </p:txBody>
      </p:sp>
      <p:sp>
        <p:nvSpPr>
          <p:cNvPr id="4" name="Slide Number Placeholder 3"/>
          <p:cNvSpPr>
            <a:spLocks noGrp="1"/>
          </p:cNvSpPr>
          <p:nvPr>
            <p:ph type="sldNum" sz="quarter" idx="5"/>
          </p:nvPr>
        </p:nvSpPr>
        <p:spPr/>
        <p:txBody>
          <a:bodyPr/>
          <a:lstStyle/>
          <a:p>
            <a:fld id="{D2832458-24B6-4F6A-B4EB-D22DBA7D7771}" type="slidenum">
              <a:rPr lang="en-US" smtClean="0"/>
              <a:t>53</a:t>
            </a:fld>
            <a:endParaRPr lang="en-US" dirty="0"/>
          </a:p>
        </p:txBody>
      </p:sp>
      <p:sp>
        <p:nvSpPr>
          <p:cNvPr id="5" name="Footer Placeholder 4">
            <a:extLst>
              <a:ext uri="{FF2B5EF4-FFF2-40B4-BE49-F238E27FC236}">
                <a16:creationId xmlns:a16="http://schemas.microsoft.com/office/drawing/2014/main" id="{83644658-89B4-4B98-8F19-32289BBCD1BB}"/>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3534775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Review survey and scoring</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Appendix-12</a:t>
            </a:r>
          </a:p>
          <a:p>
            <a:pPr marL="342900" marR="0" lvl="0" indent="-342900">
              <a:spcBef>
                <a:spcPts val="1200"/>
              </a:spcBef>
              <a:spcAft>
                <a:spcPts val="0"/>
              </a:spcAft>
              <a:buSzPts val="1400"/>
              <a:buFont typeface="Webdings" panose="05030102010509060703" pitchFamily="18" charset="2"/>
              <a:buChar char=""/>
              <a:tabLst>
                <a:tab pos="171450" algn="l"/>
              </a:tabLst>
            </a:pPr>
            <a:r>
              <a:rPr lang="en-US" dirty="0">
                <a:solidFill>
                  <a:srgbClr val="284673"/>
                </a:solidFill>
                <a:latin typeface="Calibri" panose="020F0502020204030204" pitchFamily="34" charset="0"/>
                <a:ea typeface="Calibri" panose="020F0502020204030204" pitchFamily="34" charset="0"/>
              </a:rPr>
              <a:t>Answer any questions about using the nutritional health survey</a:t>
            </a:r>
          </a:p>
          <a:p>
            <a:endParaRPr lang="en-US" dirty="0"/>
          </a:p>
        </p:txBody>
      </p:sp>
      <p:sp>
        <p:nvSpPr>
          <p:cNvPr id="4" name="Slide Number Placeholder 3"/>
          <p:cNvSpPr>
            <a:spLocks noGrp="1"/>
          </p:cNvSpPr>
          <p:nvPr>
            <p:ph type="sldNum" sz="quarter" idx="5"/>
          </p:nvPr>
        </p:nvSpPr>
        <p:spPr/>
        <p:txBody>
          <a:bodyPr/>
          <a:lstStyle/>
          <a:p>
            <a:fld id="{D2832458-24B6-4F6A-B4EB-D22DBA7D7771}" type="slidenum">
              <a:rPr lang="en-US" smtClean="0"/>
              <a:t>54</a:t>
            </a:fld>
            <a:endParaRPr lang="en-US" dirty="0"/>
          </a:p>
        </p:txBody>
      </p:sp>
      <p:sp>
        <p:nvSpPr>
          <p:cNvPr id="5" name="Footer Placeholder 4">
            <a:extLst>
              <a:ext uri="{FF2B5EF4-FFF2-40B4-BE49-F238E27FC236}">
                <a16:creationId xmlns:a16="http://schemas.microsoft.com/office/drawing/2014/main" id="{4AED3747-1EF7-466F-ACB0-85AFE406A8F6}"/>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2168036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Registration &amp; Survey toolkit contents and when/how to use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82B78855-3283-4544-9DCC-2BAA3AA72488}"/>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0118744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Registrations and Nutritional health Surveys for all volunteers and qualified consumers, submitted to AAA</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FA5-1</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Emphasize important for program viability that all qualified consumers and volunteers register</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Transition: That brings us to the end of Focus Area 5, the first of our focus areas that interfaces directly with our consumers. Next, we’ll explore how those registered consumers and others are tracked.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FD2920B0-3DD9-4110-A72C-1F6C74CAA42F}"/>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8036205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Introduce Roster &amp; Sign-in Sheet Focus Area</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FA6-1</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We understand why having qualified consumers register for services is important.  The registration is the starting point.  It allows us to generate rosters that can be used in conjunction with sign-in sheets to more easily track participation in our program.</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BDFF977-7500-458F-8871-DB561F05D37D}"/>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7522905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Official required documentation for meal counts, invoicing, program reporting</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Starting point of documentation path for reporting that allows AAA, ICOA, and the ACL to understand program utilization  </a:t>
            </a:r>
          </a:p>
          <a:p>
            <a:pPr marL="342900" marR="0" lvl="0" indent="-342900">
              <a:spcBef>
                <a:spcPts val="1200"/>
              </a:spcBef>
              <a:spcAft>
                <a:spcPts val="0"/>
              </a:spcAft>
              <a:buSzPts val="1400"/>
              <a:buFont typeface="Webdings" panose="05030102010509060703" pitchFamily="18" charset="2"/>
              <a:buChar char=""/>
              <a:tabLst>
                <a:tab pos="171450" algn="l"/>
              </a:tabLst>
            </a:pPr>
            <a:r>
              <a:rPr lang="en-US" dirty="0">
                <a:solidFill>
                  <a:srgbClr val="284673"/>
                </a:solidFill>
                <a:latin typeface="Calibri" panose="020F0502020204030204" pitchFamily="34" charset="0"/>
                <a:ea typeface="Calibri" panose="020F0502020204030204" pitchFamily="34" charset="0"/>
              </a:rPr>
              <a:t>Is any local (city or county) funding based on the meal site’s or AAA’s reporting?</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This is why a simple process of registering a qualified person, so they are included on rosters is such an important activity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3278948-18E6-41B1-BD7A-723CE81C479C}"/>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42708844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Rosters provide quick, formal meal count and sign-in sheet tracks visitors</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Rosters provide standardized format for reporting and data-entry </a:t>
            </a:r>
          </a:p>
          <a:p>
            <a:pPr marL="342900" marR="0" lvl="0" indent="-342900">
              <a:spcBef>
                <a:spcPts val="1200"/>
              </a:spcBef>
              <a:spcAft>
                <a:spcPts val="1200"/>
              </a:spcAft>
              <a:buSzPts val="1400"/>
              <a:buFont typeface="Wingdings" panose="05000000000000000000" pitchFamily="2" charset="2"/>
              <a:buChar char=""/>
              <a:tabLst>
                <a:tab pos="171450" algn="l"/>
              </a:tabLst>
            </a:pPr>
            <a:r>
              <a:rPr lang="en-US" dirty="0">
                <a:solidFill>
                  <a:srgbClr val="3C69AB"/>
                </a:solidFill>
                <a:latin typeface="Calibri" panose="020F0502020204030204" pitchFamily="34" charset="0"/>
                <a:ea typeface="Calibri" panose="020F0502020204030204" pitchFamily="34" charset="0"/>
              </a:rPr>
              <a:t>Currently, allowed to use whatever system works for a meal site but </a:t>
            </a:r>
            <a:r>
              <a:rPr lang="en-US" b="1" dirty="0">
                <a:solidFill>
                  <a:srgbClr val="3C69AB"/>
                </a:solidFill>
                <a:latin typeface="Calibri" panose="020F0502020204030204" pitchFamily="34" charset="0"/>
                <a:ea typeface="Calibri" panose="020F0502020204030204" pitchFamily="34" charset="0"/>
              </a:rPr>
              <a:t>must provide the standardized completed roster with the monthly invoice</a:t>
            </a:r>
            <a:endParaRPr lang="en-US" dirty="0">
              <a:solidFill>
                <a:srgbClr val="3C69AB"/>
              </a:solidFill>
              <a:latin typeface="Calibri" panose="020F0502020204030204" pitchFamily="34" charset="0"/>
              <a:ea typeface="Calibri" panose="020F0502020204030204" pitchFamily="34" charset="0"/>
            </a:endParaRP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Roster + sign-in sheet = total people utilizing the program</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CD28BDF5-D540-416D-9C56-56DFB060B62A}"/>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596074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Basic congregate and HDM eligibility requirements</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Congregate Meals</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Any person 60 years or older , regardless of income or residency</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Home-delivered Meals</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60 years or older, homebound, frail, and unable to prepare meals in their own home</a:t>
            </a:r>
          </a:p>
          <a:p>
            <a:pPr marL="228600" indent="-228600">
              <a:buAutoNum type="arabicPeriod"/>
            </a:pPr>
            <a:endParaRPr lang="en-US" dirty="0"/>
          </a:p>
        </p:txBody>
      </p:sp>
      <p:sp>
        <p:nvSpPr>
          <p:cNvPr id="4" name="Footer Placeholder 3">
            <a:extLst>
              <a:ext uri="{FF2B5EF4-FFF2-40B4-BE49-F238E27FC236}">
                <a16:creationId xmlns:a16="http://schemas.microsoft.com/office/drawing/2014/main" id="{4A35AE5A-1DD1-420D-8C68-6EBCA255F02B}"/>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332349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Completed as part of check-in, provided to AAA at least monthly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9D45BF28-C0F4-4B0F-A803-A8A1A6E7CD51}"/>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7043666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Indicate on roster at check-in, write-in newly registered and visitors use sign-in sheet</a:t>
            </a:r>
          </a:p>
          <a:p>
            <a:pPr marL="342900" marR="0" lvl="0" indent="-342900">
              <a:spcBef>
                <a:spcPts val="1200"/>
              </a:spcBef>
              <a:spcAft>
                <a:spcPts val="0"/>
              </a:spcAft>
              <a:buSzPts val="1400"/>
              <a:buFont typeface="Webdings" panose="05030102010509060703" pitchFamily="18" charset="2"/>
              <a:buChar char=""/>
              <a:tabLst>
                <a:tab pos="171450" algn="l"/>
              </a:tabLst>
            </a:pPr>
            <a:r>
              <a:rPr lang="en-US" dirty="0">
                <a:solidFill>
                  <a:srgbClr val="284673"/>
                </a:solidFill>
                <a:latin typeface="Calibri" panose="020F0502020204030204" pitchFamily="34" charset="0"/>
                <a:ea typeface="Calibri" panose="020F0502020204030204" pitchFamily="34" charset="0"/>
              </a:rPr>
              <a:t>Can we charge for a meal? Clarify the rules for charging for meals. Will discuss charges in later focus area, but for now know that visitors can be charged for meals unless Idaho Foodbank commodities are used at the facility, then people cannot be charged.  This is an important requirement.  </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Appendix-15</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6109375-CB85-4601-A9A7-DFADFF1CE902}"/>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41134443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Review roster use</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Appendix-14</a:t>
            </a:r>
          </a:p>
          <a:p>
            <a:endParaRPr lang="en-US" dirty="0"/>
          </a:p>
        </p:txBody>
      </p:sp>
      <p:sp>
        <p:nvSpPr>
          <p:cNvPr id="4" name="Slide Number Placeholder 3"/>
          <p:cNvSpPr>
            <a:spLocks noGrp="1"/>
          </p:cNvSpPr>
          <p:nvPr>
            <p:ph type="sldNum" sz="quarter" idx="5"/>
          </p:nvPr>
        </p:nvSpPr>
        <p:spPr/>
        <p:txBody>
          <a:bodyPr/>
          <a:lstStyle/>
          <a:p>
            <a:fld id="{D2832458-24B6-4F6A-B4EB-D22DBA7D7771}" type="slidenum">
              <a:rPr lang="en-US" smtClean="0"/>
              <a:t>62</a:t>
            </a:fld>
            <a:endParaRPr lang="en-US" dirty="0"/>
          </a:p>
        </p:txBody>
      </p:sp>
      <p:sp>
        <p:nvSpPr>
          <p:cNvPr id="5" name="Footer Placeholder 4">
            <a:extLst>
              <a:ext uri="{FF2B5EF4-FFF2-40B4-BE49-F238E27FC236}">
                <a16:creationId xmlns:a16="http://schemas.microsoft.com/office/drawing/2014/main" id="{1BC7800A-E85E-4F02-8020-48F4286E4743}"/>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42037207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Follow AAA instructions to submit, and retain documentation for 3 years</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Keep detailed documentation for at least three years (longer if required by the Board or accountant)</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Documentation includes rosters, sign-in sheets, deposit documentation for donations and volunteer timesheets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FC9BD75-77DF-46D6-8731-4BDE85BB9C94}"/>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9582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Roster &amp; Sign-in Sheet toolkit contents and when/how to use</a:t>
            </a:r>
          </a:p>
          <a:p>
            <a:pPr marL="342900" marR="0" lvl="0" indent="-342900">
              <a:spcBef>
                <a:spcPts val="1200"/>
              </a:spcBef>
              <a:spcAft>
                <a:spcPts val="1200"/>
              </a:spcAft>
              <a:buSzPts val="1400"/>
              <a:buFont typeface="Wingdings" panose="05000000000000000000" pitchFamily="2" charset="2"/>
              <a:buChar char=""/>
              <a:tabLst>
                <a:tab pos="171450" algn="l"/>
              </a:tabLst>
            </a:pPr>
            <a:r>
              <a:rPr lang="en-US" dirty="0">
                <a:solidFill>
                  <a:srgbClr val="3C69AB"/>
                </a:solidFill>
                <a:latin typeface="Calibri" panose="020F0502020204030204" pitchFamily="34" charset="0"/>
                <a:ea typeface="Calibri" panose="020F0502020204030204" pitchFamily="34" charset="0"/>
              </a:rPr>
              <a:t>Sign-in sheet can be printed from the file in the toolkit folder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3A4EBC1-5C1A-4D47-ABE4-65938DB14FC5}"/>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9862422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Every volunteer and eligible consumer on roster, all visitors on sign-in sheet, submit to AAA and keep for records</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FA6-1</a:t>
            </a:r>
          </a:p>
          <a:p>
            <a:pPr marL="342900" marR="0" lvl="0" indent="-342900">
              <a:spcBef>
                <a:spcPts val="1200"/>
              </a:spcBef>
              <a:spcAft>
                <a:spcPts val="0"/>
              </a:spcAft>
              <a:buSzPts val="1400"/>
              <a:buFont typeface="Webdings" panose="05030102010509060703" pitchFamily="18" charset="2"/>
              <a:buChar char=""/>
              <a:tabLst>
                <a:tab pos="171450" algn="l"/>
              </a:tabLst>
            </a:pPr>
            <a:r>
              <a:rPr lang="en-US" dirty="0">
                <a:solidFill>
                  <a:srgbClr val="284673"/>
                </a:solidFill>
                <a:latin typeface="Calibri" panose="020F0502020204030204" pitchFamily="34" charset="0"/>
                <a:ea typeface="Calibri" panose="020F0502020204030204" pitchFamily="34" charset="0"/>
              </a:rPr>
              <a:t>Answer any questions related to the difference between rosters and sign-in sheets, or how they should be used. Sites may use any method they want during service, but official roster must be submitted with invoice.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93D99333-B1B6-4B9A-92D6-E58D3018AFD0}"/>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0947103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Introduce Donations &amp; Donation Box Placement Focus Area</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FA7-1</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We have discussed the importance of funding from ACL, and the State of Idaho.  Another important source of income for our site comes from donations.  Some of our focus areas come with specific guidance, and the area of donations is one of those.  In this focus area, we’ll discuss what the guidance says and how it should be implemented so we’re in compliance.</a:t>
            </a:r>
          </a:p>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66</a:t>
            </a:fld>
            <a:endParaRPr lang="en-US" dirty="0"/>
          </a:p>
        </p:txBody>
      </p:sp>
      <p:sp>
        <p:nvSpPr>
          <p:cNvPr id="5" name="Footer Placeholder 4">
            <a:extLst>
              <a:ext uri="{FF2B5EF4-FFF2-40B4-BE49-F238E27FC236}">
                <a16:creationId xmlns:a16="http://schemas.microsoft.com/office/drawing/2014/main" id="{EC9E2DD9-77D7-4C82-AC83-BB26D855F784}"/>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6883834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Ensure voluntary, private, secure donation opportunities and quality customer service</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Important when dealing with public funds to ensure the utmost of adherence to any designated procedures related to activities</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No meal can ever be denied based on a person’s choice to donate or not</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Guidance establishes donor privacy and confidentiality</a:t>
            </a:r>
          </a:p>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67</a:t>
            </a:fld>
            <a:endParaRPr lang="en-US" dirty="0"/>
          </a:p>
        </p:txBody>
      </p:sp>
      <p:sp>
        <p:nvSpPr>
          <p:cNvPr id="5" name="Footer Placeholder 4">
            <a:extLst>
              <a:ext uri="{FF2B5EF4-FFF2-40B4-BE49-F238E27FC236}">
                <a16:creationId xmlns:a16="http://schemas.microsoft.com/office/drawing/2014/main" id="{A8DAE06D-6A44-4FE1-B811-F463856173C6}"/>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5789794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Privacy, confidentiality and box placement follow Contributions/Donations Guidance </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Appendix-26</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Coordinators must clearly understand the guidance, so they can instruct staff and volunteers how to properly administer donations</a:t>
            </a:r>
          </a:p>
          <a:p>
            <a:pPr marL="173990" marR="0" indent="-173990">
              <a:lnSpc>
                <a:spcPct val="107000"/>
              </a:lnSpc>
              <a:spcBef>
                <a:spcPts val="1200"/>
              </a:spcBef>
              <a:spcAft>
                <a:spcPts val="800"/>
              </a:spcAft>
            </a:pPr>
            <a:r>
              <a:rPr lang="en-US" b="1" dirty="0">
                <a:latin typeface="Calibri" panose="020F0502020204030204" pitchFamily="34" charset="0"/>
                <a:ea typeface="Calibri" panose="020F0502020204030204" pitchFamily="34" charset="0"/>
              </a:rPr>
              <a:t>Open FA07_VoluntaryContributionsGuidance document from the toolkit.  Read through the document, emphasizing the following important points:</a:t>
            </a:r>
          </a:p>
          <a:p>
            <a:pPr marL="342900" marR="0" lvl="0" indent="-342900">
              <a:spcBef>
                <a:spcPts val="0"/>
              </a:spcBef>
              <a:spcAft>
                <a:spcPts val="0"/>
              </a:spcAft>
              <a:buFont typeface="+mj-lt"/>
              <a:buAutoNum type="arabicPeriod"/>
            </a:pPr>
            <a:r>
              <a:rPr lang="en-US" dirty="0">
                <a:solidFill>
                  <a:srgbClr val="000000"/>
                </a:solidFill>
                <a:latin typeface="Calibri" panose="020F0502020204030204" pitchFamily="34" charset="0"/>
                <a:ea typeface="Calibri" panose="020F0502020204030204" pitchFamily="34" charset="0"/>
              </a:rPr>
              <a:t>Donations are voluntary</a:t>
            </a:r>
            <a:endParaRPr lang="en-US" sz="1600" dirty="0">
              <a:solidFill>
                <a:srgbClr val="000000"/>
              </a:solidFill>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dirty="0">
                <a:solidFill>
                  <a:srgbClr val="000000"/>
                </a:solidFill>
                <a:latin typeface="Calibri" panose="020F0502020204030204" pitchFamily="34" charset="0"/>
                <a:ea typeface="Calibri" panose="020F0502020204030204" pitchFamily="34" charset="0"/>
              </a:rPr>
              <a:t>The AAA is responsible for ensuring the provider adheres to specific processes </a:t>
            </a:r>
            <a:endParaRPr lang="en-US" sz="1600" dirty="0">
              <a:solidFill>
                <a:srgbClr val="000000"/>
              </a:solidFill>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dirty="0">
                <a:solidFill>
                  <a:srgbClr val="000000"/>
                </a:solidFill>
                <a:latin typeface="Calibri" panose="020F0502020204030204" pitchFamily="34" charset="0"/>
                <a:ea typeface="Calibri" panose="020F0502020204030204" pitchFamily="34" charset="0"/>
              </a:rPr>
              <a:t>Suggested donation must be clearly posted</a:t>
            </a:r>
            <a:endParaRPr lang="en-US" sz="1600" dirty="0">
              <a:solidFill>
                <a:srgbClr val="000000"/>
              </a:solidFill>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dirty="0">
                <a:solidFill>
                  <a:srgbClr val="000000"/>
                </a:solidFill>
                <a:latin typeface="Calibri" panose="020F0502020204030204" pitchFamily="34" charset="0"/>
                <a:ea typeface="Calibri" panose="020F0502020204030204" pitchFamily="34" charset="0"/>
              </a:rPr>
              <a:t>Provider trains staff &amp; volunteers to ensure privacy &amp; confidentiality</a:t>
            </a:r>
            <a:endParaRPr lang="en-US" sz="1600" dirty="0">
              <a:solidFill>
                <a:srgbClr val="000000"/>
              </a:solidFill>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dirty="0">
                <a:solidFill>
                  <a:srgbClr val="000000"/>
                </a:solidFill>
                <a:latin typeface="Calibri" panose="020F0502020204030204" pitchFamily="34" charset="0"/>
                <a:ea typeface="Calibri" panose="020F0502020204030204" pitchFamily="34" charset="0"/>
              </a:rPr>
              <a:t>Donation box must be secured &amp; placed to ensure privacy, apart from main pathways &amp; not monitored</a:t>
            </a:r>
            <a:endParaRPr lang="en-US" sz="1600" dirty="0">
              <a:solidFill>
                <a:srgbClr val="000000"/>
              </a:solidFill>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dirty="0">
                <a:solidFill>
                  <a:srgbClr val="000000"/>
                </a:solidFill>
                <a:latin typeface="Calibri" panose="020F0502020204030204" pitchFamily="34" charset="0"/>
                <a:ea typeface="Calibri" panose="020F0502020204030204" pitchFamily="34" charset="0"/>
              </a:rPr>
              <a:t>Can never deny a meal based on contribution or lack thereof</a:t>
            </a:r>
            <a:endParaRPr lang="en-US" sz="1600" dirty="0">
              <a:solidFill>
                <a:srgbClr val="000000"/>
              </a:solidFill>
              <a:latin typeface="Calibri" panose="020F0502020204030204" pitchFamily="34" charset="0"/>
              <a:ea typeface="Calibri" panose="020F0502020204030204" pitchFamily="34" charset="0"/>
            </a:endParaRPr>
          </a:p>
          <a:p>
            <a:pPr marL="342900" marR="0" lvl="0" indent="-342900">
              <a:spcBef>
                <a:spcPts val="0"/>
              </a:spcBef>
              <a:spcAft>
                <a:spcPts val="600"/>
              </a:spcAft>
              <a:buFont typeface="+mj-lt"/>
              <a:buAutoNum type="arabicPeriod"/>
            </a:pPr>
            <a:r>
              <a:rPr lang="en-US" dirty="0">
                <a:solidFill>
                  <a:srgbClr val="000000"/>
                </a:solidFill>
                <a:latin typeface="Calibri" panose="020F0502020204030204" pitchFamily="34" charset="0"/>
                <a:ea typeface="Calibri" panose="020F0502020204030204" pitchFamily="34" charset="0"/>
              </a:rPr>
              <a:t>Must create specific procedures for documenting donations</a:t>
            </a:r>
            <a:endParaRPr lang="en-US" sz="1600" dirty="0">
              <a:solidFill>
                <a:srgbClr val="000000"/>
              </a:solidFill>
              <a:latin typeface="Calibri" panose="020F0502020204030204" pitchFamily="34" charset="0"/>
              <a:ea typeface="Calibri" panose="020F0502020204030204" pitchFamily="34" charset="0"/>
            </a:endParaRPr>
          </a:p>
          <a:p>
            <a:pPr marL="342900" marR="0" lvl="0" indent="-342900">
              <a:spcBef>
                <a:spcPts val="1200"/>
              </a:spcBef>
              <a:spcAft>
                <a:spcPts val="0"/>
              </a:spcAft>
              <a:buSzPts val="1400"/>
              <a:buFont typeface="Webdings" panose="05030102010509060703" pitchFamily="18" charset="2"/>
              <a:buChar char=""/>
              <a:tabLst>
                <a:tab pos="171450" algn="l"/>
              </a:tabLst>
            </a:pPr>
            <a:r>
              <a:rPr lang="en-US" dirty="0">
                <a:solidFill>
                  <a:srgbClr val="284673"/>
                </a:solidFill>
                <a:latin typeface="Calibri" panose="020F0502020204030204" pitchFamily="34" charset="0"/>
                <a:ea typeface="Calibri" panose="020F0502020204030204" pitchFamily="34" charset="0"/>
              </a:rPr>
              <a:t>Answer any questions about the Guidance or what it requires</a:t>
            </a:r>
          </a:p>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68</a:t>
            </a:fld>
            <a:endParaRPr lang="en-US" dirty="0"/>
          </a:p>
        </p:txBody>
      </p:sp>
      <p:sp>
        <p:nvSpPr>
          <p:cNvPr id="5" name="Footer Placeholder 4">
            <a:extLst>
              <a:ext uri="{FF2B5EF4-FFF2-40B4-BE49-F238E27FC236}">
                <a16:creationId xmlns:a16="http://schemas.microsoft.com/office/drawing/2014/main" id="{8A618511-1C11-44FA-AF35-79CE65655C1D}"/>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22548354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Do the images illustrate following guidance or not</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Each of our meal sites is very different from others.  So, let’s take a few minutes to consider some examples of donation box placement and signage and think about how they might comply or not comply with guidance.  </a:t>
            </a:r>
          </a:p>
          <a:p>
            <a:pPr marL="173990" marR="0" indent="-173990">
              <a:lnSpc>
                <a:spcPct val="107000"/>
              </a:lnSpc>
              <a:spcBef>
                <a:spcPts val="1200"/>
              </a:spcBef>
              <a:spcAft>
                <a:spcPts val="800"/>
              </a:spcAft>
            </a:pPr>
            <a:r>
              <a:rPr lang="en-US" b="1" dirty="0">
                <a:latin typeface="Calibri" panose="020F0502020204030204" pitchFamily="34" charset="0"/>
                <a:ea typeface="Calibri" panose="020F0502020204030204" pitchFamily="34" charset="0"/>
              </a:rPr>
              <a:t>Click images to see a full-slide version</a:t>
            </a:r>
          </a:p>
          <a:p>
            <a:pPr marL="342900" marR="0" lvl="0" indent="-342900">
              <a:spcBef>
                <a:spcPts val="1200"/>
              </a:spcBef>
              <a:spcAft>
                <a:spcPts val="0"/>
              </a:spcAft>
              <a:buSzPts val="1400"/>
              <a:buFont typeface="Webdings" panose="05030102010509060703" pitchFamily="18" charset="2"/>
              <a:buChar char=""/>
              <a:tabLst>
                <a:tab pos="171450" algn="l"/>
              </a:tabLst>
            </a:pPr>
            <a:r>
              <a:rPr lang="en-US" dirty="0">
                <a:solidFill>
                  <a:srgbClr val="284673"/>
                </a:solidFill>
                <a:latin typeface="Calibri" panose="020F0502020204030204" pitchFamily="34" charset="0"/>
                <a:ea typeface="Calibri" panose="020F0502020204030204" pitchFamily="34" charset="0"/>
              </a:rPr>
              <a:t>Discuss what participants think the strengths and weaknesses of each might be. If necessary, prompt them by asking if they have enough information to know. For example, is the image showing the surrounding area? If not, how do we know if it is private?</a:t>
            </a:r>
          </a:p>
          <a:p>
            <a:pPr>
              <a:spcAft>
                <a:spcPts val="600"/>
              </a:spcAft>
            </a:pPr>
            <a:r>
              <a:rPr lang="en-US" i="1" dirty="0">
                <a:solidFill>
                  <a:srgbClr val="000000"/>
                </a:solidFill>
                <a:latin typeface="Calibri" panose="020F0502020204030204" pitchFamily="34" charset="0"/>
                <a:ea typeface="Calibri" panose="020F0502020204030204" pitchFamily="34" charset="0"/>
                <a:cs typeface="Calibri" panose="020F0502020204030204" pitchFamily="34" charset="0"/>
              </a:rPr>
              <a:t>Because there are so many variations in meal sites including the space in which we have to work, it’s important to always consider donation box placement in the context of a specific site</a:t>
            </a:r>
            <a:endParaRPr lang="en-US" sz="1600" dirty="0">
              <a:solidFill>
                <a:srgbClr val="000000"/>
              </a:solidFill>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69</a:t>
            </a:fld>
            <a:endParaRPr lang="en-US" dirty="0"/>
          </a:p>
        </p:txBody>
      </p:sp>
      <p:sp>
        <p:nvSpPr>
          <p:cNvPr id="5" name="Footer Placeholder 4">
            <a:extLst>
              <a:ext uri="{FF2B5EF4-FFF2-40B4-BE49-F238E27FC236}">
                <a16:creationId xmlns:a16="http://schemas.microsoft.com/office/drawing/2014/main" id="{B2633817-6F8E-4F62-872C-9C2A8CC359AA}"/>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413147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High-level meal provider contributions in Idaho</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Figures show what we have been able to do in Idaho as it relates to providing for the nutritional needs of older Idahoans</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Figures from fiscal year 2017 (October 2016 - October 2017)</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Work to expand and deliver more meals to more people </a:t>
            </a:r>
          </a:p>
          <a:p>
            <a:pPr marL="342900" marR="0" lvl="0" indent="-342900">
              <a:spcBef>
                <a:spcPts val="1200"/>
              </a:spcBef>
              <a:spcAft>
                <a:spcPts val="1200"/>
              </a:spcAft>
              <a:buSzPts val="1400"/>
              <a:buFont typeface="Wingdings" panose="05000000000000000000" pitchFamily="2" charset="2"/>
              <a:buChar char=""/>
              <a:tabLst>
                <a:tab pos="171450" algn="l"/>
              </a:tabLst>
            </a:pPr>
            <a:r>
              <a:rPr lang="en-US" dirty="0">
                <a:solidFill>
                  <a:srgbClr val="3C69AB"/>
                </a:solidFill>
                <a:latin typeface="Calibri" panose="020F0502020204030204" pitchFamily="34" charset="0"/>
                <a:ea typeface="Calibri" panose="020F0502020204030204" pitchFamily="34" charset="0"/>
              </a:rPr>
              <a:t>Refer to your own specific Area slide to discuss the statistics. If there are significant increases or decreases for some reason, please take a moment or two to mention those changes.]</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Close out this discussion after reviewing your AAA statistics  on the following slides</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Transition: Now that we have that in mind, let’s start focusing on the tasks and activities that will help us maintain productive, successful meal sites</a:t>
            </a:r>
          </a:p>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7</a:t>
            </a:fld>
            <a:endParaRPr lang="en-US" dirty="0"/>
          </a:p>
        </p:txBody>
      </p:sp>
      <p:sp>
        <p:nvSpPr>
          <p:cNvPr id="5" name="Footer Placeholder 4">
            <a:extLst>
              <a:ext uri="{FF2B5EF4-FFF2-40B4-BE49-F238E27FC236}">
                <a16:creationId xmlns:a16="http://schemas.microsoft.com/office/drawing/2014/main" id="{5C1546A3-C459-463C-88C4-436398DE7BD4}"/>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7126518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Donations accepted at meal times and as long before/after as possible</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Staffing may determine how long before and after service the donation box can remain available, but make it available as long as possible</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Contributions should be counted and properly documented at least once a day</a:t>
            </a:r>
          </a:p>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70</a:t>
            </a:fld>
            <a:endParaRPr lang="en-US" dirty="0"/>
          </a:p>
        </p:txBody>
      </p:sp>
      <p:sp>
        <p:nvSpPr>
          <p:cNvPr id="5" name="Footer Placeholder 4">
            <a:extLst>
              <a:ext uri="{FF2B5EF4-FFF2-40B4-BE49-F238E27FC236}">
                <a16:creationId xmlns:a16="http://schemas.microsoft.com/office/drawing/2014/main" id="{7DA34018-B2F5-4A33-A8DE-C7639E11F8A8}"/>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40984740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a:spcBef>
                <a:spcPts val="800"/>
              </a:spcBef>
            </a:pPr>
            <a:r>
              <a:rPr lang="en-US" b="1" i="1" dirty="0">
                <a:latin typeface="Calibri" panose="020F0502020204030204" pitchFamily="34" charset="0"/>
                <a:ea typeface="Calibri" panose="020F0502020204030204" pitchFamily="34" charset="0"/>
                <a:cs typeface="Times New Roman" panose="02020603050405020304" pitchFamily="18" charset="0"/>
              </a:rPr>
              <a:t>Slide 71 - Have To Ensure Proper Donation Processes</a:t>
            </a:r>
          </a:p>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Ensure proper placement, signage, security, privacy, confidentiality</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It may seem that donation requirements are repeated over and over. Proper donation box placement and contribution acceptance is such a vital part of programs and can come under such scrutiny, that’d it deserves a bit of repetition.</a:t>
            </a:r>
          </a:p>
          <a:p>
            <a:pPr marL="173990" marR="0" indent="-173990">
              <a:lnSpc>
                <a:spcPct val="107000"/>
              </a:lnSpc>
              <a:spcBef>
                <a:spcPts val="1200"/>
              </a:spcBef>
              <a:spcAft>
                <a:spcPts val="800"/>
              </a:spcAft>
            </a:pPr>
            <a:r>
              <a:rPr lang="en-US" b="1" dirty="0">
                <a:latin typeface="Calibri" panose="020F0502020204030204" pitchFamily="34" charset="0"/>
                <a:ea typeface="Calibri" panose="020F0502020204030204" pitchFamily="34" charset="0"/>
              </a:rPr>
              <a:t>Read the slide</a:t>
            </a:r>
          </a:p>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71</a:t>
            </a:fld>
            <a:endParaRPr lang="en-US" dirty="0"/>
          </a:p>
        </p:txBody>
      </p:sp>
      <p:sp>
        <p:nvSpPr>
          <p:cNvPr id="5" name="Footer Placeholder 4">
            <a:extLst>
              <a:ext uri="{FF2B5EF4-FFF2-40B4-BE49-F238E27FC236}">
                <a16:creationId xmlns:a16="http://schemas.microsoft.com/office/drawing/2014/main" id="{1ABED717-E3FA-440A-A4E9-0EA0DEF8923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65645393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Donations &amp; Donation Box Placement toolkit contents and when/how to use</a:t>
            </a:r>
          </a:p>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72</a:t>
            </a:fld>
            <a:endParaRPr lang="en-US" dirty="0"/>
          </a:p>
        </p:txBody>
      </p:sp>
      <p:sp>
        <p:nvSpPr>
          <p:cNvPr id="5" name="Footer Placeholder 4">
            <a:extLst>
              <a:ext uri="{FF2B5EF4-FFF2-40B4-BE49-F238E27FC236}">
                <a16:creationId xmlns:a16="http://schemas.microsoft.com/office/drawing/2014/main" id="{564B11DC-12CA-4B43-BCFB-9DF8B4294382}"/>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7260248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Train staff &amp; volunteers for proper placement, signage, security, privacy, confidentiality of voluntary donations</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FA7-1</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Because we are entrusted with the acceptance and management of contributions, we must ensure that donations and donation box placement adhere to all requirements.  We do this by ensuring that all staff and volunteers are fully and appropriately trained. Physically, we ensure proper placement, signage, and security of the box itself. We then work to let our consumers know that donations are purely voluntary and that they are able to do so or not confidentially.  Regardless of their choice, meals can never be withheld based on donations.</a:t>
            </a:r>
          </a:p>
          <a:p>
            <a:pPr marL="342900" marR="0" lvl="0" indent="-342900">
              <a:spcBef>
                <a:spcPts val="1200"/>
              </a:spcBef>
              <a:spcAft>
                <a:spcPts val="0"/>
              </a:spcAft>
              <a:buSzPts val="1400"/>
              <a:buFont typeface="Webdings" panose="05030102010509060703" pitchFamily="18" charset="2"/>
              <a:buChar char=""/>
              <a:tabLst>
                <a:tab pos="171450" algn="l"/>
              </a:tabLst>
            </a:pPr>
            <a:r>
              <a:rPr lang="en-US" dirty="0">
                <a:solidFill>
                  <a:srgbClr val="284673"/>
                </a:solidFill>
                <a:latin typeface="Calibri" panose="020F0502020204030204" pitchFamily="34" charset="0"/>
                <a:ea typeface="Calibri" panose="020F0502020204030204" pitchFamily="34" charset="0"/>
              </a:rPr>
              <a:t>Answer any questions related to Focus Area 7, either based on guidance or any of our specific meal sites</a:t>
            </a:r>
          </a:p>
          <a:p>
            <a:pPr>
              <a:lnSpc>
                <a:spcPct val="115000"/>
              </a:lnSpc>
              <a:spcAft>
                <a:spcPts val="1000"/>
              </a:spcAft>
            </a:pPr>
            <a:r>
              <a:rPr lang="en-US" sz="1600" dirty="0">
                <a:solidFill>
                  <a:srgbClr val="000000"/>
                </a:solidFill>
                <a:latin typeface="Calibri" panose="020F0502020204030204" pitchFamily="34" charset="0"/>
                <a:ea typeface="Calibri" panose="020F0502020204030204" pitchFamily="34" charset="0"/>
              </a:rPr>
              <a:t> </a:t>
            </a:r>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73</a:t>
            </a:fld>
            <a:endParaRPr lang="en-US" dirty="0"/>
          </a:p>
        </p:txBody>
      </p:sp>
      <p:sp>
        <p:nvSpPr>
          <p:cNvPr id="5" name="Footer Placeholder 4">
            <a:extLst>
              <a:ext uri="{FF2B5EF4-FFF2-40B4-BE49-F238E27FC236}">
                <a16:creationId xmlns:a16="http://schemas.microsoft.com/office/drawing/2014/main" id="{2F9D3606-B575-42C7-BBB1-2DDCC35D68A1}"/>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72187157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Introduce Donation Tracking Sheet Focus Area</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FA8-1</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In Focus Area 7, we talked about the importance of following guidance regarding the placement of the donation box and the procedures related to donations.  We mentioned in passing the importance of properly documenting donations.  Focus Area 8 discusses proper methods four utilizing the Donation Tracking Sheet as part of the documentation process.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F5818CE4-C81F-4D5B-A203-CF0FE84D3FDB}"/>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02810384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Donations must be accurately recorded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5B69917-6665-4863-B872-3917F8F3126E}"/>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1181548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All donations, all forms of payment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F9676917-006D-43F5-932A-A1ADE51DF03E}"/>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63500105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Record at least daily, report monthly</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Waiting to total donations until end of week or month only makes it more difficult, especially if there are any issues or errors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0F1A9CF-C3E8-4023-8AB4-30D5E9E6AF50}"/>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760270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Follow process outlined in guidance</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Process is intended to safeguard and account for the fees and donations received and ensure they are appropriately credited to the related programs</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The same person can perform more than one task of the donation process, but they cannot be tasked with completing two activities in a row. For example, they cannot both make the deposit AND check the deposit slip against the bank statement. </a:t>
            </a:r>
          </a:p>
          <a:p>
            <a:pPr marL="342900" marR="0" lvl="0" indent="-342900">
              <a:spcBef>
                <a:spcPts val="1200"/>
              </a:spcBef>
              <a:spcAft>
                <a:spcPts val="1200"/>
              </a:spcAft>
              <a:buSzPts val="1400"/>
              <a:buFont typeface="Wingdings" panose="05000000000000000000" pitchFamily="2" charset="2"/>
              <a:buChar char=""/>
              <a:tabLst>
                <a:tab pos="171450" algn="l"/>
              </a:tabLst>
            </a:pPr>
            <a:r>
              <a:rPr lang="en-US" dirty="0">
                <a:solidFill>
                  <a:srgbClr val="3C69AB"/>
                </a:solidFill>
                <a:latin typeface="Calibri" panose="020F0502020204030204" pitchFamily="34" charset="0"/>
                <a:ea typeface="Calibri" panose="020F0502020204030204" pitchFamily="34" charset="0"/>
              </a:rPr>
              <a:t>NOTE: if smaller meal sites are concerned about the personnel required to complete this, remind them that a staff member or volunteer can count the money, the coordinator can seal and deposit the money, and the same staff member or volunteer could then reconcile the deposit receipt.  Because the coordinator completes a step between the initial count and the reconciliation, this still meets the minimum requirements.</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Intention is to protect any person from ever having their actions questioned.  </a:t>
            </a:r>
          </a:p>
          <a:p>
            <a:pPr marL="342900" marR="0" lvl="0" indent="-342900">
              <a:spcBef>
                <a:spcPts val="1200"/>
              </a:spcBef>
              <a:spcAft>
                <a:spcPts val="0"/>
              </a:spcAft>
              <a:buSzPts val="1400"/>
              <a:buFont typeface="Webdings" panose="05030102010509060703" pitchFamily="18" charset="2"/>
              <a:buChar char=""/>
              <a:tabLst>
                <a:tab pos="171450" algn="l"/>
              </a:tabLst>
            </a:pPr>
            <a:r>
              <a:rPr lang="en-US" dirty="0">
                <a:solidFill>
                  <a:srgbClr val="284673"/>
                </a:solidFill>
                <a:latin typeface="Calibri" panose="020F0502020204030204" pitchFamily="34" charset="0"/>
                <a:ea typeface="Calibri" panose="020F0502020204030204" pitchFamily="34" charset="0"/>
              </a:rPr>
              <a:t>Does this procedure make sense to everyone?  Answer any questions about it or how it can be accomplished at a specific site</a:t>
            </a:r>
          </a:p>
          <a:p>
            <a:pPr marL="342900" marR="0" lvl="0" indent="-342900">
              <a:spcBef>
                <a:spcPts val="1200"/>
              </a:spcBef>
              <a:spcAft>
                <a:spcPts val="1200"/>
              </a:spcAft>
              <a:buSzPts val="1400"/>
              <a:buFont typeface="Wingdings" panose="05000000000000000000" pitchFamily="2" charset="2"/>
              <a:buChar char=""/>
              <a:tabLst>
                <a:tab pos="171450" algn="l"/>
              </a:tabLst>
            </a:pPr>
            <a:r>
              <a:rPr lang="en-US" dirty="0">
                <a:solidFill>
                  <a:srgbClr val="3C69AB"/>
                </a:solidFill>
                <a:latin typeface="Calibri" panose="020F0502020204030204" pitchFamily="34" charset="0"/>
                <a:ea typeface="Calibri" panose="020F0502020204030204" pitchFamily="34" charset="0"/>
              </a:rPr>
              <a:t>This policy has been in place but has not been fully enforced in the past.  All meal sites need to review their current procedures and make sure that they are complying.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7A3A264-EA46-49BD-9958-3ED1A62175B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60513356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Review Daily Tracking Sheet</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Appendix-17</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Tracking sheets have been standardized</a:t>
            </a:r>
          </a:p>
          <a:p>
            <a:pPr marL="173990" marR="0" indent="-173990">
              <a:lnSpc>
                <a:spcPct val="107000"/>
              </a:lnSpc>
              <a:spcBef>
                <a:spcPts val="1200"/>
              </a:spcBef>
              <a:spcAft>
                <a:spcPts val="800"/>
              </a:spcAft>
            </a:pPr>
            <a:r>
              <a:rPr lang="en-US" b="1" dirty="0">
                <a:latin typeface="Calibri" panose="020F0502020204030204" pitchFamily="34" charset="0"/>
                <a:ea typeface="Calibri" panose="020F0502020204030204" pitchFamily="34" charset="0"/>
              </a:rPr>
              <a:t>Open FA08-DailyDonationTracking Sheet and review</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Use template provided in toolkit</a:t>
            </a:r>
          </a:p>
          <a:p>
            <a:endParaRPr lang="en-US" dirty="0"/>
          </a:p>
        </p:txBody>
      </p:sp>
      <p:sp>
        <p:nvSpPr>
          <p:cNvPr id="4" name="Slide Number Placeholder 3"/>
          <p:cNvSpPr>
            <a:spLocks noGrp="1"/>
          </p:cNvSpPr>
          <p:nvPr>
            <p:ph type="sldNum" sz="quarter" idx="5"/>
          </p:nvPr>
        </p:nvSpPr>
        <p:spPr/>
        <p:txBody>
          <a:bodyPr/>
          <a:lstStyle/>
          <a:p>
            <a:fld id="{D2832458-24B6-4F6A-B4EB-D22DBA7D7771}" type="slidenum">
              <a:rPr lang="en-US" smtClean="0"/>
              <a:t>79</a:t>
            </a:fld>
            <a:endParaRPr lang="en-US" dirty="0"/>
          </a:p>
        </p:txBody>
      </p:sp>
      <p:sp>
        <p:nvSpPr>
          <p:cNvPr id="5" name="Footer Placeholder 4">
            <a:extLst>
              <a:ext uri="{FF2B5EF4-FFF2-40B4-BE49-F238E27FC236}">
                <a16:creationId xmlns:a16="http://schemas.microsoft.com/office/drawing/2014/main" id="{B858C51B-A047-4350-947F-4BEF1350323C}"/>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428615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0CF833DE-EA84-4353-BEFF-88A405191496}"/>
              </a:ext>
            </a:extLst>
          </p:cNvPr>
          <p:cNvSpPr>
            <a:spLocks noGrp="1" noRot="1" noChangeAspect="1"/>
          </p:cNvSpPr>
          <p:nvPr>
            <p:ph type="sldImg"/>
          </p:nvPr>
        </p:nvSpPr>
        <p:spPr>
          <a:xfrm>
            <a:off x="750888" y="392113"/>
            <a:ext cx="5268912" cy="3951287"/>
          </a:xfrm>
        </p:spPr>
      </p:sp>
      <p:sp>
        <p:nvSpPr>
          <p:cNvPr id="5" name="Notes Placeholder 4">
            <a:extLst>
              <a:ext uri="{FF2B5EF4-FFF2-40B4-BE49-F238E27FC236}">
                <a16:creationId xmlns:a16="http://schemas.microsoft.com/office/drawing/2014/main" id="{90C1D9E9-56E3-4323-90CF-4233B7F95D68}"/>
              </a:ext>
            </a:extLst>
          </p:cNvPr>
          <p:cNvSpPr>
            <a:spLocks noGrp="1"/>
          </p:cNvSpPr>
          <p:nvPr>
            <p:ph type="body" idx="1"/>
          </p:nvPr>
        </p:nvSpPr>
        <p:spPr/>
        <p:txBody>
          <a:bodyPr/>
          <a:lstStyle/>
          <a:p>
            <a:endParaRPr lang="en-US" dirty="0"/>
          </a:p>
        </p:txBody>
      </p:sp>
      <p:sp>
        <p:nvSpPr>
          <p:cNvPr id="6" name="Footer Placeholder 5">
            <a:extLst>
              <a:ext uri="{FF2B5EF4-FFF2-40B4-BE49-F238E27FC236}">
                <a16:creationId xmlns:a16="http://schemas.microsoft.com/office/drawing/2014/main" id="{F9D44846-B454-40DE-AB61-4C99AA7F499A}"/>
              </a:ext>
            </a:extLst>
          </p:cNvPr>
          <p:cNvSpPr>
            <a:spLocks noGrp="1"/>
          </p:cNvSpPr>
          <p:nvPr>
            <p:ph type="ftr" sz="quarter" idx="4"/>
          </p:nvPr>
        </p:nvSpPr>
        <p:spPr/>
        <p:txBody>
          <a:bodyPr/>
          <a:lstStyle/>
          <a:p>
            <a:r>
              <a:rPr lang="en-US" dirty="0"/>
              <a:t>Meal Site Coordinator Foundations</a:t>
            </a:r>
          </a:p>
        </p:txBody>
      </p:sp>
    </p:spTree>
    <p:custDataLst>
      <p:tags r:id="rId1"/>
    </p:custData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Review Monthly Tracking Sheet</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Appendix-18</a:t>
            </a:r>
          </a:p>
          <a:p>
            <a:pPr marL="173990" marR="0" indent="-173990">
              <a:lnSpc>
                <a:spcPct val="107000"/>
              </a:lnSpc>
              <a:spcBef>
                <a:spcPts val="1200"/>
              </a:spcBef>
              <a:spcAft>
                <a:spcPts val="800"/>
              </a:spcAft>
            </a:pPr>
            <a:r>
              <a:rPr lang="en-US" b="1" dirty="0">
                <a:latin typeface="Calibri" panose="020F0502020204030204" pitchFamily="34" charset="0"/>
                <a:ea typeface="Calibri" panose="020F0502020204030204" pitchFamily="34" charset="0"/>
              </a:rPr>
              <a:t>Open FA08-MonthlyDonationTracking Sheet and review</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Use template provided in toolkit</a:t>
            </a:r>
          </a:p>
          <a:p>
            <a:endParaRPr lang="en-US" dirty="0"/>
          </a:p>
        </p:txBody>
      </p:sp>
      <p:sp>
        <p:nvSpPr>
          <p:cNvPr id="4" name="Slide Number Placeholder 3"/>
          <p:cNvSpPr>
            <a:spLocks noGrp="1"/>
          </p:cNvSpPr>
          <p:nvPr>
            <p:ph type="sldNum" sz="quarter" idx="5"/>
          </p:nvPr>
        </p:nvSpPr>
        <p:spPr/>
        <p:txBody>
          <a:bodyPr/>
          <a:lstStyle/>
          <a:p>
            <a:fld id="{D2832458-24B6-4F6A-B4EB-D22DBA7D7771}" type="slidenum">
              <a:rPr lang="en-US" smtClean="0"/>
              <a:t>80</a:t>
            </a:fld>
            <a:endParaRPr lang="en-US" dirty="0"/>
          </a:p>
        </p:txBody>
      </p:sp>
      <p:sp>
        <p:nvSpPr>
          <p:cNvPr id="5" name="Footer Placeholder 4">
            <a:extLst>
              <a:ext uri="{FF2B5EF4-FFF2-40B4-BE49-F238E27FC236}">
                <a16:creationId xmlns:a16="http://schemas.microsoft.com/office/drawing/2014/main" id="{63029BA5-AF8A-46BB-B885-C1A14A0FE195}"/>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424073315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Donation Tracking Sheet toolkit contents and when/how to use</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The tracking sheets are available in both PDF format, with one file for the daily sheet and a separate file for the monthly sheet</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Also, an Excel file that can be electronically filled then printed or e-mailed, with two worksheets, one for the daily and one for the monthly tracking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8060FF9-A8DE-4B21-9848-BA1D74603991}"/>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1815428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Accurately track &amp; report donations </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FA8-1</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Transition: Focus Areas 7 &amp; 8 ensure we know how to properly accept and handle monetary donations and fees.  We know that the guidance provides specific procedures to follow.  Those procedures primarily ensure that we have double checked our calculations and responsibly insured they are properly accounted four and deposited with documentation to back it up.  This is really a middle step in our overall process, where we will ultimately simplify a coordinator’s ability to create accurate invoices at month them.</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9975024F-6403-417E-892B-2E8384E0852E}"/>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9982952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Introduce Nutrition Education Focus Area</a:t>
            </a:r>
          </a:p>
          <a:p>
            <a:pPr marL="342900" marR="0" lvl="0" indent="-342900">
              <a:spcBef>
                <a:spcPts val="0"/>
              </a:spcBef>
              <a:spcAft>
                <a:spcPts val="0"/>
              </a:spcAft>
              <a:buSzPts val="1400"/>
              <a:buFont typeface="Wingdings" panose="05000000000000000000" pitchFamily="2" charset="2"/>
              <a:buChar char=""/>
            </a:pPr>
            <a:r>
              <a:rPr lang="en-US" sz="2000" dirty="0">
                <a:solidFill>
                  <a:srgbClr val="FF0000"/>
                </a:solidFill>
                <a:latin typeface="Calibri" panose="020F0502020204030204" pitchFamily="34" charset="0"/>
                <a:ea typeface="Calibri" panose="020F0502020204030204" pitchFamily="34" charset="0"/>
              </a:rPr>
              <a:t>Coordinator Reference Guide, page FA9-1</a:t>
            </a:r>
          </a:p>
          <a:p>
            <a:r>
              <a:rPr lang="en-US" dirty="0">
                <a:solidFill>
                  <a:srgbClr val="000000"/>
                </a:solidFill>
                <a:latin typeface="Calibri" panose="020F0502020204030204" pitchFamily="34" charset="0"/>
                <a:ea typeface="Calibri" panose="020F0502020204030204" pitchFamily="34" charset="0"/>
              </a:rPr>
              <a:t>One of the goals of Older Americans Act nutrition programs is to help aging Americans live healthier lives.  The ultimate goal is to reduce some of the common ailments associated with aging, as well as delaying the onset or minimizing the negative impacts of chronic conditions.  As Albert Einstein once said, “knowledge is power.” That is why an important part of our nutrition programs is providing nutrition education.</a:t>
            </a:r>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83</a:t>
            </a:fld>
            <a:endParaRPr lang="en-US" dirty="0"/>
          </a:p>
        </p:txBody>
      </p:sp>
      <p:sp>
        <p:nvSpPr>
          <p:cNvPr id="5" name="Footer Placeholder 4">
            <a:extLst>
              <a:ext uri="{FF2B5EF4-FFF2-40B4-BE49-F238E27FC236}">
                <a16:creationId xmlns:a16="http://schemas.microsoft.com/office/drawing/2014/main" id="{2C01FDA0-9687-4C05-A2CB-A9418A9DA0AF}"/>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73463526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OAA requirement to enhance health &amp; wellbeing</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Take advantage of face-to-face contact when people visit the meal site </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While it is understood that HDM deliverers often have very limited time, it is important to say a little something or leave information with the delivery</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To reach OAA goals, need to not only provide the individual meals, but also enhance consumers’ ability to make healthy choices on their own</a:t>
            </a:r>
          </a:p>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84</a:t>
            </a:fld>
            <a:endParaRPr lang="en-US" dirty="0"/>
          </a:p>
        </p:txBody>
      </p:sp>
      <p:sp>
        <p:nvSpPr>
          <p:cNvPr id="5" name="Footer Placeholder 4">
            <a:extLst>
              <a:ext uri="{FF2B5EF4-FFF2-40B4-BE49-F238E27FC236}">
                <a16:creationId xmlns:a16="http://schemas.microsoft.com/office/drawing/2014/main" id="{A7FBB776-81AF-4D09-BB14-4A03320EE726}"/>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86881125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Information about nutrition &amp; general health</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Get participants excited about nutrition education  </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People learn in different ways, so offer information people can see, hear, participate in, touch, taste or smell </a:t>
            </a:r>
          </a:p>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85</a:t>
            </a:fld>
            <a:endParaRPr lang="en-US" dirty="0"/>
          </a:p>
        </p:txBody>
      </p:sp>
      <p:sp>
        <p:nvSpPr>
          <p:cNvPr id="5" name="Footer Placeholder 4">
            <a:extLst>
              <a:ext uri="{FF2B5EF4-FFF2-40B4-BE49-F238E27FC236}">
                <a16:creationId xmlns:a16="http://schemas.microsoft.com/office/drawing/2014/main" id="{71F53EE8-311D-4113-9335-AEFB4EB80C18}"/>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64347939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least quarterly, prefer monthly</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Do not present education during a meal as it is difficult for many consumers to focus on more than one thing at a time and we do not want to interrupt the social aspect of the meal</a:t>
            </a:r>
          </a:p>
          <a:p>
            <a:pPr marL="173990" marR="0" indent="-173990">
              <a:lnSpc>
                <a:spcPct val="107000"/>
              </a:lnSpc>
              <a:spcBef>
                <a:spcPts val="1200"/>
              </a:spcBef>
              <a:spcAft>
                <a:spcPts val="800"/>
              </a:spcAft>
            </a:pPr>
            <a:r>
              <a:rPr lang="en-US" b="1" dirty="0">
                <a:latin typeface="Calibri" panose="020F0502020204030204" pitchFamily="34" charset="0"/>
                <a:ea typeface="Calibri" panose="020F0502020204030204" pitchFamily="34" charset="0"/>
              </a:rPr>
              <a:t>Write “Nutrition education” on the timeline. Note it as monthly or quarterly.</a:t>
            </a:r>
          </a:p>
          <a:p>
            <a:pPr marL="342900" marR="0" lvl="0" indent="-342900">
              <a:spcBef>
                <a:spcPts val="1200"/>
              </a:spcBef>
              <a:spcAft>
                <a:spcPts val="0"/>
              </a:spcAft>
              <a:buSzPts val="1400"/>
              <a:buFont typeface="Webdings" panose="05030102010509060703" pitchFamily="18" charset="2"/>
              <a:buChar char=""/>
              <a:tabLst>
                <a:tab pos="171450" algn="l"/>
              </a:tabLst>
            </a:pPr>
            <a:r>
              <a:rPr lang="en-US" dirty="0">
                <a:solidFill>
                  <a:srgbClr val="284673"/>
                </a:solidFill>
                <a:latin typeface="Calibri" panose="020F0502020204030204" pitchFamily="34" charset="0"/>
                <a:ea typeface="Calibri" panose="020F0502020204030204" pitchFamily="34" charset="0"/>
              </a:rPr>
              <a:t>Before displaying the next slide, ask what kind of creative, engaging ways can participants think of to present nutrition education?</a:t>
            </a:r>
          </a:p>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86</a:t>
            </a:fld>
            <a:endParaRPr lang="en-US" dirty="0"/>
          </a:p>
        </p:txBody>
      </p:sp>
      <p:sp>
        <p:nvSpPr>
          <p:cNvPr id="5" name="Footer Placeholder 4">
            <a:extLst>
              <a:ext uri="{FF2B5EF4-FFF2-40B4-BE49-F238E27FC236}">
                <a16:creationId xmlns:a16="http://schemas.microsoft.com/office/drawing/2014/main" id="{4C5CBE87-461D-4D1E-9E10-7CA5E286E01A}"/>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0324853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Use creative delivery methods</a:t>
            </a:r>
          </a:p>
          <a:p>
            <a:pPr marL="173990" marR="0" indent="-173990">
              <a:lnSpc>
                <a:spcPct val="107000"/>
              </a:lnSpc>
              <a:spcBef>
                <a:spcPts val="1200"/>
              </a:spcBef>
              <a:spcAft>
                <a:spcPts val="800"/>
              </a:spcAft>
            </a:pPr>
            <a:r>
              <a:rPr lang="en-US" b="1" dirty="0">
                <a:latin typeface="Calibri" panose="020F0502020204030204" pitchFamily="34" charset="0"/>
                <a:ea typeface="Calibri" panose="020F0502020204030204" pitchFamily="34" charset="0"/>
              </a:rPr>
              <a:t>Depending on how in-depth the discussion was, briefly read the items on the list, specifically indicating any that were not mentioned</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Relate it to a particular food or theme reflected in the menu or times of year and holidays </a:t>
            </a:r>
          </a:p>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87</a:t>
            </a:fld>
            <a:endParaRPr lang="en-US" dirty="0"/>
          </a:p>
        </p:txBody>
      </p:sp>
      <p:sp>
        <p:nvSpPr>
          <p:cNvPr id="5" name="Footer Placeholder 4">
            <a:extLst>
              <a:ext uri="{FF2B5EF4-FFF2-40B4-BE49-F238E27FC236}">
                <a16:creationId xmlns:a16="http://schemas.microsoft.com/office/drawing/2014/main" id="{8A23953A-0FBF-499C-9781-5A1C8285A4DC}"/>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59363024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From any reliable source, be sure to document date, time &amp; materials</a:t>
            </a:r>
          </a:p>
          <a:p>
            <a:pPr marL="342900" marR="0" lvl="0" indent="-342900">
              <a:spcBef>
                <a:spcPts val="1200"/>
              </a:spcBef>
              <a:spcAft>
                <a:spcPts val="1200"/>
              </a:spcAft>
              <a:buSzPts val="1400"/>
              <a:buFont typeface="Wingdings" panose="05000000000000000000" pitchFamily="2" charset="2"/>
              <a:buChar char=""/>
              <a:tabLst>
                <a:tab pos="171450" algn="l"/>
              </a:tabLst>
            </a:pPr>
            <a:r>
              <a:rPr lang="en-US" dirty="0">
                <a:solidFill>
                  <a:srgbClr val="3C69AB"/>
                </a:solidFill>
                <a:latin typeface="Calibri" panose="020F0502020204030204" pitchFamily="34" charset="0"/>
                <a:ea typeface="Calibri" panose="020F0502020204030204" pitchFamily="34" charset="0"/>
              </a:rPr>
              <a:t>NOTE: Count each person attending education sessions, not just the session itself</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Choose web sources carefully </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Do not use materials or presenters that promote a specific product or service.  As a nonprofit, need to remain neutral and cannot support specific for-profit ventures.</a:t>
            </a:r>
          </a:p>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88</a:t>
            </a:fld>
            <a:endParaRPr lang="en-US" dirty="0"/>
          </a:p>
        </p:txBody>
      </p:sp>
      <p:sp>
        <p:nvSpPr>
          <p:cNvPr id="5" name="Footer Placeholder 4">
            <a:extLst>
              <a:ext uri="{FF2B5EF4-FFF2-40B4-BE49-F238E27FC236}">
                <a16:creationId xmlns:a16="http://schemas.microsoft.com/office/drawing/2014/main" id="{F9D9A7B9-A86F-4F28-BC06-7E3E54860B34}"/>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74963897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Review sample education about peppers</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Appendix-19</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This document is provided as part of your toolkit.  Because it comes directly from one of our three identified reliable sources, we know it is OK to use.  </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This page from the Choose My Plate newsletter, specifically discusses bell peppers. It is very graphical, making it more engaging than plain text. Images are also easier to recall than text, so it can be helpful, including some of our consumers who may be facing some memory challenges.</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We should be mindful though, that vision may also be an issue. Can our consumers see the images? It is really challenging to find materials that meet all needs, but in general, try to use materials that offer high contrast. </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This is one example of a colorful, interesting, educational peace that could be utilized as part of a presentation, activity, or handout. We might have different kinds of bell peppers to let people touch and smell, and maybe we used them in one of our entrees that month.</a:t>
            </a:r>
          </a:p>
        </p:txBody>
      </p:sp>
      <p:sp>
        <p:nvSpPr>
          <p:cNvPr id="4" name="Slide Number Placeholder 3"/>
          <p:cNvSpPr>
            <a:spLocks noGrp="1"/>
          </p:cNvSpPr>
          <p:nvPr>
            <p:ph type="sldNum" sz="quarter" idx="5"/>
          </p:nvPr>
        </p:nvSpPr>
        <p:spPr/>
        <p:txBody>
          <a:bodyPr/>
          <a:lstStyle/>
          <a:p>
            <a:fld id="{D2832458-24B6-4F6A-B4EB-D22DBA7D7771}" type="slidenum">
              <a:rPr lang="en-US" smtClean="0"/>
              <a:t>89</a:t>
            </a:fld>
            <a:endParaRPr lang="en-US" dirty="0"/>
          </a:p>
        </p:txBody>
      </p:sp>
      <p:sp>
        <p:nvSpPr>
          <p:cNvPr id="5" name="Footer Placeholder 4">
            <a:extLst>
              <a:ext uri="{FF2B5EF4-FFF2-40B4-BE49-F238E27FC236}">
                <a16:creationId xmlns:a16="http://schemas.microsoft.com/office/drawing/2014/main" id="{CF5DDE67-F580-4909-8BDD-9FDDA6444596}"/>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634848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C7084D02-22C9-4975-BB19-96FF8F8A70C4}"/>
              </a:ext>
            </a:extLst>
          </p:cNvPr>
          <p:cNvSpPr>
            <a:spLocks noGrp="1" noRot="1" noChangeAspect="1"/>
          </p:cNvSpPr>
          <p:nvPr>
            <p:ph type="sldImg"/>
          </p:nvPr>
        </p:nvSpPr>
        <p:spPr>
          <a:xfrm>
            <a:off x="750888" y="392113"/>
            <a:ext cx="5268912" cy="3951287"/>
          </a:xfrm>
        </p:spPr>
      </p:sp>
      <p:sp>
        <p:nvSpPr>
          <p:cNvPr id="5" name="Notes Placeholder 4">
            <a:extLst>
              <a:ext uri="{FF2B5EF4-FFF2-40B4-BE49-F238E27FC236}">
                <a16:creationId xmlns:a16="http://schemas.microsoft.com/office/drawing/2014/main" id="{71738E43-348E-4A31-9B6E-E6EEC29EB6E8}"/>
              </a:ext>
            </a:extLst>
          </p:cNvPr>
          <p:cNvSpPr>
            <a:spLocks noGrp="1"/>
          </p:cNvSpPr>
          <p:nvPr>
            <p:ph type="body" idx="1"/>
          </p:nvPr>
        </p:nvSpPr>
        <p:spPr/>
        <p:txBody>
          <a:bodyPr/>
          <a:lstStyle/>
          <a:p>
            <a:endParaRPr lang="en-US" dirty="0"/>
          </a:p>
        </p:txBody>
      </p:sp>
      <p:sp>
        <p:nvSpPr>
          <p:cNvPr id="6" name="Footer Placeholder 5">
            <a:extLst>
              <a:ext uri="{FF2B5EF4-FFF2-40B4-BE49-F238E27FC236}">
                <a16:creationId xmlns:a16="http://schemas.microsoft.com/office/drawing/2014/main" id="{982CACB4-B06A-451E-84DC-8B146F371274}"/>
              </a:ext>
            </a:extLst>
          </p:cNvPr>
          <p:cNvSpPr>
            <a:spLocks noGrp="1"/>
          </p:cNvSpPr>
          <p:nvPr>
            <p:ph type="ftr" sz="quarter" idx="4"/>
          </p:nvPr>
        </p:nvSpPr>
        <p:spPr/>
        <p:txBody>
          <a:bodyPr/>
          <a:lstStyle/>
          <a:p>
            <a:r>
              <a:rPr lang="en-US" dirty="0"/>
              <a:t>Meal Site Coordinator Foundations</a:t>
            </a:r>
          </a:p>
        </p:txBody>
      </p:sp>
    </p:spTree>
    <p:custDataLst>
      <p:tags r:id="rId1"/>
    </p:custData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Nutrition Education toolkit contents and when/how to use</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Provided sample nutrition education about bell peppers in PDF format with 3 pages </a:t>
            </a:r>
          </a:p>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90</a:t>
            </a:fld>
            <a:endParaRPr lang="en-US" dirty="0"/>
          </a:p>
        </p:txBody>
      </p:sp>
      <p:sp>
        <p:nvSpPr>
          <p:cNvPr id="5" name="Footer Placeholder 4">
            <a:extLst>
              <a:ext uri="{FF2B5EF4-FFF2-40B4-BE49-F238E27FC236}">
                <a16:creationId xmlns:a16="http://schemas.microsoft.com/office/drawing/2014/main" id="{DDDF0B5F-AB7D-42C6-B269-C0971E07C8A4}"/>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98626257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Provide education at least every quarter, keep documentation</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FA9-1</a:t>
            </a:r>
          </a:p>
          <a:p>
            <a:pPr marL="342900" marR="0" lvl="0" indent="-342900">
              <a:spcBef>
                <a:spcPts val="1200"/>
              </a:spcBef>
              <a:spcAft>
                <a:spcPts val="0"/>
              </a:spcAft>
              <a:buSzPts val="1400"/>
              <a:buFont typeface="Webdings" panose="05030102010509060703" pitchFamily="18" charset="2"/>
              <a:buChar char=""/>
              <a:tabLst>
                <a:tab pos="171450" algn="l"/>
              </a:tabLst>
            </a:pPr>
            <a:r>
              <a:rPr lang="en-US" dirty="0">
                <a:solidFill>
                  <a:srgbClr val="284673"/>
                </a:solidFill>
                <a:latin typeface="Calibri" panose="020F0502020204030204" pitchFamily="34" charset="0"/>
                <a:ea typeface="Calibri" panose="020F0502020204030204" pitchFamily="34" charset="0"/>
              </a:rPr>
              <a:t>Now that your mind his brimming with all the possibilities for fantastic educational opportunities, are there any questions about this area?</a:t>
            </a:r>
          </a:p>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91</a:t>
            </a:fld>
            <a:endParaRPr lang="en-US" dirty="0"/>
          </a:p>
        </p:txBody>
      </p:sp>
      <p:sp>
        <p:nvSpPr>
          <p:cNvPr id="5" name="Footer Placeholder 4">
            <a:extLst>
              <a:ext uri="{FF2B5EF4-FFF2-40B4-BE49-F238E27FC236}">
                <a16:creationId xmlns:a16="http://schemas.microsoft.com/office/drawing/2014/main" id="{DAF6340B-7272-4E66-A909-66289A6A0059}"/>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01080428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Introduce Invoicing Focus Area</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FA10-1</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We’ve mentioned it many times, and now the time is here! The highly anticipated Focus Area 10 which is about invoicing for reimbursement. I know we’re all excited, so let’s get to it!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77F4123-364E-4D30-B7D0-0283C9EF5F03}"/>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35482019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Invoice required for reimbursement &amp; reporting</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Necessary part of achieving OAA, ACL, ICOA, AAA and meal site goals is ensuring can continue to fund programs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B25E0BF-1D38-4907-BD58-8C12509F66E2}"/>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51394140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Provide all identifying, reimbursement, education info &amp; documentation </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Invoice = formal request for payment</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We have mentioned throughout our time together several pieces that make up the invoice.  This is where we formally put those pieces together.  </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Following recommended procedures and guidance for registration, rosters, donation tracking sheets, and logging education efforts, information should be easily transferred to invoice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6212BBD-6B73-4795-87F2-333CF815770E}"/>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71004784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Invoices due by 15</a:t>
            </a:r>
            <a:r>
              <a:rPr lang="en-US" baseline="30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th</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of month or earlier if AAA requires</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Start of bigger process involving reports through AAA, ICOA and ACL</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Deadline is important since other agencies rely on it to do their own reporting</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Include information for entire prior month, </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Example: Invoice submitted between July 1</a:t>
            </a:r>
            <a:r>
              <a:rPr lang="en-US" i="1" baseline="30000" dirty="0">
                <a:solidFill>
                  <a:srgbClr val="000000"/>
                </a:solidFill>
                <a:latin typeface="Calibri" panose="020F0502020204030204" pitchFamily="34" charset="0"/>
                <a:ea typeface="Calibri" panose="020F0502020204030204" pitchFamily="34" charset="0"/>
              </a:rPr>
              <a:t>st</a:t>
            </a:r>
            <a:r>
              <a:rPr lang="en-US" i="1" dirty="0">
                <a:solidFill>
                  <a:srgbClr val="000000"/>
                </a:solidFill>
                <a:latin typeface="Calibri" panose="020F0502020204030204" pitchFamily="34" charset="0"/>
                <a:ea typeface="Calibri" panose="020F0502020204030204" pitchFamily="34" charset="0"/>
              </a:rPr>
              <a:t> and 15</a:t>
            </a:r>
            <a:r>
              <a:rPr lang="en-US" i="1" baseline="30000" dirty="0">
                <a:solidFill>
                  <a:srgbClr val="000000"/>
                </a:solidFill>
                <a:latin typeface="Calibri" panose="020F0502020204030204" pitchFamily="34" charset="0"/>
                <a:ea typeface="Calibri" panose="020F0502020204030204" pitchFamily="34" charset="0"/>
              </a:rPr>
              <a:t>th</a:t>
            </a:r>
            <a:r>
              <a:rPr lang="en-US" i="1" dirty="0">
                <a:solidFill>
                  <a:srgbClr val="000000"/>
                </a:solidFill>
                <a:latin typeface="Calibri" panose="020F0502020204030204" pitchFamily="34" charset="0"/>
                <a:ea typeface="Calibri" panose="020F0502020204030204" pitchFamily="34" charset="0"/>
              </a:rPr>
              <a:t> will include information for June 1</a:t>
            </a:r>
            <a:r>
              <a:rPr lang="en-US" i="1" baseline="30000" dirty="0">
                <a:solidFill>
                  <a:srgbClr val="000000"/>
                </a:solidFill>
                <a:latin typeface="Calibri" panose="020F0502020204030204" pitchFamily="34" charset="0"/>
                <a:ea typeface="Calibri" panose="020F0502020204030204" pitchFamily="34" charset="0"/>
              </a:rPr>
              <a:t>st</a:t>
            </a:r>
            <a:r>
              <a:rPr lang="en-US" i="1" dirty="0">
                <a:solidFill>
                  <a:srgbClr val="000000"/>
                </a:solidFill>
                <a:latin typeface="Calibri" panose="020F0502020204030204" pitchFamily="34" charset="0"/>
                <a:ea typeface="Calibri" panose="020F0502020204030204" pitchFamily="34" charset="0"/>
              </a:rPr>
              <a:t> through June 30</a:t>
            </a:r>
            <a:r>
              <a:rPr lang="en-US" i="1" baseline="30000" dirty="0">
                <a:solidFill>
                  <a:srgbClr val="000000"/>
                </a:solidFill>
                <a:latin typeface="Calibri" panose="020F0502020204030204" pitchFamily="34" charset="0"/>
                <a:ea typeface="Calibri" panose="020F0502020204030204" pitchFamily="34" charset="0"/>
              </a:rPr>
              <a:t>th</a:t>
            </a:r>
            <a:endParaRPr lang="en-US" i="1" dirty="0">
              <a:solidFill>
                <a:srgbClr val="000000"/>
              </a:solidFill>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50BD50D-1BA8-46B7-90D5-AFB7A13E9AB0}"/>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02181274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Use provided template and include all documentation</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Appendix-20</a:t>
            </a:r>
          </a:p>
          <a:p>
            <a:pPr marL="342900" marR="0" lvl="0" indent="-342900">
              <a:spcBef>
                <a:spcPts val="1200"/>
              </a:spcBef>
              <a:spcAft>
                <a:spcPts val="1200"/>
              </a:spcAft>
              <a:buSzPts val="1400"/>
              <a:buFont typeface="Wingdings" panose="05000000000000000000" pitchFamily="2" charset="2"/>
              <a:buChar char=""/>
              <a:tabLst>
                <a:tab pos="171450" algn="l"/>
              </a:tabLst>
            </a:pPr>
            <a:r>
              <a:rPr lang="en-US" dirty="0">
                <a:solidFill>
                  <a:srgbClr val="3C69AB"/>
                </a:solidFill>
                <a:latin typeface="Calibri" panose="020F0502020204030204" pitchFamily="34" charset="0"/>
                <a:ea typeface="Calibri" panose="020F0502020204030204" pitchFamily="34" charset="0"/>
              </a:rPr>
              <a:t>Any line item on an invoice should have supporting documentation  </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Invoice template provides easy to identify shaded entry fields</a:t>
            </a:r>
          </a:p>
          <a:p>
            <a:pPr marL="342900" marR="0" lvl="0" indent="-342900">
              <a:spcBef>
                <a:spcPts val="1200"/>
              </a:spcBef>
              <a:spcAft>
                <a:spcPts val="0"/>
              </a:spcAft>
              <a:buSzPts val="1400"/>
              <a:buFont typeface="Webdings" panose="05030102010509060703" pitchFamily="18" charset="2"/>
              <a:buChar char=""/>
              <a:tabLst>
                <a:tab pos="171450" algn="l"/>
              </a:tabLst>
            </a:pPr>
            <a:r>
              <a:rPr lang="en-US" dirty="0">
                <a:solidFill>
                  <a:srgbClr val="284673"/>
                </a:solidFill>
                <a:latin typeface="Calibri" panose="020F0502020204030204" pitchFamily="34" charset="0"/>
                <a:ea typeface="Calibri" panose="020F0502020204030204" pitchFamily="34" charset="0"/>
              </a:rPr>
              <a:t>Discuss how coordinators will fill out the beginning budget balance, previous budget balance, and current balance. Be sure they understand where the values come from.</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Include volunteer hours and calculate value </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Transfer program income including totals from donation tracking sheets</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Clearly identify dates, times, and types of nutrition education provided and copies of education materials </a:t>
            </a:r>
          </a:p>
          <a:p>
            <a:pPr marL="342900" marR="0" lvl="0" indent="-342900">
              <a:spcBef>
                <a:spcPts val="1200"/>
              </a:spcBef>
              <a:spcAft>
                <a:spcPts val="1200"/>
              </a:spcAft>
              <a:buSzPts val="1400"/>
              <a:buFont typeface="Wingdings" panose="05000000000000000000" pitchFamily="2" charset="2"/>
              <a:buChar char=""/>
              <a:tabLst>
                <a:tab pos="171450" algn="l"/>
              </a:tabLst>
            </a:pPr>
            <a:r>
              <a:rPr lang="en-US" dirty="0">
                <a:solidFill>
                  <a:srgbClr val="3C69AB"/>
                </a:solidFill>
                <a:latin typeface="Calibri" panose="020F0502020204030204" pitchFamily="34" charset="0"/>
                <a:ea typeface="Calibri" panose="020F0502020204030204" pitchFamily="34" charset="0"/>
              </a:rPr>
              <a:t>The number of education instances is a count of people, not sessions, meaning a menu writing activity with 20 people counts as 20, not 1</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A0613C7-8914-4BA9-B650-53533EE0E429}"/>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43754873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Invoicing toolkit contents and when/how to use</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Invoice template Excel file, easy to fill in, save, and print or email</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0B98971-C0D0-485E-99A1-71F68EEAB0BF}"/>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84938972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Submit invoices with documentation by due date</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FA10-1</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Transition: We hope that with all the buildup to Focus Area 10 and invoicing, that the reality of it was not a letdown.  Actually, we intended it this way.  By following the basic processes we have outlined along the way, creation of the invoice should be a straightforward and simple process.</a:t>
            </a:r>
          </a:p>
          <a:p>
            <a:pPr marL="342900" marR="0" lvl="0" indent="-342900">
              <a:spcBef>
                <a:spcPts val="1200"/>
              </a:spcBef>
              <a:spcAft>
                <a:spcPts val="0"/>
              </a:spcAft>
              <a:buSzPts val="1400"/>
              <a:buFont typeface="Webdings" panose="05030102010509060703" pitchFamily="18" charset="2"/>
              <a:buChar char=""/>
              <a:tabLst>
                <a:tab pos="171450" algn="l"/>
              </a:tabLst>
            </a:pPr>
            <a:r>
              <a:rPr lang="en-US" dirty="0">
                <a:solidFill>
                  <a:srgbClr val="284673"/>
                </a:solidFill>
                <a:latin typeface="Calibri" panose="020F0502020204030204" pitchFamily="34" charset="0"/>
                <a:ea typeface="Calibri" panose="020F0502020204030204" pitchFamily="34" charset="0"/>
              </a:rPr>
              <a:t>Answer questions about invoicing or any other focus areas already covered. Depending on the audience, ask about a few specific activities or processes. If you are aware of any specific difficulties a site has had, take time to make sure they are clarified before moving 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AE461266-4CD2-4637-95A3-D35E3C1F380C}"/>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57774802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Introduce NSIP Funds Focus Area</a:t>
            </a:r>
          </a:p>
          <a:p>
            <a:pPr marL="342900" marR="0" lvl="0" indent="-342900">
              <a:spcBef>
                <a:spcPts val="0"/>
              </a:spcBef>
              <a:spcAft>
                <a:spcPts val="0"/>
              </a:spcAft>
              <a:buSzPts val="1400"/>
              <a:buFont typeface="Wingdings" panose="05000000000000000000" pitchFamily="2" charset="2"/>
              <a:buChar char=""/>
            </a:pPr>
            <a:r>
              <a:rPr lang="en-US" dirty="0">
                <a:solidFill>
                  <a:srgbClr val="FF0000"/>
                </a:solidFill>
                <a:latin typeface="Calibri" panose="020F0502020204030204" pitchFamily="34" charset="0"/>
                <a:ea typeface="Calibri" panose="020F0502020204030204" pitchFamily="34" charset="0"/>
              </a:rPr>
              <a:t>Coordinator Reference Guide, page FA11-1</a:t>
            </a:r>
          </a:p>
          <a:p>
            <a:pPr marL="342900" marR="0" lvl="0" indent="-342900">
              <a:spcBef>
                <a:spcPts val="1200"/>
              </a:spcBef>
              <a:spcAft>
                <a:spcPts val="0"/>
              </a:spcAft>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rPr>
              <a:t>Our nutrition program receives significant funds through ACL’s implementation of the Older Americans Act and state funding.  We also generate income from fees and donations at our site.  One of our easiest funding sources comes through the Nutrition Services Incentive Program or NSIP. Let’s take a few minutes to make sure we understand how we can optimize our funds from this program.</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AADE8E48-5EAC-4192-9161-34D36BB11A5F}"/>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2056167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3.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4.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5.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6.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7.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8.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9.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20.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21.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2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4.xml"/><Relationship Id="rId1" Type="http://schemas.openxmlformats.org/officeDocument/2006/relationships/tags" Target="../tags/tag123.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2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4.xml"/><Relationship Id="rId1" Type="http://schemas.openxmlformats.org/officeDocument/2006/relationships/tags" Target="../tags/tag12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4.xml"/><Relationship Id="rId1" Type="http://schemas.openxmlformats.org/officeDocument/2006/relationships/tags" Target="../tags/tag126.xml"/></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27.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ags" Target="../tags/tag128.xml"/></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29.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4.xml"/><Relationship Id="rId1" Type="http://schemas.openxmlformats.org/officeDocument/2006/relationships/tags" Target="../tags/tag130.xml"/></Relationships>
</file>

<file path=ppt/slideLayouts/_rels/slideLayout11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31.xml"/></Relationships>
</file>

<file path=ppt/slideLayouts/_rels/slideLayout11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3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2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33.xml"/></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34.xml"/></Relationships>
</file>

<file path=ppt/slideLayouts/_rels/slideLayout12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35.xml"/></Relationships>
</file>

<file path=ppt/slideLayouts/_rels/slideLayout123.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138.xml"/><Relationship Id="rId7" Type="http://schemas.openxmlformats.org/officeDocument/2006/relationships/tags" Target="../tags/tag142.xml"/><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tags" Target="../tags/tag141.xml"/><Relationship Id="rId5" Type="http://schemas.openxmlformats.org/officeDocument/2006/relationships/tags" Target="../tags/tag140.xml"/><Relationship Id="rId4" Type="http://schemas.openxmlformats.org/officeDocument/2006/relationships/tags" Target="../tags/tag139.xml"/><Relationship Id="rId9" Type="http://schemas.openxmlformats.org/officeDocument/2006/relationships/image" Target="NULL"/></Relationships>
</file>

<file path=ppt/slideLayouts/_rels/slideLayout12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43.xml"/></Relationships>
</file>

<file path=ppt/slideLayouts/_rels/slideLayout12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4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45.xml"/></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46.xml"/></Relationships>
</file>

<file path=ppt/slideLayouts/_rels/slideLayout12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47.xml"/></Relationships>
</file>

<file path=ppt/slideLayouts/_rels/slideLayout12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48.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3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49.xml"/></Relationships>
</file>

<file path=ppt/slideLayouts/_rels/slideLayout13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50.xml"/></Relationships>
</file>

<file path=ppt/slideLayouts/_rels/slideLayout13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51.xml"/></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2.xml"/></Relationships>
</file>

<file path=ppt/slideLayouts/_rels/slideLayout13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54.xml"/></Relationships>
</file>

<file path=ppt/slideLayouts/_rels/slideLayout13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slideMaster" Target="../slideMasters/slideMaster4.xml"/><Relationship Id="rId1" Type="http://schemas.openxmlformats.org/officeDocument/2006/relationships/tags" Target="../tags/tag15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3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6.xml"/></Relationships>
</file>

<file path=ppt/slideLayouts/_rels/slideLayout13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7.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4.xml"/><Relationship Id="rId1" Type="http://schemas.openxmlformats.org/officeDocument/2006/relationships/tags" Target="../tags/tag158.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4.xml"/><Relationship Id="rId1" Type="http://schemas.openxmlformats.org/officeDocument/2006/relationships/tags" Target="../tags/tag159.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4.xml"/><Relationship Id="rId1" Type="http://schemas.openxmlformats.org/officeDocument/2006/relationships/tags" Target="../tags/tag160.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4.xml"/><Relationship Id="rId1" Type="http://schemas.openxmlformats.org/officeDocument/2006/relationships/tags" Target="../tags/tag161.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4.xml"/><Relationship Id="rId1" Type="http://schemas.openxmlformats.org/officeDocument/2006/relationships/tags" Target="../tags/tag162.xml"/><Relationship Id="rId4" Type="http://schemas.openxmlformats.org/officeDocument/2006/relationships/hyperlink" Target="http://aging.idaho.gov/" TargetMode="Externa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4.xml"/><Relationship Id="rId1" Type="http://schemas.openxmlformats.org/officeDocument/2006/relationships/tags" Target="../tags/tag163.xml"/></Relationships>
</file>

<file path=ppt/slideLayouts/_rels/slideLayout14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5.xml"/><Relationship Id="rId1" Type="http://schemas.openxmlformats.org/officeDocument/2006/relationships/tags" Target="../tags/tag165.xml"/></Relationships>
</file>

<file path=ppt/slideLayouts/_rels/slideLayout14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66.xml"/></Relationships>
</file>

<file path=ppt/slideLayouts/_rels/slideLayout14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67.xml"/></Relationships>
</file>

<file path=ppt/slideLayouts/_rels/slideLayout14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68.xml"/></Relationships>
</file>

<file path=ppt/slideLayouts/_rels/slideLayout14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69.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5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70.xml"/></Relationships>
</file>

<file path=ppt/slideLayouts/_rels/slideLayout15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71.xml"/></Relationships>
</file>

<file path=ppt/slideLayouts/_rels/slideLayout15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72.xml"/></Relationships>
</file>

<file path=ppt/slideLayouts/_rels/slideLayout15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73.xml"/></Relationships>
</file>

<file path=ppt/slideLayouts/_rels/slideLayout15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74.xml"/></Relationships>
</file>

<file path=ppt/slideLayouts/_rels/slideLayout15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75.xml"/></Relationships>
</file>

<file path=ppt/slideLayouts/_rels/slideLayout15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76.xml"/></Relationships>
</file>

<file path=ppt/slideLayouts/_rels/slideLayout15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77.xml"/></Relationships>
</file>

<file path=ppt/slideLayouts/_rels/slideLayout15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6.xml"/><Relationship Id="rId1" Type="http://schemas.openxmlformats.org/officeDocument/2006/relationships/tags" Target="../tags/tag179.xml"/></Relationships>
</file>

<file path=ppt/slideLayouts/_rels/slideLayout15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2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2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2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image" Target="NUL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0.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56.xml"/><Relationship Id="rId7" Type="http://schemas.openxmlformats.org/officeDocument/2006/relationships/tags" Target="../tags/tag60.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9" Type="http://schemas.openxmlformats.org/officeDocument/2006/relationships/image" Target="NULL"/></Relationships>
</file>

<file path=ppt/slideLayouts/_rels/slideLayout5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2.xml"/></Relationships>
</file>

<file path=ppt/slideLayouts/_rels/slideLayout5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63.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4.xml"/></Relationships>
</file>

<file path=ppt/slideLayouts/_rels/slideLayout5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65.xml"/></Relationships>
</file>

<file path=ppt/slideLayouts/_rels/slideLayout5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66.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7.xml"/></Relationships>
</file>

<file path=ppt/slideLayouts/_rels/slideLayout5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68.xml"/></Relationships>
</file>

<file path=ppt/slideLayouts/_rels/slideLayout5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69.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0.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1.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2.xml"/></Relationships>
</file>

<file path=ppt/slideLayouts/_rels/slideLayout6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73.xml"/></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7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5.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7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2.xml"/><Relationship Id="rId1" Type="http://schemas.openxmlformats.org/officeDocument/2006/relationships/tags" Target="../tags/tag78.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79.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80.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81.xml"/><Relationship Id="rId4" Type="http://schemas.openxmlformats.org/officeDocument/2006/relationships/image" Target="../media/image11.jpe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2.xml"/><Relationship Id="rId1" Type="http://schemas.openxmlformats.org/officeDocument/2006/relationships/tags" Target="../tags/tag82.xml"/><Relationship Id="rId5" Type="http://schemas.microsoft.com/office/2007/relationships/hdphoto" Target="../media/hdphoto1.wdp"/><Relationship Id="rId4" Type="http://schemas.openxmlformats.org/officeDocument/2006/relationships/image" Target="../media/image13.png"/></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3.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5.xml"/></Relationships>
</file>

<file path=ppt/slideLayouts/_rels/slideLayout7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3.xml"/><Relationship Id="rId1" Type="http://schemas.openxmlformats.org/officeDocument/2006/relationships/tags" Target="../tags/tag86.xml"/></Relationships>
</file>

<file path=ppt/slideLayouts/_rels/slideLayout7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3.xml"/><Relationship Id="rId1" Type="http://schemas.openxmlformats.org/officeDocument/2006/relationships/tags" Target="../tags/tag87.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8.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9.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0.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1.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2.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3.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4.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5.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6.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7.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8.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9.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1.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2.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4.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5.xml"/></Relationships>
</file>

<file path=ppt/slideLayouts/_rels/slideLayout9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06.xml"/></Relationships>
</file>

<file path=ppt/slideLayouts/_rels/slideLayout9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07.xml"/></Relationships>
</file>

<file path=ppt/slideLayouts/_rels/slideLayout9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08.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9.xml"/></Relationships>
</file>

<file path=ppt/slideLayouts/_rels/slideLayout9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11.xml"/><Relationship Id="rId1" Type="http://schemas.openxmlformats.org/officeDocument/2006/relationships/tags" Target="../tags/tag110.xml"/><Relationship Id="rId4" Type="http://schemas.openxmlformats.org/officeDocument/2006/relationships/image" Target="NUL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COA General06 - Achiev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572000" y="0"/>
            <a:ext cx="4724400" cy="6934200"/>
          </a:xfrm>
          <a:prstGeom prst="rect">
            <a:avLst/>
          </a:prstGeom>
        </p:spPr>
        <p:txBody>
          <a:bodyPr/>
          <a:lstStyle/>
          <a:p>
            <a:endParaRPr lang="en-US" dirty="0"/>
          </a:p>
        </p:txBody>
      </p:sp>
      <p:sp>
        <p:nvSpPr>
          <p:cNvPr id="5" name="TextBox 3"/>
          <p:cNvSpPr txBox="1"/>
          <p:nvPr userDrawn="1"/>
        </p:nvSpPr>
        <p:spPr>
          <a:xfrm>
            <a:off x="228600" y="1295400"/>
            <a:ext cx="3886200" cy="40934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cap="none" baseline="0" dirty="0">
                <a:solidFill>
                  <a:srgbClr val="000000"/>
                </a:solidFill>
                <a:latin typeface="+mj-lt"/>
              </a:rPr>
              <a:t>You have successfully completed the Understanding dementia: Practicing the Up the Pyramid Approach course. Your efforts will allow you to interact more positively with PWD and in ding so make both your life and theirs more enjoyable.</a:t>
            </a:r>
          </a:p>
          <a:p>
            <a:endParaRPr lang="en-US" sz="2000" cap="none" baseline="0" dirty="0">
              <a:solidFill>
                <a:srgbClr val="000000"/>
              </a:solidFill>
              <a:latin typeface="+mj-lt"/>
            </a:endParaRPr>
          </a:p>
          <a:p>
            <a:r>
              <a:rPr lang="en-US" sz="2000" cap="none" baseline="0" dirty="0">
                <a:solidFill>
                  <a:srgbClr val="000000"/>
                </a:solidFill>
                <a:latin typeface="+mj-lt"/>
              </a:rPr>
              <a:t>If you’d like to continue on your learning path, please go to the next course in the eight course series, Preparing for Communication.</a:t>
            </a:r>
          </a:p>
        </p:txBody>
      </p:sp>
      <p:sp>
        <p:nvSpPr>
          <p:cNvPr id="6" name="Title 5"/>
          <p:cNvSpPr>
            <a:spLocks noGrp="1"/>
          </p:cNvSpPr>
          <p:nvPr>
            <p:ph type="title" hasCustomPrompt="1"/>
          </p:nvPr>
        </p:nvSpPr>
        <p:spPr>
          <a:xfrm>
            <a:off x="304800" y="304800"/>
            <a:ext cx="4023360" cy="548640"/>
          </a:xfrm>
          <a:prstGeom prst="rect">
            <a:avLst/>
          </a:prstGeom>
        </p:spPr>
        <p:txBody>
          <a:bodyPr/>
          <a:lstStyle>
            <a:lvl1pPr>
              <a:defRPr sz="3200" cap="small" baseline="0">
                <a:latin typeface="+mj-lt"/>
              </a:defRPr>
            </a:lvl1pPr>
          </a:lstStyle>
          <a:p>
            <a:r>
              <a:rPr lang="en-US" dirty="0"/>
              <a:t> </a:t>
            </a:r>
          </a:p>
        </p:txBody>
      </p:sp>
    </p:spTree>
    <p:custDataLst>
      <p:tags r:id="rId1"/>
    </p:custDataLst>
    <p:extLst>
      <p:ext uri="{BB962C8B-B14F-4D97-AF65-F5344CB8AC3E}">
        <p14:creationId xmlns:p14="http://schemas.microsoft.com/office/powerpoint/2010/main" val="438707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with 3 Circle Images Left Aligned Header">
    <p:spTree>
      <p:nvGrpSpPr>
        <p:cNvPr id="1" name=""/>
        <p:cNvGrpSpPr/>
        <p:nvPr/>
      </p:nvGrpSpPr>
      <p:grpSpPr>
        <a:xfrm>
          <a:off x="0" y="0"/>
          <a:ext cx="0" cy="0"/>
          <a:chOff x="0" y="0"/>
          <a:chExt cx="0" cy="0"/>
        </a:xfrm>
      </p:grpSpPr>
      <p:sp>
        <p:nvSpPr>
          <p:cNvPr id="9" name="Picture Placeholder 6"/>
          <p:cNvSpPr>
            <a:spLocks noGrp="1"/>
          </p:cNvSpPr>
          <p:nvPr>
            <p:ph type="pic" sz="quarter" idx="12"/>
          </p:nvPr>
        </p:nvSpPr>
        <p:spPr>
          <a:xfrm>
            <a:off x="6382668" y="2178434"/>
            <a:ext cx="1297037" cy="1297037"/>
          </a:xfrm>
          <a:prstGeom prst="roundRect">
            <a:avLst>
              <a:gd name="adj" fmla="val 50000"/>
            </a:avLst>
          </a:prstGeom>
        </p:spPr>
        <p:txBody>
          <a:bodyPr vert="horz"/>
          <a:lstStyle/>
          <a:p>
            <a:r>
              <a:rPr lang="en-US" dirty="0"/>
              <a:t>Click icon to add picture</a:t>
            </a:r>
          </a:p>
        </p:txBody>
      </p:sp>
      <p:sp>
        <p:nvSpPr>
          <p:cNvPr id="8" name="Picture Placeholder 6"/>
          <p:cNvSpPr>
            <a:spLocks noGrp="1"/>
          </p:cNvSpPr>
          <p:nvPr>
            <p:ph type="pic" sz="quarter" idx="11"/>
          </p:nvPr>
        </p:nvSpPr>
        <p:spPr>
          <a:xfrm>
            <a:off x="3923985" y="2178434"/>
            <a:ext cx="1297037" cy="1297037"/>
          </a:xfrm>
          <a:prstGeom prst="roundRect">
            <a:avLst>
              <a:gd name="adj" fmla="val 50000"/>
            </a:avLst>
          </a:prstGeom>
        </p:spPr>
        <p:txBody>
          <a:bodyPr vert="horz"/>
          <a:lstStyle/>
          <a:p>
            <a:r>
              <a:rPr lang="en-US" dirty="0"/>
              <a:t>Click icon to add picture</a:t>
            </a:r>
          </a:p>
        </p:txBody>
      </p:sp>
      <p:sp>
        <p:nvSpPr>
          <p:cNvPr id="7" name="Picture Placeholder 6"/>
          <p:cNvSpPr>
            <a:spLocks noGrp="1"/>
          </p:cNvSpPr>
          <p:nvPr>
            <p:ph type="pic" sz="quarter" idx="10"/>
          </p:nvPr>
        </p:nvSpPr>
        <p:spPr>
          <a:xfrm>
            <a:off x="1447940" y="2178434"/>
            <a:ext cx="1297037" cy="1297037"/>
          </a:xfrm>
          <a:prstGeom prst="roundRect">
            <a:avLst>
              <a:gd name="adj" fmla="val 50000"/>
            </a:avLst>
          </a:prstGeom>
        </p:spPr>
        <p:txBody>
          <a:bodyPr vert="horz"/>
          <a:lstStyle/>
          <a:p>
            <a:r>
              <a:rPr lang="en-US" dirty="0"/>
              <a:t>Click icon to add picture</a:t>
            </a:r>
          </a:p>
        </p:txBody>
      </p:sp>
      <p:sp>
        <p:nvSpPr>
          <p:cNvPr id="6"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416683370"/>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ICOA BLUE - Topic Title">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small" baseline="0"/>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27426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EB4E566-5B33-45C8-A3A7-F991EB841742}" type="datetimeFigureOut">
              <a:rPr lang="en-US" smtClean="0">
                <a:solidFill>
                  <a:srgbClr val="000000">
                    <a:tint val="75000"/>
                  </a:srgbClr>
                </a:solidFill>
              </a:rPr>
              <a:pPr/>
              <a:t>5/13/2019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4247361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ICOA BLUE - 2 column w/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small" baseline="0">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marL="742950" indent="-285750">
              <a:buFont typeface="Wingdings" panose="05000000000000000000" pitchFamily="2"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marL="742950" indent="-285750">
              <a:defRPr lang="en-US" sz="2400" kern="1200" dirty="0">
                <a:solidFill>
                  <a:schemeClr val="tx1"/>
                </a:solidFill>
                <a:latin typeface="+mn-lt"/>
                <a:ea typeface="+mn-ea"/>
                <a:cs typeface="+mn-cs"/>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marL="742950" lvl="1" indent="-285750" algn="l" defTabSz="914400" rtl="0" eaLnBrk="1" latinLnBrk="0" hangingPunct="1">
              <a:spcBef>
                <a:spcPct val="20000"/>
              </a:spcBef>
              <a:buFont typeface="Wingdings" panose="05000000000000000000" pitchFamily="2" charset="2"/>
              <a:buChar char=""/>
            </a:pPr>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EB4E566-5B33-45C8-A3A7-F991EB841742}" type="datetimeFigureOut">
              <a:rPr lang="en-US" smtClean="0">
                <a:solidFill>
                  <a:srgbClr val="000000">
                    <a:tint val="75000"/>
                  </a:srgbClr>
                </a:solidFill>
              </a:rPr>
              <a:pPr/>
              <a:t>5/13/2019</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1591250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ICOA BLUE -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B4E566-5B33-45C8-A3A7-F991EB841742}" type="datetimeFigureOut">
              <a:rPr lang="en-US" smtClean="0">
                <a:solidFill>
                  <a:srgbClr val="000000">
                    <a:tint val="75000"/>
                  </a:srgbClr>
                </a:solidFill>
              </a:rPr>
              <a:pPr/>
              <a:t>5/13/2019</a:t>
            </a:fld>
            <a:endParaRPr lang="en-US" dirty="0">
              <a:solidFill>
                <a:srgbClr val="000000">
                  <a:tint val="75000"/>
                </a:srgbClr>
              </a:solidFill>
            </a:endParaRPr>
          </a:p>
        </p:txBody>
      </p:sp>
      <p:sp>
        <p:nvSpPr>
          <p:cNvPr id="8" name="Footer Placeholder 7"/>
          <p:cNvSpPr>
            <a:spLocks noGrp="1"/>
          </p:cNvSpPr>
          <p:nvPr>
            <p:ph type="ftr" sz="quarter" idx="11"/>
          </p:nvPr>
        </p:nvSpPr>
        <p:spPr/>
        <p:txBody>
          <a:bodyPr/>
          <a:lstStyle/>
          <a:p>
            <a:endParaRPr lang="en-US" dirty="0">
              <a:solidFill>
                <a:srgbClr val="000000">
                  <a:tint val="75000"/>
                </a:srgbClr>
              </a:solidFill>
            </a:endParaRPr>
          </a:p>
        </p:txBody>
      </p:sp>
      <p:sp>
        <p:nvSpPr>
          <p:cNvPr id="9" name="Slide Number Placeholder 8"/>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8789813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ICOA BLUE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B4E566-5B33-45C8-A3A7-F991EB841742}" type="datetimeFigureOut">
              <a:rPr lang="en-US" smtClean="0">
                <a:solidFill>
                  <a:srgbClr val="000000">
                    <a:tint val="75000"/>
                  </a:srgbClr>
                </a:solidFill>
              </a:rPr>
              <a:pPr/>
              <a:t>5/13/2019</a:t>
            </a:fld>
            <a:endParaRPr lang="en-US" dirty="0">
              <a:solidFill>
                <a:srgbClr val="000000">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0000">
                  <a:tint val="75000"/>
                </a:srgbClr>
              </a:solidFill>
            </a:endParaRPr>
          </a:p>
        </p:txBody>
      </p:sp>
      <p:sp>
        <p:nvSpPr>
          <p:cNvPr id="5" name="Slide Number Placeholder 4"/>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8598204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ICOA BLUE - 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B4E566-5B33-45C8-A3A7-F991EB841742}" type="datetimeFigureOut">
              <a:rPr lang="en-US" smtClean="0">
                <a:solidFill>
                  <a:srgbClr val="000000">
                    <a:tint val="75000"/>
                  </a:srgbClr>
                </a:solidFill>
              </a:rPr>
              <a:pPr/>
              <a:t>5/13/2019</a:t>
            </a:fld>
            <a:endParaRPr lang="en-US" dirty="0">
              <a:solidFill>
                <a:srgbClr val="00000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5533657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ICOA BLUE - Content w/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B4E566-5B33-45C8-A3A7-F991EB841742}" type="datetimeFigureOut">
              <a:rPr lang="en-US" smtClean="0">
                <a:solidFill>
                  <a:srgbClr val="000000">
                    <a:tint val="75000"/>
                  </a:srgbClr>
                </a:solidFill>
              </a:rPr>
              <a:pPr/>
              <a:t>5/13/2019</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5332211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ICOA BLUE - Picture w/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4102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9769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B4E566-5B33-45C8-A3A7-F991EB841742}" type="datetimeFigureOut">
              <a:rPr lang="en-US" smtClean="0">
                <a:solidFill>
                  <a:srgbClr val="000000">
                    <a:tint val="75000"/>
                  </a:srgbClr>
                </a:solidFill>
              </a:rPr>
              <a:pPr/>
              <a:t>5/13/2019</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8924197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Course Titl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2133600" y="-76200"/>
            <a:ext cx="7239000" cy="7010400"/>
          </a:xfrm>
        </p:spPr>
        <p:txBody>
          <a:bodyPr/>
          <a:lstStyle/>
          <a:p>
            <a:r>
              <a:rPr lang="en-US"/>
              <a:t>Click icon to add picture</a:t>
            </a:r>
          </a:p>
        </p:txBody>
      </p:sp>
      <p:sp>
        <p:nvSpPr>
          <p:cNvPr id="7" name="Freeform 6"/>
          <p:cNvSpPr/>
          <p:nvPr/>
        </p:nvSpPr>
        <p:spPr>
          <a:xfrm>
            <a:off x="-3810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fromWordArt="0" anchor="ctr" anchorCtr="0" forceAA="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584200" rtl="0" fontAlgn="auto" latinLnBrk="1" hangingPunct="0">
              <a:lnSpc>
                <a:spcPct val="100000"/>
              </a:lnSpc>
              <a:spcBef>
                <a:spcPts val="0"/>
              </a:spcBef>
              <a:spcAft>
                <a:spcPts val="0"/>
              </a:spcAft>
              <a:buClrTx/>
              <a:buSzTx/>
              <a:buFontTx/>
              <a:buNone/>
              <a:tabLst/>
            </a:pPr>
            <a:endParaRPr kumimoji="0" lang="en-US" b="1" i="0" u="none" strike="noStrike" cap="none" spc="0" normalizeH="0" baseline="0" dirty="0">
              <a:ln>
                <a:noFill/>
              </a:ln>
              <a:solidFill>
                <a:srgbClr val="FFFFFF"/>
              </a:solidFill>
              <a:effectLst/>
              <a:uFillTx/>
              <a:latin typeface="+mn-lt"/>
              <a:ea typeface="+mn-ea"/>
              <a:cs typeface="+mn-cs"/>
              <a:sym typeface="Helvetica Light"/>
            </a:endParaRPr>
          </a:p>
        </p:txBody>
      </p:sp>
      <p:sp>
        <p:nvSpPr>
          <p:cNvPr id="12" name="Title 11"/>
          <p:cNvSpPr>
            <a:spLocks noGrp="1"/>
          </p:cNvSpPr>
          <p:nvPr>
            <p:ph type="title"/>
          </p:nvPr>
        </p:nvSpPr>
        <p:spPr>
          <a:xfrm>
            <a:off x="342900" y="1447800"/>
            <a:ext cx="5303520" cy="457200"/>
          </a:xfrm>
        </p:spPr>
        <p:txBody>
          <a:bodyPr>
            <a:normAutofit/>
          </a:bodyPr>
          <a:lstStyle>
            <a:lvl1pPr>
              <a:defRPr lang="en-US" sz="2800" kern="1200" cap="all" baseline="0" dirty="0">
                <a:solidFill>
                  <a:schemeClr val="bg1"/>
                </a:solidFill>
                <a:latin typeface="+mn-lt"/>
                <a:ea typeface="+mn-ea"/>
                <a:cs typeface="+mn-cs"/>
              </a:defRPr>
            </a:lvl1pPr>
          </a:lstStyle>
          <a:p>
            <a:r>
              <a:rPr lang="en-US"/>
              <a:t>Click to edit Master title style</a:t>
            </a:r>
            <a:endParaRPr lang="en-US" dirty="0"/>
          </a:p>
        </p:txBody>
      </p:sp>
      <p:sp>
        <p:nvSpPr>
          <p:cNvPr id="14" name="Text Placeholder 13"/>
          <p:cNvSpPr>
            <a:spLocks noGrp="1"/>
          </p:cNvSpPr>
          <p:nvPr>
            <p:ph type="body" sz="quarter" idx="10"/>
          </p:nvPr>
        </p:nvSpPr>
        <p:spPr>
          <a:xfrm>
            <a:off x="342900" y="1905000"/>
            <a:ext cx="4152900" cy="1271587"/>
          </a:xfrm>
        </p:spPr>
        <p:txBody>
          <a:bodyPr>
            <a:normAutofit/>
          </a:bodyPr>
          <a:lstStyle>
            <a:lvl1pPr marL="0" inden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32188474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68491605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Course Outcom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4648200" y="0"/>
            <a:ext cx="4572000" cy="6858000"/>
          </a:xfrm>
        </p:spPr>
        <p:txBody>
          <a:bodyPr/>
          <a:lstStyle/>
          <a:p>
            <a:r>
              <a:rPr lang="en-US"/>
              <a:t>Click icon to add picture</a:t>
            </a:r>
          </a:p>
        </p:txBody>
      </p:sp>
      <p:sp>
        <p:nvSpPr>
          <p:cNvPr id="7" name="Shape 471"/>
          <p:cNvSpPr/>
          <p:nvPr/>
        </p:nvSpPr>
        <p:spPr>
          <a:xfrm>
            <a:off x="609600" y="838200"/>
            <a:ext cx="7806642" cy="2200912"/>
          </a:xfrm>
          <a:prstGeom prst="roundRect">
            <a:avLst>
              <a:gd name="adj" fmla="val 50000"/>
            </a:avLst>
          </a:prstGeom>
          <a:solidFill>
            <a:schemeClr val="accent1"/>
          </a:solidFill>
          <a:ln w="12700">
            <a:miter lim="400000"/>
          </a:ln>
        </p:spPr>
        <p:txBody>
          <a:bodyPr lIns="32146" rIns="32146"/>
          <a:lstStyle/>
          <a:p>
            <a:pPr>
              <a:defRPr sz="2400">
                <a:solidFill>
                  <a:srgbClr val="FFFFFF"/>
                </a:solidFill>
              </a:defRPr>
            </a:pPr>
            <a:endParaRPr sz="1687" dirty="0">
              <a:solidFill>
                <a:schemeClr val="bg1"/>
              </a:solidFill>
            </a:endParaRPr>
          </a:p>
        </p:txBody>
      </p:sp>
      <p:sp>
        <p:nvSpPr>
          <p:cNvPr id="10" name="Title 9"/>
          <p:cNvSpPr>
            <a:spLocks noGrp="1"/>
          </p:cNvSpPr>
          <p:nvPr>
            <p:ph type="title"/>
          </p:nvPr>
        </p:nvSpPr>
        <p:spPr>
          <a:xfrm>
            <a:off x="1066800" y="1057912"/>
            <a:ext cx="6934200" cy="505361"/>
          </a:xfrm>
        </p:spPr>
        <p:txBody>
          <a:bodyPr>
            <a:normAutofit/>
          </a:bodyPr>
          <a:lstStyle>
            <a:lvl1pPr algn="ctr">
              <a:defRPr sz="3200" baseline="0">
                <a:solidFill>
                  <a:schemeClr val="bg1"/>
                </a:solidFill>
              </a:defRPr>
            </a:lvl1pPr>
          </a:lstStyle>
          <a:p>
            <a:r>
              <a:rPr lang="en-US"/>
              <a:t>Click to edit Master title style</a:t>
            </a:r>
            <a:endParaRPr lang="en-US" dirty="0"/>
          </a:p>
        </p:txBody>
      </p:sp>
      <p:sp>
        <p:nvSpPr>
          <p:cNvPr id="12" name="Text Placeholder 11"/>
          <p:cNvSpPr>
            <a:spLocks noGrp="1"/>
          </p:cNvSpPr>
          <p:nvPr>
            <p:ph type="body" sz="quarter" idx="10"/>
          </p:nvPr>
        </p:nvSpPr>
        <p:spPr>
          <a:xfrm>
            <a:off x="1219200" y="1591312"/>
            <a:ext cx="6629400" cy="1219200"/>
          </a:xfrm>
        </p:spPr>
        <p:txBody>
          <a:bodyPr/>
          <a:lstStyle>
            <a:lvl1pPr marL="0" indent="0" algn="l" defTabSz="914400" rtl="0" eaLnBrk="1" latinLnBrk="0" hangingPunct="1">
              <a:buNone/>
              <a:defRPr lang="en-US" sz="2000" kern="1200" dirty="0" smtClean="0">
                <a:solidFill>
                  <a:schemeClr val="bg1"/>
                </a:solidFill>
                <a:latin typeface="+mn-lt"/>
                <a:ea typeface="+mn-ea"/>
                <a:cs typeface="+mn-cs"/>
              </a:defRPr>
            </a:lvl1pPr>
            <a:lvl2pPr marL="0" indent="0" algn="l" defTabSz="914400" rtl="0" eaLnBrk="1" latinLnBrk="0" hangingPunct="1">
              <a:buNone/>
              <a:defRPr lang="en-US" sz="2000" kern="1200" dirty="0" smtClean="0">
                <a:solidFill>
                  <a:schemeClr val="bg1"/>
                </a:solidFill>
                <a:latin typeface="+mn-lt"/>
                <a:ea typeface="+mn-ea"/>
                <a:cs typeface="+mn-cs"/>
              </a:defRPr>
            </a:lvl2pPr>
            <a:lvl3pPr marL="0" indent="0" algn="l" defTabSz="914400" rtl="0" eaLnBrk="1" latinLnBrk="0" hangingPunct="1">
              <a:buNone/>
              <a:defRPr lang="en-US" sz="2000" kern="1200" dirty="0" smtClean="0">
                <a:solidFill>
                  <a:schemeClr val="bg1"/>
                </a:solidFill>
                <a:latin typeface="+mn-lt"/>
                <a:ea typeface="+mn-ea"/>
                <a:cs typeface="+mn-cs"/>
              </a:defRPr>
            </a:lvl3pPr>
            <a:lvl4pPr marL="0" indent="0" algn="l" defTabSz="914400" rtl="0" eaLnBrk="1" latinLnBrk="0" hangingPunct="1">
              <a:buNone/>
              <a:defRPr lang="en-US" sz="2000" kern="1200" dirty="0" smtClean="0">
                <a:solidFill>
                  <a:schemeClr val="bg1"/>
                </a:solidFill>
                <a:latin typeface="+mn-lt"/>
                <a:ea typeface="+mn-ea"/>
                <a:cs typeface="+mn-cs"/>
              </a:defRPr>
            </a:lvl4pPr>
            <a:lvl5pPr marL="18288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2742217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with 2 Vertical Images">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2304976" y="1995948"/>
            <a:ext cx="2275954" cy="4865400"/>
          </a:xfrm>
          <a:prstGeom prst="rect">
            <a:avLst/>
          </a:prstGeom>
        </p:spPr>
        <p:txBody>
          <a:bodyPr vert="horz"/>
          <a:lstStyle/>
          <a:p>
            <a:r>
              <a:rPr lang="en-US" dirty="0"/>
              <a:t>Click icon to add picture</a:t>
            </a:r>
          </a:p>
        </p:txBody>
      </p:sp>
      <p:sp>
        <p:nvSpPr>
          <p:cNvPr id="7" name="Picture Placeholder 5"/>
          <p:cNvSpPr>
            <a:spLocks noGrp="1"/>
          </p:cNvSpPr>
          <p:nvPr>
            <p:ph type="pic" sz="quarter" idx="11"/>
          </p:nvPr>
        </p:nvSpPr>
        <p:spPr>
          <a:xfrm>
            <a:off x="6865884" y="1995948"/>
            <a:ext cx="2275954" cy="4865400"/>
          </a:xfrm>
          <a:prstGeom prst="rect">
            <a:avLst/>
          </a:prstGeom>
        </p:spPr>
        <p:txBody>
          <a:bodyPr vert="horz"/>
          <a:lstStyle/>
          <a:p>
            <a:r>
              <a:rPr lang="en-US" dirty="0"/>
              <a:t>Click icon to add picture</a:t>
            </a:r>
          </a:p>
        </p:txBody>
      </p:sp>
      <p:sp>
        <p:nvSpPr>
          <p:cNvPr id="5"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163730374"/>
      </p:ext>
    </p:extLst>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ICOA_BLUE-Where We're Go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A4A207-8F24-40D6-B236-F29B4AF2062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48200" y="-152400"/>
            <a:ext cx="4632960" cy="6949440"/>
          </a:xfrm>
          <a:prstGeom prst="rect">
            <a:avLst/>
          </a:prstGeom>
        </p:spPr>
      </p:pic>
      <p:sp>
        <p:nvSpPr>
          <p:cNvPr id="7" name="Shape 471"/>
          <p:cNvSpPr/>
          <p:nvPr/>
        </p:nvSpPr>
        <p:spPr>
          <a:xfrm>
            <a:off x="609600" y="847088"/>
            <a:ext cx="7806642" cy="2200912"/>
          </a:xfrm>
          <a:prstGeom prst="roundRect">
            <a:avLst>
              <a:gd name="adj" fmla="val 50000"/>
            </a:avLst>
          </a:prstGeom>
          <a:solidFill>
            <a:schemeClr val="accent4"/>
          </a:solidFill>
          <a:ln w="12700">
            <a:solidFill>
              <a:schemeClr val="accent4">
                <a:lumMod val="50000"/>
              </a:schemeClr>
            </a:solidFill>
            <a:miter lim="400000"/>
          </a:ln>
          <a:effectLst>
            <a:outerShdw blurRad="50800" dist="38100" dir="2700000" algn="tl" rotWithShape="0">
              <a:prstClr val="black">
                <a:alpha val="40000"/>
              </a:prstClr>
            </a:outerShdw>
          </a:effectLst>
        </p:spPr>
        <p:txBody>
          <a:bodyPr lIns="32146" rIns="32146"/>
          <a:lstStyle/>
          <a:p>
            <a:pPr>
              <a:defRPr sz="2400">
                <a:solidFill>
                  <a:srgbClr val="FFFFFF"/>
                </a:solidFill>
              </a:defRPr>
            </a:pPr>
            <a:endParaRPr sz="1687" dirty="0">
              <a:solidFill>
                <a:schemeClr val="bg1"/>
              </a:solidFill>
            </a:endParaRPr>
          </a:p>
        </p:txBody>
      </p:sp>
      <p:sp>
        <p:nvSpPr>
          <p:cNvPr id="10" name="Title 9"/>
          <p:cNvSpPr>
            <a:spLocks noGrp="1"/>
          </p:cNvSpPr>
          <p:nvPr>
            <p:ph type="title" hasCustomPrompt="1"/>
          </p:nvPr>
        </p:nvSpPr>
        <p:spPr>
          <a:xfrm>
            <a:off x="1066800" y="1057912"/>
            <a:ext cx="6934200" cy="505361"/>
          </a:xfrm>
        </p:spPr>
        <p:txBody>
          <a:bodyPr>
            <a:normAutofit/>
          </a:bodyPr>
          <a:lstStyle>
            <a:lvl1pPr algn="ctr">
              <a:defRPr sz="3200" baseline="0">
                <a:solidFill>
                  <a:schemeClr val="bg1"/>
                </a:solidFill>
              </a:defRPr>
            </a:lvl1pPr>
          </a:lstStyle>
          <a:p>
            <a:r>
              <a:rPr lang="en-US" dirty="0"/>
              <a:t>Where We’re Going</a:t>
            </a:r>
          </a:p>
        </p:txBody>
      </p:sp>
      <p:sp>
        <p:nvSpPr>
          <p:cNvPr id="12" name="Text Placeholder 11"/>
          <p:cNvSpPr>
            <a:spLocks noGrp="1"/>
          </p:cNvSpPr>
          <p:nvPr>
            <p:ph type="body" sz="quarter" idx="10"/>
          </p:nvPr>
        </p:nvSpPr>
        <p:spPr>
          <a:xfrm>
            <a:off x="1219200" y="1591312"/>
            <a:ext cx="6629400" cy="1219200"/>
          </a:xfrm>
        </p:spPr>
        <p:txBody>
          <a:bodyPr/>
          <a:lstStyle>
            <a:lvl1pPr marL="0" indent="0" algn="l" defTabSz="914400" rtl="0" eaLnBrk="1" latinLnBrk="0" hangingPunct="1">
              <a:buNone/>
              <a:defRPr lang="en-US" sz="2000" kern="1200" dirty="0" smtClean="0">
                <a:solidFill>
                  <a:schemeClr val="bg1"/>
                </a:solidFill>
                <a:latin typeface="+mn-lt"/>
                <a:ea typeface="+mn-ea"/>
                <a:cs typeface="+mn-cs"/>
              </a:defRPr>
            </a:lvl1pPr>
            <a:lvl2pPr marL="0" indent="0" algn="l" defTabSz="914400" rtl="0" eaLnBrk="1" latinLnBrk="0" hangingPunct="1">
              <a:buNone/>
              <a:defRPr lang="en-US" sz="2000" kern="1200" dirty="0" smtClean="0">
                <a:solidFill>
                  <a:schemeClr val="bg1"/>
                </a:solidFill>
                <a:latin typeface="+mn-lt"/>
                <a:ea typeface="+mn-ea"/>
                <a:cs typeface="+mn-cs"/>
              </a:defRPr>
            </a:lvl2pPr>
            <a:lvl3pPr marL="0" indent="0" algn="l" defTabSz="914400" rtl="0" eaLnBrk="1" latinLnBrk="0" hangingPunct="1">
              <a:buNone/>
              <a:defRPr lang="en-US" sz="2000" kern="1200" dirty="0" smtClean="0">
                <a:solidFill>
                  <a:schemeClr val="bg1"/>
                </a:solidFill>
                <a:latin typeface="+mn-lt"/>
                <a:ea typeface="+mn-ea"/>
                <a:cs typeface="+mn-cs"/>
              </a:defRPr>
            </a:lvl3pPr>
            <a:lvl4pPr marL="0" indent="0" algn="l" defTabSz="914400" rtl="0" eaLnBrk="1" latinLnBrk="0" hangingPunct="1">
              <a:buNone/>
              <a:defRPr lang="en-US" sz="2000" kern="1200" dirty="0" smtClean="0">
                <a:solidFill>
                  <a:schemeClr val="bg1"/>
                </a:solidFill>
                <a:latin typeface="+mn-lt"/>
                <a:ea typeface="+mn-ea"/>
                <a:cs typeface="+mn-cs"/>
              </a:defRPr>
            </a:lvl4pPr>
            <a:lvl5pPr marL="18288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37748565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Definition">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495800" y="0"/>
            <a:ext cx="5334000" cy="6781800"/>
          </a:xfrm>
        </p:spPr>
        <p:txBody>
          <a:bodyPr/>
          <a:lstStyle/>
          <a:p>
            <a:r>
              <a:rPr lang="en-US"/>
              <a:t>Click icon to add picture</a:t>
            </a:r>
          </a:p>
        </p:txBody>
      </p:sp>
      <p:sp>
        <p:nvSpPr>
          <p:cNvPr id="12" name="Text Placeholder 11"/>
          <p:cNvSpPr>
            <a:spLocks noGrp="1"/>
          </p:cNvSpPr>
          <p:nvPr>
            <p:ph type="body" sz="quarter" idx="12"/>
          </p:nvPr>
        </p:nvSpPr>
        <p:spPr>
          <a:xfrm>
            <a:off x="457200" y="1905000"/>
            <a:ext cx="3505200" cy="4800600"/>
          </a:xfrm>
        </p:spPr>
        <p:txBody>
          <a:bodyPr>
            <a:normAutofit/>
          </a:bodyPr>
          <a:lstStyle>
            <a:lvl1pPr marL="0" indent="0">
              <a:buNone/>
              <a:defRPr kumimoji="0" lang="en-US" sz="2000" b="0" i="1"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1pPr>
            <a:lvl2pPr marL="457200" indent="0">
              <a:buNone/>
              <a:defRPr kumimoji="0" lang="en-US" sz="2000" b="0" i="0"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2pPr>
            <a:lvl3pPr marL="914400" indent="0">
              <a:buNone/>
              <a:defRPr kumimoji="0" lang="en-US" sz="2000" b="0" i="0"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3pPr>
            <a:lvl4pPr marL="1371600" indent="0">
              <a:buNone/>
              <a:defRPr kumimoji="0" lang="en-US" sz="2000" b="0" i="0"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4pPr>
            <a:lvl5pPr marL="1828800" indent="0">
              <a:buNone/>
              <a:defRPr kumimoji="0" lang="en-US" sz="2000" b="0" i="0"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5pPr>
          </a:lstStyle>
          <a:p>
            <a:pPr lvl="0"/>
            <a:r>
              <a:rPr lang="en-US"/>
              <a:t>Click to edit Master text styles</a:t>
            </a:r>
          </a:p>
          <a:p>
            <a:pPr lvl="1"/>
            <a:r>
              <a:rPr lang="en-US"/>
              <a:t>Second level</a:t>
            </a:r>
          </a:p>
        </p:txBody>
      </p:sp>
      <p:sp>
        <p:nvSpPr>
          <p:cNvPr id="13" name="Title 12"/>
          <p:cNvSpPr>
            <a:spLocks noGrp="1"/>
          </p:cNvSpPr>
          <p:nvPr>
            <p:ph type="title"/>
          </p:nvPr>
        </p:nvSpPr>
        <p:spPr>
          <a:xfrm>
            <a:off x="457200" y="1600200"/>
            <a:ext cx="4114800" cy="609600"/>
          </a:xfrm>
        </p:spPr>
        <p:txBody>
          <a:bodyPr>
            <a:normAutofit/>
          </a:bodyPr>
          <a:lstStyle>
            <a:lvl1pPr>
              <a:defRPr kumimoji="0" lang="en-US" sz="3200" b="1" i="0" u="none" strike="noStrike" kern="1200" cap="none" normalizeH="0" baseline="0" dirty="0" smtClean="0">
                <a:ln>
                  <a:noFill/>
                </a:ln>
                <a:solidFill>
                  <a:schemeClr val="tx1"/>
                </a:solidFill>
                <a:effectLst/>
                <a:latin typeface="Arial" pitchFamily="34" charset="0"/>
                <a:ea typeface="+mn-ea"/>
                <a:cs typeface="Arial" pitchFamily="34" charset="0"/>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62283220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ICOA BLUE - How We'll Get There2">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578" y="-76200"/>
            <a:ext cx="4632960" cy="6949440"/>
          </a:xfrm>
          <a:prstGeom prst="rect">
            <a:avLst/>
          </a:prstGeom>
        </p:spPr>
      </p:pic>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How We’ll Get There</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dirty="0"/>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Tree>
    <p:custDataLst>
      <p:tags r:id="rId1"/>
    </p:custDataLst>
    <p:extLst>
      <p:ext uri="{BB962C8B-B14F-4D97-AF65-F5344CB8AC3E}">
        <p14:creationId xmlns:p14="http://schemas.microsoft.com/office/powerpoint/2010/main" val="397800496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ICOA BLUE - Where Weve Been 2">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Where We’ve Been</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5" name="TextBox 4"/>
          <p:cNvSpPr txBox="1"/>
          <p:nvPr/>
        </p:nvSpPr>
        <p:spPr>
          <a:xfrm>
            <a:off x="-3352800" y="228600"/>
            <a:ext cx="2590800" cy="3139321"/>
          </a:xfrm>
          <a:prstGeom prst="rect">
            <a:avLst/>
          </a:prstGeom>
          <a:noFill/>
        </p:spPr>
        <p:txBody>
          <a:bodyPr wrap="square" rtlCol="0">
            <a:spAutoFit/>
          </a:bodyPr>
          <a:lstStyle/>
          <a:p>
            <a:r>
              <a:rPr lang="en-US" b="1" u="sng" dirty="0"/>
              <a:t>Best practice is to copy the bullet points from the course objectives slide (How We’ll Get There” &amp; paste them here. If written well, those objectives should summarize what has been learned during the course or topic. </a:t>
            </a:r>
          </a:p>
          <a:p>
            <a:endParaRPr lang="en-US" dirty="0"/>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578" y="-76200"/>
            <a:ext cx="4632960" cy="6949440"/>
          </a:xfrm>
          <a:prstGeom prst="rect">
            <a:avLst/>
          </a:prstGeom>
        </p:spPr>
      </p:pic>
    </p:spTree>
    <p:custDataLst>
      <p:tags r:id="rId1"/>
    </p:custDataLst>
    <p:extLst>
      <p:ext uri="{BB962C8B-B14F-4D97-AF65-F5344CB8AC3E}">
        <p14:creationId xmlns:p14="http://schemas.microsoft.com/office/powerpoint/2010/main" val="18682976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ICOA BLUE - How We'll Get There">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How We’ll Get There</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5" name="TextBox 4"/>
          <p:cNvSpPr txBox="1"/>
          <p:nvPr/>
        </p:nvSpPr>
        <p:spPr>
          <a:xfrm>
            <a:off x="-3352800" y="228600"/>
            <a:ext cx="2590800" cy="3693319"/>
          </a:xfrm>
          <a:prstGeom prst="rect">
            <a:avLst/>
          </a:prstGeom>
          <a:noFill/>
        </p:spPr>
        <p:txBody>
          <a:bodyPr wrap="square" rtlCol="0">
            <a:spAutoFit/>
          </a:bodyPr>
          <a:lstStyle/>
          <a:p>
            <a:r>
              <a:rPr lang="en-US" b="1" u="sng" dirty="0"/>
              <a:t>NOTE: Best practice is to copy the bullet points from the course objectives slide (How We’ll Get There” &amp; paste them onto the “Where We’ve Been” layout. If written well, those objectives should also summarize what has been learned. </a:t>
            </a:r>
            <a:r>
              <a:rPr lang="en-US" b="1" u="sng" dirty="0" err="1"/>
              <a:t>Throughut</a:t>
            </a:r>
            <a:r>
              <a:rPr lang="en-US" b="1" u="sng" dirty="0"/>
              <a:t> the course or topic </a:t>
            </a:r>
          </a:p>
          <a:p>
            <a:endParaRPr lang="en-US" dirty="0"/>
          </a:p>
        </p:txBody>
      </p:sp>
      <p:pic>
        <p:nvPicPr>
          <p:cNvPr id="33" name="Picture 32"/>
          <p:cNvPicPr>
            <a:picLocks noChangeAspect="1"/>
          </p:cNvPicPr>
          <p:nvPr/>
        </p:nvPicPr>
        <p:blipFill>
          <a:blip>
            <a:extLst>
              <a:ext uri="{28A0092B-C50C-407E-A947-70E740481C1C}">
                <a14:useLocalDpi xmlns:a14="http://schemas.microsoft.com/office/drawing/2010/main" val="0"/>
              </a:ext>
            </a:extLst>
          </a:blip>
          <a:stretch>
            <a:fillRect/>
          </a:stretch>
        </p:blipFill>
        <p:spPr>
          <a:xfrm>
            <a:off x="4648578" y="283"/>
            <a:ext cx="4571622" cy="6857433"/>
          </a:xfrm>
          <a:prstGeom prst="rect">
            <a:avLst/>
          </a:prstGeom>
        </p:spPr>
      </p:pic>
    </p:spTree>
    <p:custDataLst>
      <p:tags r:id="rId1"/>
    </p:custDataLst>
    <p:extLst>
      <p:ext uri="{BB962C8B-B14F-4D97-AF65-F5344CB8AC3E}">
        <p14:creationId xmlns:p14="http://schemas.microsoft.com/office/powerpoint/2010/main" val="9178867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ICOA BLUE - Refine Your Technique">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Refine Your Technique</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76200"/>
            <a:ext cx="4632960" cy="6949440"/>
          </a:xfrm>
          <a:prstGeom prst="rect">
            <a:avLst/>
          </a:prstGeom>
        </p:spPr>
      </p:pic>
    </p:spTree>
    <p:custDataLst>
      <p:tags r:id="rId1"/>
    </p:custDataLst>
    <p:extLst>
      <p:ext uri="{BB962C8B-B14F-4D97-AF65-F5344CB8AC3E}">
        <p14:creationId xmlns:p14="http://schemas.microsoft.com/office/powerpoint/2010/main" val="20973805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Where Weve Been">
    <p:spTree>
      <p:nvGrpSpPr>
        <p:cNvPr id="1" name=""/>
        <p:cNvGrpSpPr/>
        <p:nvPr/>
      </p:nvGrpSpPr>
      <p:grpSpPr>
        <a:xfrm>
          <a:off x="0" y="0"/>
          <a:ext cx="0" cy="0"/>
          <a:chOff x="0" y="0"/>
          <a:chExt cx="0" cy="0"/>
        </a:xfrm>
      </p:grpSpPr>
      <p:pic>
        <p:nvPicPr>
          <p:cNvPr id="6" name="Picture 5"/>
          <p:cNvPicPr>
            <a:picLocks noChangeAspect="1"/>
          </p:cNvPicPr>
          <p:nvPr/>
        </p:nvPicPr>
        <p:blipFill>
          <a:blip>
            <a:extLst>
              <a:ext uri="{28A0092B-C50C-407E-A947-70E740481C1C}">
                <a14:useLocalDpi xmlns:a14="http://schemas.microsoft.com/office/drawing/2010/main" val="0"/>
              </a:ext>
            </a:extLst>
          </a:blip>
          <a:stretch>
            <a:fillRect/>
          </a:stretch>
        </p:blipFill>
        <p:spPr>
          <a:xfrm>
            <a:off x="4648578" y="283"/>
            <a:ext cx="4571622" cy="6857433"/>
          </a:xfrm>
          <a:prstGeom prst="rect">
            <a:avLst/>
          </a:prstGeom>
        </p:spPr>
      </p:pic>
      <p:sp>
        <p:nvSpPr>
          <p:cNvPr id="7" name="Title 7"/>
          <p:cNvSpPr>
            <a:spLocks noGrp="1"/>
          </p:cNvSpPr>
          <p:nvPr>
            <p:ph type="title"/>
          </p:nvPr>
        </p:nvSpPr>
        <p:spPr>
          <a:xfrm>
            <a:off x="337264" y="457200"/>
            <a:ext cx="4206240" cy="535531"/>
          </a:xfrm>
        </p:spPr>
        <p:txBody>
          <a:bodyPr/>
          <a:lstStyle/>
          <a:p>
            <a:r>
              <a:rPr lang="en-US">
                <a:sym typeface="Yanone Kaffeesatz Bold"/>
              </a:rPr>
              <a:t>Click to edit Master title style</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5" name="TextBox 4"/>
          <p:cNvSpPr txBox="1"/>
          <p:nvPr/>
        </p:nvSpPr>
        <p:spPr>
          <a:xfrm>
            <a:off x="-3352800" y="228600"/>
            <a:ext cx="2590800" cy="4524315"/>
          </a:xfrm>
          <a:prstGeom prst="rect">
            <a:avLst/>
          </a:prstGeom>
          <a:noFill/>
        </p:spPr>
        <p:txBody>
          <a:bodyPr wrap="square" rtlCol="0">
            <a:spAutoFit/>
          </a:bodyPr>
          <a:lstStyle/>
          <a:p>
            <a:r>
              <a:rPr lang="en-US" b="1" u="sng" dirty="0"/>
              <a:t>Instructions:</a:t>
            </a:r>
          </a:p>
          <a:p>
            <a:r>
              <a:rPr lang="en-US" dirty="0"/>
              <a:t>Each bullet point is an individual text box. Add your text, then delete any unused bullet</a:t>
            </a:r>
            <a:r>
              <a:rPr lang="en-US" baseline="0" dirty="0"/>
              <a:t> graphics &amp; their related text boxes. For longer text, you may want to change the </a:t>
            </a:r>
            <a:r>
              <a:rPr lang="en-US" baseline="0" dirty="0" err="1"/>
              <a:t>vertuical</a:t>
            </a:r>
            <a:r>
              <a:rPr lang="en-US" baseline="0" dirty="0"/>
              <a:t> spacing between bullet groups. You can select the bullet &amp; its text box &amp; </a:t>
            </a:r>
            <a:r>
              <a:rPr lang="en-US" baseline="0" dirty="0" err="1"/>
              <a:t>manuyally</a:t>
            </a:r>
            <a:r>
              <a:rPr lang="en-US" baseline="0" dirty="0"/>
              <a:t> space them, or you can use “Distribute Vertically” under the align option.</a:t>
            </a:r>
            <a:endParaRPr lang="en-US" dirty="0"/>
          </a:p>
        </p:txBody>
      </p:sp>
    </p:spTree>
    <p:custDataLst>
      <p:tags r:id="rId1"/>
    </p:custDataLst>
    <p:extLst>
      <p:ext uri="{BB962C8B-B14F-4D97-AF65-F5344CB8AC3E}">
        <p14:creationId xmlns:p14="http://schemas.microsoft.com/office/powerpoint/2010/main" val="102867114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Congratulations">
    <p:spTree>
      <p:nvGrpSpPr>
        <p:cNvPr id="1" name=""/>
        <p:cNvGrpSpPr/>
        <p:nvPr/>
      </p:nvGrpSpPr>
      <p:grpSpPr>
        <a:xfrm>
          <a:off x="0" y="0"/>
          <a:ext cx="0" cy="0"/>
          <a:chOff x="0" y="0"/>
          <a:chExt cx="0" cy="0"/>
        </a:xfrm>
      </p:grpSpPr>
      <p:sp>
        <p:nvSpPr>
          <p:cNvPr id="6" name="Title 7"/>
          <p:cNvSpPr>
            <a:spLocks noGrp="1"/>
          </p:cNvSpPr>
          <p:nvPr>
            <p:ph type="title"/>
          </p:nvPr>
        </p:nvSpPr>
        <p:spPr>
          <a:xfrm>
            <a:off x="104696" y="457200"/>
            <a:ext cx="4314904" cy="535531"/>
          </a:xfrm>
        </p:spPr>
        <p:txBody>
          <a:bodyPr/>
          <a:lstStyle>
            <a:lvl1pPr algn="ctr">
              <a:defRPr/>
            </a:lvl1pPr>
          </a:lstStyle>
          <a:p>
            <a:r>
              <a:rPr lang="en-US" sz="3600" cap="all">
                <a:sym typeface="Yanone Kaffeesatz Bold"/>
              </a:rPr>
              <a:t>Click to edit Master title style</a:t>
            </a:r>
            <a:endParaRPr lang="en-US" sz="3600" cap="all"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578" y="-76200"/>
            <a:ext cx="4632960" cy="6949440"/>
          </a:xfrm>
          <a:prstGeom prst="rect">
            <a:avLst/>
          </a:prstGeom>
        </p:spPr>
      </p:pic>
      <p:sp>
        <p:nvSpPr>
          <p:cNvPr id="8" name="TextBox 7"/>
          <p:cNvSpPr txBox="1"/>
          <p:nvPr/>
        </p:nvSpPr>
        <p:spPr>
          <a:xfrm>
            <a:off x="-5715000" y="1295400"/>
            <a:ext cx="3886200" cy="5324535"/>
          </a:xfrm>
          <a:prstGeom prst="rect">
            <a:avLst/>
          </a:prstGeom>
          <a:noFill/>
        </p:spPr>
        <p:txBody>
          <a:bodyPr wrap="square" rtlCol="0">
            <a:spAutoFit/>
          </a:bodyPr>
          <a:lstStyle/>
          <a:p>
            <a:pPr algn="ctr"/>
            <a:r>
              <a:rPr lang="en-US" sz="2000" dirty="0"/>
              <a:t>PLEASE USE THIS TEXT, CUSTOMIZED FOR YOUR COURSE:</a:t>
            </a:r>
          </a:p>
          <a:p>
            <a:pPr algn="ctr"/>
            <a:endParaRPr lang="en-US" sz="2000" dirty="0"/>
          </a:p>
          <a:p>
            <a:pPr algn="ctr"/>
            <a:r>
              <a:rPr lang="en-US" sz="2000" dirty="0"/>
              <a:t>You have successfully completed the Understanding Dementia: Providing Safe &amp; Comfortable Care course. Your efforts will allow you to understand behaviors, minimize stressors &amp; communicate effectively with PWD. In doing so you will make both your life &amp; theirs more enjoyable.</a:t>
            </a:r>
          </a:p>
          <a:p>
            <a:pPr algn="ctr"/>
            <a:endParaRPr lang="en-US" sz="2000" dirty="0"/>
          </a:p>
          <a:p>
            <a:pPr algn="ctr"/>
            <a:r>
              <a:rPr lang="en-US" sz="2000" dirty="0"/>
              <a:t>If you’d like to continue on your learning path, please go to the next course in the eight course series, Preparing for Communication.</a:t>
            </a:r>
          </a:p>
        </p:txBody>
      </p:sp>
      <p:sp>
        <p:nvSpPr>
          <p:cNvPr id="10" name="Text Placeholder 9"/>
          <p:cNvSpPr>
            <a:spLocks noGrp="1"/>
          </p:cNvSpPr>
          <p:nvPr>
            <p:ph type="body" sz="quarter" idx="10"/>
          </p:nvPr>
        </p:nvSpPr>
        <p:spPr>
          <a:xfrm>
            <a:off x="457200" y="1295400"/>
            <a:ext cx="3749040" cy="4552950"/>
          </a:xfrm>
        </p:spPr>
        <p:txBody>
          <a:bodyPr>
            <a:normAutofit/>
          </a:bodyPr>
          <a:lstStyle>
            <a:lvl1pPr marL="0" indent="0">
              <a:buNone/>
              <a:defRPr lang="en-US" sz="2000" kern="1200" dirty="0" smtClean="0">
                <a:solidFill>
                  <a:schemeClr val="tx1"/>
                </a:solidFill>
                <a:latin typeface="+mn-lt"/>
                <a:ea typeface="+mn-ea"/>
                <a:cs typeface="+mn-cs"/>
              </a:defRPr>
            </a:lvl1pPr>
            <a:lvl2pPr marL="457200" indent="0">
              <a:buNone/>
              <a:defRPr lang="en-US" sz="2000" kern="1200" dirty="0" smtClean="0">
                <a:solidFill>
                  <a:schemeClr val="tx1"/>
                </a:solidFill>
                <a:latin typeface="+mn-lt"/>
                <a:ea typeface="+mn-ea"/>
                <a:cs typeface="+mn-cs"/>
              </a:defRPr>
            </a:lvl2pPr>
            <a:lvl3pPr marL="914400" indent="0">
              <a:buNone/>
              <a:defRPr lang="en-US" sz="2000" kern="1200" dirty="0" smtClean="0">
                <a:solidFill>
                  <a:schemeClr val="tx1"/>
                </a:solidFill>
                <a:latin typeface="+mn-lt"/>
                <a:ea typeface="+mn-ea"/>
                <a:cs typeface="+mn-cs"/>
              </a:defRPr>
            </a:lvl3pPr>
            <a:lvl4pPr marL="1371600" indent="0">
              <a:buNone/>
              <a:defRPr lang="en-US" sz="2000" kern="1200" dirty="0" smtClean="0">
                <a:solidFill>
                  <a:schemeClr val="tx1"/>
                </a:solidFill>
                <a:latin typeface="+mn-lt"/>
                <a:ea typeface="+mn-ea"/>
                <a:cs typeface="+mn-cs"/>
              </a:defRPr>
            </a:lvl4pPr>
            <a:lvl5pPr marL="1828800" indent="0">
              <a:buNone/>
              <a:defRPr lang="en-US" sz="2000" kern="1200" dirty="0">
                <a:solidFill>
                  <a:schemeClr val="tx1"/>
                </a:solidFill>
                <a:latin typeface="+mn-lt"/>
                <a:ea typeface="+mn-ea"/>
                <a:cs typeface="+mn-cs"/>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40266682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Section Heading">
    <p:spTree>
      <p:nvGrpSpPr>
        <p:cNvPr id="1" name=""/>
        <p:cNvGrpSpPr/>
        <p:nvPr/>
      </p:nvGrpSpPr>
      <p:grpSpPr>
        <a:xfrm>
          <a:off x="0" y="0"/>
          <a:ext cx="0" cy="0"/>
          <a:chOff x="0" y="0"/>
          <a:chExt cx="0" cy="0"/>
        </a:xfrm>
      </p:grpSpPr>
      <p:sp>
        <p:nvSpPr>
          <p:cNvPr id="6" name="Round Same Side Corner Rectangle 5"/>
          <p:cNvSpPr/>
          <p:nvPr/>
        </p:nvSpPr>
        <p:spPr>
          <a:xfrm rot="5400000">
            <a:off x="2633777" y="-856769"/>
            <a:ext cx="2143339" cy="7410893"/>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4"/>
          <p:cNvPicPr>
            <a:picLocks noChangeAspect="1"/>
          </p:cNvPicPr>
          <p:nvPr/>
        </p:nvPicPr>
        <p:blipFill>
          <a:blip r:embed="rId3" cstate="screen">
            <a:extLst>
              <a:ext uri="{28A0092B-C50C-407E-A947-70E740481C1C}">
                <a14:useLocalDpi xmlns:a14="http://schemas.microsoft.com/office/drawing/2010/main"/>
              </a:ext>
            </a:extLst>
          </a:blip>
          <a:srcRect t="7208" b="7208"/>
          <a:stretch>
            <a:fillRect/>
          </a:stretch>
        </p:blipFill>
        <p:spPr>
          <a:xfrm>
            <a:off x="0" y="1777008"/>
            <a:ext cx="3759398" cy="2142009"/>
          </a:xfrm>
          <a:prstGeom prst="rect">
            <a:avLst/>
          </a:prstGeom>
        </p:spPr>
      </p:pic>
      <p:sp>
        <p:nvSpPr>
          <p:cNvPr id="8" name="Title 13"/>
          <p:cNvSpPr>
            <a:spLocks noGrp="1"/>
          </p:cNvSpPr>
          <p:nvPr>
            <p:ph type="title"/>
          </p:nvPr>
        </p:nvSpPr>
        <p:spPr>
          <a:xfrm>
            <a:off x="3905094" y="2356991"/>
            <a:ext cx="3200400" cy="1077218"/>
          </a:xfrm>
        </p:spPr>
        <p:txBody>
          <a:bodyPr anchor="ctr" anchorCtr="0">
            <a:noAutofit/>
          </a:bodyPr>
          <a:lstStyle/>
          <a:p>
            <a:pPr lvl="0">
              <a:lnSpc>
                <a:spcPct val="100000"/>
              </a:lnSpc>
              <a:spcBef>
                <a:spcPts val="0"/>
              </a:spcBef>
            </a:pPr>
            <a:r>
              <a:rPr lang="en-US" sz="2400" cap="none">
                <a:solidFill>
                  <a:srgbClr val="FFFFFF">
                    <a:lumMod val="65000"/>
                  </a:srgbClr>
                </a:solidFill>
              </a:rPr>
              <a:t>Click to edit Master title style</a:t>
            </a:r>
            <a:endParaRPr lang="en-US" sz="4000" dirty="0"/>
          </a:p>
        </p:txBody>
      </p:sp>
    </p:spTree>
    <p:custDataLst>
      <p:tags r:id="rId1"/>
    </p:custDataLst>
    <p:extLst>
      <p:ext uri="{BB962C8B-B14F-4D97-AF65-F5344CB8AC3E}">
        <p14:creationId xmlns:p14="http://schemas.microsoft.com/office/powerpoint/2010/main" val="67733078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60/40 Layout">
    <p:spTree>
      <p:nvGrpSpPr>
        <p:cNvPr id="1" name=""/>
        <p:cNvGrpSpPr/>
        <p:nvPr/>
      </p:nvGrpSpPr>
      <p:grpSpPr>
        <a:xfrm>
          <a:off x="0" y="0"/>
          <a:ext cx="0" cy="0"/>
          <a:chOff x="0" y="0"/>
          <a:chExt cx="0" cy="0"/>
        </a:xfrm>
      </p:grpSpPr>
      <p:pic>
        <p:nvPicPr>
          <p:cNvPr id="6" name="Picture Placeholder 23"/>
          <p:cNvPicPr>
            <a:picLocks noChangeAspect="1"/>
          </p:cNvPicPr>
          <p:nvPr/>
        </p:nvPicPr>
        <p:blipFill>
          <a:blip r:embed="rId3" cstate="screen">
            <a:extLst>
              <a:ext uri="{28A0092B-C50C-407E-A947-70E740481C1C}">
                <a14:useLocalDpi xmlns:a14="http://schemas.microsoft.com/office/drawing/2010/main"/>
              </a:ext>
            </a:extLst>
          </a:blip>
          <a:srcRect t="27436" b="27436"/>
          <a:stretch>
            <a:fillRect/>
          </a:stretch>
        </p:blipFill>
        <p:spPr>
          <a:xfrm>
            <a:off x="0" y="-12740"/>
            <a:ext cx="9144000" cy="2746995"/>
          </a:xfrm>
          <a:prstGeom prst="rect">
            <a:avLst/>
          </a:prstGeom>
        </p:spPr>
      </p:pic>
      <p:sp>
        <p:nvSpPr>
          <p:cNvPr id="7" name="Title 6"/>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8" name="TextBox 7"/>
          <p:cNvSpPr txBox="1"/>
          <p:nvPr/>
        </p:nvSpPr>
        <p:spPr>
          <a:xfrm>
            <a:off x="4549846" y="3300544"/>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ea typeface="Lato Light" charset="0"/>
                <a:cs typeface="Lato Light" charset="0"/>
              </a:rPr>
              <a:t>100</a:t>
            </a:r>
          </a:p>
        </p:txBody>
      </p:sp>
      <p:cxnSp>
        <p:nvCxnSpPr>
          <p:cNvPr id="9" name="Straight Connector 8"/>
          <p:cNvCxnSpPr/>
          <p:nvPr/>
        </p:nvCxnSpPr>
        <p:spPr>
          <a:xfrm>
            <a:off x="5246370" y="3436896"/>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46370" y="3958911"/>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246370" y="4480925"/>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46370" y="5002940"/>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246370" y="5524955"/>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46370" y="6046970"/>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549846" y="3816002"/>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ea typeface="Lato Light" charset="0"/>
                <a:cs typeface="Lato Light" charset="0"/>
              </a:rPr>
              <a:t>80</a:t>
            </a:r>
          </a:p>
        </p:txBody>
      </p:sp>
      <p:sp>
        <p:nvSpPr>
          <p:cNvPr id="16" name="TextBox 15"/>
          <p:cNvSpPr txBox="1"/>
          <p:nvPr/>
        </p:nvSpPr>
        <p:spPr>
          <a:xfrm>
            <a:off x="4549846" y="4331459"/>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ea typeface="Lato Light" charset="0"/>
                <a:cs typeface="Lato Light" charset="0"/>
              </a:rPr>
              <a:t>60</a:t>
            </a:r>
          </a:p>
        </p:txBody>
      </p:sp>
      <p:sp>
        <p:nvSpPr>
          <p:cNvPr id="17" name="TextBox 16"/>
          <p:cNvSpPr txBox="1"/>
          <p:nvPr/>
        </p:nvSpPr>
        <p:spPr>
          <a:xfrm>
            <a:off x="4549846" y="4842010"/>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a:solidFill>
                  <a:schemeClr val="tx2"/>
                </a:solidFill>
                <a:latin typeface="+mn-lt"/>
                <a:ea typeface="Lato Light" charset="0"/>
                <a:cs typeface="Lato Light" charset="0"/>
              </a:rPr>
              <a:t>40</a:t>
            </a:r>
            <a:endParaRPr lang="en-US" sz="1600" dirty="0">
              <a:solidFill>
                <a:schemeClr val="tx2"/>
              </a:solidFill>
              <a:latin typeface="+mn-lt"/>
              <a:ea typeface="Lato Light" charset="0"/>
              <a:cs typeface="Lato Light" charset="0"/>
            </a:endParaRPr>
          </a:p>
        </p:txBody>
      </p:sp>
      <p:sp>
        <p:nvSpPr>
          <p:cNvPr id="18" name="TextBox 17"/>
          <p:cNvSpPr txBox="1"/>
          <p:nvPr/>
        </p:nvSpPr>
        <p:spPr>
          <a:xfrm>
            <a:off x="4549846" y="5377597"/>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a:solidFill>
                  <a:schemeClr val="tx2"/>
                </a:solidFill>
                <a:latin typeface="+mn-lt"/>
                <a:ea typeface="Lato Light" charset="0"/>
                <a:cs typeface="Lato Light" charset="0"/>
              </a:rPr>
              <a:t>20</a:t>
            </a:r>
            <a:endParaRPr lang="en-US" sz="1600" dirty="0">
              <a:solidFill>
                <a:schemeClr val="tx2"/>
              </a:solidFill>
              <a:latin typeface="+mn-lt"/>
              <a:ea typeface="Lato Light" charset="0"/>
              <a:cs typeface="Lato Light" charset="0"/>
            </a:endParaRPr>
          </a:p>
        </p:txBody>
      </p:sp>
      <p:sp>
        <p:nvSpPr>
          <p:cNvPr id="19" name="TextBox 18"/>
          <p:cNvSpPr txBox="1"/>
          <p:nvPr/>
        </p:nvSpPr>
        <p:spPr>
          <a:xfrm>
            <a:off x="4844861" y="5899581"/>
            <a:ext cx="331837"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a:solidFill>
                  <a:schemeClr val="tx2"/>
                </a:solidFill>
                <a:latin typeface="+mn-lt"/>
                <a:ea typeface="Lato Light" charset="0"/>
                <a:cs typeface="Lato Light" charset="0"/>
              </a:rPr>
              <a:t>0</a:t>
            </a:r>
            <a:endParaRPr lang="en-US" sz="1600" dirty="0">
              <a:solidFill>
                <a:schemeClr val="tx2"/>
              </a:solidFill>
              <a:latin typeface="+mn-lt"/>
              <a:ea typeface="Lato Light" charset="0"/>
              <a:cs typeface="Lato Light" charset="0"/>
            </a:endParaRPr>
          </a:p>
        </p:txBody>
      </p:sp>
      <p:sp>
        <p:nvSpPr>
          <p:cNvPr id="20" name="TextBox 19"/>
          <p:cNvSpPr txBox="1"/>
          <p:nvPr/>
        </p:nvSpPr>
        <p:spPr>
          <a:xfrm>
            <a:off x="5133698" y="6101790"/>
            <a:ext cx="1013688" cy="341040"/>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ea typeface="Lato Light" charset="0"/>
                <a:cs typeface="Lato Light" charset="0"/>
              </a:rPr>
              <a:t>February</a:t>
            </a:r>
          </a:p>
        </p:txBody>
      </p:sp>
      <p:sp>
        <p:nvSpPr>
          <p:cNvPr id="21" name="TextBox 20"/>
          <p:cNvSpPr txBox="1"/>
          <p:nvPr/>
        </p:nvSpPr>
        <p:spPr>
          <a:xfrm>
            <a:off x="6059547" y="6105094"/>
            <a:ext cx="795125" cy="341040"/>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ea typeface="Lato Light" charset="0"/>
                <a:cs typeface="Lato Light" charset="0"/>
              </a:rPr>
              <a:t>March</a:t>
            </a:r>
          </a:p>
        </p:txBody>
      </p:sp>
      <p:sp>
        <p:nvSpPr>
          <p:cNvPr id="22" name="TextBox 21"/>
          <p:cNvSpPr txBox="1"/>
          <p:nvPr/>
        </p:nvSpPr>
        <p:spPr>
          <a:xfrm>
            <a:off x="6936438" y="6092691"/>
            <a:ext cx="626019" cy="341040"/>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ea typeface="Lato Light" charset="0"/>
                <a:cs typeface="Lato Light" charset="0"/>
              </a:rPr>
              <a:t>April</a:t>
            </a:r>
          </a:p>
        </p:txBody>
      </p:sp>
      <p:sp>
        <p:nvSpPr>
          <p:cNvPr id="23" name="TextBox 22"/>
          <p:cNvSpPr txBox="1"/>
          <p:nvPr/>
        </p:nvSpPr>
        <p:spPr>
          <a:xfrm>
            <a:off x="7772678" y="6074898"/>
            <a:ext cx="563048" cy="341040"/>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May</a:t>
            </a:r>
          </a:p>
        </p:txBody>
      </p:sp>
      <p:grpSp>
        <p:nvGrpSpPr>
          <p:cNvPr id="24" name="Group 23"/>
          <p:cNvGrpSpPr/>
          <p:nvPr/>
        </p:nvGrpSpPr>
        <p:grpSpPr>
          <a:xfrm>
            <a:off x="5306887" y="4734130"/>
            <a:ext cx="667311" cy="1296000"/>
            <a:chOff x="5304332" y="4847345"/>
            <a:chExt cx="667311" cy="1296000"/>
          </a:xfrm>
        </p:grpSpPr>
        <p:sp>
          <p:nvSpPr>
            <p:cNvPr id="25" name="Rectangle 24"/>
            <p:cNvSpPr/>
            <p:nvPr/>
          </p:nvSpPr>
          <p:spPr>
            <a:xfrm>
              <a:off x="5304332" y="5512530"/>
              <a:ext cx="201600" cy="6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537187" y="5819345"/>
              <a:ext cx="201600" cy="3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770043" y="4847345"/>
              <a:ext cx="201600" cy="129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6109884" y="3726130"/>
            <a:ext cx="675400" cy="2304000"/>
            <a:chOff x="6117363" y="3839345"/>
            <a:chExt cx="675400" cy="2304000"/>
          </a:xfrm>
        </p:grpSpPr>
        <p:sp>
          <p:nvSpPr>
            <p:cNvPr id="29" name="Rectangle 28"/>
            <p:cNvSpPr/>
            <p:nvPr/>
          </p:nvSpPr>
          <p:spPr>
            <a:xfrm>
              <a:off x="6117363" y="5819345"/>
              <a:ext cx="201600" cy="32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354263" y="4523345"/>
              <a:ext cx="201600" cy="16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6591163" y="3839345"/>
              <a:ext cx="201600" cy="230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6914415" y="4446130"/>
            <a:ext cx="670065" cy="1584000"/>
            <a:chOff x="6914819" y="4559345"/>
            <a:chExt cx="670065" cy="1584000"/>
          </a:xfrm>
        </p:grpSpPr>
        <p:sp>
          <p:nvSpPr>
            <p:cNvPr id="33" name="Rectangle 32"/>
            <p:cNvSpPr/>
            <p:nvPr/>
          </p:nvSpPr>
          <p:spPr>
            <a:xfrm>
              <a:off x="6914819" y="5639345"/>
              <a:ext cx="198000" cy="50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7150851" y="4559345"/>
              <a:ext cx="198000" cy="158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7386884" y="5171345"/>
              <a:ext cx="198000" cy="9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7718167" y="3834130"/>
            <a:ext cx="672070" cy="2196000"/>
            <a:chOff x="7718167" y="3947345"/>
            <a:chExt cx="672070" cy="2196000"/>
          </a:xfrm>
        </p:grpSpPr>
        <p:sp>
          <p:nvSpPr>
            <p:cNvPr id="37" name="Rectangle 36"/>
            <p:cNvSpPr/>
            <p:nvPr/>
          </p:nvSpPr>
          <p:spPr>
            <a:xfrm>
              <a:off x="7718167" y="5423345"/>
              <a:ext cx="198000" cy="7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7959556" y="4919345"/>
              <a:ext cx="198000" cy="12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8192237" y="3947345"/>
              <a:ext cx="198000" cy="219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grpSp>
        <p:nvGrpSpPr>
          <p:cNvPr id="41" name="Group 40"/>
          <p:cNvGrpSpPr/>
          <p:nvPr/>
        </p:nvGrpSpPr>
        <p:grpSpPr>
          <a:xfrm>
            <a:off x="396135" y="3136925"/>
            <a:ext cx="3363395" cy="952962"/>
            <a:chOff x="-1699695" y="-1161451"/>
            <a:chExt cx="3363395" cy="952962"/>
          </a:xfrm>
        </p:grpSpPr>
        <p:sp>
          <p:nvSpPr>
            <p:cNvPr id="42" name="TextBox 41"/>
            <p:cNvSpPr txBox="1"/>
            <p:nvPr/>
          </p:nvSpPr>
          <p:spPr>
            <a:xfrm>
              <a:off x="-1699695" y="-795446"/>
              <a:ext cx="3363395" cy="58695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It might describe the image. </a:t>
              </a:r>
            </a:p>
          </p:txBody>
        </p:sp>
        <p:sp>
          <p:nvSpPr>
            <p:cNvPr id="43" name="TextBox 42"/>
            <p:cNvSpPr txBox="1"/>
            <p:nvPr/>
          </p:nvSpPr>
          <p:spPr>
            <a:xfrm>
              <a:off x="-1699695" y="-1161451"/>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01</a:t>
              </a:r>
            </a:p>
          </p:txBody>
        </p:sp>
      </p:grpSp>
      <p:grpSp>
        <p:nvGrpSpPr>
          <p:cNvPr id="44" name="Group 43"/>
          <p:cNvGrpSpPr/>
          <p:nvPr/>
        </p:nvGrpSpPr>
        <p:grpSpPr>
          <a:xfrm>
            <a:off x="396135" y="4280012"/>
            <a:ext cx="3363395" cy="952962"/>
            <a:chOff x="-1737829" y="1252712"/>
            <a:chExt cx="3363395" cy="952962"/>
          </a:xfrm>
        </p:grpSpPr>
        <p:sp>
          <p:nvSpPr>
            <p:cNvPr id="45" name="TextBox 44"/>
            <p:cNvSpPr txBox="1"/>
            <p:nvPr/>
          </p:nvSpPr>
          <p:spPr>
            <a:xfrm>
              <a:off x="-1737829" y="1618717"/>
              <a:ext cx="3363395" cy="58695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It might describe the image.</a:t>
              </a:r>
            </a:p>
          </p:txBody>
        </p:sp>
        <p:sp>
          <p:nvSpPr>
            <p:cNvPr id="46" name="TextBox 45"/>
            <p:cNvSpPr txBox="1"/>
            <p:nvPr/>
          </p:nvSpPr>
          <p:spPr>
            <a:xfrm>
              <a:off x="-1737829" y="1252712"/>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02</a:t>
              </a:r>
            </a:p>
          </p:txBody>
        </p:sp>
      </p:grpSp>
      <p:grpSp>
        <p:nvGrpSpPr>
          <p:cNvPr id="47" name="Group 46"/>
          <p:cNvGrpSpPr/>
          <p:nvPr/>
        </p:nvGrpSpPr>
        <p:grpSpPr>
          <a:xfrm>
            <a:off x="396135" y="5423100"/>
            <a:ext cx="3363395" cy="952962"/>
            <a:chOff x="-1777518" y="2458672"/>
            <a:chExt cx="3363395" cy="952962"/>
          </a:xfrm>
        </p:grpSpPr>
        <p:sp>
          <p:nvSpPr>
            <p:cNvPr id="48" name="TextBox 47"/>
            <p:cNvSpPr txBox="1"/>
            <p:nvPr/>
          </p:nvSpPr>
          <p:spPr>
            <a:xfrm>
              <a:off x="-1777518" y="2824677"/>
              <a:ext cx="3363395" cy="58695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It might describe the image.</a:t>
              </a:r>
            </a:p>
          </p:txBody>
        </p:sp>
        <p:sp>
          <p:nvSpPr>
            <p:cNvPr id="49" name="TextBox 48"/>
            <p:cNvSpPr txBox="1"/>
            <p:nvPr/>
          </p:nvSpPr>
          <p:spPr>
            <a:xfrm>
              <a:off x="-1777518" y="2458672"/>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03</a:t>
              </a:r>
            </a:p>
          </p:txBody>
        </p:sp>
      </p:grpSp>
    </p:spTree>
    <p:custDataLst>
      <p:tags r:id="rId1"/>
    </p:custDataLst>
    <p:extLst>
      <p:ext uri="{BB962C8B-B14F-4D97-AF65-F5344CB8AC3E}">
        <p14:creationId xmlns:p14="http://schemas.microsoft.com/office/powerpoint/2010/main" val="3255464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dium Image Cent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510000" y="1879034"/>
            <a:ext cx="2124000" cy="3758400"/>
          </a:xfrm>
          <a:prstGeom prst="rect">
            <a:avLst/>
          </a:prstGeom>
        </p:spPr>
        <p:txBody>
          <a:bodyPr vert="horz"/>
          <a:lstStyle/>
          <a:p>
            <a:r>
              <a:rPr lang="en-US" dirty="0"/>
              <a:t>Click icon to add picture</a:t>
            </a:r>
          </a:p>
        </p:txBody>
      </p:sp>
      <p:sp>
        <p:nvSpPr>
          <p:cNvPr id="4"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22172651"/>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ICOA BLUE -, 70/40 2-column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1014602-9EBB-4492-9AA8-0E465E87FA66}"/>
              </a:ext>
            </a:extLst>
          </p:cNvPr>
          <p:cNvSpPr>
            <a:spLocks noGrp="1"/>
          </p:cNvSpPr>
          <p:nvPr>
            <p:ph type="pic" sz="quarter" idx="10"/>
          </p:nvPr>
        </p:nvSpPr>
        <p:spPr>
          <a:xfrm>
            <a:off x="0" y="0"/>
            <a:ext cx="8839200" cy="4419600"/>
          </a:xfrm>
        </p:spPr>
        <p:txBody>
          <a:bodyPr/>
          <a:lstStyle/>
          <a:p>
            <a:endParaRPr lang="en-US" dirty="0"/>
          </a:p>
        </p:txBody>
      </p:sp>
      <p:sp>
        <p:nvSpPr>
          <p:cNvPr id="7" name="Title 6"/>
          <p:cNvSpPr>
            <a:spLocks noGrp="1"/>
          </p:cNvSpPr>
          <p:nvPr>
            <p:ph type="title"/>
          </p:nvPr>
        </p:nvSpPr>
        <p:spPr>
          <a:xfrm>
            <a:off x="402336" y="825227"/>
            <a:ext cx="8303541" cy="535531"/>
          </a:xfrm>
        </p:spPr>
        <p:txBody>
          <a:bodyPr/>
          <a:lstStyle/>
          <a:p>
            <a:r>
              <a:rPr lang="en-US" dirty="0"/>
              <a:t>Click to edit Master title style</a:t>
            </a:r>
          </a:p>
        </p:txBody>
      </p:sp>
      <p:sp>
        <p:nvSpPr>
          <p:cNvPr id="5" name="Text Placeholder 4">
            <a:extLst>
              <a:ext uri="{FF2B5EF4-FFF2-40B4-BE49-F238E27FC236}">
                <a16:creationId xmlns:a16="http://schemas.microsoft.com/office/drawing/2014/main" id="{DF74A864-9A3C-4C94-BAD7-077F7532061F}"/>
              </a:ext>
            </a:extLst>
          </p:cNvPr>
          <p:cNvSpPr>
            <a:spLocks noGrp="1"/>
          </p:cNvSpPr>
          <p:nvPr>
            <p:ph type="body" sz="quarter" idx="11"/>
          </p:nvPr>
        </p:nvSpPr>
        <p:spPr>
          <a:xfrm>
            <a:off x="402336" y="4419600"/>
            <a:ext cx="3255264" cy="914400"/>
          </a:xfrm>
        </p:spPr>
        <p:txBody>
          <a:bodyPr/>
          <a:lstStyle>
            <a:lvl1pPr marL="0" indent="0">
              <a:buNone/>
              <a:defRPr/>
            </a:lvl1pPr>
          </a:lstStyle>
          <a:p>
            <a:pPr lvl="0"/>
            <a:r>
              <a:rPr lang="en-US" dirty="0"/>
              <a:t>Edit Master text styles</a:t>
            </a:r>
          </a:p>
        </p:txBody>
      </p:sp>
      <p:sp>
        <p:nvSpPr>
          <p:cNvPr id="16" name="Text Placeholder 15">
            <a:extLst>
              <a:ext uri="{FF2B5EF4-FFF2-40B4-BE49-F238E27FC236}">
                <a16:creationId xmlns:a16="http://schemas.microsoft.com/office/drawing/2014/main" id="{8AF693DF-034F-4D83-A9E5-FDE97A015F56}"/>
              </a:ext>
            </a:extLst>
          </p:cNvPr>
          <p:cNvSpPr>
            <a:spLocks noGrp="1"/>
          </p:cNvSpPr>
          <p:nvPr>
            <p:ph type="body" sz="quarter" idx="12"/>
          </p:nvPr>
        </p:nvSpPr>
        <p:spPr>
          <a:xfrm>
            <a:off x="228600" y="4953000"/>
            <a:ext cx="4038600" cy="1752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4">
            <a:extLst>
              <a:ext uri="{FF2B5EF4-FFF2-40B4-BE49-F238E27FC236}">
                <a16:creationId xmlns:a16="http://schemas.microsoft.com/office/drawing/2014/main" id="{9433D02E-A854-4EF5-AE7D-CDA3262DA4EA}"/>
              </a:ext>
            </a:extLst>
          </p:cNvPr>
          <p:cNvSpPr>
            <a:spLocks noGrp="1"/>
          </p:cNvSpPr>
          <p:nvPr>
            <p:ph type="body" sz="quarter" idx="13"/>
          </p:nvPr>
        </p:nvSpPr>
        <p:spPr>
          <a:xfrm>
            <a:off x="5050536" y="4419600"/>
            <a:ext cx="3255264" cy="914400"/>
          </a:xfrm>
        </p:spPr>
        <p:txBody>
          <a:bodyPr/>
          <a:lstStyle>
            <a:lvl1pPr marL="0" indent="0">
              <a:buNone/>
              <a:defRPr/>
            </a:lvl1pPr>
          </a:lstStyle>
          <a:p>
            <a:pPr lvl="0"/>
            <a:r>
              <a:rPr lang="en-US" dirty="0"/>
              <a:t>Edit Master text styles</a:t>
            </a:r>
          </a:p>
        </p:txBody>
      </p:sp>
      <p:sp>
        <p:nvSpPr>
          <p:cNvPr id="20" name="Text Placeholder 15">
            <a:extLst>
              <a:ext uri="{FF2B5EF4-FFF2-40B4-BE49-F238E27FC236}">
                <a16:creationId xmlns:a16="http://schemas.microsoft.com/office/drawing/2014/main" id="{65CAA0BF-8AE9-45F4-9C4A-71FC119736B9}"/>
              </a:ext>
            </a:extLst>
          </p:cNvPr>
          <p:cNvSpPr>
            <a:spLocks noGrp="1"/>
          </p:cNvSpPr>
          <p:nvPr>
            <p:ph type="body" sz="quarter" idx="14"/>
          </p:nvPr>
        </p:nvSpPr>
        <p:spPr>
          <a:xfrm>
            <a:off x="4876800" y="4953000"/>
            <a:ext cx="4038600" cy="1752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15116172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Grid 6-column5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7" name="Shape 202"/>
          <p:cNvSpPr/>
          <p:nvPr/>
        </p:nvSpPr>
        <p:spPr>
          <a:xfrm flipV="1">
            <a:off x="3225976" y="1940055"/>
            <a:ext cx="0" cy="4358428"/>
          </a:xfrm>
          <a:prstGeom prst="line">
            <a:avLst/>
          </a:prstGeom>
          <a:solidFill>
            <a:srgbClr val="FFFFFF">
              <a:alpha val="50417"/>
            </a:srgbClr>
          </a:solidFill>
          <a:ln w="9525">
            <a:solidFill>
              <a:schemeClr val="accent4">
                <a:lumMod val="40000"/>
                <a:lumOff val="60000"/>
                <a:alpha val="50417"/>
              </a:schemeClr>
            </a:solidFill>
            <a:prstDash val="solid"/>
            <a:miter/>
          </a:ln>
        </p:spPr>
        <p:txBody>
          <a:bodyPr lIns="32146" rIns="32146"/>
          <a:lstStyle/>
          <a:p>
            <a:pPr lvl="0">
              <a:defRPr sz="2400"/>
            </a:pPr>
            <a:endParaRPr sz="1687"/>
          </a:p>
        </p:txBody>
      </p:sp>
      <p:sp>
        <p:nvSpPr>
          <p:cNvPr id="8" name="Shape 203"/>
          <p:cNvSpPr/>
          <p:nvPr/>
        </p:nvSpPr>
        <p:spPr>
          <a:xfrm>
            <a:off x="506250" y="4119269"/>
            <a:ext cx="8107866" cy="1"/>
          </a:xfrm>
          <a:prstGeom prst="line">
            <a:avLst/>
          </a:prstGeom>
          <a:solidFill>
            <a:srgbClr val="FFFFFF">
              <a:alpha val="50417"/>
            </a:srgbClr>
          </a:solidFill>
          <a:ln w="9525">
            <a:solidFill>
              <a:schemeClr val="accent4">
                <a:lumMod val="40000"/>
                <a:lumOff val="60000"/>
                <a:alpha val="50417"/>
              </a:schemeClr>
            </a:solidFill>
            <a:prstDash val="solid"/>
            <a:miter/>
          </a:ln>
        </p:spPr>
        <p:txBody>
          <a:bodyPr lIns="32146" rIns="32146"/>
          <a:lstStyle/>
          <a:p>
            <a:pPr lvl="0">
              <a:defRPr sz="2400"/>
            </a:pPr>
            <a:endParaRPr sz="1687"/>
          </a:p>
        </p:txBody>
      </p:sp>
      <p:sp>
        <p:nvSpPr>
          <p:cNvPr id="9" name="Shape 208"/>
          <p:cNvSpPr/>
          <p:nvPr/>
        </p:nvSpPr>
        <p:spPr>
          <a:xfrm flipV="1">
            <a:off x="5925497" y="1988696"/>
            <a:ext cx="0" cy="4309787"/>
          </a:xfrm>
          <a:prstGeom prst="line">
            <a:avLst/>
          </a:prstGeom>
          <a:solidFill>
            <a:srgbClr val="FFFFFF">
              <a:alpha val="50417"/>
            </a:srgbClr>
          </a:solidFill>
          <a:ln w="9525">
            <a:solidFill>
              <a:schemeClr val="accent4">
                <a:lumMod val="40000"/>
                <a:lumOff val="60000"/>
                <a:alpha val="50417"/>
              </a:schemeClr>
            </a:solidFill>
            <a:prstDash val="solid"/>
            <a:miter/>
          </a:ln>
        </p:spPr>
        <p:txBody>
          <a:bodyPr lIns="32146" rIns="32146"/>
          <a:lstStyle/>
          <a:p>
            <a:pPr lvl="0">
              <a:defRPr sz="2400"/>
            </a:pPr>
            <a:endParaRPr sz="1687"/>
          </a:p>
        </p:txBody>
      </p:sp>
      <p:sp>
        <p:nvSpPr>
          <p:cNvPr id="10" name="Shape 232"/>
          <p:cNvSpPr/>
          <p:nvPr/>
        </p:nvSpPr>
        <p:spPr>
          <a:xfrm>
            <a:off x="4412382" y="4432310"/>
            <a:ext cx="401374" cy="267114"/>
          </a:xfrm>
          <a:custGeom>
            <a:avLst/>
            <a:gdLst/>
            <a:ahLst/>
            <a:cxnLst>
              <a:cxn ang="0">
                <a:pos x="wd2" y="hd2"/>
              </a:cxn>
              <a:cxn ang="5400000">
                <a:pos x="wd2" y="hd2"/>
              </a:cxn>
              <a:cxn ang="10800000">
                <a:pos x="wd2" y="hd2"/>
              </a:cxn>
              <a:cxn ang="16200000">
                <a:pos x="wd2" y="hd2"/>
              </a:cxn>
            </a:cxnLst>
            <a:rect l="0" t="0" r="r" b="b"/>
            <a:pathLst>
              <a:path w="21600" h="21519" extrusionOk="0">
                <a:moveTo>
                  <a:pt x="16157" y="5093"/>
                </a:moveTo>
                <a:cubicBezTo>
                  <a:pt x="14342" y="436"/>
                  <a:pt x="14342" y="436"/>
                  <a:pt x="14342" y="436"/>
                </a:cubicBezTo>
                <a:cubicBezTo>
                  <a:pt x="14170" y="48"/>
                  <a:pt x="13824" y="-81"/>
                  <a:pt x="13565" y="48"/>
                </a:cubicBezTo>
                <a:cubicBezTo>
                  <a:pt x="13392" y="307"/>
                  <a:pt x="13306" y="824"/>
                  <a:pt x="13392" y="1212"/>
                </a:cubicBezTo>
                <a:cubicBezTo>
                  <a:pt x="14947" y="4963"/>
                  <a:pt x="14947" y="4963"/>
                  <a:pt x="14947" y="4963"/>
                </a:cubicBezTo>
                <a:cubicBezTo>
                  <a:pt x="6048" y="4963"/>
                  <a:pt x="6048" y="4963"/>
                  <a:pt x="6048" y="4963"/>
                </a:cubicBezTo>
                <a:cubicBezTo>
                  <a:pt x="2678" y="4963"/>
                  <a:pt x="0" y="9102"/>
                  <a:pt x="0" y="14017"/>
                </a:cubicBezTo>
                <a:cubicBezTo>
                  <a:pt x="0" y="17380"/>
                  <a:pt x="0" y="17380"/>
                  <a:pt x="0" y="17380"/>
                </a:cubicBezTo>
                <a:cubicBezTo>
                  <a:pt x="0" y="17768"/>
                  <a:pt x="259" y="18156"/>
                  <a:pt x="518" y="18156"/>
                </a:cubicBezTo>
                <a:cubicBezTo>
                  <a:pt x="2506" y="18156"/>
                  <a:pt x="2506" y="18156"/>
                  <a:pt x="2506" y="18156"/>
                </a:cubicBezTo>
                <a:cubicBezTo>
                  <a:pt x="2765" y="20096"/>
                  <a:pt x="3888" y="21519"/>
                  <a:pt x="5184" y="21519"/>
                </a:cubicBezTo>
                <a:cubicBezTo>
                  <a:pt x="6480" y="21519"/>
                  <a:pt x="7603" y="20096"/>
                  <a:pt x="7862" y="18285"/>
                </a:cubicBezTo>
                <a:cubicBezTo>
                  <a:pt x="13392" y="18285"/>
                  <a:pt x="13392" y="18285"/>
                  <a:pt x="13392" y="18285"/>
                </a:cubicBezTo>
                <a:cubicBezTo>
                  <a:pt x="13651" y="20096"/>
                  <a:pt x="14688" y="21519"/>
                  <a:pt x="16070" y="21519"/>
                </a:cubicBezTo>
                <a:cubicBezTo>
                  <a:pt x="17366" y="21519"/>
                  <a:pt x="18403" y="20096"/>
                  <a:pt x="18749" y="18285"/>
                </a:cubicBezTo>
                <a:cubicBezTo>
                  <a:pt x="21082" y="18285"/>
                  <a:pt x="21082" y="18285"/>
                  <a:pt x="21082" y="18285"/>
                </a:cubicBezTo>
                <a:cubicBezTo>
                  <a:pt x="21341" y="18285"/>
                  <a:pt x="21600" y="17897"/>
                  <a:pt x="21600" y="17509"/>
                </a:cubicBezTo>
                <a:cubicBezTo>
                  <a:pt x="21600" y="14017"/>
                  <a:pt x="21600" y="14017"/>
                  <a:pt x="21600" y="14017"/>
                </a:cubicBezTo>
                <a:cubicBezTo>
                  <a:pt x="21600" y="9361"/>
                  <a:pt x="19181" y="5481"/>
                  <a:pt x="16157" y="5093"/>
                </a:cubicBezTo>
                <a:close/>
                <a:moveTo>
                  <a:pt x="5184" y="19967"/>
                </a:moveTo>
                <a:cubicBezTo>
                  <a:pt x="4234" y="19967"/>
                  <a:pt x="3456" y="18803"/>
                  <a:pt x="3456" y="17380"/>
                </a:cubicBezTo>
                <a:cubicBezTo>
                  <a:pt x="3456" y="15957"/>
                  <a:pt x="4234" y="14793"/>
                  <a:pt x="5184" y="14793"/>
                </a:cubicBezTo>
                <a:cubicBezTo>
                  <a:pt x="6134" y="14793"/>
                  <a:pt x="6912" y="15957"/>
                  <a:pt x="6912" y="17380"/>
                </a:cubicBezTo>
                <a:cubicBezTo>
                  <a:pt x="6912" y="18803"/>
                  <a:pt x="6134" y="19967"/>
                  <a:pt x="5184" y="19967"/>
                </a:cubicBezTo>
                <a:close/>
                <a:moveTo>
                  <a:pt x="16070" y="19967"/>
                </a:moveTo>
                <a:cubicBezTo>
                  <a:pt x="15120" y="19967"/>
                  <a:pt x="14342" y="18803"/>
                  <a:pt x="14342" y="17380"/>
                </a:cubicBezTo>
                <a:cubicBezTo>
                  <a:pt x="14342" y="15957"/>
                  <a:pt x="15120" y="14793"/>
                  <a:pt x="16070" y="14793"/>
                </a:cubicBezTo>
                <a:cubicBezTo>
                  <a:pt x="16934" y="14793"/>
                  <a:pt x="17712" y="15957"/>
                  <a:pt x="17712" y="17380"/>
                </a:cubicBezTo>
                <a:cubicBezTo>
                  <a:pt x="17712" y="18803"/>
                  <a:pt x="16934" y="19967"/>
                  <a:pt x="16070" y="19967"/>
                </a:cubicBezTo>
                <a:close/>
                <a:moveTo>
                  <a:pt x="20563" y="16733"/>
                </a:moveTo>
                <a:cubicBezTo>
                  <a:pt x="18749" y="16733"/>
                  <a:pt x="18749" y="16733"/>
                  <a:pt x="18749" y="16733"/>
                </a:cubicBezTo>
                <a:cubicBezTo>
                  <a:pt x="18576" y="14793"/>
                  <a:pt x="17366" y="13241"/>
                  <a:pt x="16070" y="13241"/>
                </a:cubicBezTo>
                <a:cubicBezTo>
                  <a:pt x="14688" y="13241"/>
                  <a:pt x="13565" y="14793"/>
                  <a:pt x="13306" y="16733"/>
                </a:cubicBezTo>
                <a:cubicBezTo>
                  <a:pt x="7949" y="16733"/>
                  <a:pt x="7949" y="16733"/>
                  <a:pt x="7949" y="16733"/>
                </a:cubicBezTo>
                <a:cubicBezTo>
                  <a:pt x="7690" y="14793"/>
                  <a:pt x="6566" y="13241"/>
                  <a:pt x="5184" y="13241"/>
                </a:cubicBezTo>
                <a:cubicBezTo>
                  <a:pt x="3888" y="13241"/>
                  <a:pt x="2765" y="14664"/>
                  <a:pt x="2506" y="16604"/>
                </a:cubicBezTo>
                <a:cubicBezTo>
                  <a:pt x="1037" y="16604"/>
                  <a:pt x="1037" y="16604"/>
                  <a:pt x="1037" y="16604"/>
                </a:cubicBezTo>
                <a:cubicBezTo>
                  <a:pt x="1037" y="14017"/>
                  <a:pt x="1037" y="14017"/>
                  <a:pt x="1037" y="14017"/>
                </a:cubicBezTo>
                <a:cubicBezTo>
                  <a:pt x="1037" y="9878"/>
                  <a:pt x="3283" y="6515"/>
                  <a:pt x="6048" y="6515"/>
                </a:cubicBezTo>
                <a:cubicBezTo>
                  <a:pt x="15552" y="6515"/>
                  <a:pt x="15552" y="6515"/>
                  <a:pt x="15552" y="6515"/>
                </a:cubicBezTo>
                <a:cubicBezTo>
                  <a:pt x="18317" y="6515"/>
                  <a:pt x="20563" y="9878"/>
                  <a:pt x="20563" y="14017"/>
                </a:cubicBezTo>
                <a:lnTo>
                  <a:pt x="20563" y="16733"/>
                </a:lnTo>
                <a:close/>
              </a:path>
            </a:pathLst>
          </a:custGeom>
          <a:solidFill>
            <a:schemeClr val="accent5"/>
          </a:solidFill>
          <a:ln w="12700">
            <a:miter lim="400000"/>
          </a:ln>
        </p:spPr>
        <p:txBody>
          <a:bodyPr lIns="32146" rIns="32146"/>
          <a:lstStyle/>
          <a:p>
            <a:pPr algn="l" defTabSz="642915">
              <a:defRPr sz="1800">
                <a:latin typeface="Calibri"/>
                <a:ea typeface="Calibri"/>
                <a:cs typeface="Calibri"/>
                <a:sym typeface="Calibri"/>
              </a:defRPr>
            </a:pPr>
            <a:endParaRPr sz="1266"/>
          </a:p>
        </p:txBody>
      </p:sp>
      <p:sp>
        <p:nvSpPr>
          <p:cNvPr id="11" name="Freeform 96"/>
          <p:cNvSpPr>
            <a:spLocks noEditPoints="1"/>
          </p:cNvSpPr>
          <p:nvPr/>
        </p:nvSpPr>
        <p:spPr bwMode="auto">
          <a:xfrm>
            <a:off x="1702300" y="1861400"/>
            <a:ext cx="374716" cy="457396"/>
          </a:xfrm>
          <a:custGeom>
            <a:avLst/>
            <a:gdLst>
              <a:gd name="T0" fmla="*/ 201 w 208"/>
              <a:gd name="T1" fmla="*/ 135 h 254"/>
              <a:gd name="T2" fmla="*/ 201 w 208"/>
              <a:gd name="T3" fmla="*/ 134 h 254"/>
              <a:gd name="T4" fmla="*/ 201 w 208"/>
              <a:gd name="T5" fmla="*/ 82 h 254"/>
              <a:gd name="T6" fmla="*/ 128 w 208"/>
              <a:gd name="T7" fmla="*/ 0 h 254"/>
              <a:gd name="T8" fmla="*/ 80 w 208"/>
              <a:gd name="T9" fmla="*/ 0 h 254"/>
              <a:gd name="T10" fmla="*/ 7 w 208"/>
              <a:gd name="T11" fmla="*/ 82 h 254"/>
              <a:gd name="T12" fmla="*/ 7 w 208"/>
              <a:gd name="T13" fmla="*/ 135 h 254"/>
              <a:gd name="T14" fmla="*/ 0 w 208"/>
              <a:gd name="T15" fmla="*/ 154 h 254"/>
              <a:gd name="T16" fmla="*/ 31 w 208"/>
              <a:gd name="T17" fmla="*/ 185 h 254"/>
              <a:gd name="T18" fmla="*/ 104 w 208"/>
              <a:gd name="T19" fmla="*/ 254 h 254"/>
              <a:gd name="T20" fmla="*/ 175 w 208"/>
              <a:gd name="T21" fmla="*/ 185 h 254"/>
              <a:gd name="T22" fmla="*/ 177 w 208"/>
              <a:gd name="T23" fmla="*/ 185 h 254"/>
              <a:gd name="T24" fmla="*/ 208 w 208"/>
              <a:gd name="T25" fmla="*/ 154 h 254"/>
              <a:gd name="T26" fmla="*/ 201 w 208"/>
              <a:gd name="T27" fmla="*/ 135 h 254"/>
              <a:gd name="T28" fmla="*/ 19 w 208"/>
              <a:gd name="T29" fmla="*/ 82 h 254"/>
              <a:gd name="T30" fmla="*/ 80 w 208"/>
              <a:gd name="T31" fmla="*/ 12 h 254"/>
              <a:gd name="T32" fmla="*/ 128 w 208"/>
              <a:gd name="T33" fmla="*/ 12 h 254"/>
              <a:gd name="T34" fmla="*/ 189 w 208"/>
              <a:gd name="T35" fmla="*/ 82 h 254"/>
              <a:gd name="T36" fmla="*/ 189 w 208"/>
              <a:gd name="T37" fmla="*/ 126 h 254"/>
              <a:gd name="T38" fmla="*/ 183 w 208"/>
              <a:gd name="T39" fmla="*/ 124 h 254"/>
              <a:gd name="T40" fmla="*/ 182 w 208"/>
              <a:gd name="T41" fmla="*/ 124 h 254"/>
              <a:gd name="T42" fmla="*/ 173 w 208"/>
              <a:gd name="T43" fmla="*/ 124 h 254"/>
              <a:gd name="T44" fmla="*/ 159 w 208"/>
              <a:gd name="T45" fmla="*/ 64 h 254"/>
              <a:gd name="T46" fmla="*/ 158 w 208"/>
              <a:gd name="T47" fmla="*/ 59 h 254"/>
              <a:gd name="T48" fmla="*/ 153 w 208"/>
              <a:gd name="T49" fmla="*/ 57 h 254"/>
              <a:gd name="T50" fmla="*/ 97 w 208"/>
              <a:gd name="T51" fmla="*/ 57 h 254"/>
              <a:gd name="T52" fmla="*/ 25 w 208"/>
              <a:gd name="T53" fmla="*/ 124 h 254"/>
              <a:gd name="T54" fmla="*/ 19 w 208"/>
              <a:gd name="T55" fmla="*/ 126 h 254"/>
              <a:gd name="T56" fmla="*/ 19 w 208"/>
              <a:gd name="T57" fmla="*/ 82 h 254"/>
              <a:gd name="T58" fmla="*/ 177 w 208"/>
              <a:gd name="T59" fmla="*/ 173 h 254"/>
              <a:gd name="T60" fmla="*/ 171 w 208"/>
              <a:gd name="T61" fmla="*/ 173 h 254"/>
              <a:gd name="T62" fmla="*/ 165 w 208"/>
              <a:gd name="T63" fmla="*/ 178 h 254"/>
              <a:gd name="T64" fmla="*/ 104 w 208"/>
              <a:gd name="T65" fmla="*/ 242 h 254"/>
              <a:gd name="T66" fmla="*/ 41 w 208"/>
              <a:gd name="T67" fmla="*/ 178 h 254"/>
              <a:gd name="T68" fmla="*/ 35 w 208"/>
              <a:gd name="T69" fmla="*/ 173 h 254"/>
              <a:gd name="T70" fmla="*/ 35 w 208"/>
              <a:gd name="T71" fmla="*/ 173 h 254"/>
              <a:gd name="T72" fmla="*/ 31 w 208"/>
              <a:gd name="T73" fmla="*/ 173 h 254"/>
              <a:gd name="T74" fmla="*/ 12 w 208"/>
              <a:gd name="T75" fmla="*/ 154 h 254"/>
              <a:gd name="T76" fmla="*/ 31 w 208"/>
              <a:gd name="T77" fmla="*/ 135 h 254"/>
              <a:gd name="T78" fmla="*/ 37 w 208"/>
              <a:gd name="T79" fmla="*/ 129 h 254"/>
              <a:gd name="T80" fmla="*/ 97 w 208"/>
              <a:gd name="T81" fmla="*/ 69 h 254"/>
              <a:gd name="T82" fmla="*/ 146 w 208"/>
              <a:gd name="T83" fmla="*/ 69 h 254"/>
              <a:gd name="T84" fmla="*/ 167 w 208"/>
              <a:gd name="T85" fmla="*/ 134 h 254"/>
              <a:gd name="T86" fmla="*/ 171 w 208"/>
              <a:gd name="T87" fmla="*/ 136 h 254"/>
              <a:gd name="T88" fmla="*/ 181 w 208"/>
              <a:gd name="T89" fmla="*/ 136 h 254"/>
              <a:gd name="T90" fmla="*/ 196 w 208"/>
              <a:gd name="T91" fmla="*/ 154 h 254"/>
              <a:gd name="T92" fmla="*/ 177 w 208"/>
              <a:gd name="T93" fmla="*/ 173 h 254"/>
              <a:gd name="T94" fmla="*/ 62 w 208"/>
              <a:gd name="T95" fmla="*/ 140 h 254"/>
              <a:gd name="T96" fmla="*/ 59 w 208"/>
              <a:gd name="T97" fmla="*/ 147 h 254"/>
              <a:gd name="T98" fmla="*/ 62 w 208"/>
              <a:gd name="T99" fmla="*/ 154 h 254"/>
              <a:gd name="T100" fmla="*/ 69 w 208"/>
              <a:gd name="T101" fmla="*/ 157 h 254"/>
              <a:gd name="T102" fmla="*/ 76 w 208"/>
              <a:gd name="T103" fmla="*/ 154 h 254"/>
              <a:gd name="T104" fmla="*/ 79 w 208"/>
              <a:gd name="T105" fmla="*/ 147 h 254"/>
              <a:gd name="T106" fmla="*/ 76 w 208"/>
              <a:gd name="T107" fmla="*/ 140 h 254"/>
              <a:gd name="T108" fmla="*/ 62 w 208"/>
              <a:gd name="T109" fmla="*/ 140 h 254"/>
              <a:gd name="T110" fmla="*/ 131 w 208"/>
              <a:gd name="T111" fmla="*/ 140 h 254"/>
              <a:gd name="T112" fmla="*/ 128 w 208"/>
              <a:gd name="T113" fmla="*/ 147 h 254"/>
              <a:gd name="T114" fmla="*/ 131 w 208"/>
              <a:gd name="T115" fmla="*/ 154 h 254"/>
              <a:gd name="T116" fmla="*/ 138 w 208"/>
              <a:gd name="T117" fmla="*/ 157 h 254"/>
              <a:gd name="T118" fmla="*/ 146 w 208"/>
              <a:gd name="T119" fmla="*/ 154 h 254"/>
              <a:gd name="T120" fmla="*/ 148 w 208"/>
              <a:gd name="T121" fmla="*/ 147 h 254"/>
              <a:gd name="T122" fmla="*/ 146 w 208"/>
              <a:gd name="T123" fmla="*/ 140 h 254"/>
              <a:gd name="T124" fmla="*/ 131 w 208"/>
              <a:gd name="T125" fmla="*/ 14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254">
                <a:moveTo>
                  <a:pt x="201" y="135"/>
                </a:moveTo>
                <a:cubicBezTo>
                  <a:pt x="201" y="135"/>
                  <a:pt x="201" y="134"/>
                  <a:pt x="201" y="134"/>
                </a:cubicBezTo>
                <a:cubicBezTo>
                  <a:pt x="201" y="82"/>
                  <a:pt x="201" y="82"/>
                  <a:pt x="201" y="82"/>
                </a:cubicBezTo>
                <a:cubicBezTo>
                  <a:pt x="201" y="44"/>
                  <a:pt x="169" y="0"/>
                  <a:pt x="128" y="0"/>
                </a:cubicBezTo>
                <a:cubicBezTo>
                  <a:pt x="80" y="0"/>
                  <a:pt x="80" y="0"/>
                  <a:pt x="80" y="0"/>
                </a:cubicBezTo>
                <a:cubicBezTo>
                  <a:pt x="38" y="0"/>
                  <a:pt x="7" y="44"/>
                  <a:pt x="7" y="82"/>
                </a:cubicBezTo>
                <a:cubicBezTo>
                  <a:pt x="7" y="135"/>
                  <a:pt x="7" y="135"/>
                  <a:pt x="7" y="135"/>
                </a:cubicBezTo>
                <a:cubicBezTo>
                  <a:pt x="2" y="140"/>
                  <a:pt x="0" y="147"/>
                  <a:pt x="0" y="154"/>
                </a:cubicBezTo>
                <a:cubicBezTo>
                  <a:pt x="0" y="171"/>
                  <a:pt x="14" y="185"/>
                  <a:pt x="31" y="185"/>
                </a:cubicBezTo>
                <a:cubicBezTo>
                  <a:pt x="39" y="221"/>
                  <a:pt x="74" y="254"/>
                  <a:pt x="104" y="254"/>
                </a:cubicBezTo>
                <a:cubicBezTo>
                  <a:pt x="135" y="254"/>
                  <a:pt x="165" y="219"/>
                  <a:pt x="175" y="185"/>
                </a:cubicBezTo>
                <a:cubicBezTo>
                  <a:pt x="176" y="185"/>
                  <a:pt x="176" y="185"/>
                  <a:pt x="177" y="185"/>
                </a:cubicBezTo>
                <a:cubicBezTo>
                  <a:pt x="194" y="185"/>
                  <a:pt x="208" y="171"/>
                  <a:pt x="208" y="154"/>
                </a:cubicBezTo>
                <a:cubicBezTo>
                  <a:pt x="208" y="147"/>
                  <a:pt x="205" y="140"/>
                  <a:pt x="201" y="135"/>
                </a:cubicBezTo>
                <a:close/>
                <a:moveTo>
                  <a:pt x="19" y="82"/>
                </a:moveTo>
                <a:cubicBezTo>
                  <a:pt x="19" y="50"/>
                  <a:pt x="45" y="12"/>
                  <a:pt x="80" y="12"/>
                </a:cubicBezTo>
                <a:cubicBezTo>
                  <a:pt x="128" y="12"/>
                  <a:pt x="128" y="12"/>
                  <a:pt x="128" y="12"/>
                </a:cubicBezTo>
                <a:cubicBezTo>
                  <a:pt x="162" y="12"/>
                  <a:pt x="189" y="50"/>
                  <a:pt x="189" y="82"/>
                </a:cubicBezTo>
                <a:cubicBezTo>
                  <a:pt x="189" y="126"/>
                  <a:pt x="189" y="126"/>
                  <a:pt x="189" y="126"/>
                </a:cubicBezTo>
                <a:cubicBezTo>
                  <a:pt x="187" y="125"/>
                  <a:pt x="185" y="124"/>
                  <a:pt x="183" y="124"/>
                </a:cubicBezTo>
                <a:cubicBezTo>
                  <a:pt x="183" y="124"/>
                  <a:pt x="182" y="124"/>
                  <a:pt x="182" y="124"/>
                </a:cubicBezTo>
                <a:cubicBezTo>
                  <a:pt x="173" y="124"/>
                  <a:pt x="173" y="124"/>
                  <a:pt x="173" y="124"/>
                </a:cubicBezTo>
                <a:cubicBezTo>
                  <a:pt x="149" y="102"/>
                  <a:pt x="159" y="65"/>
                  <a:pt x="159" y="64"/>
                </a:cubicBezTo>
                <a:cubicBezTo>
                  <a:pt x="160" y="63"/>
                  <a:pt x="159" y="61"/>
                  <a:pt x="158" y="59"/>
                </a:cubicBezTo>
                <a:cubicBezTo>
                  <a:pt x="157" y="58"/>
                  <a:pt x="155" y="57"/>
                  <a:pt x="153" y="57"/>
                </a:cubicBezTo>
                <a:cubicBezTo>
                  <a:pt x="97" y="57"/>
                  <a:pt x="97" y="57"/>
                  <a:pt x="97" y="57"/>
                </a:cubicBezTo>
                <a:cubicBezTo>
                  <a:pt x="59" y="57"/>
                  <a:pt x="28" y="86"/>
                  <a:pt x="25" y="124"/>
                </a:cubicBezTo>
                <a:cubicBezTo>
                  <a:pt x="23" y="124"/>
                  <a:pt x="21" y="125"/>
                  <a:pt x="19" y="126"/>
                </a:cubicBezTo>
                <a:lnTo>
                  <a:pt x="19" y="82"/>
                </a:lnTo>
                <a:close/>
                <a:moveTo>
                  <a:pt x="177" y="173"/>
                </a:moveTo>
                <a:cubicBezTo>
                  <a:pt x="176" y="173"/>
                  <a:pt x="172" y="173"/>
                  <a:pt x="171" y="173"/>
                </a:cubicBezTo>
                <a:cubicBezTo>
                  <a:pt x="168" y="173"/>
                  <a:pt x="166" y="175"/>
                  <a:pt x="165" y="178"/>
                </a:cubicBezTo>
                <a:cubicBezTo>
                  <a:pt x="157" y="208"/>
                  <a:pt x="130" y="242"/>
                  <a:pt x="104" y="242"/>
                </a:cubicBezTo>
                <a:cubicBezTo>
                  <a:pt x="78" y="242"/>
                  <a:pt x="46" y="210"/>
                  <a:pt x="41" y="178"/>
                </a:cubicBezTo>
                <a:cubicBezTo>
                  <a:pt x="41" y="175"/>
                  <a:pt x="38" y="173"/>
                  <a:pt x="35" y="173"/>
                </a:cubicBezTo>
                <a:cubicBezTo>
                  <a:pt x="35" y="173"/>
                  <a:pt x="35" y="173"/>
                  <a:pt x="35" y="173"/>
                </a:cubicBezTo>
                <a:cubicBezTo>
                  <a:pt x="35" y="173"/>
                  <a:pt x="31" y="173"/>
                  <a:pt x="31" y="173"/>
                </a:cubicBezTo>
                <a:cubicBezTo>
                  <a:pt x="20" y="173"/>
                  <a:pt x="12" y="165"/>
                  <a:pt x="12" y="154"/>
                </a:cubicBezTo>
                <a:cubicBezTo>
                  <a:pt x="12" y="144"/>
                  <a:pt x="20" y="135"/>
                  <a:pt x="31" y="135"/>
                </a:cubicBezTo>
                <a:cubicBezTo>
                  <a:pt x="34" y="135"/>
                  <a:pt x="37" y="132"/>
                  <a:pt x="37" y="129"/>
                </a:cubicBezTo>
                <a:cubicBezTo>
                  <a:pt x="37" y="96"/>
                  <a:pt x="64" y="69"/>
                  <a:pt x="97" y="69"/>
                </a:cubicBezTo>
                <a:cubicBezTo>
                  <a:pt x="146" y="69"/>
                  <a:pt x="146" y="69"/>
                  <a:pt x="146" y="69"/>
                </a:cubicBezTo>
                <a:cubicBezTo>
                  <a:pt x="144" y="83"/>
                  <a:pt x="142" y="114"/>
                  <a:pt x="167" y="134"/>
                </a:cubicBezTo>
                <a:cubicBezTo>
                  <a:pt x="168" y="135"/>
                  <a:pt x="170" y="136"/>
                  <a:pt x="171" y="136"/>
                </a:cubicBezTo>
                <a:cubicBezTo>
                  <a:pt x="181" y="136"/>
                  <a:pt x="181" y="136"/>
                  <a:pt x="181" y="136"/>
                </a:cubicBezTo>
                <a:cubicBezTo>
                  <a:pt x="190" y="138"/>
                  <a:pt x="196" y="146"/>
                  <a:pt x="196" y="154"/>
                </a:cubicBezTo>
                <a:cubicBezTo>
                  <a:pt x="196" y="165"/>
                  <a:pt x="187" y="173"/>
                  <a:pt x="177" y="173"/>
                </a:cubicBezTo>
                <a:close/>
                <a:moveTo>
                  <a:pt x="62" y="140"/>
                </a:moveTo>
                <a:cubicBezTo>
                  <a:pt x="60" y="142"/>
                  <a:pt x="59" y="144"/>
                  <a:pt x="59" y="147"/>
                </a:cubicBezTo>
                <a:cubicBezTo>
                  <a:pt x="59" y="149"/>
                  <a:pt x="60" y="152"/>
                  <a:pt x="62" y="154"/>
                </a:cubicBezTo>
                <a:cubicBezTo>
                  <a:pt x="64" y="156"/>
                  <a:pt x="66" y="157"/>
                  <a:pt x="69" y="157"/>
                </a:cubicBezTo>
                <a:cubicBezTo>
                  <a:pt x="71" y="157"/>
                  <a:pt x="74" y="156"/>
                  <a:pt x="76" y="154"/>
                </a:cubicBezTo>
                <a:cubicBezTo>
                  <a:pt x="78" y="152"/>
                  <a:pt x="79" y="149"/>
                  <a:pt x="79" y="147"/>
                </a:cubicBezTo>
                <a:cubicBezTo>
                  <a:pt x="79" y="144"/>
                  <a:pt x="78" y="142"/>
                  <a:pt x="76" y="140"/>
                </a:cubicBezTo>
                <a:cubicBezTo>
                  <a:pt x="72" y="136"/>
                  <a:pt x="65" y="136"/>
                  <a:pt x="62" y="140"/>
                </a:cubicBezTo>
                <a:close/>
                <a:moveTo>
                  <a:pt x="131" y="140"/>
                </a:moveTo>
                <a:cubicBezTo>
                  <a:pt x="130" y="142"/>
                  <a:pt x="128" y="144"/>
                  <a:pt x="128" y="147"/>
                </a:cubicBezTo>
                <a:cubicBezTo>
                  <a:pt x="128" y="149"/>
                  <a:pt x="130" y="152"/>
                  <a:pt x="131" y="154"/>
                </a:cubicBezTo>
                <a:cubicBezTo>
                  <a:pt x="133" y="156"/>
                  <a:pt x="136" y="157"/>
                  <a:pt x="138" y="157"/>
                </a:cubicBezTo>
                <a:cubicBezTo>
                  <a:pt x="141" y="157"/>
                  <a:pt x="144" y="156"/>
                  <a:pt x="146" y="154"/>
                </a:cubicBezTo>
                <a:cubicBezTo>
                  <a:pt x="147" y="152"/>
                  <a:pt x="148" y="149"/>
                  <a:pt x="148" y="147"/>
                </a:cubicBezTo>
                <a:cubicBezTo>
                  <a:pt x="148" y="144"/>
                  <a:pt x="147" y="142"/>
                  <a:pt x="146" y="140"/>
                </a:cubicBezTo>
                <a:cubicBezTo>
                  <a:pt x="142" y="136"/>
                  <a:pt x="135" y="136"/>
                  <a:pt x="131" y="140"/>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12" name="Freeform 66"/>
          <p:cNvSpPr>
            <a:spLocks noEditPoints="1"/>
          </p:cNvSpPr>
          <p:nvPr/>
        </p:nvSpPr>
        <p:spPr bwMode="auto">
          <a:xfrm>
            <a:off x="7080327" y="1977231"/>
            <a:ext cx="437204" cy="341565"/>
          </a:xfrm>
          <a:custGeom>
            <a:avLst/>
            <a:gdLst>
              <a:gd name="T0" fmla="*/ 167 w 256"/>
              <a:gd name="T1" fmla="*/ 57 h 200"/>
              <a:gd name="T2" fmla="*/ 128 w 256"/>
              <a:gd name="T3" fmla="*/ 0 h 200"/>
              <a:gd name="T4" fmla="*/ 89 w 256"/>
              <a:gd name="T5" fmla="*/ 57 h 200"/>
              <a:gd name="T6" fmla="*/ 101 w 256"/>
              <a:gd name="T7" fmla="*/ 40 h 200"/>
              <a:gd name="T8" fmla="*/ 155 w 256"/>
              <a:gd name="T9" fmla="*/ 40 h 200"/>
              <a:gd name="T10" fmla="*/ 128 w 256"/>
              <a:gd name="T11" fmla="*/ 84 h 200"/>
              <a:gd name="T12" fmla="*/ 101 w 256"/>
              <a:gd name="T13" fmla="*/ 40 h 200"/>
              <a:gd name="T14" fmla="*/ 236 w 256"/>
              <a:gd name="T15" fmla="*/ 74 h 200"/>
              <a:gd name="T16" fmla="*/ 207 w 256"/>
              <a:gd name="T17" fmla="*/ 33 h 200"/>
              <a:gd name="T18" fmla="*/ 178 w 256"/>
              <a:gd name="T19" fmla="*/ 74 h 200"/>
              <a:gd name="T20" fmla="*/ 190 w 256"/>
              <a:gd name="T21" fmla="*/ 62 h 200"/>
              <a:gd name="T22" fmla="*/ 224 w 256"/>
              <a:gd name="T23" fmla="*/ 62 h 200"/>
              <a:gd name="T24" fmla="*/ 207 w 256"/>
              <a:gd name="T25" fmla="*/ 91 h 200"/>
              <a:gd name="T26" fmla="*/ 190 w 256"/>
              <a:gd name="T27" fmla="*/ 62 h 200"/>
              <a:gd name="T28" fmla="*/ 78 w 256"/>
              <a:gd name="T29" fmla="*/ 74 h 200"/>
              <a:gd name="T30" fmla="*/ 49 w 256"/>
              <a:gd name="T31" fmla="*/ 33 h 200"/>
              <a:gd name="T32" fmla="*/ 20 w 256"/>
              <a:gd name="T33" fmla="*/ 74 h 200"/>
              <a:gd name="T34" fmla="*/ 32 w 256"/>
              <a:gd name="T35" fmla="*/ 62 h 200"/>
              <a:gd name="T36" fmla="*/ 66 w 256"/>
              <a:gd name="T37" fmla="*/ 62 h 200"/>
              <a:gd name="T38" fmla="*/ 49 w 256"/>
              <a:gd name="T39" fmla="*/ 91 h 200"/>
              <a:gd name="T40" fmla="*/ 32 w 256"/>
              <a:gd name="T41" fmla="*/ 62 h 200"/>
              <a:gd name="T42" fmla="*/ 173 w 256"/>
              <a:gd name="T43" fmla="*/ 127 h 200"/>
              <a:gd name="T44" fmla="*/ 10 w 256"/>
              <a:gd name="T45" fmla="*/ 134 h 200"/>
              <a:gd name="T46" fmla="*/ 0 w 256"/>
              <a:gd name="T47" fmla="*/ 194 h 200"/>
              <a:gd name="T48" fmla="*/ 250 w 256"/>
              <a:gd name="T49" fmla="*/ 200 h 200"/>
              <a:gd name="T50" fmla="*/ 256 w 256"/>
              <a:gd name="T51" fmla="*/ 151 h 200"/>
              <a:gd name="T52" fmla="*/ 67 w 256"/>
              <a:gd name="T53" fmla="*/ 140 h 200"/>
              <a:gd name="T54" fmla="*/ 59 w 256"/>
              <a:gd name="T55" fmla="*/ 188 h 200"/>
              <a:gd name="T56" fmla="*/ 12 w 256"/>
              <a:gd name="T57" fmla="*/ 151 h 200"/>
              <a:gd name="T58" fmla="*/ 70 w 256"/>
              <a:gd name="T59" fmla="*/ 136 h 200"/>
              <a:gd name="T60" fmla="*/ 185 w 256"/>
              <a:gd name="T61" fmla="*/ 188 h 200"/>
              <a:gd name="T62" fmla="*/ 71 w 256"/>
              <a:gd name="T63" fmla="*/ 159 h 200"/>
              <a:gd name="T64" fmla="*/ 169 w 256"/>
              <a:gd name="T65" fmla="*/ 139 h 200"/>
              <a:gd name="T66" fmla="*/ 181 w 256"/>
              <a:gd name="T67" fmla="*/ 148 h 200"/>
              <a:gd name="T68" fmla="*/ 185 w 256"/>
              <a:gd name="T69" fmla="*/ 188 h 200"/>
              <a:gd name="T70" fmla="*/ 197 w 256"/>
              <a:gd name="T71" fmla="*/ 188 h 200"/>
              <a:gd name="T72" fmla="*/ 189 w 256"/>
              <a:gd name="T73" fmla="*/ 140 h 200"/>
              <a:gd name="T74" fmla="*/ 240 w 256"/>
              <a:gd name="T75" fmla="*/ 145 h 200"/>
              <a:gd name="T76" fmla="*/ 244 w 256"/>
              <a:gd name="T77" fmla="*/ 1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6" h="200">
                <a:moveTo>
                  <a:pt x="128" y="96"/>
                </a:moveTo>
                <a:cubicBezTo>
                  <a:pt x="150" y="96"/>
                  <a:pt x="167" y="78"/>
                  <a:pt x="167" y="57"/>
                </a:cubicBezTo>
                <a:cubicBezTo>
                  <a:pt x="167" y="40"/>
                  <a:pt x="167" y="40"/>
                  <a:pt x="167" y="40"/>
                </a:cubicBezTo>
                <a:cubicBezTo>
                  <a:pt x="167" y="18"/>
                  <a:pt x="150" y="0"/>
                  <a:pt x="128" y="0"/>
                </a:cubicBezTo>
                <a:cubicBezTo>
                  <a:pt x="106" y="0"/>
                  <a:pt x="89" y="18"/>
                  <a:pt x="89" y="40"/>
                </a:cubicBezTo>
                <a:cubicBezTo>
                  <a:pt x="89" y="57"/>
                  <a:pt x="89" y="57"/>
                  <a:pt x="89" y="57"/>
                </a:cubicBezTo>
                <a:cubicBezTo>
                  <a:pt x="89" y="78"/>
                  <a:pt x="106" y="96"/>
                  <a:pt x="128" y="96"/>
                </a:cubicBezTo>
                <a:close/>
                <a:moveTo>
                  <a:pt x="101" y="40"/>
                </a:moveTo>
                <a:cubicBezTo>
                  <a:pt x="101" y="25"/>
                  <a:pt x="113" y="12"/>
                  <a:pt x="128" y="12"/>
                </a:cubicBezTo>
                <a:cubicBezTo>
                  <a:pt x="143" y="12"/>
                  <a:pt x="155" y="25"/>
                  <a:pt x="155" y="40"/>
                </a:cubicBezTo>
                <a:cubicBezTo>
                  <a:pt x="155" y="57"/>
                  <a:pt x="155" y="57"/>
                  <a:pt x="155" y="57"/>
                </a:cubicBezTo>
                <a:cubicBezTo>
                  <a:pt x="155" y="72"/>
                  <a:pt x="143" y="84"/>
                  <a:pt x="128" y="84"/>
                </a:cubicBezTo>
                <a:cubicBezTo>
                  <a:pt x="113" y="84"/>
                  <a:pt x="101" y="72"/>
                  <a:pt x="101" y="57"/>
                </a:cubicBezTo>
                <a:lnTo>
                  <a:pt x="101" y="40"/>
                </a:lnTo>
                <a:close/>
                <a:moveTo>
                  <a:pt x="207" y="103"/>
                </a:moveTo>
                <a:cubicBezTo>
                  <a:pt x="223" y="103"/>
                  <a:pt x="236" y="90"/>
                  <a:pt x="236" y="74"/>
                </a:cubicBezTo>
                <a:cubicBezTo>
                  <a:pt x="236" y="62"/>
                  <a:pt x="236" y="62"/>
                  <a:pt x="236" y="62"/>
                </a:cubicBezTo>
                <a:cubicBezTo>
                  <a:pt x="236" y="46"/>
                  <a:pt x="223" y="33"/>
                  <a:pt x="207" y="33"/>
                </a:cubicBezTo>
                <a:cubicBezTo>
                  <a:pt x="191" y="33"/>
                  <a:pt x="178" y="46"/>
                  <a:pt x="178" y="62"/>
                </a:cubicBezTo>
                <a:cubicBezTo>
                  <a:pt x="178" y="74"/>
                  <a:pt x="178" y="74"/>
                  <a:pt x="178" y="74"/>
                </a:cubicBezTo>
                <a:cubicBezTo>
                  <a:pt x="178" y="90"/>
                  <a:pt x="191" y="103"/>
                  <a:pt x="207" y="103"/>
                </a:cubicBezTo>
                <a:close/>
                <a:moveTo>
                  <a:pt x="190" y="62"/>
                </a:moveTo>
                <a:cubicBezTo>
                  <a:pt x="190" y="53"/>
                  <a:pt x="198" y="45"/>
                  <a:pt x="207" y="45"/>
                </a:cubicBezTo>
                <a:cubicBezTo>
                  <a:pt x="217" y="45"/>
                  <a:pt x="224" y="53"/>
                  <a:pt x="224" y="62"/>
                </a:cubicBezTo>
                <a:cubicBezTo>
                  <a:pt x="224" y="74"/>
                  <a:pt x="224" y="74"/>
                  <a:pt x="224" y="74"/>
                </a:cubicBezTo>
                <a:cubicBezTo>
                  <a:pt x="224" y="83"/>
                  <a:pt x="217" y="91"/>
                  <a:pt x="207" y="91"/>
                </a:cubicBezTo>
                <a:cubicBezTo>
                  <a:pt x="198" y="91"/>
                  <a:pt x="190" y="83"/>
                  <a:pt x="190" y="74"/>
                </a:cubicBezTo>
                <a:lnTo>
                  <a:pt x="190" y="62"/>
                </a:lnTo>
                <a:close/>
                <a:moveTo>
                  <a:pt x="49" y="103"/>
                </a:moveTo>
                <a:cubicBezTo>
                  <a:pt x="65" y="103"/>
                  <a:pt x="78" y="90"/>
                  <a:pt x="78" y="74"/>
                </a:cubicBezTo>
                <a:cubicBezTo>
                  <a:pt x="78" y="62"/>
                  <a:pt x="78" y="62"/>
                  <a:pt x="78" y="62"/>
                </a:cubicBezTo>
                <a:cubicBezTo>
                  <a:pt x="78" y="46"/>
                  <a:pt x="65" y="33"/>
                  <a:pt x="49" y="33"/>
                </a:cubicBezTo>
                <a:cubicBezTo>
                  <a:pt x="33" y="33"/>
                  <a:pt x="20" y="46"/>
                  <a:pt x="20" y="62"/>
                </a:cubicBezTo>
                <a:cubicBezTo>
                  <a:pt x="20" y="74"/>
                  <a:pt x="20" y="74"/>
                  <a:pt x="20" y="74"/>
                </a:cubicBezTo>
                <a:cubicBezTo>
                  <a:pt x="20" y="90"/>
                  <a:pt x="33" y="103"/>
                  <a:pt x="49" y="103"/>
                </a:cubicBezTo>
                <a:close/>
                <a:moveTo>
                  <a:pt x="32" y="62"/>
                </a:moveTo>
                <a:cubicBezTo>
                  <a:pt x="32" y="53"/>
                  <a:pt x="39" y="45"/>
                  <a:pt x="49" y="45"/>
                </a:cubicBezTo>
                <a:cubicBezTo>
                  <a:pt x="58" y="45"/>
                  <a:pt x="66" y="53"/>
                  <a:pt x="66" y="62"/>
                </a:cubicBezTo>
                <a:cubicBezTo>
                  <a:pt x="66" y="74"/>
                  <a:pt x="66" y="74"/>
                  <a:pt x="66" y="74"/>
                </a:cubicBezTo>
                <a:cubicBezTo>
                  <a:pt x="66" y="83"/>
                  <a:pt x="58" y="91"/>
                  <a:pt x="49" y="91"/>
                </a:cubicBezTo>
                <a:cubicBezTo>
                  <a:pt x="39" y="91"/>
                  <a:pt x="32" y="83"/>
                  <a:pt x="32" y="74"/>
                </a:cubicBezTo>
                <a:lnTo>
                  <a:pt x="32" y="62"/>
                </a:lnTo>
                <a:close/>
                <a:moveTo>
                  <a:pt x="246" y="134"/>
                </a:moveTo>
                <a:cubicBezTo>
                  <a:pt x="224" y="122"/>
                  <a:pt x="197" y="120"/>
                  <a:pt x="173" y="127"/>
                </a:cubicBezTo>
                <a:cubicBezTo>
                  <a:pt x="146" y="111"/>
                  <a:pt x="110" y="111"/>
                  <a:pt x="83" y="127"/>
                </a:cubicBezTo>
                <a:cubicBezTo>
                  <a:pt x="59" y="120"/>
                  <a:pt x="32" y="122"/>
                  <a:pt x="10" y="134"/>
                </a:cubicBezTo>
                <a:cubicBezTo>
                  <a:pt x="4" y="138"/>
                  <a:pt x="0" y="144"/>
                  <a:pt x="0" y="151"/>
                </a:cubicBezTo>
                <a:cubicBezTo>
                  <a:pt x="0" y="194"/>
                  <a:pt x="0" y="194"/>
                  <a:pt x="0" y="194"/>
                </a:cubicBezTo>
                <a:cubicBezTo>
                  <a:pt x="0" y="198"/>
                  <a:pt x="3" y="200"/>
                  <a:pt x="6" y="200"/>
                </a:cubicBezTo>
                <a:cubicBezTo>
                  <a:pt x="250" y="200"/>
                  <a:pt x="250" y="200"/>
                  <a:pt x="250" y="200"/>
                </a:cubicBezTo>
                <a:cubicBezTo>
                  <a:pt x="253" y="200"/>
                  <a:pt x="256" y="198"/>
                  <a:pt x="256" y="194"/>
                </a:cubicBezTo>
                <a:cubicBezTo>
                  <a:pt x="256" y="151"/>
                  <a:pt x="256" y="151"/>
                  <a:pt x="256" y="151"/>
                </a:cubicBezTo>
                <a:cubicBezTo>
                  <a:pt x="256" y="144"/>
                  <a:pt x="252" y="138"/>
                  <a:pt x="246" y="134"/>
                </a:cubicBezTo>
                <a:close/>
                <a:moveTo>
                  <a:pt x="67" y="140"/>
                </a:moveTo>
                <a:cubicBezTo>
                  <a:pt x="62" y="145"/>
                  <a:pt x="59" y="151"/>
                  <a:pt x="59" y="159"/>
                </a:cubicBezTo>
                <a:cubicBezTo>
                  <a:pt x="59" y="188"/>
                  <a:pt x="59" y="188"/>
                  <a:pt x="59" y="188"/>
                </a:cubicBezTo>
                <a:cubicBezTo>
                  <a:pt x="12" y="188"/>
                  <a:pt x="12" y="188"/>
                  <a:pt x="12" y="188"/>
                </a:cubicBezTo>
                <a:cubicBezTo>
                  <a:pt x="12" y="151"/>
                  <a:pt x="12" y="151"/>
                  <a:pt x="12" y="151"/>
                </a:cubicBezTo>
                <a:cubicBezTo>
                  <a:pt x="12" y="149"/>
                  <a:pt x="13" y="146"/>
                  <a:pt x="16" y="145"/>
                </a:cubicBezTo>
                <a:cubicBezTo>
                  <a:pt x="32" y="136"/>
                  <a:pt x="52" y="133"/>
                  <a:pt x="70" y="136"/>
                </a:cubicBezTo>
                <a:cubicBezTo>
                  <a:pt x="69" y="138"/>
                  <a:pt x="68" y="139"/>
                  <a:pt x="67" y="140"/>
                </a:cubicBezTo>
                <a:close/>
                <a:moveTo>
                  <a:pt x="185" y="188"/>
                </a:moveTo>
                <a:cubicBezTo>
                  <a:pt x="71" y="188"/>
                  <a:pt x="71" y="188"/>
                  <a:pt x="71" y="188"/>
                </a:cubicBezTo>
                <a:cubicBezTo>
                  <a:pt x="71" y="159"/>
                  <a:pt x="71" y="159"/>
                  <a:pt x="71" y="159"/>
                </a:cubicBezTo>
                <a:cubicBezTo>
                  <a:pt x="71" y="155"/>
                  <a:pt x="72" y="151"/>
                  <a:pt x="75" y="148"/>
                </a:cubicBezTo>
                <a:cubicBezTo>
                  <a:pt x="100" y="123"/>
                  <a:pt x="140" y="120"/>
                  <a:pt x="169" y="139"/>
                </a:cubicBezTo>
                <a:cubicBezTo>
                  <a:pt x="169" y="139"/>
                  <a:pt x="169" y="139"/>
                  <a:pt x="169" y="139"/>
                </a:cubicBezTo>
                <a:cubicBezTo>
                  <a:pt x="173" y="142"/>
                  <a:pt x="177" y="145"/>
                  <a:pt x="181" y="148"/>
                </a:cubicBezTo>
                <a:cubicBezTo>
                  <a:pt x="184" y="151"/>
                  <a:pt x="185" y="155"/>
                  <a:pt x="185" y="159"/>
                </a:cubicBezTo>
                <a:lnTo>
                  <a:pt x="185" y="188"/>
                </a:lnTo>
                <a:close/>
                <a:moveTo>
                  <a:pt x="244" y="188"/>
                </a:moveTo>
                <a:cubicBezTo>
                  <a:pt x="197" y="188"/>
                  <a:pt x="197" y="188"/>
                  <a:pt x="197" y="188"/>
                </a:cubicBezTo>
                <a:cubicBezTo>
                  <a:pt x="197" y="159"/>
                  <a:pt x="197" y="159"/>
                  <a:pt x="197" y="159"/>
                </a:cubicBezTo>
                <a:cubicBezTo>
                  <a:pt x="197" y="151"/>
                  <a:pt x="194" y="145"/>
                  <a:pt x="189" y="140"/>
                </a:cubicBezTo>
                <a:cubicBezTo>
                  <a:pt x="188" y="139"/>
                  <a:pt x="187" y="138"/>
                  <a:pt x="186" y="136"/>
                </a:cubicBezTo>
                <a:cubicBezTo>
                  <a:pt x="204" y="133"/>
                  <a:pt x="223" y="136"/>
                  <a:pt x="240" y="145"/>
                </a:cubicBezTo>
                <a:cubicBezTo>
                  <a:pt x="242" y="146"/>
                  <a:pt x="244" y="149"/>
                  <a:pt x="244" y="151"/>
                </a:cubicBezTo>
                <a:lnTo>
                  <a:pt x="244" y="188"/>
                </a:ln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13" name="Freeform 116"/>
          <p:cNvSpPr>
            <a:spLocks noEditPoints="1"/>
          </p:cNvSpPr>
          <p:nvPr/>
        </p:nvSpPr>
        <p:spPr bwMode="auto">
          <a:xfrm>
            <a:off x="4416249" y="1910041"/>
            <a:ext cx="393641" cy="408755"/>
          </a:xfrm>
          <a:custGeom>
            <a:avLst/>
            <a:gdLst>
              <a:gd name="T0" fmla="*/ 81 w 252"/>
              <a:gd name="T1" fmla="*/ 169 h 262"/>
              <a:gd name="T2" fmla="*/ 91 w 252"/>
              <a:gd name="T3" fmla="*/ 179 h 262"/>
              <a:gd name="T4" fmla="*/ 101 w 252"/>
              <a:gd name="T5" fmla="*/ 169 h 262"/>
              <a:gd name="T6" fmla="*/ 84 w 252"/>
              <a:gd name="T7" fmla="*/ 162 h 262"/>
              <a:gd name="T8" fmla="*/ 167 w 252"/>
              <a:gd name="T9" fmla="*/ 176 h 262"/>
              <a:gd name="T10" fmla="*/ 167 w 252"/>
              <a:gd name="T11" fmla="*/ 162 h 262"/>
              <a:gd name="T12" fmla="*/ 150 w 252"/>
              <a:gd name="T13" fmla="*/ 169 h 262"/>
              <a:gd name="T14" fmla="*/ 160 w 252"/>
              <a:gd name="T15" fmla="*/ 179 h 262"/>
              <a:gd name="T16" fmla="*/ 226 w 252"/>
              <a:gd name="T17" fmla="*/ 142 h 262"/>
              <a:gd name="T18" fmla="*/ 86 w 252"/>
              <a:gd name="T19" fmla="*/ 45 h 262"/>
              <a:gd name="T20" fmla="*/ 22 w 252"/>
              <a:gd name="T21" fmla="*/ 145 h 262"/>
              <a:gd name="T22" fmla="*/ 0 w 252"/>
              <a:gd name="T23" fmla="*/ 161 h 262"/>
              <a:gd name="T24" fmla="*/ 70 w 252"/>
              <a:gd name="T25" fmla="*/ 228 h 262"/>
              <a:gd name="T26" fmla="*/ 126 w 252"/>
              <a:gd name="T27" fmla="*/ 262 h 262"/>
              <a:gd name="T28" fmla="*/ 126 w 252"/>
              <a:gd name="T29" fmla="*/ 262 h 262"/>
              <a:gd name="T30" fmla="*/ 166 w 252"/>
              <a:gd name="T31" fmla="*/ 245 h 262"/>
              <a:gd name="T32" fmla="*/ 184 w 252"/>
              <a:gd name="T33" fmla="*/ 229 h 262"/>
              <a:gd name="T34" fmla="*/ 252 w 252"/>
              <a:gd name="T35" fmla="*/ 161 h 262"/>
              <a:gd name="T36" fmla="*/ 187 w 252"/>
              <a:gd name="T37" fmla="*/ 175 h 262"/>
              <a:gd name="T38" fmla="*/ 126 w 252"/>
              <a:gd name="T39" fmla="*/ 250 h 262"/>
              <a:gd name="T40" fmla="*/ 65 w 252"/>
              <a:gd name="T41" fmla="*/ 175 h 262"/>
              <a:gd name="T42" fmla="*/ 105 w 252"/>
              <a:gd name="T43" fmla="*/ 107 h 262"/>
              <a:gd name="T44" fmla="*/ 187 w 252"/>
              <a:gd name="T45" fmla="*/ 175 h 262"/>
              <a:gd name="T46" fmla="*/ 189 w 252"/>
              <a:gd name="T47" fmla="*/ 216 h 262"/>
              <a:gd name="T48" fmla="*/ 199 w 252"/>
              <a:gd name="T49" fmla="*/ 145 h 262"/>
              <a:gd name="T50" fmla="*/ 99 w 252"/>
              <a:gd name="T51" fmla="*/ 80 h 262"/>
              <a:gd name="T52" fmla="*/ 89 w 252"/>
              <a:gd name="T53" fmla="*/ 85 h 262"/>
              <a:gd name="T54" fmla="*/ 56 w 252"/>
              <a:gd name="T55" fmla="*/ 140 h 262"/>
              <a:gd name="T56" fmla="*/ 53 w 252"/>
              <a:gd name="T57" fmla="*/ 175 h 262"/>
              <a:gd name="T58" fmla="*/ 29 w 252"/>
              <a:gd name="T59" fmla="*/ 203 h 262"/>
              <a:gd name="T60" fmla="*/ 32 w 252"/>
              <a:gd name="T61" fmla="*/ 153 h 262"/>
              <a:gd name="T62" fmla="*/ 50 w 252"/>
              <a:gd name="T63" fmla="*/ 62 h 262"/>
              <a:gd name="T64" fmla="*/ 91 w 252"/>
              <a:gd name="T65" fmla="*/ 56 h 262"/>
              <a:gd name="T66" fmla="*/ 214 w 252"/>
              <a:gd name="T67" fmla="*/ 146 h 262"/>
              <a:gd name="T68" fmla="*/ 240 w 252"/>
              <a:gd name="T69" fmla="*/ 165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 h="262">
                <a:moveTo>
                  <a:pt x="84" y="162"/>
                </a:moveTo>
                <a:cubicBezTo>
                  <a:pt x="82" y="163"/>
                  <a:pt x="81" y="166"/>
                  <a:pt x="81" y="169"/>
                </a:cubicBezTo>
                <a:cubicBezTo>
                  <a:pt x="81" y="171"/>
                  <a:pt x="82" y="174"/>
                  <a:pt x="84" y="176"/>
                </a:cubicBezTo>
                <a:cubicBezTo>
                  <a:pt x="86" y="178"/>
                  <a:pt x="89" y="179"/>
                  <a:pt x="91" y="179"/>
                </a:cubicBezTo>
                <a:cubicBezTo>
                  <a:pt x="94" y="179"/>
                  <a:pt x="97" y="178"/>
                  <a:pt x="98" y="176"/>
                </a:cubicBezTo>
                <a:cubicBezTo>
                  <a:pt x="100" y="174"/>
                  <a:pt x="101" y="171"/>
                  <a:pt x="101" y="169"/>
                </a:cubicBezTo>
                <a:cubicBezTo>
                  <a:pt x="101" y="166"/>
                  <a:pt x="100" y="163"/>
                  <a:pt x="98" y="162"/>
                </a:cubicBezTo>
                <a:cubicBezTo>
                  <a:pt x="95" y="158"/>
                  <a:pt x="88" y="158"/>
                  <a:pt x="84" y="162"/>
                </a:cubicBezTo>
                <a:close/>
                <a:moveTo>
                  <a:pt x="160" y="179"/>
                </a:moveTo>
                <a:cubicBezTo>
                  <a:pt x="163" y="179"/>
                  <a:pt x="166" y="178"/>
                  <a:pt x="167" y="176"/>
                </a:cubicBezTo>
                <a:cubicBezTo>
                  <a:pt x="169" y="174"/>
                  <a:pt x="170" y="171"/>
                  <a:pt x="170" y="169"/>
                </a:cubicBezTo>
                <a:cubicBezTo>
                  <a:pt x="170" y="166"/>
                  <a:pt x="169" y="163"/>
                  <a:pt x="167" y="162"/>
                </a:cubicBezTo>
                <a:cubicBezTo>
                  <a:pt x="164" y="158"/>
                  <a:pt x="157" y="158"/>
                  <a:pt x="153" y="162"/>
                </a:cubicBezTo>
                <a:cubicBezTo>
                  <a:pt x="151" y="163"/>
                  <a:pt x="150" y="166"/>
                  <a:pt x="150" y="169"/>
                </a:cubicBezTo>
                <a:cubicBezTo>
                  <a:pt x="150" y="171"/>
                  <a:pt x="151" y="174"/>
                  <a:pt x="153" y="176"/>
                </a:cubicBezTo>
                <a:cubicBezTo>
                  <a:pt x="155" y="178"/>
                  <a:pt x="158" y="179"/>
                  <a:pt x="160" y="179"/>
                </a:cubicBezTo>
                <a:close/>
                <a:moveTo>
                  <a:pt x="249" y="156"/>
                </a:moveTo>
                <a:cubicBezTo>
                  <a:pt x="226" y="142"/>
                  <a:pt x="226" y="142"/>
                  <a:pt x="226" y="142"/>
                </a:cubicBezTo>
                <a:cubicBezTo>
                  <a:pt x="226" y="73"/>
                  <a:pt x="211" y="30"/>
                  <a:pt x="181" y="17"/>
                </a:cubicBezTo>
                <a:cubicBezTo>
                  <a:pt x="144" y="0"/>
                  <a:pt x="97" y="36"/>
                  <a:pt x="86" y="45"/>
                </a:cubicBezTo>
                <a:cubicBezTo>
                  <a:pt x="78" y="43"/>
                  <a:pt x="58" y="40"/>
                  <a:pt x="42" y="53"/>
                </a:cubicBezTo>
                <a:cubicBezTo>
                  <a:pt x="23" y="68"/>
                  <a:pt x="17" y="99"/>
                  <a:pt x="22" y="145"/>
                </a:cubicBezTo>
                <a:cubicBezTo>
                  <a:pt x="3" y="156"/>
                  <a:pt x="3" y="156"/>
                  <a:pt x="3" y="156"/>
                </a:cubicBezTo>
                <a:cubicBezTo>
                  <a:pt x="1" y="157"/>
                  <a:pt x="0" y="159"/>
                  <a:pt x="0" y="161"/>
                </a:cubicBezTo>
                <a:cubicBezTo>
                  <a:pt x="0" y="162"/>
                  <a:pt x="0" y="192"/>
                  <a:pt x="21" y="211"/>
                </a:cubicBezTo>
                <a:cubicBezTo>
                  <a:pt x="33" y="223"/>
                  <a:pt x="50" y="229"/>
                  <a:pt x="70" y="228"/>
                </a:cubicBezTo>
                <a:cubicBezTo>
                  <a:pt x="75" y="234"/>
                  <a:pt x="80" y="240"/>
                  <a:pt x="86" y="245"/>
                </a:cubicBezTo>
                <a:cubicBezTo>
                  <a:pt x="99" y="256"/>
                  <a:pt x="113" y="262"/>
                  <a:pt x="126" y="262"/>
                </a:cubicBezTo>
                <a:cubicBezTo>
                  <a:pt x="126" y="262"/>
                  <a:pt x="126" y="262"/>
                  <a:pt x="126" y="262"/>
                </a:cubicBezTo>
                <a:cubicBezTo>
                  <a:pt x="126" y="262"/>
                  <a:pt x="126" y="262"/>
                  <a:pt x="126" y="262"/>
                </a:cubicBezTo>
                <a:cubicBezTo>
                  <a:pt x="126" y="262"/>
                  <a:pt x="126" y="262"/>
                  <a:pt x="126" y="262"/>
                </a:cubicBezTo>
                <a:cubicBezTo>
                  <a:pt x="139" y="262"/>
                  <a:pt x="153" y="256"/>
                  <a:pt x="166" y="245"/>
                </a:cubicBezTo>
                <a:cubicBezTo>
                  <a:pt x="172" y="240"/>
                  <a:pt x="177" y="234"/>
                  <a:pt x="182" y="229"/>
                </a:cubicBezTo>
                <a:cubicBezTo>
                  <a:pt x="182" y="229"/>
                  <a:pt x="183" y="229"/>
                  <a:pt x="184" y="229"/>
                </a:cubicBezTo>
                <a:cubicBezTo>
                  <a:pt x="204" y="229"/>
                  <a:pt x="219" y="223"/>
                  <a:pt x="231" y="211"/>
                </a:cubicBezTo>
                <a:cubicBezTo>
                  <a:pt x="252" y="192"/>
                  <a:pt x="252" y="162"/>
                  <a:pt x="252" y="161"/>
                </a:cubicBezTo>
                <a:cubicBezTo>
                  <a:pt x="252" y="159"/>
                  <a:pt x="251" y="157"/>
                  <a:pt x="249" y="156"/>
                </a:cubicBezTo>
                <a:close/>
                <a:moveTo>
                  <a:pt x="187" y="175"/>
                </a:moveTo>
                <a:cubicBezTo>
                  <a:pt x="187" y="199"/>
                  <a:pt x="177" y="220"/>
                  <a:pt x="158" y="236"/>
                </a:cubicBezTo>
                <a:cubicBezTo>
                  <a:pt x="147" y="245"/>
                  <a:pt x="136" y="250"/>
                  <a:pt x="126" y="250"/>
                </a:cubicBezTo>
                <a:cubicBezTo>
                  <a:pt x="116" y="250"/>
                  <a:pt x="105" y="245"/>
                  <a:pt x="94" y="236"/>
                </a:cubicBezTo>
                <a:cubicBezTo>
                  <a:pt x="74" y="220"/>
                  <a:pt x="65" y="199"/>
                  <a:pt x="65" y="175"/>
                </a:cubicBezTo>
                <a:cubicBezTo>
                  <a:pt x="65" y="149"/>
                  <a:pt x="65" y="149"/>
                  <a:pt x="65" y="149"/>
                </a:cubicBezTo>
                <a:cubicBezTo>
                  <a:pt x="73" y="143"/>
                  <a:pt x="95" y="128"/>
                  <a:pt x="105" y="107"/>
                </a:cubicBezTo>
                <a:cubicBezTo>
                  <a:pt x="120" y="124"/>
                  <a:pt x="146" y="145"/>
                  <a:pt x="187" y="150"/>
                </a:cubicBezTo>
                <a:lnTo>
                  <a:pt x="187" y="175"/>
                </a:lnTo>
                <a:close/>
                <a:moveTo>
                  <a:pt x="223" y="203"/>
                </a:moveTo>
                <a:cubicBezTo>
                  <a:pt x="214" y="211"/>
                  <a:pt x="203" y="215"/>
                  <a:pt x="189" y="216"/>
                </a:cubicBezTo>
                <a:cubicBezTo>
                  <a:pt x="196" y="204"/>
                  <a:pt x="199" y="190"/>
                  <a:pt x="199" y="175"/>
                </a:cubicBezTo>
                <a:cubicBezTo>
                  <a:pt x="199" y="145"/>
                  <a:pt x="199" y="145"/>
                  <a:pt x="199" y="145"/>
                </a:cubicBezTo>
                <a:cubicBezTo>
                  <a:pt x="199" y="142"/>
                  <a:pt x="197" y="139"/>
                  <a:pt x="194" y="139"/>
                </a:cubicBezTo>
                <a:cubicBezTo>
                  <a:pt x="127" y="132"/>
                  <a:pt x="100" y="80"/>
                  <a:pt x="99" y="80"/>
                </a:cubicBezTo>
                <a:cubicBezTo>
                  <a:pt x="98" y="77"/>
                  <a:pt x="94" y="76"/>
                  <a:pt x="91" y="77"/>
                </a:cubicBezTo>
                <a:cubicBezTo>
                  <a:pt x="88" y="79"/>
                  <a:pt x="87" y="82"/>
                  <a:pt x="89" y="85"/>
                </a:cubicBezTo>
                <a:cubicBezTo>
                  <a:pt x="89" y="86"/>
                  <a:pt x="91" y="90"/>
                  <a:pt x="96" y="97"/>
                </a:cubicBezTo>
                <a:cubicBezTo>
                  <a:pt x="89" y="121"/>
                  <a:pt x="56" y="140"/>
                  <a:pt x="56" y="140"/>
                </a:cubicBezTo>
                <a:cubicBezTo>
                  <a:pt x="54" y="141"/>
                  <a:pt x="53" y="143"/>
                  <a:pt x="53" y="145"/>
                </a:cubicBezTo>
                <a:cubicBezTo>
                  <a:pt x="53" y="175"/>
                  <a:pt x="53" y="175"/>
                  <a:pt x="53" y="175"/>
                </a:cubicBezTo>
                <a:cubicBezTo>
                  <a:pt x="53" y="190"/>
                  <a:pt x="56" y="204"/>
                  <a:pt x="62" y="216"/>
                </a:cubicBezTo>
                <a:cubicBezTo>
                  <a:pt x="49" y="215"/>
                  <a:pt x="38" y="211"/>
                  <a:pt x="29" y="203"/>
                </a:cubicBezTo>
                <a:cubicBezTo>
                  <a:pt x="16" y="190"/>
                  <a:pt x="13" y="172"/>
                  <a:pt x="13" y="165"/>
                </a:cubicBezTo>
                <a:cubicBezTo>
                  <a:pt x="32" y="153"/>
                  <a:pt x="32" y="153"/>
                  <a:pt x="32" y="153"/>
                </a:cubicBezTo>
                <a:cubicBezTo>
                  <a:pt x="34" y="152"/>
                  <a:pt x="35" y="150"/>
                  <a:pt x="35" y="147"/>
                </a:cubicBezTo>
                <a:cubicBezTo>
                  <a:pt x="29" y="104"/>
                  <a:pt x="34" y="75"/>
                  <a:pt x="50" y="62"/>
                </a:cubicBezTo>
                <a:cubicBezTo>
                  <a:pt x="64" y="50"/>
                  <a:pt x="85" y="58"/>
                  <a:pt x="85" y="58"/>
                </a:cubicBezTo>
                <a:cubicBezTo>
                  <a:pt x="87" y="58"/>
                  <a:pt x="90" y="58"/>
                  <a:pt x="91" y="56"/>
                </a:cubicBezTo>
                <a:cubicBezTo>
                  <a:pt x="92" y="56"/>
                  <a:pt x="141" y="12"/>
                  <a:pt x="176" y="28"/>
                </a:cubicBezTo>
                <a:cubicBezTo>
                  <a:pt x="201" y="39"/>
                  <a:pt x="214" y="80"/>
                  <a:pt x="214" y="146"/>
                </a:cubicBezTo>
                <a:cubicBezTo>
                  <a:pt x="214" y="148"/>
                  <a:pt x="215" y="150"/>
                  <a:pt x="217" y="151"/>
                </a:cubicBezTo>
                <a:cubicBezTo>
                  <a:pt x="240" y="165"/>
                  <a:pt x="240" y="165"/>
                  <a:pt x="240" y="165"/>
                </a:cubicBezTo>
                <a:cubicBezTo>
                  <a:pt x="239" y="172"/>
                  <a:pt x="236" y="190"/>
                  <a:pt x="223" y="203"/>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14" name="Freeform 46"/>
          <p:cNvSpPr>
            <a:spLocks noEditPoints="1"/>
          </p:cNvSpPr>
          <p:nvPr/>
        </p:nvSpPr>
        <p:spPr bwMode="auto">
          <a:xfrm>
            <a:off x="1699483" y="4386535"/>
            <a:ext cx="380350" cy="312889"/>
          </a:xfrm>
          <a:custGeom>
            <a:avLst/>
            <a:gdLst>
              <a:gd name="T0" fmla="*/ 219 w 249"/>
              <a:gd name="T1" fmla="*/ 72 h 205"/>
              <a:gd name="T2" fmla="*/ 184 w 249"/>
              <a:gd name="T3" fmla="*/ 72 h 205"/>
              <a:gd name="T4" fmla="*/ 184 w 249"/>
              <a:gd name="T5" fmla="*/ 22 h 205"/>
              <a:gd name="T6" fmla="*/ 162 w 249"/>
              <a:gd name="T7" fmla="*/ 0 h 205"/>
              <a:gd name="T8" fmla="*/ 154 w 249"/>
              <a:gd name="T9" fmla="*/ 0 h 205"/>
              <a:gd name="T10" fmla="*/ 148 w 249"/>
              <a:gd name="T11" fmla="*/ 6 h 205"/>
              <a:gd name="T12" fmla="*/ 154 w 249"/>
              <a:gd name="T13" fmla="*/ 12 h 205"/>
              <a:gd name="T14" fmla="*/ 162 w 249"/>
              <a:gd name="T15" fmla="*/ 12 h 205"/>
              <a:gd name="T16" fmla="*/ 172 w 249"/>
              <a:gd name="T17" fmla="*/ 22 h 205"/>
              <a:gd name="T18" fmla="*/ 172 w 249"/>
              <a:gd name="T19" fmla="*/ 32 h 205"/>
              <a:gd name="T20" fmla="*/ 6 w 249"/>
              <a:gd name="T21" fmla="*/ 32 h 205"/>
              <a:gd name="T22" fmla="*/ 0 w 249"/>
              <a:gd name="T23" fmla="*/ 38 h 205"/>
              <a:gd name="T24" fmla="*/ 0 w 249"/>
              <a:gd name="T25" fmla="*/ 175 h 205"/>
              <a:gd name="T26" fmla="*/ 6 w 249"/>
              <a:gd name="T27" fmla="*/ 181 h 205"/>
              <a:gd name="T28" fmla="*/ 22 w 249"/>
              <a:gd name="T29" fmla="*/ 181 h 205"/>
              <a:gd name="T30" fmla="*/ 53 w 249"/>
              <a:gd name="T31" fmla="*/ 205 h 205"/>
              <a:gd name="T32" fmla="*/ 84 w 249"/>
              <a:gd name="T33" fmla="*/ 179 h 205"/>
              <a:gd name="T34" fmla="*/ 153 w 249"/>
              <a:gd name="T35" fmla="*/ 179 h 205"/>
              <a:gd name="T36" fmla="*/ 184 w 249"/>
              <a:gd name="T37" fmla="*/ 205 h 205"/>
              <a:gd name="T38" fmla="*/ 215 w 249"/>
              <a:gd name="T39" fmla="*/ 179 h 205"/>
              <a:gd name="T40" fmla="*/ 243 w 249"/>
              <a:gd name="T41" fmla="*/ 179 h 205"/>
              <a:gd name="T42" fmla="*/ 249 w 249"/>
              <a:gd name="T43" fmla="*/ 173 h 205"/>
              <a:gd name="T44" fmla="*/ 249 w 249"/>
              <a:gd name="T45" fmla="*/ 102 h 205"/>
              <a:gd name="T46" fmla="*/ 219 w 249"/>
              <a:gd name="T47" fmla="*/ 72 h 205"/>
              <a:gd name="T48" fmla="*/ 53 w 249"/>
              <a:gd name="T49" fmla="*/ 193 h 205"/>
              <a:gd name="T50" fmla="*/ 33 w 249"/>
              <a:gd name="T51" fmla="*/ 173 h 205"/>
              <a:gd name="T52" fmla="*/ 53 w 249"/>
              <a:gd name="T53" fmla="*/ 154 h 205"/>
              <a:gd name="T54" fmla="*/ 73 w 249"/>
              <a:gd name="T55" fmla="*/ 173 h 205"/>
              <a:gd name="T56" fmla="*/ 53 w 249"/>
              <a:gd name="T57" fmla="*/ 193 h 205"/>
              <a:gd name="T58" fmla="*/ 153 w 249"/>
              <a:gd name="T59" fmla="*/ 167 h 205"/>
              <a:gd name="T60" fmla="*/ 84 w 249"/>
              <a:gd name="T61" fmla="*/ 167 h 205"/>
              <a:gd name="T62" fmla="*/ 53 w 249"/>
              <a:gd name="T63" fmla="*/ 142 h 205"/>
              <a:gd name="T64" fmla="*/ 22 w 249"/>
              <a:gd name="T65" fmla="*/ 169 h 205"/>
              <a:gd name="T66" fmla="*/ 12 w 249"/>
              <a:gd name="T67" fmla="*/ 169 h 205"/>
              <a:gd name="T68" fmla="*/ 12 w 249"/>
              <a:gd name="T69" fmla="*/ 44 h 205"/>
              <a:gd name="T70" fmla="*/ 172 w 249"/>
              <a:gd name="T71" fmla="*/ 44 h 205"/>
              <a:gd name="T72" fmla="*/ 172 w 249"/>
              <a:gd name="T73" fmla="*/ 144 h 205"/>
              <a:gd name="T74" fmla="*/ 153 w 249"/>
              <a:gd name="T75" fmla="*/ 167 h 205"/>
              <a:gd name="T76" fmla="*/ 184 w 249"/>
              <a:gd name="T77" fmla="*/ 193 h 205"/>
              <a:gd name="T78" fmla="*/ 164 w 249"/>
              <a:gd name="T79" fmla="*/ 173 h 205"/>
              <a:gd name="T80" fmla="*/ 184 w 249"/>
              <a:gd name="T81" fmla="*/ 154 h 205"/>
              <a:gd name="T82" fmla="*/ 204 w 249"/>
              <a:gd name="T83" fmla="*/ 173 h 205"/>
              <a:gd name="T84" fmla="*/ 184 w 249"/>
              <a:gd name="T85" fmla="*/ 193 h 205"/>
              <a:gd name="T86" fmla="*/ 237 w 249"/>
              <a:gd name="T87" fmla="*/ 167 h 205"/>
              <a:gd name="T88" fmla="*/ 215 w 249"/>
              <a:gd name="T89" fmla="*/ 167 h 205"/>
              <a:gd name="T90" fmla="*/ 184 w 249"/>
              <a:gd name="T91" fmla="*/ 142 h 205"/>
              <a:gd name="T92" fmla="*/ 184 w 249"/>
              <a:gd name="T93" fmla="*/ 84 h 205"/>
              <a:gd name="T94" fmla="*/ 219 w 249"/>
              <a:gd name="T95" fmla="*/ 84 h 205"/>
              <a:gd name="T96" fmla="*/ 237 w 249"/>
              <a:gd name="T97" fmla="*/ 102 h 205"/>
              <a:gd name="T98" fmla="*/ 237 w 249"/>
              <a:gd name="T99" fmla="*/ 167 h 205"/>
              <a:gd name="T100" fmla="*/ 217 w 249"/>
              <a:gd name="T101" fmla="*/ 95 h 205"/>
              <a:gd name="T102" fmla="*/ 211 w 249"/>
              <a:gd name="T103" fmla="*/ 101 h 205"/>
              <a:gd name="T104" fmla="*/ 211 w 249"/>
              <a:gd name="T105" fmla="*/ 124 h 205"/>
              <a:gd name="T106" fmla="*/ 217 w 249"/>
              <a:gd name="T107" fmla="*/ 130 h 205"/>
              <a:gd name="T108" fmla="*/ 223 w 249"/>
              <a:gd name="T109" fmla="*/ 124 h 205"/>
              <a:gd name="T110" fmla="*/ 223 w 249"/>
              <a:gd name="T111" fmla="*/ 101 h 205"/>
              <a:gd name="T112" fmla="*/ 217 w 249"/>
              <a:gd name="T113" fmla="*/ 9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9" h="205">
                <a:moveTo>
                  <a:pt x="219" y="72"/>
                </a:moveTo>
                <a:cubicBezTo>
                  <a:pt x="184" y="72"/>
                  <a:pt x="184" y="72"/>
                  <a:pt x="184" y="72"/>
                </a:cubicBezTo>
                <a:cubicBezTo>
                  <a:pt x="184" y="22"/>
                  <a:pt x="184" y="22"/>
                  <a:pt x="184" y="22"/>
                </a:cubicBezTo>
                <a:cubicBezTo>
                  <a:pt x="184" y="10"/>
                  <a:pt x="174" y="0"/>
                  <a:pt x="162" y="0"/>
                </a:cubicBezTo>
                <a:cubicBezTo>
                  <a:pt x="154" y="0"/>
                  <a:pt x="154" y="0"/>
                  <a:pt x="154" y="0"/>
                </a:cubicBezTo>
                <a:cubicBezTo>
                  <a:pt x="151" y="0"/>
                  <a:pt x="148" y="3"/>
                  <a:pt x="148" y="6"/>
                </a:cubicBezTo>
                <a:cubicBezTo>
                  <a:pt x="148" y="9"/>
                  <a:pt x="151" y="12"/>
                  <a:pt x="154" y="12"/>
                </a:cubicBezTo>
                <a:cubicBezTo>
                  <a:pt x="162" y="12"/>
                  <a:pt x="162" y="12"/>
                  <a:pt x="162" y="12"/>
                </a:cubicBezTo>
                <a:cubicBezTo>
                  <a:pt x="168" y="12"/>
                  <a:pt x="172" y="17"/>
                  <a:pt x="172" y="22"/>
                </a:cubicBezTo>
                <a:cubicBezTo>
                  <a:pt x="172" y="32"/>
                  <a:pt x="172" y="32"/>
                  <a:pt x="172" y="32"/>
                </a:cubicBezTo>
                <a:cubicBezTo>
                  <a:pt x="6" y="32"/>
                  <a:pt x="6" y="32"/>
                  <a:pt x="6" y="32"/>
                </a:cubicBezTo>
                <a:cubicBezTo>
                  <a:pt x="2" y="32"/>
                  <a:pt x="0" y="35"/>
                  <a:pt x="0" y="38"/>
                </a:cubicBezTo>
                <a:cubicBezTo>
                  <a:pt x="0" y="175"/>
                  <a:pt x="0" y="175"/>
                  <a:pt x="0" y="175"/>
                </a:cubicBezTo>
                <a:cubicBezTo>
                  <a:pt x="0" y="178"/>
                  <a:pt x="2" y="181"/>
                  <a:pt x="6" y="181"/>
                </a:cubicBezTo>
                <a:cubicBezTo>
                  <a:pt x="22" y="181"/>
                  <a:pt x="22" y="181"/>
                  <a:pt x="22" y="181"/>
                </a:cubicBezTo>
                <a:cubicBezTo>
                  <a:pt x="25" y="195"/>
                  <a:pt x="38" y="205"/>
                  <a:pt x="53" y="205"/>
                </a:cubicBezTo>
                <a:cubicBezTo>
                  <a:pt x="69" y="205"/>
                  <a:pt x="81" y="194"/>
                  <a:pt x="84" y="179"/>
                </a:cubicBezTo>
                <a:cubicBezTo>
                  <a:pt x="153" y="179"/>
                  <a:pt x="153" y="179"/>
                  <a:pt x="153" y="179"/>
                </a:cubicBezTo>
                <a:cubicBezTo>
                  <a:pt x="155" y="194"/>
                  <a:pt x="168" y="205"/>
                  <a:pt x="184" y="205"/>
                </a:cubicBezTo>
                <a:cubicBezTo>
                  <a:pt x="199" y="205"/>
                  <a:pt x="212" y="194"/>
                  <a:pt x="215" y="179"/>
                </a:cubicBezTo>
                <a:cubicBezTo>
                  <a:pt x="243" y="179"/>
                  <a:pt x="243" y="179"/>
                  <a:pt x="243" y="179"/>
                </a:cubicBezTo>
                <a:cubicBezTo>
                  <a:pt x="247" y="179"/>
                  <a:pt x="249" y="177"/>
                  <a:pt x="249" y="173"/>
                </a:cubicBezTo>
                <a:cubicBezTo>
                  <a:pt x="249" y="102"/>
                  <a:pt x="249" y="102"/>
                  <a:pt x="249" y="102"/>
                </a:cubicBezTo>
                <a:cubicBezTo>
                  <a:pt x="249" y="85"/>
                  <a:pt x="236" y="72"/>
                  <a:pt x="219" y="72"/>
                </a:cubicBezTo>
                <a:close/>
                <a:moveTo>
                  <a:pt x="53" y="193"/>
                </a:moveTo>
                <a:cubicBezTo>
                  <a:pt x="42" y="193"/>
                  <a:pt x="33" y="184"/>
                  <a:pt x="33" y="173"/>
                </a:cubicBezTo>
                <a:cubicBezTo>
                  <a:pt x="33" y="162"/>
                  <a:pt x="42" y="154"/>
                  <a:pt x="53" y="154"/>
                </a:cubicBezTo>
                <a:cubicBezTo>
                  <a:pt x="64" y="154"/>
                  <a:pt x="73" y="162"/>
                  <a:pt x="73" y="173"/>
                </a:cubicBezTo>
                <a:cubicBezTo>
                  <a:pt x="73" y="184"/>
                  <a:pt x="64" y="193"/>
                  <a:pt x="53" y="193"/>
                </a:cubicBezTo>
                <a:close/>
                <a:moveTo>
                  <a:pt x="153" y="167"/>
                </a:moveTo>
                <a:cubicBezTo>
                  <a:pt x="84" y="167"/>
                  <a:pt x="84" y="167"/>
                  <a:pt x="84" y="167"/>
                </a:cubicBezTo>
                <a:cubicBezTo>
                  <a:pt x="81" y="153"/>
                  <a:pt x="69" y="142"/>
                  <a:pt x="53" y="142"/>
                </a:cubicBezTo>
                <a:cubicBezTo>
                  <a:pt x="37" y="142"/>
                  <a:pt x="24" y="153"/>
                  <a:pt x="22" y="169"/>
                </a:cubicBezTo>
                <a:cubicBezTo>
                  <a:pt x="12" y="169"/>
                  <a:pt x="12" y="169"/>
                  <a:pt x="12" y="169"/>
                </a:cubicBezTo>
                <a:cubicBezTo>
                  <a:pt x="12" y="44"/>
                  <a:pt x="12" y="44"/>
                  <a:pt x="12" y="44"/>
                </a:cubicBezTo>
                <a:cubicBezTo>
                  <a:pt x="172" y="44"/>
                  <a:pt x="172" y="44"/>
                  <a:pt x="172" y="44"/>
                </a:cubicBezTo>
                <a:cubicBezTo>
                  <a:pt x="172" y="144"/>
                  <a:pt x="172" y="144"/>
                  <a:pt x="172" y="144"/>
                </a:cubicBezTo>
                <a:cubicBezTo>
                  <a:pt x="162" y="148"/>
                  <a:pt x="155" y="157"/>
                  <a:pt x="153" y="167"/>
                </a:cubicBezTo>
                <a:close/>
                <a:moveTo>
                  <a:pt x="184" y="193"/>
                </a:moveTo>
                <a:cubicBezTo>
                  <a:pt x="173" y="193"/>
                  <a:pt x="164" y="184"/>
                  <a:pt x="164" y="173"/>
                </a:cubicBezTo>
                <a:cubicBezTo>
                  <a:pt x="164" y="162"/>
                  <a:pt x="173" y="154"/>
                  <a:pt x="184" y="154"/>
                </a:cubicBezTo>
                <a:cubicBezTo>
                  <a:pt x="195" y="154"/>
                  <a:pt x="204" y="162"/>
                  <a:pt x="204" y="173"/>
                </a:cubicBezTo>
                <a:cubicBezTo>
                  <a:pt x="204" y="184"/>
                  <a:pt x="195" y="193"/>
                  <a:pt x="184" y="193"/>
                </a:cubicBezTo>
                <a:close/>
                <a:moveTo>
                  <a:pt x="237" y="167"/>
                </a:moveTo>
                <a:cubicBezTo>
                  <a:pt x="215" y="167"/>
                  <a:pt x="215" y="167"/>
                  <a:pt x="215" y="167"/>
                </a:cubicBezTo>
                <a:cubicBezTo>
                  <a:pt x="212" y="153"/>
                  <a:pt x="199" y="142"/>
                  <a:pt x="184" y="142"/>
                </a:cubicBezTo>
                <a:cubicBezTo>
                  <a:pt x="184" y="84"/>
                  <a:pt x="184" y="84"/>
                  <a:pt x="184" y="84"/>
                </a:cubicBezTo>
                <a:cubicBezTo>
                  <a:pt x="219" y="84"/>
                  <a:pt x="219" y="84"/>
                  <a:pt x="219" y="84"/>
                </a:cubicBezTo>
                <a:cubicBezTo>
                  <a:pt x="229" y="84"/>
                  <a:pt x="237" y="92"/>
                  <a:pt x="237" y="102"/>
                </a:cubicBezTo>
                <a:lnTo>
                  <a:pt x="237" y="167"/>
                </a:lnTo>
                <a:close/>
                <a:moveTo>
                  <a:pt x="217" y="95"/>
                </a:moveTo>
                <a:cubicBezTo>
                  <a:pt x="213" y="95"/>
                  <a:pt x="211" y="97"/>
                  <a:pt x="211" y="101"/>
                </a:cubicBezTo>
                <a:cubicBezTo>
                  <a:pt x="211" y="124"/>
                  <a:pt x="211" y="124"/>
                  <a:pt x="211" y="124"/>
                </a:cubicBezTo>
                <a:cubicBezTo>
                  <a:pt x="211" y="127"/>
                  <a:pt x="213" y="130"/>
                  <a:pt x="217" y="130"/>
                </a:cubicBezTo>
                <a:cubicBezTo>
                  <a:pt x="220" y="130"/>
                  <a:pt x="223" y="127"/>
                  <a:pt x="223" y="124"/>
                </a:cubicBezTo>
                <a:cubicBezTo>
                  <a:pt x="223" y="101"/>
                  <a:pt x="223" y="101"/>
                  <a:pt x="223" y="101"/>
                </a:cubicBezTo>
                <a:cubicBezTo>
                  <a:pt x="223" y="97"/>
                  <a:pt x="220" y="95"/>
                  <a:pt x="217" y="95"/>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15" name="Freeform 166"/>
          <p:cNvSpPr>
            <a:spLocks noEditPoints="1"/>
          </p:cNvSpPr>
          <p:nvPr/>
        </p:nvSpPr>
        <p:spPr bwMode="auto">
          <a:xfrm>
            <a:off x="7081913" y="4431697"/>
            <a:ext cx="434032" cy="267727"/>
          </a:xfrm>
          <a:custGeom>
            <a:avLst/>
            <a:gdLst>
              <a:gd name="T0" fmla="*/ 203 w 245"/>
              <a:gd name="T1" fmla="*/ 0 h 151"/>
              <a:gd name="T2" fmla="*/ 43 w 245"/>
              <a:gd name="T3" fmla="*/ 0 h 151"/>
              <a:gd name="T4" fmla="*/ 1 w 245"/>
              <a:gd name="T5" fmla="*/ 42 h 151"/>
              <a:gd name="T6" fmla="*/ 0 w 245"/>
              <a:gd name="T7" fmla="*/ 125 h 151"/>
              <a:gd name="T8" fmla="*/ 2 w 245"/>
              <a:gd name="T9" fmla="*/ 129 h 151"/>
              <a:gd name="T10" fmla="*/ 6 w 245"/>
              <a:gd name="T11" fmla="*/ 131 h 151"/>
              <a:gd name="T12" fmla="*/ 25 w 245"/>
              <a:gd name="T13" fmla="*/ 131 h 151"/>
              <a:gd name="T14" fmla="*/ 50 w 245"/>
              <a:gd name="T15" fmla="*/ 151 h 151"/>
              <a:gd name="T16" fmla="*/ 75 w 245"/>
              <a:gd name="T17" fmla="*/ 131 h 151"/>
              <a:gd name="T18" fmla="*/ 171 w 245"/>
              <a:gd name="T19" fmla="*/ 131 h 151"/>
              <a:gd name="T20" fmla="*/ 171 w 245"/>
              <a:gd name="T21" fmla="*/ 131 h 151"/>
              <a:gd name="T22" fmla="*/ 196 w 245"/>
              <a:gd name="T23" fmla="*/ 151 h 151"/>
              <a:gd name="T24" fmla="*/ 222 w 245"/>
              <a:gd name="T25" fmla="*/ 131 h 151"/>
              <a:gd name="T26" fmla="*/ 239 w 245"/>
              <a:gd name="T27" fmla="*/ 131 h 151"/>
              <a:gd name="T28" fmla="*/ 245 w 245"/>
              <a:gd name="T29" fmla="*/ 125 h 151"/>
              <a:gd name="T30" fmla="*/ 245 w 245"/>
              <a:gd name="T31" fmla="*/ 42 h 151"/>
              <a:gd name="T32" fmla="*/ 203 w 245"/>
              <a:gd name="T33" fmla="*/ 0 h 151"/>
              <a:gd name="T34" fmla="*/ 50 w 245"/>
              <a:gd name="T35" fmla="*/ 139 h 151"/>
              <a:gd name="T36" fmla="*/ 36 w 245"/>
              <a:gd name="T37" fmla="*/ 125 h 151"/>
              <a:gd name="T38" fmla="*/ 50 w 245"/>
              <a:gd name="T39" fmla="*/ 111 h 151"/>
              <a:gd name="T40" fmla="*/ 64 w 245"/>
              <a:gd name="T41" fmla="*/ 125 h 151"/>
              <a:gd name="T42" fmla="*/ 50 w 245"/>
              <a:gd name="T43" fmla="*/ 139 h 151"/>
              <a:gd name="T44" fmla="*/ 196 w 245"/>
              <a:gd name="T45" fmla="*/ 139 h 151"/>
              <a:gd name="T46" fmla="*/ 183 w 245"/>
              <a:gd name="T47" fmla="*/ 125 h 151"/>
              <a:gd name="T48" fmla="*/ 196 w 245"/>
              <a:gd name="T49" fmla="*/ 111 h 151"/>
              <a:gd name="T50" fmla="*/ 210 w 245"/>
              <a:gd name="T51" fmla="*/ 125 h 151"/>
              <a:gd name="T52" fmla="*/ 196 w 245"/>
              <a:gd name="T53" fmla="*/ 139 h 151"/>
              <a:gd name="T54" fmla="*/ 233 w 245"/>
              <a:gd name="T55" fmla="*/ 119 h 151"/>
              <a:gd name="T56" fmla="*/ 222 w 245"/>
              <a:gd name="T57" fmla="*/ 119 h 151"/>
              <a:gd name="T58" fmla="*/ 196 w 245"/>
              <a:gd name="T59" fmla="*/ 99 h 151"/>
              <a:gd name="T60" fmla="*/ 171 w 245"/>
              <a:gd name="T61" fmla="*/ 119 h 151"/>
              <a:gd name="T62" fmla="*/ 171 w 245"/>
              <a:gd name="T63" fmla="*/ 119 h 151"/>
              <a:gd name="T64" fmla="*/ 75 w 245"/>
              <a:gd name="T65" fmla="*/ 119 h 151"/>
              <a:gd name="T66" fmla="*/ 50 w 245"/>
              <a:gd name="T67" fmla="*/ 99 h 151"/>
              <a:gd name="T68" fmla="*/ 25 w 245"/>
              <a:gd name="T69" fmla="*/ 119 h 151"/>
              <a:gd name="T70" fmla="*/ 12 w 245"/>
              <a:gd name="T71" fmla="*/ 119 h 151"/>
              <a:gd name="T72" fmla="*/ 13 w 245"/>
              <a:gd name="T73" fmla="*/ 42 h 151"/>
              <a:gd name="T74" fmla="*/ 43 w 245"/>
              <a:gd name="T75" fmla="*/ 12 h 151"/>
              <a:gd name="T76" fmla="*/ 190 w 245"/>
              <a:gd name="T77" fmla="*/ 12 h 151"/>
              <a:gd name="T78" fmla="*/ 190 w 245"/>
              <a:gd name="T79" fmla="*/ 64 h 151"/>
              <a:gd name="T80" fmla="*/ 196 w 245"/>
              <a:gd name="T81" fmla="*/ 70 h 151"/>
              <a:gd name="T82" fmla="*/ 233 w 245"/>
              <a:gd name="T83" fmla="*/ 70 h 151"/>
              <a:gd name="T84" fmla="*/ 233 w 245"/>
              <a:gd name="T85" fmla="*/ 119 h 151"/>
              <a:gd name="T86" fmla="*/ 233 w 245"/>
              <a:gd name="T87" fmla="*/ 58 h 151"/>
              <a:gd name="T88" fmla="*/ 202 w 245"/>
              <a:gd name="T89" fmla="*/ 58 h 151"/>
              <a:gd name="T90" fmla="*/ 202 w 245"/>
              <a:gd name="T91" fmla="*/ 12 h 151"/>
              <a:gd name="T92" fmla="*/ 203 w 245"/>
              <a:gd name="T93" fmla="*/ 12 h 151"/>
              <a:gd name="T94" fmla="*/ 233 w 245"/>
              <a:gd name="T95" fmla="*/ 42 h 151"/>
              <a:gd name="T96" fmla="*/ 233 w 245"/>
              <a:gd name="T97" fmla="*/ 58 h 151"/>
              <a:gd name="T98" fmla="*/ 166 w 245"/>
              <a:gd name="T99" fmla="*/ 42 h 151"/>
              <a:gd name="T100" fmla="*/ 118 w 245"/>
              <a:gd name="T101" fmla="*/ 42 h 151"/>
              <a:gd name="T102" fmla="*/ 112 w 245"/>
              <a:gd name="T103" fmla="*/ 48 h 151"/>
              <a:gd name="T104" fmla="*/ 118 w 245"/>
              <a:gd name="T105" fmla="*/ 54 h 151"/>
              <a:gd name="T106" fmla="*/ 166 w 245"/>
              <a:gd name="T107" fmla="*/ 54 h 151"/>
              <a:gd name="T108" fmla="*/ 172 w 245"/>
              <a:gd name="T109" fmla="*/ 48 h 151"/>
              <a:gd name="T110" fmla="*/ 166 w 245"/>
              <a:gd name="T111" fmla="*/ 42 h 151"/>
              <a:gd name="T112" fmla="*/ 91 w 245"/>
              <a:gd name="T113" fmla="*/ 42 h 151"/>
              <a:gd name="T114" fmla="*/ 42 w 245"/>
              <a:gd name="T115" fmla="*/ 42 h 151"/>
              <a:gd name="T116" fmla="*/ 36 w 245"/>
              <a:gd name="T117" fmla="*/ 48 h 151"/>
              <a:gd name="T118" fmla="*/ 42 w 245"/>
              <a:gd name="T119" fmla="*/ 54 h 151"/>
              <a:gd name="T120" fmla="*/ 91 w 245"/>
              <a:gd name="T121" fmla="*/ 54 h 151"/>
              <a:gd name="T122" fmla="*/ 97 w 245"/>
              <a:gd name="T123" fmla="*/ 48 h 151"/>
              <a:gd name="T124" fmla="*/ 91 w 245"/>
              <a:gd name="T125" fmla="*/ 4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5" h="151">
                <a:moveTo>
                  <a:pt x="203" y="0"/>
                </a:moveTo>
                <a:cubicBezTo>
                  <a:pt x="43" y="0"/>
                  <a:pt x="43" y="0"/>
                  <a:pt x="43" y="0"/>
                </a:cubicBezTo>
                <a:cubicBezTo>
                  <a:pt x="20" y="0"/>
                  <a:pt x="1" y="19"/>
                  <a:pt x="1" y="42"/>
                </a:cubicBezTo>
                <a:cubicBezTo>
                  <a:pt x="0" y="125"/>
                  <a:pt x="0" y="125"/>
                  <a:pt x="0" y="125"/>
                </a:cubicBezTo>
                <a:cubicBezTo>
                  <a:pt x="0" y="126"/>
                  <a:pt x="1" y="128"/>
                  <a:pt x="2" y="129"/>
                </a:cubicBezTo>
                <a:cubicBezTo>
                  <a:pt x="3" y="130"/>
                  <a:pt x="5" y="131"/>
                  <a:pt x="6" y="131"/>
                </a:cubicBezTo>
                <a:cubicBezTo>
                  <a:pt x="25" y="131"/>
                  <a:pt x="25" y="131"/>
                  <a:pt x="25" y="131"/>
                </a:cubicBezTo>
                <a:cubicBezTo>
                  <a:pt x="28" y="142"/>
                  <a:pt x="38" y="151"/>
                  <a:pt x="50" y="151"/>
                </a:cubicBezTo>
                <a:cubicBezTo>
                  <a:pt x="62" y="151"/>
                  <a:pt x="72" y="142"/>
                  <a:pt x="75" y="131"/>
                </a:cubicBezTo>
                <a:cubicBezTo>
                  <a:pt x="171" y="131"/>
                  <a:pt x="171" y="131"/>
                  <a:pt x="171" y="131"/>
                </a:cubicBezTo>
                <a:cubicBezTo>
                  <a:pt x="171" y="131"/>
                  <a:pt x="171" y="131"/>
                  <a:pt x="171" y="131"/>
                </a:cubicBezTo>
                <a:cubicBezTo>
                  <a:pt x="174" y="142"/>
                  <a:pt x="184" y="151"/>
                  <a:pt x="196" y="151"/>
                </a:cubicBezTo>
                <a:cubicBezTo>
                  <a:pt x="209" y="151"/>
                  <a:pt x="219" y="142"/>
                  <a:pt x="222" y="131"/>
                </a:cubicBezTo>
                <a:cubicBezTo>
                  <a:pt x="239" y="131"/>
                  <a:pt x="239" y="131"/>
                  <a:pt x="239" y="131"/>
                </a:cubicBezTo>
                <a:cubicBezTo>
                  <a:pt x="243" y="131"/>
                  <a:pt x="245" y="128"/>
                  <a:pt x="245" y="125"/>
                </a:cubicBezTo>
                <a:cubicBezTo>
                  <a:pt x="245" y="42"/>
                  <a:pt x="245" y="42"/>
                  <a:pt x="245" y="42"/>
                </a:cubicBezTo>
                <a:cubicBezTo>
                  <a:pt x="245" y="19"/>
                  <a:pt x="227" y="0"/>
                  <a:pt x="203" y="0"/>
                </a:cubicBezTo>
                <a:close/>
                <a:moveTo>
                  <a:pt x="50" y="139"/>
                </a:moveTo>
                <a:cubicBezTo>
                  <a:pt x="42" y="139"/>
                  <a:pt x="36" y="133"/>
                  <a:pt x="36" y="125"/>
                </a:cubicBezTo>
                <a:cubicBezTo>
                  <a:pt x="36" y="117"/>
                  <a:pt x="42" y="111"/>
                  <a:pt x="50" y="111"/>
                </a:cubicBezTo>
                <a:cubicBezTo>
                  <a:pt x="58" y="111"/>
                  <a:pt x="64" y="117"/>
                  <a:pt x="64" y="125"/>
                </a:cubicBezTo>
                <a:cubicBezTo>
                  <a:pt x="64" y="133"/>
                  <a:pt x="58" y="139"/>
                  <a:pt x="50" y="139"/>
                </a:cubicBezTo>
                <a:close/>
                <a:moveTo>
                  <a:pt x="196" y="139"/>
                </a:moveTo>
                <a:cubicBezTo>
                  <a:pt x="189" y="139"/>
                  <a:pt x="183" y="133"/>
                  <a:pt x="183" y="125"/>
                </a:cubicBezTo>
                <a:cubicBezTo>
                  <a:pt x="183" y="117"/>
                  <a:pt x="189" y="111"/>
                  <a:pt x="196" y="111"/>
                </a:cubicBezTo>
                <a:cubicBezTo>
                  <a:pt x="204" y="111"/>
                  <a:pt x="210" y="117"/>
                  <a:pt x="210" y="125"/>
                </a:cubicBezTo>
                <a:cubicBezTo>
                  <a:pt x="210" y="133"/>
                  <a:pt x="204" y="139"/>
                  <a:pt x="196" y="139"/>
                </a:cubicBezTo>
                <a:close/>
                <a:moveTo>
                  <a:pt x="233" y="119"/>
                </a:moveTo>
                <a:cubicBezTo>
                  <a:pt x="222" y="119"/>
                  <a:pt x="222" y="119"/>
                  <a:pt x="222" y="119"/>
                </a:cubicBezTo>
                <a:cubicBezTo>
                  <a:pt x="219" y="108"/>
                  <a:pt x="209" y="99"/>
                  <a:pt x="196" y="99"/>
                </a:cubicBezTo>
                <a:cubicBezTo>
                  <a:pt x="184" y="99"/>
                  <a:pt x="174" y="108"/>
                  <a:pt x="171" y="119"/>
                </a:cubicBezTo>
                <a:cubicBezTo>
                  <a:pt x="171" y="119"/>
                  <a:pt x="171" y="119"/>
                  <a:pt x="171" y="119"/>
                </a:cubicBezTo>
                <a:cubicBezTo>
                  <a:pt x="75" y="119"/>
                  <a:pt x="75" y="119"/>
                  <a:pt x="75" y="119"/>
                </a:cubicBezTo>
                <a:cubicBezTo>
                  <a:pt x="72" y="108"/>
                  <a:pt x="62" y="99"/>
                  <a:pt x="50" y="99"/>
                </a:cubicBezTo>
                <a:cubicBezTo>
                  <a:pt x="38" y="99"/>
                  <a:pt x="28" y="108"/>
                  <a:pt x="25" y="119"/>
                </a:cubicBezTo>
                <a:cubicBezTo>
                  <a:pt x="12" y="119"/>
                  <a:pt x="12" y="119"/>
                  <a:pt x="12" y="119"/>
                </a:cubicBezTo>
                <a:cubicBezTo>
                  <a:pt x="13" y="42"/>
                  <a:pt x="13" y="42"/>
                  <a:pt x="13" y="42"/>
                </a:cubicBezTo>
                <a:cubicBezTo>
                  <a:pt x="13" y="26"/>
                  <a:pt x="27" y="12"/>
                  <a:pt x="43" y="12"/>
                </a:cubicBezTo>
                <a:cubicBezTo>
                  <a:pt x="190" y="12"/>
                  <a:pt x="190" y="12"/>
                  <a:pt x="190" y="12"/>
                </a:cubicBezTo>
                <a:cubicBezTo>
                  <a:pt x="190" y="64"/>
                  <a:pt x="190" y="64"/>
                  <a:pt x="190" y="64"/>
                </a:cubicBezTo>
                <a:cubicBezTo>
                  <a:pt x="190" y="67"/>
                  <a:pt x="193" y="70"/>
                  <a:pt x="196" y="70"/>
                </a:cubicBezTo>
                <a:cubicBezTo>
                  <a:pt x="233" y="70"/>
                  <a:pt x="233" y="70"/>
                  <a:pt x="233" y="70"/>
                </a:cubicBezTo>
                <a:lnTo>
                  <a:pt x="233" y="119"/>
                </a:lnTo>
                <a:close/>
                <a:moveTo>
                  <a:pt x="233" y="58"/>
                </a:moveTo>
                <a:cubicBezTo>
                  <a:pt x="202" y="58"/>
                  <a:pt x="202" y="58"/>
                  <a:pt x="202" y="58"/>
                </a:cubicBezTo>
                <a:cubicBezTo>
                  <a:pt x="202" y="12"/>
                  <a:pt x="202" y="12"/>
                  <a:pt x="202" y="12"/>
                </a:cubicBezTo>
                <a:cubicBezTo>
                  <a:pt x="203" y="12"/>
                  <a:pt x="203" y="12"/>
                  <a:pt x="203" y="12"/>
                </a:cubicBezTo>
                <a:cubicBezTo>
                  <a:pt x="220" y="12"/>
                  <a:pt x="233" y="26"/>
                  <a:pt x="233" y="42"/>
                </a:cubicBezTo>
                <a:lnTo>
                  <a:pt x="233" y="58"/>
                </a:lnTo>
                <a:close/>
                <a:moveTo>
                  <a:pt x="166" y="42"/>
                </a:moveTo>
                <a:cubicBezTo>
                  <a:pt x="118" y="42"/>
                  <a:pt x="118" y="42"/>
                  <a:pt x="118" y="42"/>
                </a:cubicBezTo>
                <a:cubicBezTo>
                  <a:pt x="114" y="42"/>
                  <a:pt x="112" y="45"/>
                  <a:pt x="112" y="48"/>
                </a:cubicBezTo>
                <a:cubicBezTo>
                  <a:pt x="112" y="51"/>
                  <a:pt x="114" y="54"/>
                  <a:pt x="118" y="54"/>
                </a:cubicBezTo>
                <a:cubicBezTo>
                  <a:pt x="166" y="54"/>
                  <a:pt x="166" y="54"/>
                  <a:pt x="166" y="54"/>
                </a:cubicBezTo>
                <a:cubicBezTo>
                  <a:pt x="169" y="54"/>
                  <a:pt x="172" y="51"/>
                  <a:pt x="172" y="48"/>
                </a:cubicBezTo>
                <a:cubicBezTo>
                  <a:pt x="172" y="45"/>
                  <a:pt x="169" y="42"/>
                  <a:pt x="166" y="42"/>
                </a:cubicBezTo>
                <a:close/>
                <a:moveTo>
                  <a:pt x="91" y="42"/>
                </a:moveTo>
                <a:cubicBezTo>
                  <a:pt x="42" y="42"/>
                  <a:pt x="42" y="42"/>
                  <a:pt x="42" y="42"/>
                </a:cubicBezTo>
                <a:cubicBezTo>
                  <a:pt x="39" y="42"/>
                  <a:pt x="36" y="45"/>
                  <a:pt x="36" y="48"/>
                </a:cubicBezTo>
                <a:cubicBezTo>
                  <a:pt x="36" y="51"/>
                  <a:pt x="39" y="54"/>
                  <a:pt x="42" y="54"/>
                </a:cubicBezTo>
                <a:cubicBezTo>
                  <a:pt x="91" y="54"/>
                  <a:pt x="91" y="54"/>
                  <a:pt x="91" y="54"/>
                </a:cubicBezTo>
                <a:cubicBezTo>
                  <a:pt x="94" y="54"/>
                  <a:pt x="97" y="51"/>
                  <a:pt x="97" y="48"/>
                </a:cubicBezTo>
                <a:cubicBezTo>
                  <a:pt x="97" y="45"/>
                  <a:pt x="94" y="42"/>
                  <a:pt x="91" y="42"/>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16" name="TextBox 15"/>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grpSp>
        <p:nvGrpSpPr>
          <p:cNvPr id="17" name="Group 16"/>
          <p:cNvGrpSpPr/>
          <p:nvPr/>
        </p:nvGrpSpPr>
        <p:grpSpPr>
          <a:xfrm>
            <a:off x="882408" y="2491631"/>
            <a:ext cx="2014501" cy="1199183"/>
            <a:chOff x="1004470" y="-1384567"/>
            <a:chExt cx="2014501" cy="1199183"/>
          </a:xfrm>
        </p:grpSpPr>
        <p:sp>
          <p:nvSpPr>
            <p:cNvPr id="18" name="TextBox 17"/>
            <p:cNvSpPr txBox="1"/>
            <p:nvPr/>
          </p:nvSpPr>
          <p:spPr>
            <a:xfrm>
              <a:off x="1004470" y="-1018562"/>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first item in the grid layout.</a:t>
              </a:r>
            </a:p>
          </p:txBody>
        </p:sp>
        <p:sp>
          <p:nvSpPr>
            <p:cNvPr id="19" name="TextBox 18"/>
            <p:cNvSpPr txBox="1"/>
            <p:nvPr/>
          </p:nvSpPr>
          <p:spPr>
            <a:xfrm>
              <a:off x="1374584" y="-1384567"/>
              <a:ext cx="1274273"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01</a:t>
              </a:r>
            </a:p>
          </p:txBody>
        </p:sp>
      </p:grpSp>
      <p:grpSp>
        <p:nvGrpSpPr>
          <p:cNvPr id="20" name="Group 19"/>
          <p:cNvGrpSpPr/>
          <p:nvPr/>
        </p:nvGrpSpPr>
        <p:grpSpPr>
          <a:xfrm>
            <a:off x="3605819" y="2491631"/>
            <a:ext cx="2014501" cy="1199183"/>
            <a:chOff x="3018971" y="-1646500"/>
            <a:chExt cx="2014501" cy="1199183"/>
          </a:xfrm>
        </p:grpSpPr>
        <p:sp>
          <p:nvSpPr>
            <p:cNvPr id="21" name="TextBox 20"/>
            <p:cNvSpPr txBox="1"/>
            <p:nvPr/>
          </p:nvSpPr>
          <p:spPr>
            <a:xfrm>
              <a:off x="3018971" y="-1280495"/>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second item in the grid layout.</a:t>
              </a:r>
            </a:p>
          </p:txBody>
        </p:sp>
        <p:sp>
          <p:nvSpPr>
            <p:cNvPr id="22" name="TextBox 21"/>
            <p:cNvSpPr txBox="1"/>
            <p:nvPr/>
          </p:nvSpPr>
          <p:spPr>
            <a:xfrm>
              <a:off x="3143555" y="-1646500"/>
              <a:ext cx="1765332"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02</a:t>
              </a:r>
            </a:p>
          </p:txBody>
        </p:sp>
      </p:grpSp>
      <p:grpSp>
        <p:nvGrpSpPr>
          <p:cNvPr id="23" name="Group 22"/>
          <p:cNvGrpSpPr/>
          <p:nvPr/>
        </p:nvGrpSpPr>
        <p:grpSpPr>
          <a:xfrm>
            <a:off x="6291679" y="2491631"/>
            <a:ext cx="2014501" cy="1199183"/>
            <a:chOff x="5276803" y="-1661351"/>
            <a:chExt cx="2014501" cy="1199183"/>
          </a:xfrm>
        </p:grpSpPr>
        <p:sp>
          <p:nvSpPr>
            <p:cNvPr id="24" name="TextBox 23"/>
            <p:cNvSpPr txBox="1"/>
            <p:nvPr/>
          </p:nvSpPr>
          <p:spPr>
            <a:xfrm>
              <a:off x="5276803" y="-1295346"/>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third item in the grid layout.</a:t>
              </a:r>
            </a:p>
          </p:txBody>
        </p:sp>
        <p:sp>
          <p:nvSpPr>
            <p:cNvPr id="25" name="TextBox 24"/>
            <p:cNvSpPr txBox="1"/>
            <p:nvPr/>
          </p:nvSpPr>
          <p:spPr>
            <a:xfrm>
              <a:off x="5547883" y="-1661351"/>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03</a:t>
              </a:r>
            </a:p>
          </p:txBody>
        </p:sp>
      </p:grpSp>
      <p:grpSp>
        <p:nvGrpSpPr>
          <p:cNvPr id="26" name="Group 25"/>
          <p:cNvGrpSpPr/>
          <p:nvPr/>
        </p:nvGrpSpPr>
        <p:grpSpPr>
          <a:xfrm>
            <a:off x="882408" y="4876915"/>
            <a:ext cx="2014501" cy="1199183"/>
            <a:chOff x="8614116" y="-1646500"/>
            <a:chExt cx="2014501" cy="1199183"/>
          </a:xfrm>
        </p:grpSpPr>
        <p:sp>
          <p:nvSpPr>
            <p:cNvPr id="27" name="TextBox 26"/>
            <p:cNvSpPr txBox="1"/>
            <p:nvPr/>
          </p:nvSpPr>
          <p:spPr>
            <a:xfrm>
              <a:off x="8614116" y="-1280495"/>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third item in the grid layout.</a:t>
              </a:r>
            </a:p>
          </p:txBody>
        </p:sp>
        <p:sp>
          <p:nvSpPr>
            <p:cNvPr id="28" name="TextBox 27"/>
            <p:cNvSpPr txBox="1"/>
            <p:nvPr/>
          </p:nvSpPr>
          <p:spPr>
            <a:xfrm>
              <a:off x="8885196" y="-1646500"/>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04</a:t>
              </a:r>
            </a:p>
          </p:txBody>
        </p:sp>
      </p:grpSp>
      <p:grpSp>
        <p:nvGrpSpPr>
          <p:cNvPr id="29" name="Group 28"/>
          <p:cNvGrpSpPr/>
          <p:nvPr/>
        </p:nvGrpSpPr>
        <p:grpSpPr>
          <a:xfrm>
            <a:off x="3605819" y="4876915"/>
            <a:ext cx="2014501" cy="1199183"/>
            <a:chOff x="9350286" y="212212"/>
            <a:chExt cx="2014501" cy="1199183"/>
          </a:xfrm>
        </p:grpSpPr>
        <p:sp>
          <p:nvSpPr>
            <p:cNvPr id="30" name="TextBox 29"/>
            <p:cNvSpPr txBox="1"/>
            <p:nvPr/>
          </p:nvSpPr>
          <p:spPr>
            <a:xfrm>
              <a:off x="9350286" y="578217"/>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fourth item in the grid layout.</a:t>
              </a:r>
            </a:p>
          </p:txBody>
        </p:sp>
        <p:sp>
          <p:nvSpPr>
            <p:cNvPr id="31" name="TextBox 30"/>
            <p:cNvSpPr txBox="1"/>
            <p:nvPr/>
          </p:nvSpPr>
          <p:spPr>
            <a:xfrm>
              <a:off x="9621366" y="212212"/>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05</a:t>
              </a:r>
            </a:p>
          </p:txBody>
        </p:sp>
      </p:grpSp>
      <p:grpSp>
        <p:nvGrpSpPr>
          <p:cNvPr id="32" name="Group 31"/>
          <p:cNvGrpSpPr/>
          <p:nvPr/>
        </p:nvGrpSpPr>
        <p:grpSpPr>
          <a:xfrm>
            <a:off x="6291679" y="4876915"/>
            <a:ext cx="2014501" cy="1199183"/>
            <a:chOff x="9621366" y="2012222"/>
            <a:chExt cx="2014501" cy="1199183"/>
          </a:xfrm>
        </p:grpSpPr>
        <p:sp>
          <p:nvSpPr>
            <p:cNvPr id="33" name="TextBox 32"/>
            <p:cNvSpPr txBox="1"/>
            <p:nvPr/>
          </p:nvSpPr>
          <p:spPr>
            <a:xfrm>
              <a:off x="9621366" y="2378227"/>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sixth item in the grid layout.</a:t>
              </a:r>
            </a:p>
          </p:txBody>
        </p:sp>
        <p:sp>
          <p:nvSpPr>
            <p:cNvPr id="34" name="TextBox 33"/>
            <p:cNvSpPr txBox="1"/>
            <p:nvPr/>
          </p:nvSpPr>
          <p:spPr>
            <a:xfrm>
              <a:off x="9892446" y="2012222"/>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06</a:t>
              </a:r>
            </a:p>
          </p:txBody>
        </p:sp>
      </p:grpSp>
    </p:spTree>
    <p:custDataLst>
      <p:tags r:id="rId1"/>
    </p:custDataLst>
    <p:extLst>
      <p:ext uri="{BB962C8B-B14F-4D97-AF65-F5344CB8AC3E}">
        <p14:creationId xmlns:p14="http://schemas.microsoft.com/office/powerpoint/2010/main" val="16191267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COA BLUE 3-Column w/Tags">
    <p:spTree>
      <p:nvGrpSpPr>
        <p:cNvPr id="1" name=""/>
        <p:cNvGrpSpPr/>
        <p:nvPr/>
      </p:nvGrpSpPr>
      <p:grpSpPr>
        <a:xfrm>
          <a:off x="0" y="0"/>
          <a:ext cx="0" cy="0"/>
          <a:chOff x="0" y="0"/>
          <a:chExt cx="0" cy="0"/>
        </a:xfrm>
      </p:grpSpPr>
      <p:sp>
        <p:nvSpPr>
          <p:cNvPr id="6" name="Shape 279"/>
          <p:cNvSpPr/>
          <p:nvPr/>
        </p:nvSpPr>
        <p:spPr>
          <a:xfrm>
            <a:off x="1319766" y="2063442"/>
            <a:ext cx="1524355" cy="152702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cap="flat">
            <a:solidFill>
              <a:schemeClr val="accent4">
                <a:lumMod val="40000"/>
                <a:lumOff val="60000"/>
              </a:schemeClr>
            </a:solidFill>
            <a:prstDash val="solid"/>
            <a:miter lim="8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a:p>
        </p:txBody>
      </p:sp>
      <p:sp>
        <p:nvSpPr>
          <p:cNvPr id="7" name="Shape 277"/>
          <p:cNvSpPr/>
          <p:nvPr/>
        </p:nvSpPr>
        <p:spPr>
          <a:xfrm>
            <a:off x="3810994" y="2063442"/>
            <a:ext cx="1524353" cy="15270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solidFill>
              <a:schemeClr val="accent4">
                <a:lumMod val="40000"/>
                <a:lumOff val="60000"/>
              </a:schemeClr>
            </a:solidFill>
            <a:prstDash val="solid"/>
            <a:miter/>
          </a:ln>
        </p:spPr>
        <p:txBody>
          <a:bodyPr lIns="32146" rIns="32146"/>
          <a:lstStyle/>
          <a:p>
            <a:pPr defTabSz="642915">
              <a:defRPr sz="5600">
                <a:latin typeface="Gill Sans"/>
                <a:ea typeface="Gill Sans"/>
                <a:cs typeface="Gill Sans"/>
                <a:sym typeface="Gill Sans"/>
              </a:defRPr>
            </a:pPr>
            <a:endParaRPr sz="3937"/>
          </a:p>
        </p:txBody>
      </p:sp>
      <p:sp>
        <p:nvSpPr>
          <p:cNvPr id="8" name="Shape 251"/>
          <p:cNvSpPr/>
          <p:nvPr/>
        </p:nvSpPr>
        <p:spPr>
          <a:xfrm>
            <a:off x="6254495" y="2063442"/>
            <a:ext cx="1524353" cy="15270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solidFill>
              <a:schemeClr val="accent4">
                <a:lumMod val="40000"/>
                <a:lumOff val="60000"/>
              </a:schemeClr>
            </a:solidFill>
            <a:prstDash val="solid"/>
            <a:miter/>
          </a:ln>
        </p:spPr>
        <p:txBody>
          <a:bodyPr lIns="32146" rIns="32146"/>
          <a:lstStyle/>
          <a:p>
            <a:pPr defTabSz="642915">
              <a:defRPr sz="5600">
                <a:latin typeface="Gill Sans"/>
                <a:ea typeface="Gill Sans"/>
                <a:cs typeface="Gill Sans"/>
                <a:sym typeface="Gill Sans"/>
              </a:defRPr>
            </a:pPr>
            <a:endParaRPr sz="3937"/>
          </a:p>
        </p:txBody>
      </p:sp>
      <p:sp>
        <p:nvSpPr>
          <p:cNvPr id="3" name="Picture Placeholder 2">
            <a:extLst>
              <a:ext uri="{FF2B5EF4-FFF2-40B4-BE49-F238E27FC236}">
                <a16:creationId xmlns:a16="http://schemas.microsoft.com/office/drawing/2014/main" id="{D186BE16-8369-4F41-9A85-E97C0A90CD85}"/>
              </a:ext>
            </a:extLst>
          </p:cNvPr>
          <p:cNvSpPr>
            <a:spLocks noGrp="1"/>
          </p:cNvSpPr>
          <p:nvPr>
            <p:ph type="pic" sz="quarter" idx="10"/>
          </p:nvPr>
        </p:nvSpPr>
        <p:spPr>
          <a:xfrm>
            <a:off x="1447800" y="2178050"/>
            <a:ext cx="1444625" cy="1250950"/>
          </a:xfrm>
          <a:prstGeom prst="ellipse">
            <a:avLst/>
          </a:prstGeom>
        </p:spPr>
        <p:txBody>
          <a:bodyPr/>
          <a:lstStyle/>
          <a:p>
            <a:endParaRPr lang="en-US" dirty="0"/>
          </a:p>
        </p:txBody>
      </p:sp>
      <p:sp>
        <p:nvSpPr>
          <p:cNvPr id="26" name="Picture Placeholder 2">
            <a:extLst>
              <a:ext uri="{FF2B5EF4-FFF2-40B4-BE49-F238E27FC236}">
                <a16:creationId xmlns:a16="http://schemas.microsoft.com/office/drawing/2014/main" id="{CFFC8C37-A52C-4D7E-8888-22EC997618FB}"/>
              </a:ext>
            </a:extLst>
          </p:cNvPr>
          <p:cNvSpPr>
            <a:spLocks noGrp="1"/>
          </p:cNvSpPr>
          <p:nvPr>
            <p:ph type="pic" sz="quarter" idx="11"/>
          </p:nvPr>
        </p:nvSpPr>
        <p:spPr>
          <a:xfrm>
            <a:off x="3889375" y="2254250"/>
            <a:ext cx="1444625" cy="1250950"/>
          </a:xfrm>
          <a:prstGeom prst="ellipse">
            <a:avLst/>
          </a:prstGeom>
        </p:spPr>
        <p:txBody>
          <a:bodyPr/>
          <a:lstStyle/>
          <a:p>
            <a:endParaRPr lang="en-US" dirty="0"/>
          </a:p>
        </p:txBody>
      </p:sp>
      <p:sp>
        <p:nvSpPr>
          <p:cNvPr id="27" name="Picture Placeholder 2">
            <a:extLst>
              <a:ext uri="{FF2B5EF4-FFF2-40B4-BE49-F238E27FC236}">
                <a16:creationId xmlns:a16="http://schemas.microsoft.com/office/drawing/2014/main" id="{320BEADA-004B-4228-A457-94588D8C26A5}"/>
              </a:ext>
            </a:extLst>
          </p:cNvPr>
          <p:cNvSpPr>
            <a:spLocks noGrp="1"/>
          </p:cNvSpPr>
          <p:nvPr>
            <p:ph type="pic" sz="quarter" idx="12"/>
          </p:nvPr>
        </p:nvSpPr>
        <p:spPr>
          <a:xfrm>
            <a:off x="6400800" y="2254250"/>
            <a:ext cx="1444625" cy="1250950"/>
          </a:xfrm>
          <a:prstGeom prst="ellipse">
            <a:avLst/>
          </a:prstGeom>
        </p:spPr>
        <p:txBody>
          <a:bodyPr/>
          <a:lstStyle/>
          <a:p>
            <a:endParaRPr lang="en-US"/>
          </a:p>
        </p:txBody>
      </p:sp>
      <p:sp>
        <p:nvSpPr>
          <p:cNvPr id="9" name="Shape 471"/>
          <p:cNvSpPr/>
          <p:nvPr/>
        </p:nvSpPr>
        <p:spPr>
          <a:xfrm>
            <a:off x="6148012" y="3903560"/>
            <a:ext cx="1784246" cy="503029"/>
          </a:xfrm>
          <a:prstGeom prst="roundRect">
            <a:avLst>
              <a:gd name="adj" fmla="val 50000"/>
            </a:avLst>
          </a:prstGeom>
          <a:solidFill>
            <a:schemeClr val="accent2"/>
          </a:solidFill>
          <a:ln w="12700">
            <a:solidFill>
              <a:schemeClr val="accent4"/>
            </a:solidFill>
            <a:miter lim="400000"/>
          </a:ln>
        </p:spPr>
        <p:txBody>
          <a:bodyPr lIns="32146" rIns="32146"/>
          <a:lstStyle/>
          <a:p>
            <a:pPr lvl="0">
              <a:defRPr sz="2400">
                <a:solidFill>
                  <a:srgbClr val="FFFFFF"/>
                </a:solidFill>
              </a:defRPr>
            </a:pPr>
            <a:endParaRPr sz="1687"/>
          </a:p>
        </p:txBody>
      </p:sp>
      <p:sp>
        <p:nvSpPr>
          <p:cNvPr id="10" name="Shape 95"/>
          <p:cNvSpPr>
            <a:spLocks noChangeAspect="1"/>
          </p:cNvSpPr>
          <p:nvPr/>
        </p:nvSpPr>
        <p:spPr>
          <a:xfrm>
            <a:off x="6257835" y="4071258"/>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11" name="Shape 471"/>
          <p:cNvSpPr/>
          <p:nvPr/>
        </p:nvSpPr>
        <p:spPr>
          <a:xfrm>
            <a:off x="3681013" y="3903560"/>
            <a:ext cx="1784246" cy="503029"/>
          </a:xfrm>
          <a:prstGeom prst="roundRect">
            <a:avLst>
              <a:gd name="adj" fmla="val 50000"/>
            </a:avLst>
          </a:prstGeom>
          <a:solidFill>
            <a:schemeClr val="tx2"/>
          </a:solidFill>
          <a:ln w="12700">
            <a:solidFill>
              <a:schemeClr val="accent4"/>
            </a:solidFill>
            <a:miter lim="400000"/>
          </a:ln>
        </p:spPr>
        <p:txBody>
          <a:bodyPr lIns="32146" rIns="32146"/>
          <a:lstStyle/>
          <a:p>
            <a:pPr lvl="0">
              <a:defRPr sz="2400">
                <a:solidFill>
                  <a:srgbClr val="FFFFFF"/>
                </a:solidFill>
              </a:defRPr>
            </a:pPr>
            <a:endParaRPr sz="1687" dirty="0"/>
          </a:p>
        </p:txBody>
      </p:sp>
      <p:sp>
        <p:nvSpPr>
          <p:cNvPr id="12" name="Shape 95"/>
          <p:cNvSpPr>
            <a:spLocks noChangeAspect="1"/>
          </p:cNvSpPr>
          <p:nvPr/>
        </p:nvSpPr>
        <p:spPr>
          <a:xfrm>
            <a:off x="3807998" y="4071258"/>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13" name="Shape 471"/>
          <p:cNvSpPr/>
          <p:nvPr/>
        </p:nvSpPr>
        <p:spPr>
          <a:xfrm>
            <a:off x="1205885" y="3903560"/>
            <a:ext cx="1784246" cy="503029"/>
          </a:xfrm>
          <a:prstGeom prst="roundRect">
            <a:avLst>
              <a:gd name="adj" fmla="val 50000"/>
            </a:avLst>
          </a:prstGeom>
          <a:solidFill>
            <a:schemeClr val="accent4">
              <a:lumMod val="75000"/>
            </a:schemeClr>
          </a:solidFill>
          <a:ln w="12700">
            <a:solidFill>
              <a:schemeClr val="accent4"/>
            </a:solidFill>
            <a:miter lim="400000"/>
          </a:ln>
        </p:spPr>
        <p:txBody>
          <a:bodyPr lIns="32146" rIns="32146"/>
          <a:lstStyle/>
          <a:p>
            <a:pPr lvl="0">
              <a:defRPr sz="2400">
                <a:solidFill>
                  <a:srgbClr val="FFFFFF"/>
                </a:solidFill>
              </a:defRPr>
            </a:pPr>
            <a:endParaRPr sz="1687"/>
          </a:p>
        </p:txBody>
      </p:sp>
      <p:sp>
        <p:nvSpPr>
          <p:cNvPr id="14" name="Shape 95"/>
          <p:cNvSpPr>
            <a:spLocks noChangeAspect="1"/>
          </p:cNvSpPr>
          <p:nvPr/>
        </p:nvSpPr>
        <p:spPr>
          <a:xfrm>
            <a:off x="1358161" y="4071258"/>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18" name="Title 1"/>
          <p:cNvSpPr>
            <a:spLocks noGrp="1"/>
          </p:cNvSpPr>
          <p:nvPr>
            <p:ph type="title"/>
          </p:nvPr>
        </p:nvSpPr>
        <p:spPr>
          <a:xfrm>
            <a:off x="402336" y="825227"/>
            <a:ext cx="8303541" cy="535531"/>
          </a:xfrm>
        </p:spPr>
        <p:txBody>
          <a:bodyPr/>
          <a:lstStyle>
            <a:lvl1pPr>
              <a:defRPr cap="small" baseline="0"/>
            </a:lvl1pPr>
          </a:lstStyle>
          <a:p>
            <a:pPr lvl="0"/>
            <a:r>
              <a:rPr lang="en-US" dirty="0">
                <a:sym typeface="Yanone Kaffeesatz Bold"/>
              </a:rPr>
              <a:t>Click to edit Master title style</a:t>
            </a:r>
            <a:endParaRPr lang="en-US" dirty="0"/>
          </a:p>
        </p:txBody>
      </p:sp>
      <p:sp>
        <p:nvSpPr>
          <p:cNvPr id="25" name="TextBox 24"/>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
        <p:nvSpPr>
          <p:cNvPr id="5" name="Text Placeholder 4">
            <a:extLst>
              <a:ext uri="{FF2B5EF4-FFF2-40B4-BE49-F238E27FC236}">
                <a16:creationId xmlns:a16="http://schemas.microsoft.com/office/drawing/2014/main" id="{A5912F10-441E-4EAC-BE62-539F901E144E}"/>
              </a:ext>
            </a:extLst>
          </p:cNvPr>
          <p:cNvSpPr>
            <a:spLocks noGrp="1"/>
          </p:cNvSpPr>
          <p:nvPr>
            <p:ph type="body" sz="quarter" idx="13"/>
          </p:nvPr>
        </p:nvSpPr>
        <p:spPr>
          <a:xfrm>
            <a:off x="1600200" y="3997016"/>
            <a:ext cx="1204912" cy="296863"/>
          </a:xfrm>
        </p:spPr>
        <p:txBody>
          <a:bodyPr anchor="ctr" anchorCtr="0">
            <a:noAutofit/>
          </a:bodyPr>
          <a:lstStyle>
            <a:lvl1pPr marL="0" indent="0">
              <a:spcBef>
                <a:spcPts val="0"/>
              </a:spcBef>
              <a:buNone/>
              <a:defRPr sz="18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Edit Master text styles</a:t>
            </a:r>
          </a:p>
        </p:txBody>
      </p:sp>
      <p:sp>
        <p:nvSpPr>
          <p:cNvPr id="29" name="Text Placeholder 4">
            <a:extLst>
              <a:ext uri="{FF2B5EF4-FFF2-40B4-BE49-F238E27FC236}">
                <a16:creationId xmlns:a16="http://schemas.microsoft.com/office/drawing/2014/main" id="{0E84D2D8-27A2-4146-B525-875F3AEBCF26}"/>
              </a:ext>
            </a:extLst>
          </p:cNvPr>
          <p:cNvSpPr>
            <a:spLocks noGrp="1"/>
          </p:cNvSpPr>
          <p:nvPr>
            <p:ph type="body" sz="quarter" idx="14"/>
          </p:nvPr>
        </p:nvSpPr>
        <p:spPr>
          <a:xfrm>
            <a:off x="4051133" y="3997016"/>
            <a:ext cx="1204912" cy="296863"/>
          </a:xfrm>
        </p:spPr>
        <p:txBody>
          <a:bodyPr anchor="ctr" anchorCtr="0">
            <a:noAutofit/>
          </a:bodyPr>
          <a:lstStyle>
            <a:lvl1pPr marL="0" indent="0">
              <a:buNone/>
              <a:defRPr sz="18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Edit Master text styles</a:t>
            </a:r>
          </a:p>
        </p:txBody>
      </p:sp>
      <p:sp>
        <p:nvSpPr>
          <p:cNvPr id="32" name="Text Placeholder 4">
            <a:extLst>
              <a:ext uri="{FF2B5EF4-FFF2-40B4-BE49-F238E27FC236}">
                <a16:creationId xmlns:a16="http://schemas.microsoft.com/office/drawing/2014/main" id="{69DAAEF5-8771-4FF7-9628-30E336D0DFDA}"/>
              </a:ext>
            </a:extLst>
          </p:cNvPr>
          <p:cNvSpPr>
            <a:spLocks noGrp="1"/>
          </p:cNvSpPr>
          <p:nvPr>
            <p:ph type="body" sz="quarter" idx="15"/>
          </p:nvPr>
        </p:nvSpPr>
        <p:spPr>
          <a:xfrm>
            <a:off x="6509340" y="3997016"/>
            <a:ext cx="1204912" cy="296863"/>
          </a:xfrm>
        </p:spPr>
        <p:txBody>
          <a:bodyPr anchor="ctr" anchorCtr="0">
            <a:noAutofit/>
          </a:bodyPr>
          <a:lstStyle>
            <a:lvl1pPr marL="0" indent="0">
              <a:buNone/>
              <a:defRPr sz="18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Edit Master text styles</a:t>
            </a:r>
          </a:p>
        </p:txBody>
      </p:sp>
      <p:sp>
        <p:nvSpPr>
          <p:cNvPr id="34" name="Text Placeholder 33">
            <a:extLst>
              <a:ext uri="{FF2B5EF4-FFF2-40B4-BE49-F238E27FC236}">
                <a16:creationId xmlns:a16="http://schemas.microsoft.com/office/drawing/2014/main" id="{67224C70-2BBE-4B43-91BD-6B25BF0AA763}"/>
              </a:ext>
            </a:extLst>
          </p:cNvPr>
          <p:cNvSpPr>
            <a:spLocks noGrp="1"/>
          </p:cNvSpPr>
          <p:nvPr>
            <p:ph type="body" sz="quarter" idx="16"/>
          </p:nvPr>
        </p:nvSpPr>
        <p:spPr>
          <a:xfrm>
            <a:off x="1250707" y="4431751"/>
            <a:ext cx="1685925" cy="21945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35" name="Text Placeholder 33">
            <a:extLst>
              <a:ext uri="{FF2B5EF4-FFF2-40B4-BE49-F238E27FC236}">
                <a16:creationId xmlns:a16="http://schemas.microsoft.com/office/drawing/2014/main" id="{1251A3CE-E0D4-4AEA-BD7C-F54FF70AF473}"/>
              </a:ext>
            </a:extLst>
          </p:cNvPr>
          <p:cNvSpPr>
            <a:spLocks noGrp="1"/>
          </p:cNvSpPr>
          <p:nvPr>
            <p:ph type="body" sz="quarter" idx="17"/>
          </p:nvPr>
        </p:nvSpPr>
        <p:spPr>
          <a:xfrm>
            <a:off x="3706691" y="4431751"/>
            <a:ext cx="1685925" cy="21945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36" name="Text Placeholder 33">
            <a:extLst>
              <a:ext uri="{FF2B5EF4-FFF2-40B4-BE49-F238E27FC236}">
                <a16:creationId xmlns:a16="http://schemas.microsoft.com/office/drawing/2014/main" id="{27C6D089-534A-476A-AB4D-B37CD72AE58E}"/>
              </a:ext>
            </a:extLst>
          </p:cNvPr>
          <p:cNvSpPr>
            <a:spLocks noGrp="1"/>
          </p:cNvSpPr>
          <p:nvPr>
            <p:ph type="body" sz="quarter" idx="18"/>
          </p:nvPr>
        </p:nvSpPr>
        <p:spPr>
          <a:xfrm>
            <a:off x="6162675" y="4431751"/>
            <a:ext cx="1685925" cy="2194560"/>
          </a:xfrm>
        </p:spPr>
        <p:txBody>
          <a:bodyPr>
            <a:no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custDataLst>
      <p:tags r:id="rId1"/>
    </p:custDataLst>
    <p:extLst>
      <p:ext uri="{BB962C8B-B14F-4D97-AF65-F5344CB8AC3E}">
        <p14:creationId xmlns:p14="http://schemas.microsoft.com/office/powerpoint/2010/main" val="20277987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ICOA BLUE _ Labelled Image TEMPLATE">
    <p:spTree>
      <p:nvGrpSpPr>
        <p:cNvPr id="1" name=""/>
        <p:cNvGrpSpPr/>
        <p:nvPr/>
      </p:nvGrpSpPr>
      <p:grpSpPr>
        <a:xfrm>
          <a:off x="0" y="0"/>
          <a:ext cx="0" cy="0"/>
          <a:chOff x="0" y="0"/>
          <a:chExt cx="0" cy="0"/>
        </a:xfrm>
      </p:grpSpPr>
      <p:sp>
        <p:nvSpPr>
          <p:cNvPr id="6" name="Rectangle 5"/>
          <p:cNvSpPr/>
          <p:nvPr/>
        </p:nvSpPr>
        <p:spPr>
          <a:xfrm>
            <a:off x="0" y="3944174"/>
            <a:ext cx="9144000" cy="2926080"/>
          </a:xfrm>
          <a:prstGeom prst="rect">
            <a:avLst/>
          </a:prstGeom>
          <a:solidFill>
            <a:schemeClr val="accent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7" name="Picture 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06865" y="1223876"/>
            <a:ext cx="2530270" cy="5091682"/>
          </a:xfrm>
          <a:prstGeom prst="rect">
            <a:avLst/>
          </a:prstGeom>
        </p:spPr>
      </p:pic>
      <p:pic>
        <p:nvPicPr>
          <p:cNvPr id="8" name="Picture Placeholder 55"/>
          <p:cNvPicPr>
            <a:picLocks noChangeAspect="1"/>
          </p:cNvPicPr>
          <p:nvPr/>
        </p:nvPicPr>
        <p:blipFill>
          <a:blip r:embed="rId9" cstate="screen">
            <a:extLst>
              <a:ext uri="{28A0092B-C50C-407E-A947-70E740481C1C}">
                <a14:useLocalDpi xmlns:a14="http://schemas.microsoft.com/office/drawing/2010/main"/>
              </a:ext>
            </a:extLst>
          </a:blip>
          <a:srcRect l="31178" r="31178"/>
          <a:stretch>
            <a:fillRect/>
          </a:stretch>
        </p:blipFill>
        <p:spPr>
          <a:xfrm>
            <a:off x="3510000" y="1879034"/>
            <a:ext cx="2124000" cy="3758400"/>
          </a:xfrm>
          <a:prstGeom prst="rect">
            <a:avLst/>
          </a:prstGeom>
        </p:spPr>
      </p:pic>
      <p:sp>
        <p:nvSpPr>
          <p:cNvPr id="9" name="Title 4"/>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10" name="TextBox 9"/>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cxnSp>
        <p:nvCxnSpPr>
          <p:cNvPr id="11" name="Straight Connector 10"/>
          <p:cNvCxnSpPr/>
          <p:nvPr/>
        </p:nvCxnSpPr>
        <p:spPr>
          <a:xfrm>
            <a:off x="5327558" y="5166942"/>
            <a:ext cx="1158450"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12" name="Shape 471"/>
          <p:cNvSpPr/>
          <p:nvPr/>
        </p:nvSpPr>
        <p:spPr>
          <a:xfrm>
            <a:off x="6474578" y="4941942"/>
            <a:ext cx="1784246" cy="450000"/>
          </a:xfrm>
          <a:prstGeom prst="roundRect">
            <a:avLst>
              <a:gd name="adj" fmla="val 50000"/>
            </a:avLst>
          </a:prstGeom>
          <a:solidFill>
            <a:schemeClr val="accent4">
              <a:lumMod val="50000"/>
            </a:schemeClr>
          </a:solidFill>
          <a:ln w="12700">
            <a:miter lim="400000"/>
          </a:ln>
        </p:spPr>
        <p:txBody>
          <a:bodyPr lIns="32146" rIns="32146"/>
          <a:lstStyle/>
          <a:p>
            <a:pPr lvl="0">
              <a:defRPr sz="2400">
                <a:solidFill>
                  <a:srgbClr val="FFFFFF"/>
                </a:solidFill>
              </a:defRPr>
            </a:pPr>
            <a:endParaRPr sz="1687"/>
          </a:p>
        </p:txBody>
      </p:sp>
      <p:sp>
        <p:nvSpPr>
          <p:cNvPr id="13" name="Shape 95"/>
          <p:cNvSpPr>
            <a:spLocks noChangeAspect="1"/>
          </p:cNvSpPr>
          <p:nvPr>
            <p:custDataLst>
              <p:tags r:id="rId2"/>
            </p:custDataLst>
          </p:nvPr>
        </p:nvSpPr>
        <p:spPr>
          <a:xfrm>
            <a:off x="6569698" y="5076942"/>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14" name="TextBox 13"/>
          <p:cNvSpPr txBox="1"/>
          <p:nvPr/>
        </p:nvSpPr>
        <p:spPr>
          <a:xfrm>
            <a:off x="6493083" y="5022672"/>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06</a:t>
            </a:r>
          </a:p>
        </p:txBody>
      </p:sp>
      <p:cxnSp>
        <p:nvCxnSpPr>
          <p:cNvPr id="15" name="Straight Connector 14"/>
          <p:cNvCxnSpPr/>
          <p:nvPr/>
        </p:nvCxnSpPr>
        <p:spPr>
          <a:xfrm>
            <a:off x="5317654" y="4147241"/>
            <a:ext cx="1158450"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16" name="Shape 471"/>
          <p:cNvSpPr/>
          <p:nvPr/>
        </p:nvSpPr>
        <p:spPr>
          <a:xfrm>
            <a:off x="6474578" y="3922241"/>
            <a:ext cx="1784246" cy="450000"/>
          </a:xfrm>
          <a:prstGeom prst="roundRect">
            <a:avLst>
              <a:gd name="adj" fmla="val 50000"/>
            </a:avLst>
          </a:prstGeom>
          <a:solidFill>
            <a:schemeClr val="accent2"/>
          </a:solidFill>
          <a:ln w="12700">
            <a:miter lim="400000"/>
          </a:ln>
        </p:spPr>
        <p:txBody>
          <a:bodyPr lIns="32146" rIns="32146"/>
          <a:lstStyle/>
          <a:p>
            <a:pPr lvl="0">
              <a:defRPr sz="2400">
                <a:solidFill>
                  <a:srgbClr val="FFFFFF"/>
                </a:solidFill>
              </a:defRPr>
            </a:pPr>
            <a:endParaRPr sz="1687"/>
          </a:p>
        </p:txBody>
      </p:sp>
      <p:sp>
        <p:nvSpPr>
          <p:cNvPr id="17" name="Shape 95"/>
          <p:cNvSpPr>
            <a:spLocks noChangeAspect="1"/>
          </p:cNvSpPr>
          <p:nvPr>
            <p:custDataLst>
              <p:tags r:id="rId3"/>
            </p:custDataLst>
          </p:nvPr>
        </p:nvSpPr>
        <p:spPr>
          <a:xfrm>
            <a:off x="6569698" y="4057241"/>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18" name="TextBox 17"/>
          <p:cNvSpPr txBox="1"/>
          <p:nvPr/>
        </p:nvSpPr>
        <p:spPr>
          <a:xfrm>
            <a:off x="6493083" y="4002971"/>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05</a:t>
            </a:r>
          </a:p>
        </p:txBody>
      </p:sp>
      <p:cxnSp>
        <p:nvCxnSpPr>
          <p:cNvPr id="19" name="Straight Connector 18"/>
          <p:cNvCxnSpPr/>
          <p:nvPr/>
        </p:nvCxnSpPr>
        <p:spPr>
          <a:xfrm>
            <a:off x="4907987" y="3112252"/>
            <a:ext cx="1566591" cy="1664"/>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20" name="Shape 471"/>
          <p:cNvSpPr/>
          <p:nvPr/>
        </p:nvSpPr>
        <p:spPr>
          <a:xfrm>
            <a:off x="6474578" y="2902541"/>
            <a:ext cx="1784246" cy="450000"/>
          </a:xfrm>
          <a:prstGeom prst="roundRect">
            <a:avLst>
              <a:gd name="adj" fmla="val 50000"/>
            </a:avLst>
          </a:prstGeom>
          <a:solidFill>
            <a:schemeClr val="tx2">
              <a:lumMod val="50000"/>
            </a:schemeClr>
          </a:solidFill>
          <a:ln w="12700">
            <a:miter lim="400000"/>
          </a:ln>
        </p:spPr>
        <p:txBody>
          <a:bodyPr lIns="32146" rIns="32146"/>
          <a:lstStyle/>
          <a:p>
            <a:pPr lvl="0">
              <a:defRPr sz="2400">
                <a:solidFill>
                  <a:srgbClr val="FFFFFF"/>
                </a:solidFill>
              </a:defRPr>
            </a:pPr>
            <a:endParaRPr sz="1687"/>
          </a:p>
        </p:txBody>
      </p:sp>
      <p:sp>
        <p:nvSpPr>
          <p:cNvPr id="21" name="Shape 95"/>
          <p:cNvSpPr>
            <a:spLocks noChangeAspect="1"/>
          </p:cNvSpPr>
          <p:nvPr>
            <p:custDataLst>
              <p:tags r:id="rId4"/>
            </p:custDataLst>
          </p:nvPr>
        </p:nvSpPr>
        <p:spPr>
          <a:xfrm>
            <a:off x="6569698" y="3023084"/>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22" name="TextBox 21"/>
          <p:cNvSpPr txBox="1"/>
          <p:nvPr/>
        </p:nvSpPr>
        <p:spPr>
          <a:xfrm>
            <a:off x="6493083" y="2968814"/>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04</a:t>
            </a:r>
          </a:p>
        </p:txBody>
      </p:sp>
      <p:cxnSp>
        <p:nvCxnSpPr>
          <p:cNvPr id="23" name="Straight Connector 22"/>
          <p:cNvCxnSpPr/>
          <p:nvPr/>
        </p:nvCxnSpPr>
        <p:spPr>
          <a:xfrm flipH="1">
            <a:off x="2678329" y="4657091"/>
            <a:ext cx="886427"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24" name="Shape 471"/>
          <p:cNvSpPr/>
          <p:nvPr/>
        </p:nvSpPr>
        <p:spPr>
          <a:xfrm>
            <a:off x="894083" y="4432091"/>
            <a:ext cx="1784246" cy="450000"/>
          </a:xfrm>
          <a:prstGeom prst="roundRect">
            <a:avLst>
              <a:gd name="adj" fmla="val 50000"/>
            </a:avLst>
          </a:prstGeom>
          <a:solidFill>
            <a:schemeClr val="accent2">
              <a:lumMod val="50000"/>
            </a:schemeClr>
          </a:solidFill>
          <a:ln w="12700">
            <a:miter lim="400000"/>
          </a:ln>
        </p:spPr>
        <p:txBody>
          <a:bodyPr lIns="32146" rIns="32146"/>
          <a:lstStyle/>
          <a:p>
            <a:pPr lvl="0">
              <a:defRPr sz="2400">
                <a:solidFill>
                  <a:srgbClr val="FFFFFF"/>
                </a:solidFill>
              </a:defRPr>
            </a:pPr>
            <a:endParaRPr sz="1687">
              <a:latin typeface="+mj-lt"/>
            </a:endParaRPr>
          </a:p>
        </p:txBody>
      </p:sp>
      <p:sp>
        <p:nvSpPr>
          <p:cNvPr id="25" name="Shape 95"/>
          <p:cNvSpPr>
            <a:spLocks noChangeAspect="1"/>
          </p:cNvSpPr>
          <p:nvPr>
            <p:custDataLst>
              <p:tags r:id="rId5"/>
            </p:custDataLst>
          </p:nvPr>
        </p:nvSpPr>
        <p:spPr>
          <a:xfrm>
            <a:off x="2378811" y="4567091"/>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26" name="TextBox 25"/>
          <p:cNvSpPr txBox="1"/>
          <p:nvPr/>
        </p:nvSpPr>
        <p:spPr>
          <a:xfrm>
            <a:off x="784452" y="4512821"/>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03</a:t>
            </a:r>
          </a:p>
        </p:txBody>
      </p:sp>
      <p:cxnSp>
        <p:nvCxnSpPr>
          <p:cNvPr id="27" name="Straight Connector 26"/>
          <p:cNvCxnSpPr/>
          <p:nvPr/>
        </p:nvCxnSpPr>
        <p:spPr>
          <a:xfrm flipH="1">
            <a:off x="2683149" y="3637391"/>
            <a:ext cx="1158450"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28" name="Shape 471"/>
          <p:cNvSpPr/>
          <p:nvPr/>
        </p:nvSpPr>
        <p:spPr>
          <a:xfrm>
            <a:off x="894083" y="3412391"/>
            <a:ext cx="1784246" cy="450000"/>
          </a:xfrm>
          <a:prstGeom prst="roundRect">
            <a:avLst>
              <a:gd name="adj" fmla="val 50000"/>
            </a:avLst>
          </a:prstGeom>
          <a:solidFill>
            <a:schemeClr val="tx2"/>
          </a:solidFill>
          <a:ln w="12700">
            <a:miter lim="400000"/>
          </a:ln>
        </p:spPr>
        <p:txBody>
          <a:bodyPr lIns="32146" rIns="32146"/>
          <a:lstStyle/>
          <a:p>
            <a:pPr lvl="0">
              <a:defRPr sz="2400">
                <a:solidFill>
                  <a:srgbClr val="FFFFFF"/>
                </a:solidFill>
              </a:defRPr>
            </a:pPr>
            <a:endParaRPr sz="1687">
              <a:latin typeface="+mj-lt"/>
            </a:endParaRPr>
          </a:p>
        </p:txBody>
      </p:sp>
      <p:sp>
        <p:nvSpPr>
          <p:cNvPr id="29" name="Shape 95"/>
          <p:cNvSpPr>
            <a:spLocks noChangeAspect="1"/>
          </p:cNvSpPr>
          <p:nvPr>
            <p:custDataLst>
              <p:tags r:id="rId6"/>
            </p:custDataLst>
          </p:nvPr>
        </p:nvSpPr>
        <p:spPr>
          <a:xfrm>
            <a:off x="2378811" y="3547391"/>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30" name="TextBox 29"/>
          <p:cNvSpPr txBox="1"/>
          <p:nvPr/>
        </p:nvSpPr>
        <p:spPr>
          <a:xfrm>
            <a:off x="885795" y="3493121"/>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02</a:t>
            </a:r>
          </a:p>
        </p:txBody>
      </p:sp>
      <p:cxnSp>
        <p:nvCxnSpPr>
          <p:cNvPr id="31" name="Straight Connector 30"/>
          <p:cNvCxnSpPr/>
          <p:nvPr/>
        </p:nvCxnSpPr>
        <p:spPr>
          <a:xfrm flipH="1">
            <a:off x="2683149" y="2617691"/>
            <a:ext cx="1158450"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32" name="Shape 471"/>
          <p:cNvSpPr/>
          <p:nvPr/>
        </p:nvSpPr>
        <p:spPr>
          <a:xfrm>
            <a:off x="894083" y="2392691"/>
            <a:ext cx="1784246" cy="450000"/>
          </a:xfrm>
          <a:prstGeom prst="roundRect">
            <a:avLst>
              <a:gd name="adj" fmla="val 50000"/>
            </a:avLst>
          </a:prstGeom>
          <a:solidFill>
            <a:schemeClr val="accent4">
              <a:lumMod val="75000"/>
            </a:schemeClr>
          </a:solidFill>
          <a:ln w="12700">
            <a:miter lim="400000"/>
          </a:ln>
        </p:spPr>
        <p:txBody>
          <a:bodyPr lIns="32146" rIns="32146"/>
          <a:lstStyle/>
          <a:p>
            <a:pPr lvl="0">
              <a:defRPr sz="2400">
                <a:solidFill>
                  <a:srgbClr val="FFFFFF"/>
                </a:solidFill>
              </a:defRPr>
            </a:pPr>
            <a:endParaRPr sz="1687"/>
          </a:p>
        </p:txBody>
      </p:sp>
      <p:sp>
        <p:nvSpPr>
          <p:cNvPr id="33" name="Shape 95"/>
          <p:cNvSpPr>
            <a:spLocks noChangeAspect="1"/>
          </p:cNvSpPr>
          <p:nvPr>
            <p:custDataLst>
              <p:tags r:id="rId7"/>
            </p:custDataLst>
          </p:nvPr>
        </p:nvSpPr>
        <p:spPr>
          <a:xfrm>
            <a:off x="2378811" y="2527691"/>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34" name="TextBox 33"/>
          <p:cNvSpPr txBox="1"/>
          <p:nvPr/>
        </p:nvSpPr>
        <p:spPr>
          <a:xfrm>
            <a:off x="912588" y="2473421"/>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01</a:t>
            </a:r>
          </a:p>
        </p:txBody>
      </p:sp>
    </p:spTree>
    <p:custDataLst>
      <p:tags r:id="rId1"/>
    </p:custDataLst>
    <p:extLst>
      <p:ext uri="{BB962C8B-B14F-4D97-AF65-F5344CB8AC3E}">
        <p14:creationId xmlns:p14="http://schemas.microsoft.com/office/powerpoint/2010/main" val="53149051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6" name="Shape 95"/>
          <p:cNvSpPr>
            <a:spLocks noChangeAspect="1"/>
          </p:cNvSpPr>
          <p:nvPr/>
        </p:nvSpPr>
        <p:spPr>
          <a:xfrm>
            <a:off x="5162092" y="2094092"/>
            <a:ext cx="767739" cy="76773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lumMod val="20000"/>
              <a:lumOff val="80000"/>
            </a:schemeClr>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7" name="Shape 95"/>
          <p:cNvSpPr>
            <a:spLocks noChangeAspect="1"/>
          </p:cNvSpPr>
          <p:nvPr/>
        </p:nvSpPr>
        <p:spPr>
          <a:xfrm>
            <a:off x="524202" y="2094092"/>
            <a:ext cx="767739" cy="76773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lumMod val="20000"/>
              <a:lumOff val="80000"/>
            </a:schemeClr>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8" name="Freeform 26"/>
          <p:cNvSpPr>
            <a:spLocks noEditPoints="1"/>
          </p:cNvSpPr>
          <p:nvPr/>
        </p:nvSpPr>
        <p:spPr bwMode="auto">
          <a:xfrm>
            <a:off x="699147" y="2301714"/>
            <a:ext cx="417849" cy="352495"/>
          </a:xfrm>
          <a:custGeom>
            <a:avLst/>
            <a:gdLst>
              <a:gd name="T0" fmla="*/ 35 w 253"/>
              <a:gd name="T1" fmla="*/ 90 h 213"/>
              <a:gd name="T2" fmla="*/ 29 w 253"/>
              <a:gd name="T3" fmla="*/ 168 h 213"/>
              <a:gd name="T4" fmla="*/ 110 w 253"/>
              <a:gd name="T5" fmla="*/ 174 h 213"/>
              <a:gd name="T6" fmla="*/ 116 w 253"/>
              <a:gd name="T7" fmla="*/ 96 h 213"/>
              <a:gd name="T8" fmla="*/ 104 w 253"/>
              <a:gd name="T9" fmla="*/ 162 h 213"/>
              <a:gd name="T10" fmla="*/ 41 w 253"/>
              <a:gd name="T11" fmla="*/ 102 h 213"/>
              <a:gd name="T12" fmla="*/ 104 w 253"/>
              <a:gd name="T13" fmla="*/ 162 h 213"/>
              <a:gd name="T14" fmla="*/ 244 w 253"/>
              <a:gd name="T15" fmla="*/ 61 h 213"/>
              <a:gd name="T16" fmla="*/ 197 w 253"/>
              <a:gd name="T17" fmla="*/ 89 h 213"/>
              <a:gd name="T18" fmla="*/ 153 w 253"/>
              <a:gd name="T19" fmla="*/ 51 h 213"/>
              <a:gd name="T20" fmla="*/ 147 w 253"/>
              <a:gd name="T21" fmla="*/ 0 h 213"/>
              <a:gd name="T22" fmla="*/ 32 w 253"/>
              <a:gd name="T23" fmla="*/ 20 h 213"/>
              <a:gd name="T24" fmla="*/ 141 w 253"/>
              <a:gd name="T25" fmla="*/ 39 h 213"/>
              <a:gd name="T26" fmla="*/ 38 w 253"/>
              <a:gd name="T27" fmla="*/ 51 h 213"/>
              <a:gd name="T28" fmla="*/ 0 w 253"/>
              <a:gd name="T29" fmla="*/ 175 h 213"/>
              <a:gd name="T30" fmla="*/ 159 w 253"/>
              <a:gd name="T31" fmla="*/ 213 h 213"/>
              <a:gd name="T32" fmla="*/ 197 w 253"/>
              <a:gd name="T33" fmla="*/ 170 h 213"/>
              <a:gd name="T34" fmla="*/ 247 w 253"/>
              <a:gd name="T35" fmla="*/ 204 h 213"/>
              <a:gd name="T36" fmla="*/ 253 w 253"/>
              <a:gd name="T37" fmla="*/ 198 h 213"/>
              <a:gd name="T38" fmla="*/ 250 w 253"/>
              <a:gd name="T39" fmla="*/ 60 h 213"/>
              <a:gd name="T40" fmla="*/ 44 w 253"/>
              <a:gd name="T41" fmla="*/ 20 h 213"/>
              <a:gd name="T42" fmla="*/ 141 w 253"/>
              <a:gd name="T43" fmla="*/ 12 h 213"/>
              <a:gd name="T44" fmla="*/ 52 w 253"/>
              <a:gd name="T45" fmla="*/ 27 h 213"/>
              <a:gd name="T46" fmla="*/ 159 w 253"/>
              <a:gd name="T47" fmla="*/ 201 h 213"/>
              <a:gd name="T48" fmla="*/ 12 w 253"/>
              <a:gd name="T49" fmla="*/ 175 h 213"/>
              <a:gd name="T50" fmla="*/ 38 w 253"/>
              <a:gd name="T51" fmla="*/ 63 h 213"/>
              <a:gd name="T52" fmla="*/ 185 w 253"/>
              <a:gd name="T53" fmla="*/ 89 h 213"/>
              <a:gd name="T54" fmla="*/ 241 w 253"/>
              <a:gd name="T55" fmla="*/ 187 h 213"/>
              <a:gd name="T56" fmla="*/ 197 w 253"/>
              <a:gd name="T57" fmla="*/ 156 h 213"/>
              <a:gd name="T58" fmla="*/ 198 w 253"/>
              <a:gd name="T59" fmla="*/ 108 h 213"/>
              <a:gd name="T60" fmla="*/ 241 w 253"/>
              <a:gd name="T61" fmla="*/ 187 h 213"/>
              <a:gd name="T62" fmla="*/ 132 w 253"/>
              <a:gd name="T63" fmla="*/ 106 h 213"/>
              <a:gd name="T64" fmla="*/ 168 w 253"/>
              <a:gd name="T65" fmla="*/ 106 h 213"/>
              <a:gd name="T66" fmla="*/ 150 w 253"/>
              <a:gd name="T67" fmla="*/ 112 h 213"/>
              <a:gd name="T68" fmla="*/ 150 w 253"/>
              <a:gd name="T69" fmla="*/ 100 h 213"/>
              <a:gd name="T70" fmla="*/ 150 w 253"/>
              <a:gd name="T71" fmla="*/ 112 h 213"/>
              <a:gd name="T72" fmla="*/ 132 w 253"/>
              <a:gd name="T73" fmla="*/ 156 h 213"/>
              <a:gd name="T74" fmla="*/ 168 w 253"/>
              <a:gd name="T75" fmla="*/ 156 h 213"/>
              <a:gd name="T76" fmla="*/ 150 w 253"/>
              <a:gd name="T77" fmla="*/ 162 h 213"/>
              <a:gd name="T78" fmla="*/ 150 w 253"/>
              <a:gd name="T79" fmla="*/ 150 h 213"/>
              <a:gd name="T80" fmla="*/ 150 w 253"/>
              <a:gd name="T81" fmla="*/ 16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3" h="213">
                <a:moveTo>
                  <a:pt x="110" y="90"/>
                </a:moveTo>
                <a:cubicBezTo>
                  <a:pt x="35" y="90"/>
                  <a:pt x="35" y="90"/>
                  <a:pt x="35" y="90"/>
                </a:cubicBezTo>
                <a:cubicBezTo>
                  <a:pt x="32" y="90"/>
                  <a:pt x="29" y="93"/>
                  <a:pt x="29" y="96"/>
                </a:cubicBezTo>
                <a:cubicBezTo>
                  <a:pt x="29" y="168"/>
                  <a:pt x="29" y="168"/>
                  <a:pt x="29" y="168"/>
                </a:cubicBezTo>
                <a:cubicBezTo>
                  <a:pt x="29" y="171"/>
                  <a:pt x="32" y="174"/>
                  <a:pt x="35" y="174"/>
                </a:cubicBezTo>
                <a:cubicBezTo>
                  <a:pt x="110" y="174"/>
                  <a:pt x="110" y="174"/>
                  <a:pt x="110" y="174"/>
                </a:cubicBezTo>
                <a:cubicBezTo>
                  <a:pt x="113" y="174"/>
                  <a:pt x="116" y="171"/>
                  <a:pt x="116" y="168"/>
                </a:cubicBezTo>
                <a:cubicBezTo>
                  <a:pt x="116" y="96"/>
                  <a:pt x="116" y="96"/>
                  <a:pt x="116" y="96"/>
                </a:cubicBezTo>
                <a:cubicBezTo>
                  <a:pt x="116" y="93"/>
                  <a:pt x="113" y="90"/>
                  <a:pt x="110" y="90"/>
                </a:cubicBezTo>
                <a:close/>
                <a:moveTo>
                  <a:pt x="104" y="162"/>
                </a:moveTo>
                <a:cubicBezTo>
                  <a:pt x="41" y="162"/>
                  <a:pt x="41" y="162"/>
                  <a:pt x="41" y="162"/>
                </a:cubicBezTo>
                <a:cubicBezTo>
                  <a:pt x="41" y="102"/>
                  <a:pt x="41" y="102"/>
                  <a:pt x="41" y="102"/>
                </a:cubicBezTo>
                <a:cubicBezTo>
                  <a:pt x="104" y="102"/>
                  <a:pt x="104" y="102"/>
                  <a:pt x="104" y="102"/>
                </a:cubicBezTo>
                <a:lnTo>
                  <a:pt x="104" y="162"/>
                </a:lnTo>
                <a:close/>
                <a:moveTo>
                  <a:pt x="250" y="60"/>
                </a:moveTo>
                <a:cubicBezTo>
                  <a:pt x="248" y="59"/>
                  <a:pt x="245" y="59"/>
                  <a:pt x="244" y="61"/>
                </a:cubicBezTo>
                <a:cubicBezTo>
                  <a:pt x="197" y="93"/>
                  <a:pt x="197" y="93"/>
                  <a:pt x="197" y="93"/>
                </a:cubicBezTo>
                <a:cubicBezTo>
                  <a:pt x="197" y="89"/>
                  <a:pt x="197" y="89"/>
                  <a:pt x="197" y="89"/>
                </a:cubicBezTo>
                <a:cubicBezTo>
                  <a:pt x="197" y="68"/>
                  <a:pt x="180" y="51"/>
                  <a:pt x="159" y="51"/>
                </a:cubicBezTo>
                <a:cubicBezTo>
                  <a:pt x="153" y="51"/>
                  <a:pt x="153" y="51"/>
                  <a:pt x="153" y="51"/>
                </a:cubicBezTo>
                <a:cubicBezTo>
                  <a:pt x="153" y="6"/>
                  <a:pt x="153" y="6"/>
                  <a:pt x="153" y="6"/>
                </a:cubicBezTo>
                <a:cubicBezTo>
                  <a:pt x="153" y="3"/>
                  <a:pt x="150" y="0"/>
                  <a:pt x="147" y="0"/>
                </a:cubicBezTo>
                <a:cubicBezTo>
                  <a:pt x="52" y="0"/>
                  <a:pt x="52" y="0"/>
                  <a:pt x="52" y="0"/>
                </a:cubicBezTo>
                <a:cubicBezTo>
                  <a:pt x="41" y="0"/>
                  <a:pt x="32" y="9"/>
                  <a:pt x="32" y="20"/>
                </a:cubicBezTo>
                <a:cubicBezTo>
                  <a:pt x="32" y="31"/>
                  <a:pt x="41" y="39"/>
                  <a:pt x="52" y="39"/>
                </a:cubicBezTo>
                <a:cubicBezTo>
                  <a:pt x="141" y="39"/>
                  <a:pt x="141" y="39"/>
                  <a:pt x="141" y="39"/>
                </a:cubicBezTo>
                <a:cubicBezTo>
                  <a:pt x="141" y="51"/>
                  <a:pt x="141" y="51"/>
                  <a:pt x="141" y="51"/>
                </a:cubicBezTo>
                <a:cubicBezTo>
                  <a:pt x="38" y="51"/>
                  <a:pt x="38" y="51"/>
                  <a:pt x="38" y="51"/>
                </a:cubicBezTo>
                <a:cubicBezTo>
                  <a:pt x="17" y="51"/>
                  <a:pt x="0" y="68"/>
                  <a:pt x="0" y="89"/>
                </a:cubicBezTo>
                <a:cubicBezTo>
                  <a:pt x="0" y="175"/>
                  <a:pt x="0" y="175"/>
                  <a:pt x="0" y="175"/>
                </a:cubicBezTo>
                <a:cubicBezTo>
                  <a:pt x="0" y="195"/>
                  <a:pt x="17" y="213"/>
                  <a:pt x="38" y="213"/>
                </a:cubicBezTo>
                <a:cubicBezTo>
                  <a:pt x="159" y="213"/>
                  <a:pt x="159" y="213"/>
                  <a:pt x="159" y="213"/>
                </a:cubicBezTo>
                <a:cubicBezTo>
                  <a:pt x="180" y="213"/>
                  <a:pt x="197" y="195"/>
                  <a:pt x="197" y="175"/>
                </a:cubicBezTo>
                <a:cubicBezTo>
                  <a:pt x="197" y="170"/>
                  <a:pt x="197" y="170"/>
                  <a:pt x="197" y="170"/>
                </a:cubicBezTo>
                <a:cubicBezTo>
                  <a:pt x="244" y="203"/>
                  <a:pt x="244" y="203"/>
                  <a:pt x="244" y="203"/>
                </a:cubicBezTo>
                <a:cubicBezTo>
                  <a:pt x="245" y="204"/>
                  <a:pt x="246" y="204"/>
                  <a:pt x="247" y="204"/>
                </a:cubicBezTo>
                <a:cubicBezTo>
                  <a:pt x="248" y="204"/>
                  <a:pt x="249" y="204"/>
                  <a:pt x="250" y="204"/>
                </a:cubicBezTo>
                <a:cubicBezTo>
                  <a:pt x="252" y="203"/>
                  <a:pt x="253" y="201"/>
                  <a:pt x="253" y="198"/>
                </a:cubicBezTo>
                <a:cubicBezTo>
                  <a:pt x="253" y="65"/>
                  <a:pt x="253" y="65"/>
                  <a:pt x="253" y="65"/>
                </a:cubicBezTo>
                <a:cubicBezTo>
                  <a:pt x="253" y="63"/>
                  <a:pt x="252" y="61"/>
                  <a:pt x="250" y="60"/>
                </a:cubicBezTo>
                <a:close/>
                <a:moveTo>
                  <a:pt x="52" y="27"/>
                </a:moveTo>
                <a:cubicBezTo>
                  <a:pt x="48" y="27"/>
                  <a:pt x="44" y="24"/>
                  <a:pt x="44" y="20"/>
                </a:cubicBezTo>
                <a:cubicBezTo>
                  <a:pt x="44" y="16"/>
                  <a:pt x="48" y="12"/>
                  <a:pt x="52" y="12"/>
                </a:cubicBezTo>
                <a:cubicBezTo>
                  <a:pt x="141" y="12"/>
                  <a:pt x="141" y="12"/>
                  <a:pt x="141" y="12"/>
                </a:cubicBezTo>
                <a:cubicBezTo>
                  <a:pt x="141" y="27"/>
                  <a:pt x="141" y="27"/>
                  <a:pt x="141" y="27"/>
                </a:cubicBezTo>
                <a:lnTo>
                  <a:pt x="52" y="27"/>
                </a:lnTo>
                <a:close/>
                <a:moveTo>
                  <a:pt x="185" y="175"/>
                </a:moveTo>
                <a:cubicBezTo>
                  <a:pt x="185" y="189"/>
                  <a:pt x="173" y="201"/>
                  <a:pt x="159" y="201"/>
                </a:cubicBezTo>
                <a:cubicBezTo>
                  <a:pt x="38" y="201"/>
                  <a:pt x="38" y="201"/>
                  <a:pt x="38" y="201"/>
                </a:cubicBezTo>
                <a:cubicBezTo>
                  <a:pt x="23" y="201"/>
                  <a:pt x="12" y="189"/>
                  <a:pt x="12" y="175"/>
                </a:cubicBezTo>
                <a:cubicBezTo>
                  <a:pt x="12" y="89"/>
                  <a:pt x="12" y="89"/>
                  <a:pt x="12" y="89"/>
                </a:cubicBezTo>
                <a:cubicBezTo>
                  <a:pt x="12" y="75"/>
                  <a:pt x="23" y="63"/>
                  <a:pt x="38" y="63"/>
                </a:cubicBezTo>
                <a:cubicBezTo>
                  <a:pt x="159" y="63"/>
                  <a:pt x="159" y="63"/>
                  <a:pt x="159" y="63"/>
                </a:cubicBezTo>
                <a:cubicBezTo>
                  <a:pt x="173" y="63"/>
                  <a:pt x="185" y="75"/>
                  <a:pt x="185" y="89"/>
                </a:cubicBezTo>
                <a:lnTo>
                  <a:pt x="185" y="175"/>
                </a:lnTo>
                <a:close/>
                <a:moveTo>
                  <a:pt x="241" y="187"/>
                </a:moveTo>
                <a:cubicBezTo>
                  <a:pt x="198" y="156"/>
                  <a:pt x="198" y="156"/>
                  <a:pt x="198" y="156"/>
                </a:cubicBezTo>
                <a:cubicBezTo>
                  <a:pt x="198" y="156"/>
                  <a:pt x="197" y="156"/>
                  <a:pt x="197" y="156"/>
                </a:cubicBezTo>
                <a:cubicBezTo>
                  <a:pt x="197" y="108"/>
                  <a:pt x="197" y="108"/>
                  <a:pt x="197" y="108"/>
                </a:cubicBezTo>
                <a:cubicBezTo>
                  <a:pt x="197" y="108"/>
                  <a:pt x="198" y="108"/>
                  <a:pt x="198" y="108"/>
                </a:cubicBezTo>
                <a:cubicBezTo>
                  <a:pt x="241" y="77"/>
                  <a:pt x="241" y="77"/>
                  <a:pt x="241" y="77"/>
                </a:cubicBezTo>
                <a:lnTo>
                  <a:pt x="241" y="187"/>
                </a:lnTo>
                <a:close/>
                <a:moveTo>
                  <a:pt x="150" y="88"/>
                </a:moveTo>
                <a:cubicBezTo>
                  <a:pt x="140" y="88"/>
                  <a:pt x="132" y="96"/>
                  <a:pt x="132" y="106"/>
                </a:cubicBezTo>
                <a:cubicBezTo>
                  <a:pt x="132" y="116"/>
                  <a:pt x="140" y="124"/>
                  <a:pt x="150" y="124"/>
                </a:cubicBezTo>
                <a:cubicBezTo>
                  <a:pt x="160" y="124"/>
                  <a:pt x="168" y="116"/>
                  <a:pt x="168" y="106"/>
                </a:cubicBezTo>
                <a:cubicBezTo>
                  <a:pt x="168" y="96"/>
                  <a:pt x="160" y="88"/>
                  <a:pt x="150" y="88"/>
                </a:cubicBezTo>
                <a:close/>
                <a:moveTo>
                  <a:pt x="150" y="112"/>
                </a:moveTo>
                <a:cubicBezTo>
                  <a:pt x="146" y="112"/>
                  <a:pt x="144" y="109"/>
                  <a:pt x="144" y="106"/>
                </a:cubicBezTo>
                <a:cubicBezTo>
                  <a:pt x="144" y="102"/>
                  <a:pt x="146" y="100"/>
                  <a:pt x="150" y="100"/>
                </a:cubicBezTo>
                <a:cubicBezTo>
                  <a:pt x="153" y="100"/>
                  <a:pt x="156" y="102"/>
                  <a:pt x="156" y="106"/>
                </a:cubicBezTo>
                <a:cubicBezTo>
                  <a:pt x="156" y="109"/>
                  <a:pt x="153" y="112"/>
                  <a:pt x="150" y="112"/>
                </a:cubicBezTo>
                <a:close/>
                <a:moveTo>
                  <a:pt x="150" y="138"/>
                </a:moveTo>
                <a:cubicBezTo>
                  <a:pt x="140" y="138"/>
                  <a:pt x="132" y="146"/>
                  <a:pt x="132" y="156"/>
                </a:cubicBezTo>
                <a:cubicBezTo>
                  <a:pt x="132" y="166"/>
                  <a:pt x="140" y="174"/>
                  <a:pt x="150" y="174"/>
                </a:cubicBezTo>
                <a:cubicBezTo>
                  <a:pt x="160" y="174"/>
                  <a:pt x="168" y="166"/>
                  <a:pt x="168" y="156"/>
                </a:cubicBezTo>
                <a:cubicBezTo>
                  <a:pt x="168" y="146"/>
                  <a:pt x="160" y="138"/>
                  <a:pt x="150" y="138"/>
                </a:cubicBezTo>
                <a:close/>
                <a:moveTo>
                  <a:pt x="150" y="162"/>
                </a:moveTo>
                <a:cubicBezTo>
                  <a:pt x="146" y="162"/>
                  <a:pt x="144" y="159"/>
                  <a:pt x="144" y="156"/>
                </a:cubicBezTo>
                <a:cubicBezTo>
                  <a:pt x="144" y="152"/>
                  <a:pt x="146" y="150"/>
                  <a:pt x="150" y="150"/>
                </a:cubicBezTo>
                <a:cubicBezTo>
                  <a:pt x="153" y="150"/>
                  <a:pt x="156" y="152"/>
                  <a:pt x="156" y="156"/>
                </a:cubicBezTo>
                <a:cubicBezTo>
                  <a:pt x="156" y="159"/>
                  <a:pt x="153" y="162"/>
                  <a:pt x="150" y="162"/>
                </a:cubicBezTo>
                <a:close/>
              </a:path>
            </a:pathLst>
          </a:custGeom>
          <a:solidFill>
            <a:schemeClr val="tx1"/>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9" name="Freeform 18"/>
          <p:cNvSpPr>
            <a:spLocks noEditPoints="1"/>
          </p:cNvSpPr>
          <p:nvPr/>
        </p:nvSpPr>
        <p:spPr bwMode="auto">
          <a:xfrm>
            <a:off x="5340221" y="2301714"/>
            <a:ext cx="411480" cy="340757"/>
          </a:xfrm>
          <a:custGeom>
            <a:avLst/>
            <a:gdLst>
              <a:gd name="T0" fmla="*/ 250 w 256"/>
              <a:gd name="T1" fmla="*/ 35 h 212"/>
              <a:gd name="T2" fmla="*/ 194 w 256"/>
              <a:gd name="T3" fmla="*/ 35 h 212"/>
              <a:gd name="T4" fmla="*/ 176 w 256"/>
              <a:gd name="T5" fmla="*/ 3 h 212"/>
              <a:gd name="T6" fmla="*/ 170 w 256"/>
              <a:gd name="T7" fmla="*/ 0 h 212"/>
              <a:gd name="T8" fmla="*/ 85 w 256"/>
              <a:gd name="T9" fmla="*/ 0 h 212"/>
              <a:gd name="T10" fmla="*/ 80 w 256"/>
              <a:gd name="T11" fmla="*/ 3 h 212"/>
              <a:gd name="T12" fmla="*/ 62 w 256"/>
              <a:gd name="T13" fmla="*/ 35 h 212"/>
              <a:gd name="T14" fmla="*/ 6 w 256"/>
              <a:gd name="T15" fmla="*/ 35 h 212"/>
              <a:gd name="T16" fmla="*/ 0 w 256"/>
              <a:gd name="T17" fmla="*/ 41 h 212"/>
              <a:gd name="T18" fmla="*/ 0 w 256"/>
              <a:gd name="T19" fmla="*/ 206 h 212"/>
              <a:gd name="T20" fmla="*/ 6 w 256"/>
              <a:gd name="T21" fmla="*/ 212 h 212"/>
              <a:gd name="T22" fmla="*/ 250 w 256"/>
              <a:gd name="T23" fmla="*/ 212 h 212"/>
              <a:gd name="T24" fmla="*/ 256 w 256"/>
              <a:gd name="T25" fmla="*/ 206 h 212"/>
              <a:gd name="T26" fmla="*/ 256 w 256"/>
              <a:gd name="T27" fmla="*/ 41 h 212"/>
              <a:gd name="T28" fmla="*/ 250 w 256"/>
              <a:gd name="T29" fmla="*/ 35 h 212"/>
              <a:gd name="T30" fmla="*/ 89 w 256"/>
              <a:gd name="T31" fmla="*/ 12 h 212"/>
              <a:gd name="T32" fmla="*/ 167 w 256"/>
              <a:gd name="T33" fmla="*/ 12 h 212"/>
              <a:gd name="T34" fmla="*/ 180 w 256"/>
              <a:gd name="T35" fmla="*/ 35 h 212"/>
              <a:gd name="T36" fmla="*/ 76 w 256"/>
              <a:gd name="T37" fmla="*/ 35 h 212"/>
              <a:gd name="T38" fmla="*/ 89 w 256"/>
              <a:gd name="T39" fmla="*/ 12 h 212"/>
              <a:gd name="T40" fmla="*/ 244 w 256"/>
              <a:gd name="T41" fmla="*/ 200 h 212"/>
              <a:gd name="T42" fmla="*/ 12 w 256"/>
              <a:gd name="T43" fmla="*/ 200 h 212"/>
              <a:gd name="T44" fmla="*/ 12 w 256"/>
              <a:gd name="T45" fmla="*/ 47 h 212"/>
              <a:gd name="T46" fmla="*/ 244 w 256"/>
              <a:gd name="T47" fmla="*/ 47 h 212"/>
              <a:gd name="T48" fmla="*/ 244 w 256"/>
              <a:gd name="T49" fmla="*/ 200 h 212"/>
              <a:gd name="T50" fmla="*/ 128 w 256"/>
              <a:gd name="T51" fmla="*/ 195 h 212"/>
              <a:gd name="T52" fmla="*/ 199 w 256"/>
              <a:gd name="T53" fmla="*/ 124 h 212"/>
              <a:gd name="T54" fmla="*/ 128 w 256"/>
              <a:gd name="T55" fmla="*/ 52 h 212"/>
              <a:gd name="T56" fmla="*/ 57 w 256"/>
              <a:gd name="T57" fmla="*/ 124 h 212"/>
              <a:gd name="T58" fmla="*/ 128 w 256"/>
              <a:gd name="T59" fmla="*/ 195 h 212"/>
              <a:gd name="T60" fmla="*/ 128 w 256"/>
              <a:gd name="T61" fmla="*/ 64 h 212"/>
              <a:gd name="T62" fmla="*/ 187 w 256"/>
              <a:gd name="T63" fmla="*/ 124 h 212"/>
              <a:gd name="T64" fmla="*/ 128 w 256"/>
              <a:gd name="T65" fmla="*/ 183 h 212"/>
              <a:gd name="T66" fmla="*/ 69 w 256"/>
              <a:gd name="T67" fmla="*/ 124 h 212"/>
              <a:gd name="T68" fmla="*/ 128 w 256"/>
              <a:gd name="T69" fmla="*/ 64 h 212"/>
              <a:gd name="T70" fmla="*/ 128 w 256"/>
              <a:gd name="T71" fmla="*/ 174 h 212"/>
              <a:gd name="T72" fmla="*/ 179 w 256"/>
              <a:gd name="T73" fmla="*/ 124 h 212"/>
              <a:gd name="T74" fmla="*/ 128 w 256"/>
              <a:gd name="T75" fmla="*/ 73 h 212"/>
              <a:gd name="T76" fmla="*/ 77 w 256"/>
              <a:gd name="T77" fmla="*/ 124 h 212"/>
              <a:gd name="T78" fmla="*/ 128 w 256"/>
              <a:gd name="T79" fmla="*/ 174 h 212"/>
              <a:gd name="T80" fmla="*/ 128 w 256"/>
              <a:gd name="T81" fmla="*/ 85 h 212"/>
              <a:gd name="T82" fmla="*/ 167 w 256"/>
              <a:gd name="T83" fmla="*/ 124 h 212"/>
              <a:gd name="T84" fmla="*/ 128 w 256"/>
              <a:gd name="T85" fmla="*/ 162 h 212"/>
              <a:gd name="T86" fmla="*/ 89 w 256"/>
              <a:gd name="T87" fmla="*/ 124 h 212"/>
              <a:gd name="T88" fmla="*/ 128 w 256"/>
              <a:gd name="T89" fmla="*/ 85 h 212"/>
              <a:gd name="T90" fmla="*/ 128 w 256"/>
              <a:gd name="T91" fmla="*/ 104 h 212"/>
              <a:gd name="T92" fmla="*/ 148 w 256"/>
              <a:gd name="T93" fmla="*/ 124 h 212"/>
              <a:gd name="T94" fmla="*/ 154 w 256"/>
              <a:gd name="T95" fmla="*/ 130 h 212"/>
              <a:gd name="T96" fmla="*/ 160 w 256"/>
              <a:gd name="T97" fmla="*/ 124 h 212"/>
              <a:gd name="T98" fmla="*/ 128 w 256"/>
              <a:gd name="T99" fmla="*/ 92 h 212"/>
              <a:gd name="T100" fmla="*/ 122 w 256"/>
              <a:gd name="T101" fmla="*/ 98 h 212"/>
              <a:gd name="T102" fmla="*/ 128 w 256"/>
              <a:gd name="T103" fmla="*/ 10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212">
                <a:moveTo>
                  <a:pt x="250" y="35"/>
                </a:moveTo>
                <a:cubicBezTo>
                  <a:pt x="194" y="35"/>
                  <a:pt x="194" y="35"/>
                  <a:pt x="194" y="35"/>
                </a:cubicBezTo>
                <a:cubicBezTo>
                  <a:pt x="176" y="3"/>
                  <a:pt x="176" y="3"/>
                  <a:pt x="176" y="3"/>
                </a:cubicBezTo>
                <a:cubicBezTo>
                  <a:pt x="175" y="1"/>
                  <a:pt x="173" y="0"/>
                  <a:pt x="170" y="0"/>
                </a:cubicBezTo>
                <a:cubicBezTo>
                  <a:pt x="85" y="0"/>
                  <a:pt x="85" y="0"/>
                  <a:pt x="85" y="0"/>
                </a:cubicBezTo>
                <a:cubicBezTo>
                  <a:pt x="83" y="0"/>
                  <a:pt x="81" y="1"/>
                  <a:pt x="80" y="3"/>
                </a:cubicBezTo>
                <a:cubicBezTo>
                  <a:pt x="62" y="35"/>
                  <a:pt x="62" y="35"/>
                  <a:pt x="62" y="35"/>
                </a:cubicBezTo>
                <a:cubicBezTo>
                  <a:pt x="6" y="35"/>
                  <a:pt x="6" y="35"/>
                  <a:pt x="6" y="35"/>
                </a:cubicBezTo>
                <a:cubicBezTo>
                  <a:pt x="3" y="35"/>
                  <a:pt x="0" y="37"/>
                  <a:pt x="0" y="41"/>
                </a:cubicBezTo>
                <a:cubicBezTo>
                  <a:pt x="0" y="206"/>
                  <a:pt x="0" y="206"/>
                  <a:pt x="0" y="206"/>
                </a:cubicBezTo>
                <a:cubicBezTo>
                  <a:pt x="0" y="210"/>
                  <a:pt x="3" y="212"/>
                  <a:pt x="6" y="212"/>
                </a:cubicBezTo>
                <a:cubicBezTo>
                  <a:pt x="250" y="212"/>
                  <a:pt x="250" y="212"/>
                  <a:pt x="250" y="212"/>
                </a:cubicBezTo>
                <a:cubicBezTo>
                  <a:pt x="253" y="212"/>
                  <a:pt x="256" y="210"/>
                  <a:pt x="256" y="206"/>
                </a:cubicBezTo>
                <a:cubicBezTo>
                  <a:pt x="256" y="41"/>
                  <a:pt x="256" y="41"/>
                  <a:pt x="256" y="41"/>
                </a:cubicBezTo>
                <a:cubicBezTo>
                  <a:pt x="256" y="37"/>
                  <a:pt x="253" y="35"/>
                  <a:pt x="250" y="35"/>
                </a:cubicBezTo>
                <a:close/>
                <a:moveTo>
                  <a:pt x="89" y="12"/>
                </a:moveTo>
                <a:cubicBezTo>
                  <a:pt x="167" y="12"/>
                  <a:pt x="167" y="12"/>
                  <a:pt x="167" y="12"/>
                </a:cubicBezTo>
                <a:cubicBezTo>
                  <a:pt x="180" y="35"/>
                  <a:pt x="180" y="35"/>
                  <a:pt x="180" y="35"/>
                </a:cubicBezTo>
                <a:cubicBezTo>
                  <a:pt x="76" y="35"/>
                  <a:pt x="76" y="35"/>
                  <a:pt x="76" y="35"/>
                </a:cubicBezTo>
                <a:lnTo>
                  <a:pt x="89" y="12"/>
                </a:lnTo>
                <a:close/>
                <a:moveTo>
                  <a:pt x="244" y="200"/>
                </a:moveTo>
                <a:cubicBezTo>
                  <a:pt x="12" y="200"/>
                  <a:pt x="12" y="200"/>
                  <a:pt x="12" y="200"/>
                </a:cubicBezTo>
                <a:cubicBezTo>
                  <a:pt x="12" y="47"/>
                  <a:pt x="12" y="47"/>
                  <a:pt x="12" y="47"/>
                </a:cubicBezTo>
                <a:cubicBezTo>
                  <a:pt x="244" y="47"/>
                  <a:pt x="244" y="47"/>
                  <a:pt x="244" y="47"/>
                </a:cubicBezTo>
                <a:lnTo>
                  <a:pt x="244" y="200"/>
                </a:lnTo>
                <a:close/>
                <a:moveTo>
                  <a:pt x="128" y="195"/>
                </a:moveTo>
                <a:cubicBezTo>
                  <a:pt x="167" y="195"/>
                  <a:pt x="199" y="163"/>
                  <a:pt x="199" y="124"/>
                </a:cubicBezTo>
                <a:cubicBezTo>
                  <a:pt x="199" y="84"/>
                  <a:pt x="167" y="52"/>
                  <a:pt x="128" y="52"/>
                </a:cubicBezTo>
                <a:cubicBezTo>
                  <a:pt x="89" y="52"/>
                  <a:pt x="57" y="84"/>
                  <a:pt x="57" y="124"/>
                </a:cubicBezTo>
                <a:cubicBezTo>
                  <a:pt x="57" y="163"/>
                  <a:pt x="89" y="195"/>
                  <a:pt x="128" y="195"/>
                </a:cubicBezTo>
                <a:close/>
                <a:moveTo>
                  <a:pt x="128" y="64"/>
                </a:moveTo>
                <a:cubicBezTo>
                  <a:pt x="161" y="64"/>
                  <a:pt x="187" y="91"/>
                  <a:pt x="187" y="124"/>
                </a:cubicBezTo>
                <a:cubicBezTo>
                  <a:pt x="187" y="156"/>
                  <a:pt x="161" y="183"/>
                  <a:pt x="128" y="183"/>
                </a:cubicBezTo>
                <a:cubicBezTo>
                  <a:pt x="95" y="183"/>
                  <a:pt x="69" y="156"/>
                  <a:pt x="69" y="124"/>
                </a:cubicBezTo>
                <a:cubicBezTo>
                  <a:pt x="69" y="91"/>
                  <a:pt x="95" y="64"/>
                  <a:pt x="128" y="64"/>
                </a:cubicBezTo>
                <a:close/>
                <a:moveTo>
                  <a:pt x="128" y="174"/>
                </a:moveTo>
                <a:cubicBezTo>
                  <a:pt x="156" y="174"/>
                  <a:pt x="179" y="152"/>
                  <a:pt x="179" y="124"/>
                </a:cubicBezTo>
                <a:cubicBezTo>
                  <a:pt x="179" y="95"/>
                  <a:pt x="156" y="73"/>
                  <a:pt x="128" y="73"/>
                </a:cubicBezTo>
                <a:cubicBezTo>
                  <a:pt x="100" y="73"/>
                  <a:pt x="77" y="95"/>
                  <a:pt x="77" y="124"/>
                </a:cubicBezTo>
                <a:cubicBezTo>
                  <a:pt x="77" y="152"/>
                  <a:pt x="100" y="174"/>
                  <a:pt x="128" y="174"/>
                </a:cubicBezTo>
                <a:close/>
                <a:moveTo>
                  <a:pt x="128" y="85"/>
                </a:moveTo>
                <a:cubicBezTo>
                  <a:pt x="150" y="85"/>
                  <a:pt x="167" y="102"/>
                  <a:pt x="167" y="124"/>
                </a:cubicBezTo>
                <a:cubicBezTo>
                  <a:pt x="167" y="145"/>
                  <a:pt x="150" y="162"/>
                  <a:pt x="128" y="162"/>
                </a:cubicBezTo>
                <a:cubicBezTo>
                  <a:pt x="107" y="162"/>
                  <a:pt x="89" y="145"/>
                  <a:pt x="89" y="124"/>
                </a:cubicBezTo>
                <a:cubicBezTo>
                  <a:pt x="89" y="102"/>
                  <a:pt x="107" y="85"/>
                  <a:pt x="128" y="85"/>
                </a:cubicBezTo>
                <a:close/>
                <a:moveTo>
                  <a:pt x="128" y="104"/>
                </a:moveTo>
                <a:cubicBezTo>
                  <a:pt x="139" y="104"/>
                  <a:pt x="148" y="113"/>
                  <a:pt x="148" y="124"/>
                </a:cubicBezTo>
                <a:cubicBezTo>
                  <a:pt x="148" y="127"/>
                  <a:pt x="150" y="130"/>
                  <a:pt x="154" y="130"/>
                </a:cubicBezTo>
                <a:cubicBezTo>
                  <a:pt x="157" y="130"/>
                  <a:pt x="160" y="127"/>
                  <a:pt x="160" y="124"/>
                </a:cubicBezTo>
                <a:cubicBezTo>
                  <a:pt x="160" y="106"/>
                  <a:pt x="146" y="92"/>
                  <a:pt x="128" y="92"/>
                </a:cubicBezTo>
                <a:cubicBezTo>
                  <a:pt x="125" y="92"/>
                  <a:pt x="122" y="94"/>
                  <a:pt x="122" y="98"/>
                </a:cubicBezTo>
                <a:cubicBezTo>
                  <a:pt x="122" y="101"/>
                  <a:pt x="125" y="104"/>
                  <a:pt x="128" y="104"/>
                </a:cubicBezTo>
                <a:close/>
              </a:path>
            </a:pathLst>
          </a:custGeom>
          <a:solidFill>
            <a:schemeClr val="tx1"/>
          </a:solidFill>
          <a:ln w="9525">
            <a:noFill/>
            <a:round/>
            <a:headEnd/>
            <a:tailEnd/>
          </a:ln>
        </p:spPr>
        <p:txBody>
          <a:bodyPr vert="horz" wrap="square" lIns="64294" tIns="32147" rIns="64294" bIns="32147" numCol="1" anchor="t" anchorCtr="0" compatLnSpc="1">
            <a:prstTxWarp prst="textNoShape">
              <a:avLst/>
            </a:prstTxWarp>
          </a:bodyPr>
          <a:lstStyle/>
          <a:p>
            <a:endParaRPr lang="en-US" sz="1780"/>
          </a:p>
        </p:txBody>
      </p:sp>
      <p:pic>
        <p:nvPicPr>
          <p:cNvPr id="10" name="Picture Placeholder 14"/>
          <p:cNvPicPr>
            <a:picLocks noChangeAspect="1"/>
          </p:cNvPicPr>
          <p:nvPr/>
        </p:nvPicPr>
        <p:blipFill>
          <a:blip r:embed="rId3" cstate="screen">
            <a:extLst>
              <a:ext uri="{28A0092B-C50C-407E-A947-70E740481C1C}">
                <a14:useLocalDpi xmlns:a14="http://schemas.microsoft.com/office/drawing/2010/main"/>
              </a:ext>
            </a:extLst>
          </a:blip>
          <a:srcRect l="14976" r="14976"/>
          <a:stretch>
            <a:fillRect/>
          </a:stretch>
        </p:blipFill>
        <p:spPr>
          <a:xfrm>
            <a:off x="2304976" y="1995948"/>
            <a:ext cx="2275954" cy="4865400"/>
          </a:xfrm>
          <a:prstGeom prst="rect">
            <a:avLst/>
          </a:prstGeom>
        </p:spPr>
      </p:pic>
      <p:pic>
        <p:nvPicPr>
          <p:cNvPr id="11" name="Picture Placeholder 15"/>
          <p:cNvPicPr>
            <a:picLocks noChangeAspect="1"/>
          </p:cNvPicPr>
          <p:nvPr/>
        </p:nvPicPr>
        <p:blipFill>
          <a:blip r:embed="rId3" cstate="screen">
            <a:extLst>
              <a:ext uri="{28A0092B-C50C-407E-A947-70E740481C1C}">
                <a14:useLocalDpi xmlns:a14="http://schemas.microsoft.com/office/drawing/2010/main"/>
              </a:ext>
            </a:extLst>
          </a:blip>
          <a:srcRect l="34405" r="34405"/>
          <a:stretch>
            <a:fillRect/>
          </a:stretch>
        </p:blipFill>
        <p:spPr>
          <a:xfrm>
            <a:off x="6865884" y="1995948"/>
            <a:ext cx="2275954" cy="4865400"/>
          </a:xfrm>
          <a:prstGeom prst="rect">
            <a:avLst/>
          </a:prstGeom>
        </p:spPr>
      </p:pic>
      <p:sp>
        <p:nvSpPr>
          <p:cNvPr id="12" name="Title 2"/>
          <p:cNvSpPr>
            <a:spLocks noGrp="1"/>
          </p:cNvSpPr>
          <p:nvPr>
            <p:ph type="title"/>
          </p:nvPr>
        </p:nvSpPr>
        <p:spPr>
          <a:xfrm>
            <a:off x="402336" y="825227"/>
            <a:ext cx="8303541" cy="535531"/>
          </a:xfrm>
        </p:spPr>
        <p:txBody>
          <a:bodyPr/>
          <a:lstStyle/>
          <a:p>
            <a:pPr lvl="0"/>
            <a:r>
              <a:rPr lang="en-US">
                <a:sym typeface="Yanone Kaffeesatz Bold"/>
              </a:rPr>
              <a:t>Click to edit Master title style</a:t>
            </a:r>
            <a:endParaRPr lang="en-US" dirty="0"/>
          </a:p>
        </p:txBody>
      </p:sp>
      <p:sp>
        <p:nvSpPr>
          <p:cNvPr id="13" name="TextBox 12"/>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
        <p:nvSpPr>
          <p:cNvPr id="14" name="TextBox 13"/>
          <p:cNvSpPr txBox="1"/>
          <p:nvPr/>
        </p:nvSpPr>
        <p:spPr>
          <a:xfrm>
            <a:off x="447877" y="3356361"/>
            <a:ext cx="1724311" cy="255672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The four column layout is a great way to visually present the learner with a set of information. </a:t>
            </a:r>
          </a:p>
          <a:p>
            <a:pPr algn="l">
              <a:lnSpc>
                <a:spcPct val="100000"/>
              </a:lnSpc>
            </a:pPr>
            <a:endParaRPr lang="en-US" sz="1600" dirty="0">
              <a:solidFill>
                <a:schemeClr val="tx2"/>
              </a:solidFill>
              <a:latin typeface="+mn-lt"/>
            </a:endParaRPr>
          </a:p>
          <a:p>
            <a:pPr algn="l">
              <a:lnSpc>
                <a:spcPct val="100000"/>
              </a:lnSpc>
            </a:pPr>
            <a:r>
              <a:rPr lang="en-US" sz="1600" dirty="0">
                <a:solidFill>
                  <a:schemeClr val="tx2"/>
                </a:solidFill>
                <a:latin typeface="+mn-lt"/>
              </a:rPr>
              <a:t>You can mix &amp; match images </a:t>
            </a:r>
          </a:p>
          <a:p>
            <a:pPr algn="l">
              <a:lnSpc>
                <a:spcPct val="100000"/>
              </a:lnSpc>
            </a:pPr>
            <a:r>
              <a:rPr lang="en-US" sz="1600" dirty="0">
                <a:solidFill>
                  <a:schemeClr val="tx2"/>
                </a:solidFill>
                <a:latin typeface="+mn-lt"/>
              </a:rPr>
              <a:t>&amp; text.</a:t>
            </a:r>
          </a:p>
        </p:txBody>
      </p:sp>
      <p:sp>
        <p:nvSpPr>
          <p:cNvPr id="15" name="TextBox 14"/>
          <p:cNvSpPr txBox="1"/>
          <p:nvPr/>
        </p:nvSpPr>
        <p:spPr>
          <a:xfrm>
            <a:off x="447877" y="2990356"/>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01</a:t>
            </a:r>
          </a:p>
        </p:txBody>
      </p:sp>
      <p:sp>
        <p:nvSpPr>
          <p:cNvPr id="16" name="TextBox 15"/>
          <p:cNvSpPr txBox="1"/>
          <p:nvPr/>
        </p:nvSpPr>
        <p:spPr>
          <a:xfrm>
            <a:off x="5083711" y="3385841"/>
            <a:ext cx="1649385" cy="2064284"/>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Don’t limit yourself to this particular look. Imagine the slide with different images or icons that are unique to your course.</a:t>
            </a:r>
          </a:p>
        </p:txBody>
      </p:sp>
      <p:sp>
        <p:nvSpPr>
          <p:cNvPr id="17" name="TextBox 16"/>
          <p:cNvSpPr txBox="1"/>
          <p:nvPr/>
        </p:nvSpPr>
        <p:spPr>
          <a:xfrm>
            <a:off x="5083711" y="3019836"/>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02</a:t>
            </a:r>
          </a:p>
        </p:txBody>
      </p:sp>
    </p:spTree>
    <p:custDataLst>
      <p:tags r:id="rId1"/>
    </p:custDataLst>
    <p:extLst>
      <p:ext uri="{BB962C8B-B14F-4D97-AF65-F5344CB8AC3E}">
        <p14:creationId xmlns:p14="http://schemas.microsoft.com/office/powerpoint/2010/main" val="2537757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Bulleted List with Image">
    <p:spTree>
      <p:nvGrpSpPr>
        <p:cNvPr id="1" name=""/>
        <p:cNvGrpSpPr/>
        <p:nvPr/>
      </p:nvGrpSpPr>
      <p:grpSpPr>
        <a:xfrm>
          <a:off x="0" y="0"/>
          <a:ext cx="0" cy="0"/>
          <a:chOff x="0" y="0"/>
          <a:chExt cx="0" cy="0"/>
        </a:xfrm>
      </p:grpSpPr>
      <p:sp>
        <p:nvSpPr>
          <p:cNvPr id="9" name="Picture Placeholder 8"/>
          <p:cNvSpPr>
            <a:spLocks noGrp="1"/>
          </p:cNvSpPr>
          <p:nvPr>
            <p:ph type="pic" sz="quarter" idx="17"/>
          </p:nvPr>
        </p:nvSpPr>
        <p:spPr>
          <a:xfrm>
            <a:off x="4648200" y="-76200"/>
            <a:ext cx="4648200" cy="7010400"/>
          </a:xfrm>
        </p:spPr>
        <p:txBody>
          <a:bodyPr/>
          <a:lstStyle/>
          <a:p>
            <a:r>
              <a:rPr lang="en-US"/>
              <a:t>Click icon to add picture</a:t>
            </a:r>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5" name="TextBox 4"/>
          <p:cNvSpPr txBox="1"/>
          <p:nvPr/>
        </p:nvSpPr>
        <p:spPr>
          <a:xfrm>
            <a:off x="-3352800" y="228600"/>
            <a:ext cx="2590800" cy="4524315"/>
          </a:xfrm>
          <a:prstGeom prst="rect">
            <a:avLst/>
          </a:prstGeom>
          <a:noFill/>
        </p:spPr>
        <p:txBody>
          <a:bodyPr wrap="square" rtlCol="0">
            <a:spAutoFit/>
          </a:bodyPr>
          <a:lstStyle/>
          <a:p>
            <a:r>
              <a:rPr lang="en-US" b="1" u="sng" dirty="0"/>
              <a:t>Instructions:</a:t>
            </a:r>
          </a:p>
          <a:p>
            <a:r>
              <a:rPr lang="en-US" dirty="0"/>
              <a:t>Each bullet point is an individual text box. Add your text, then delete any unused bullet</a:t>
            </a:r>
            <a:r>
              <a:rPr lang="en-US" baseline="0" dirty="0"/>
              <a:t> graphics &amp; their related text boxes. For longer text, you may want to change the </a:t>
            </a:r>
            <a:r>
              <a:rPr lang="en-US" baseline="0" dirty="0" err="1"/>
              <a:t>vertuical</a:t>
            </a:r>
            <a:r>
              <a:rPr lang="en-US" baseline="0" dirty="0"/>
              <a:t> spacing between bullet groups. You can select the bullet &amp; its text box &amp; </a:t>
            </a:r>
            <a:r>
              <a:rPr lang="en-US" baseline="0" dirty="0" err="1"/>
              <a:t>manuyally</a:t>
            </a:r>
            <a:r>
              <a:rPr lang="en-US" baseline="0" dirty="0"/>
              <a:t> space them, or you can use “Distribute Vertically” under the align option.</a:t>
            </a:r>
            <a:endParaRPr lang="en-US" dirty="0"/>
          </a:p>
        </p:txBody>
      </p:sp>
      <p:sp>
        <p:nvSpPr>
          <p:cNvPr id="2" name="Title 1"/>
          <p:cNvSpPr>
            <a:spLocks noGrp="1"/>
          </p:cNvSpPr>
          <p:nvPr>
            <p:ph type="title"/>
          </p:nvPr>
        </p:nvSpPr>
        <p:spPr>
          <a:xfrm>
            <a:off x="457200" y="274638"/>
            <a:ext cx="3886200" cy="1143000"/>
          </a:xfrm>
        </p:spPr>
        <p:txBody>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6894731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6" name="Shape 47"/>
          <p:cNvSpPr/>
          <p:nvPr/>
        </p:nvSpPr>
        <p:spPr>
          <a:xfrm>
            <a:off x="3424337" y="2357122"/>
            <a:ext cx="2139889" cy="213401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solidFill>
              <a:schemeClr val="accent4">
                <a:lumMod val="60000"/>
                <a:lumOff val="40000"/>
              </a:schemeClr>
            </a:solidFill>
            <a:miter lim="400000"/>
          </a:ln>
        </p:spPr>
        <p:txBody>
          <a:bodyPr lIns="32146" rIns="32146"/>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7" name="Shape 48"/>
          <p:cNvSpPr/>
          <p:nvPr/>
        </p:nvSpPr>
        <p:spPr>
          <a:xfrm>
            <a:off x="-6456" y="2357122"/>
            <a:ext cx="4496115" cy="2143641"/>
          </a:xfrm>
          <a:prstGeom prst="rect">
            <a:avLst/>
          </a:prstGeom>
          <a:solidFill>
            <a:schemeClr val="tx2"/>
          </a:solidFill>
          <a:ln w="12700">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pic>
        <p:nvPicPr>
          <p:cNvPr id="8" name="Picture Placeholder 7"/>
          <p:cNvPicPr>
            <a:picLocks noChangeAspect="1"/>
          </p:cNvPicPr>
          <p:nvPr/>
        </p:nvPicPr>
        <p:blipFill>
          <a:blip r:embed="rId3" cstate="screen">
            <a:extLst>
              <a:ext uri="{28A0092B-C50C-407E-A947-70E740481C1C}">
                <a14:useLocalDpi xmlns:a14="http://schemas.microsoft.com/office/drawing/2010/main"/>
              </a:ext>
            </a:extLst>
          </a:blip>
          <a:srcRect t="16730" b="16730"/>
          <a:stretch>
            <a:fillRect/>
          </a:stretch>
        </p:blipFill>
        <p:spPr>
          <a:xfrm>
            <a:off x="3547319" y="2474640"/>
            <a:ext cx="1909837" cy="1908721"/>
          </a:xfrm>
          <a:prstGeom prst="roundRect">
            <a:avLst>
              <a:gd name="adj" fmla="val 50000"/>
            </a:avLst>
          </a:prstGeom>
        </p:spPr>
      </p:pic>
      <p:sp>
        <p:nvSpPr>
          <p:cNvPr id="9" name="Title 1"/>
          <p:cNvSpPr>
            <a:spLocks noGrp="1"/>
          </p:cNvSpPr>
          <p:nvPr>
            <p:ph type="title"/>
          </p:nvPr>
        </p:nvSpPr>
        <p:spPr>
          <a:xfrm>
            <a:off x="228600" y="2499360"/>
            <a:ext cx="3291840" cy="1920240"/>
          </a:xfrm>
          <a:prstGeom prst="rect">
            <a:avLst/>
          </a:prstGeom>
        </p:spPr>
        <p:txBody>
          <a:bodyPr anchor="ctr" anchorCtr="0"/>
          <a:lstStyle>
            <a:lvl1pPr>
              <a:defRPr>
                <a:solidFill>
                  <a:schemeClr val="bg1"/>
                </a:solidFill>
                <a:latin typeface="+mj-lt"/>
              </a:defRPr>
            </a:lvl1pPr>
          </a:lstStyle>
          <a:p>
            <a:r>
              <a:rPr lang="en-US" sz="4000"/>
              <a:t>Click to edit Master title style</a:t>
            </a:r>
            <a:endParaRPr lang="en-US" sz="4000" dirty="0"/>
          </a:p>
        </p:txBody>
      </p:sp>
      <p:sp>
        <p:nvSpPr>
          <p:cNvPr id="10" name="Shape 52"/>
          <p:cNvSpPr/>
          <p:nvPr/>
        </p:nvSpPr>
        <p:spPr>
          <a:xfrm>
            <a:off x="3843393" y="879502"/>
            <a:ext cx="2842777" cy="5133601"/>
          </a:xfrm>
          <a:custGeom>
            <a:avLst/>
            <a:gdLst/>
            <a:ahLst/>
            <a:cxnLst>
              <a:cxn ang="0">
                <a:pos x="wd2" y="hd2"/>
              </a:cxn>
              <a:cxn ang="5400000">
                <a:pos x="wd2" y="hd2"/>
              </a:cxn>
              <a:cxn ang="10800000">
                <a:pos x="wd2" y="hd2"/>
              </a:cxn>
              <a:cxn ang="16200000">
                <a:pos x="wd2" y="hd2"/>
              </a:cxn>
            </a:cxnLst>
            <a:rect l="0" t="0" r="r" b="b"/>
            <a:pathLst>
              <a:path w="21593" h="20833" extrusionOk="0">
                <a:moveTo>
                  <a:pt x="105" y="113"/>
                </a:moveTo>
                <a:cubicBezTo>
                  <a:pt x="5830" y="-354"/>
                  <a:pt x="11634" y="645"/>
                  <a:pt x="15772" y="2810"/>
                </a:cubicBezTo>
                <a:cubicBezTo>
                  <a:pt x="19603" y="4814"/>
                  <a:pt x="21586" y="7597"/>
                  <a:pt x="21593" y="10464"/>
                </a:cubicBezTo>
                <a:cubicBezTo>
                  <a:pt x="21600" y="13161"/>
                  <a:pt x="19854" y="15792"/>
                  <a:pt x="16398" y="17757"/>
                </a:cubicBezTo>
                <a:cubicBezTo>
                  <a:pt x="12200" y="20143"/>
                  <a:pt x="6042" y="21246"/>
                  <a:pt x="0" y="20693"/>
                </a:cubicBezTo>
              </a:path>
            </a:pathLst>
          </a:custGeom>
          <a:ln w="22225">
            <a:solidFill>
              <a:schemeClr val="tx2">
                <a:lumMod val="20000"/>
                <a:lumOff val="80000"/>
              </a:schemeClr>
            </a:solidFill>
            <a:prstDash val="solid"/>
            <a:miter/>
          </a:ln>
        </p:spPr>
        <p:txBody>
          <a:bodyPr lIns="32146" rIns="32146"/>
          <a:lstStyle/>
          <a:p>
            <a:pPr>
              <a:defRPr sz="2400"/>
            </a:pPr>
            <a:endParaRPr sz="1687">
              <a:solidFill>
                <a:srgbClr val="000000"/>
              </a:solidFill>
            </a:endParaRPr>
          </a:p>
        </p:txBody>
      </p:sp>
      <p:sp>
        <p:nvSpPr>
          <p:cNvPr id="11" name="Shape 54"/>
          <p:cNvSpPr/>
          <p:nvPr/>
        </p:nvSpPr>
        <p:spPr>
          <a:xfrm rot="10800000">
            <a:off x="3200400" y="5370844"/>
            <a:ext cx="1133813"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12" name="Shape 55"/>
          <p:cNvSpPr/>
          <p:nvPr/>
        </p:nvSpPr>
        <p:spPr>
          <a:xfrm rot="10800000" flipV="1">
            <a:off x="3341381" y="5512071"/>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32146" rIns="32146"/>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13" name="Shape 56"/>
          <p:cNvSpPr/>
          <p:nvPr/>
        </p:nvSpPr>
        <p:spPr>
          <a:xfrm rot="10800000">
            <a:off x="4953001" y="4762473"/>
            <a:ext cx="1133813"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2">
              <a:alpha val="27843"/>
            </a:schemeClr>
          </a:solidFill>
          <a:ln w="19050" cap="flat">
            <a:noFill/>
            <a:prstDash val="solid"/>
            <a:miter lim="800000"/>
          </a:ln>
          <a:effectLst/>
        </p:spPr>
        <p:txBody>
          <a:bodyPr wrap="square" lIns="32146" tIns="32146" rIns="32146" bIns="32146" numCol="1" anchor="t">
            <a:noAutofit/>
          </a:bodyPr>
          <a:lstStyle/>
          <a:p>
            <a:pPr defTabSz="642915"/>
            <a:endParaRPr sz="3937">
              <a:solidFill>
                <a:srgbClr val="000000"/>
              </a:solidFill>
              <a:latin typeface="Gill Sans"/>
              <a:ea typeface="Gill Sans"/>
              <a:cs typeface="Gill Sans"/>
            </a:endParaRPr>
          </a:p>
        </p:txBody>
      </p:sp>
      <p:sp>
        <p:nvSpPr>
          <p:cNvPr id="14" name="Shape 57"/>
          <p:cNvSpPr/>
          <p:nvPr/>
        </p:nvSpPr>
        <p:spPr>
          <a:xfrm rot="10800000" flipV="1">
            <a:off x="5093983" y="4903700"/>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32146" rIns="32146"/>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15" name="Shape 58"/>
          <p:cNvSpPr/>
          <p:nvPr/>
        </p:nvSpPr>
        <p:spPr>
          <a:xfrm rot="10800000">
            <a:off x="4953000" y="1022193"/>
            <a:ext cx="1133814"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16" name="Shape 59"/>
          <p:cNvSpPr/>
          <p:nvPr/>
        </p:nvSpPr>
        <p:spPr>
          <a:xfrm rot="10800000" flipV="1">
            <a:off x="5093982" y="1163420"/>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32146" rIns="32146"/>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17" name="Shape 60"/>
          <p:cNvSpPr/>
          <p:nvPr/>
        </p:nvSpPr>
        <p:spPr>
          <a:xfrm rot="10800000">
            <a:off x="5652205" y="2858804"/>
            <a:ext cx="1133813" cy="11357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18" name="Shape 61"/>
          <p:cNvSpPr/>
          <p:nvPr/>
        </p:nvSpPr>
        <p:spPr>
          <a:xfrm rot="10800000" flipV="1">
            <a:off x="5793186" y="3000032"/>
            <a:ext cx="851851"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32146" rIns="32146"/>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19" name="Shape 69"/>
          <p:cNvSpPr/>
          <p:nvPr/>
        </p:nvSpPr>
        <p:spPr>
          <a:xfrm rot="10800000">
            <a:off x="3200400" y="351245"/>
            <a:ext cx="1133814" cy="11357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2">
              <a:alpha val="27843"/>
            </a:schemeClr>
          </a:solidFill>
          <a:ln w="19050" cap="flat">
            <a:noFill/>
            <a:prstDash val="solid"/>
            <a:miter lim="8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20" name="Shape 70"/>
          <p:cNvSpPr/>
          <p:nvPr/>
        </p:nvSpPr>
        <p:spPr>
          <a:xfrm rot="10800000" flipV="1">
            <a:off x="3341382" y="492472"/>
            <a:ext cx="851851" cy="85334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cap="flat">
            <a:noFill/>
            <a:miter lim="4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21" name="Shape - graph"/>
          <p:cNvSpPr/>
          <p:nvPr/>
        </p:nvSpPr>
        <p:spPr>
          <a:xfrm>
            <a:off x="5314805" y="5140120"/>
            <a:ext cx="410204" cy="380502"/>
          </a:xfrm>
          <a:custGeom>
            <a:avLst/>
            <a:gdLst/>
            <a:ahLst/>
            <a:cxnLst>
              <a:cxn ang="0">
                <a:pos x="wd2" y="hd2"/>
              </a:cxn>
              <a:cxn ang="5400000">
                <a:pos x="wd2" y="hd2"/>
              </a:cxn>
              <a:cxn ang="10800000">
                <a:pos x="wd2" y="hd2"/>
              </a:cxn>
              <a:cxn ang="16200000">
                <a:pos x="wd2" y="hd2"/>
              </a:cxn>
            </a:cxnLst>
            <a:rect l="0" t="0" r="r" b="b"/>
            <a:pathLst>
              <a:path w="21600" h="21600" extrusionOk="0">
                <a:moveTo>
                  <a:pt x="7369" y="21600"/>
                </a:moveTo>
                <a:cubicBezTo>
                  <a:pt x="7454" y="21600"/>
                  <a:pt x="7539" y="21600"/>
                  <a:pt x="7624" y="21600"/>
                </a:cubicBezTo>
                <a:cubicBezTo>
                  <a:pt x="7624" y="21600"/>
                  <a:pt x="7708" y="21600"/>
                  <a:pt x="7793" y="21600"/>
                </a:cubicBezTo>
                <a:cubicBezTo>
                  <a:pt x="14231" y="21600"/>
                  <a:pt x="14231" y="21600"/>
                  <a:pt x="14231" y="21600"/>
                </a:cubicBezTo>
                <a:cubicBezTo>
                  <a:pt x="14315" y="21600"/>
                  <a:pt x="14400" y="21600"/>
                  <a:pt x="14485" y="21600"/>
                </a:cubicBezTo>
                <a:cubicBezTo>
                  <a:pt x="14485" y="21600"/>
                  <a:pt x="14569" y="21600"/>
                  <a:pt x="14654" y="21600"/>
                </a:cubicBezTo>
                <a:cubicBezTo>
                  <a:pt x="21092" y="21600"/>
                  <a:pt x="21092" y="21600"/>
                  <a:pt x="21092" y="21600"/>
                </a:cubicBezTo>
                <a:cubicBezTo>
                  <a:pt x="21431" y="21600"/>
                  <a:pt x="21600" y="21418"/>
                  <a:pt x="21600" y="21053"/>
                </a:cubicBezTo>
                <a:cubicBezTo>
                  <a:pt x="21600" y="12851"/>
                  <a:pt x="21600" y="12851"/>
                  <a:pt x="21600" y="12851"/>
                </a:cubicBezTo>
                <a:cubicBezTo>
                  <a:pt x="21600" y="12577"/>
                  <a:pt x="21431" y="12304"/>
                  <a:pt x="21092" y="12304"/>
                </a:cubicBezTo>
                <a:cubicBezTo>
                  <a:pt x="14739" y="12304"/>
                  <a:pt x="14739" y="12304"/>
                  <a:pt x="14739" y="12304"/>
                </a:cubicBezTo>
                <a:cubicBezTo>
                  <a:pt x="14739" y="5742"/>
                  <a:pt x="14739" y="5742"/>
                  <a:pt x="14739" y="5742"/>
                </a:cubicBezTo>
                <a:cubicBezTo>
                  <a:pt x="14739" y="5468"/>
                  <a:pt x="14569" y="5195"/>
                  <a:pt x="14231" y="5195"/>
                </a:cubicBezTo>
                <a:cubicBezTo>
                  <a:pt x="7878" y="5195"/>
                  <a:pt x="7878" y="5195"/>
                  <a:pt x="7878" y="5195"/>
                </a:cubicBezTo>
                <a:cubicBezTo>
                  <a:pt x="7878" y="547"/>
                  <a:pt x="7878" y="547"/>
                  <a:pt x="7878" y="547"/>
                </a:cubicBezTo>
                <a:cubicBezTo>
                  <a:pt x="7878" y="273"/>
                  <a:pt x="7708" y="0"/>
                  <a:pt x="7369" y="0"/>
                </a:cubicBezTo>
                <a:cubicBezTo>
                  <a:pt x="508" y="0"/>
                  <a:pt x="508" y="0"/>
                  <a:pt x="508" y="0"/>
                </a:cubicBezTo>
                <a:cubicBezTo>
                  <a:pt x="254" y="0"/>
                  <a:pt x="0" y="273"/>
                  <a:pt x="0" y="547"/>
                </a:cubicBezTo>
                <a:cubicBezTo>
                  <a:pt x="0" y="21053"/>
                  <a:pt x="0" y="21053"/>
                  <a:pt x="0" y="21053"/>
                </a:cubicBezTo>
                <a:cubicBezTo>
                  <a:pt x="0" y="21418"/>
                  <a:pt x="254" y="21600"/>
                  <a:pt x="508" y="21600"/>
                </a:cubicBezTo>
                <a:lnTo>
                  <a:pt x="7369" y="21600"/>
                </a:lnTo>
                <a:close/>
                <a:moveTo>
                  <a:pt x="20584" y="13397"/>
                </a:moveTo>
                <a:cubicBezTo>
                  <a:pt x="20584" y="20506"/>
                  <a:pt x="20584" y="20506"/>
                  <a:pt x="20584" y="20506"/>
                </a:cubicBezTo>
                <a:cubicBezTo>
                  <a:pt x="14739" y="20506"/>
                  <a:pt x="14739" y="20506"/>
                  <a:pt x="14739" y="20506"/>
                </a:cubicBezTo>
                <a:cubicBezTo>
                  <a:pt x="14739" y="13397"/>
                  <a:pt x="14739" y="13397"/>
                  <a:pt x="14739" y="13397"/>
                </a:cubicBezTo>
                <a:lnTo>
                  <a:pt x="20584" y="13397"/>
                </a:lnTo>
                <a:close/>
                <a:moveTo>
                  <a:pt x="13722" y="6289"/>
                </a:moveTo>
                <a:cubicBezTo>
                  <a:pt x="13722" y="20506"/>
                  <a:pt x="13722" y="20506"/>
                  <a:pt x="13722" y="20506"/>
                </a:cubicBezTo>
                <a:cubicBezTo>
                  <a:pt x="7878" y="20506"/>
                  <a:pt x="7878" y="20506"/>
                  <a:pt x="7878" y="20506"/>
                </a:cubicBezTo>
                <a:cubicBezTo>
                  <a:pt x="7878" y="6289"/>
                  <a:pt x="7878" y="6289"/>
                  <a:pt x="7878" y="6289"/>
                </a:cubicBezTo>
                <a:lnTo>
                  <a:pt x="13722" y="6289"/>
                </a:lnTo>
                <a:close/>
                <a:moveTo>
                  <a:pt x="1016" y="1094"/>
                </a:moveTo>
                <a:cubicBezTo>
                  <a:pt x="6861" y="1094"/>
                  <a:pt x="6861" y="1094"/>
                  <a:pt x="6861" y="1094"/>
                </a:cubicBezTo>
                <a:cubicBezTo>
                  <a:pt x="6861" y="20506"/>
                  <a:pt x="6861" y="20506"/>
                  <a:pt x="6861" y="20506"/>
                </a:cubicBezTo>
                <a:cubicBezTo>
                  <a:pt x="1016" y="20506"/>
                  <a:pt x="1016" y="20506"/>
                  <a:pt x="1016" y="20506"/>
                </a:cubicBezTo>
                <a:lnTo>
                  <a:pt x="1016" y="1094"/>
                </a:lnTo>
                <a:close/>
              </a:path>
            </a:pathLst>
          </a:custGeom>
          <a:solidFill>
            <a:schemeClr val="bg1"/>
          </a:solidFill>
          <a:ln w="12700">
            <a:miter lim="400000"/>
          </a:ln>
        </p:spPr>
        <p:txBody>
          <a:bodyPr lIns="32146" rIns="32146"/>
          <a:lstStyle/>
          <a:p>
            <a:pPr defTabSz="642915">
              <a:defRPr sz="1800">
                <a:latin typeface="Calibri"/>
                <a:ea typeface="Calibri"/>
                <a:cs typeface="Calibri"/>
                <a:sym typeface="Calibri"/>
              </a:defRPr>
            </a:pPr>
            <a:endParaRPr sz="1266">
              <a:solidFill>
                <a:srgbClr val="000000"/>
              </a:solidFill>
              <a:ea typeface="Calibri"/>
              <a:cs typeface="Calibri"/>
              <a:sym typeface="Calibri"/>
            </a:endParaRPr>
          </a:p>
        </p:txBody>
      </p:sp>
      <p:sp>
        <p:nvSpPr>
          <p:cNvPr id="22" name="shape -bullhorn"/>
          <p:cNvSpPr/>
          <p:nvPr/>
        </p:nvSpPr>
        <p:spPr>
          <a:xfrm>
            <a:off x="3565014" y="5735120"/>
            <a:ext cx="404584" cy="407245"/>
          </a:xfrm>
          <a:custGeom>
            <a:avLst/>
            <a:gdLst/>
            <a:ahLst/>
            <a:cxnLst>
              <a:cxn ang="0">
                <a:pos x="wd2" y="hd2"/>
              </a:cxn>
              <a:cxn ang="5400000">
                <a:pos x="wd2" y="hd2"/>
              </a:cxn>
              <a:cxn ang="10800000">
                <a:pos x="wd2" y="hd2"/>
              </a:cxn>
              <a:cxn ang="16200000">
                <a:pos x="wd2" y="hd2"/>
              </a:cxn>
            </a:cxnLst>
            <a:rect l="0" t="0" r="r" b="b"/>
            <a:pathLst>
              <a:path w="21600" h="21571" extrusionOk="0">
                <a:moveTo>
                  <a:pt x="19200" y="6519"/>
                </a:moveTo>
                <a:cubicBezTo>
                  <a:pt x="19200" y="481"/>
                  <a:pt x="19200" y="481"/>
                  <a:pt x="19200" y="481"/>
                </a:cubicBezTo>
                <a:cubicBezTo>
                  <a:pt x="19200" y="311"/>
                  <a:pt x="19114" y="141"/>
                  <a:pt x="18943" y="56"/>
                </a:cubicBezTo>
                <a:cubicBezTo>
                  <a:pt x="18771" y="-29"/>
                  <a:pt x="18514" y="-29"/>
                  <a:pt x="18343" y="141"/>
                </a:cubicBezTo>
                <a:cubicBezTo>
                  <a:pt x="12600" y="4308"/>
                  <a:pt x="12600" y="4308"/>
                  <a:pt x="12600" y="4308"/>
                </a:cubicBezTo>
                <a:cubicBezTo>
                  <a:pt x="4114" y="4308"/>
                  <a:pt x="4114" y="4308"/>
                  <a:pt x="4114" y="4308"/>
                </a:cubicBezTo>
                <a:cubicBezTo>
                  <a:pt x="3857" y="4308"/>
                  <a:pt x="3600" y="4478"/>
                  <a:pt x="3600" y="4818"/>
                </a:cubicBezTo>
                <a:cubicBezTo>
                  <a:pt x="3600" y="5158"/>
                  <a:pt x="3600" y="5158"/>
                  <a:pt x="3600" y="5158"/>
                </a:cubicBezTo>
                <a:cubicBezTo>
                  <a:pt x="1543" y="5414"/>
                  <a:pt x="0" y="7114"/>
                  <a:pt x="0" y="9240"/>
                </a:cubicBezTo>
                <a:cubicBezTo>
                  <a:pt x="0" y="11366"/>
                  <a:pt x="1543" y="13067"/>
                  <a:pt x="3600" y="13322"/>
                </a:cubicBezTo>
                <a:cubicBezTo>
                  <a:pt x="3600" y="13747"/>
                  <a:pt x="3600" y="13747"/>
                  <a:pt x="3600" y="13747"/>
                </a:cubicBezTo>
                <a:cubicBezTo>
                  <a:pt x="3600" y="14002"/>
                  <a:pt x="3857" y="14258"/>
                  <a:pt x="4114" y="14258"/>
                </a:cubicBezTo>
                <a:cubicBezTo>
                  <a:pt x="4886" y="14258"/>
                  <a:pt x="4886" y="14258"/>
                  <a:pt x="4886" y="14258"/>
                </a:cubicBezTo>
                <a:cubicBezTo>
                  <a:pt x="7886" y="21316"/>
                  <a:pt x="7886" y="21316"/>
                  <a:pt x="7886" y="21316"/>
                </a:cubicBezTo>
                <a:cubicBezTo>
                  <a:pt x="7971" y="21486"/>
                  <a:pt x="8143" y="21571"/>
                  <a:pt x="8400" y="21571"/>
                </a:cubicBezTo>
                <a:cubicBezTo>
                  <a:pt x="11743" y="21571"/>
                  <a:pt x="11743" y="21571"/>
                  <a:pt x="11743" y="21571"/>
                </a:cubicBezTo>
                <a:cubicBezTo>
                  <a:pt x="11914" y="21571"/>
                  <a:pt x="12086" y="21486"/>
                  <a:pt x="12171" y="21401"/>
                </a:cubicBezTo>
                <a:cubicBezTo>
                  <a:pt x="12257" y="21231"/>
                  <a:pt x="12257" y="21061"/>
                  <a:pt x="12171" y="20891"/>
                </a:cubicBezTo>
                <a:cubicBezTo>
                  <a:pt x="9343" y="14258"/>
                  <a:pt x="9343" y="14258"/>
                  <a:pt x="9343" y="14258"/>
                </a:cubicBezTo>
                <a:cubicBezTo>
                  <a:pt x="12600" y="14258"/>
                  <a:pt x="12600" y="14258"/>
                  <a:pt x="12600" y="14258"/>
                </a:cubicBezTo>
                <a:cubicBezTo>
                  <a:pt x="18343" y="18510"/>
                  <a:pt x="18343" y="18510"/>
                  <a:pt x="18343" y="18510"/>
                </a:cubicBezTo>
                <a:cubicBezTo>
                  <a:pt x="18429" y="18595"/>
                  <a:pt x="18600" y="18595"/>
                  <a:pt x="18686" y="18595"/>
                </a:cubicBezTo>
                <a:cubicBezTo>
                  <a:pt x="18771" y="18595"/>
                  <a:pt x="18857" y="18595"/>
                  <a:pt x="18943" y="18595"/>
                </a:cubicBezTo>
                <a:cubicBezTo>
                  <a:pt x="19114" y="18510"/>
                  <a:pt x="19200" y="18340"/>
                  <a:pt x="19200" y="18084"/>
                </a:cubicBezTo>
                <a:cubicBezTo>
                  <a:pt x="19200" y="11877"/>
                  <a:pt x="19200" y="11877"/>
                  <a:pt x="19200" y="11877"/>
                </a:cubicBezTo>
                <a:cubicBezTo>
                  <a:pt x="20571" y="11791"/>
                  <a:pt x="21600" y="10601"/>
                  <a:pt x="21600" y="9240"/>
                </a:cubicBezTo>
                <a:cubicBezTo>
                  <a:pt x="21600" y="7880"/>
                  <a:pt x="20571" y="6689"/>
                  <a:pt x="19200" y="6519"/>
                </a:cubicBezTo>
                <a:close/>
                <a:moveTo>
                  <a:pt x="1029" y="9240"/>
                </a:moveTo>
                <a:cubicBezTo>
                  <a:pt x="1029" y="7710"/>
                  <a:pt x="2143" y="6434"/>
                  <a:pt x="3600" y="6179"/>
                </a:cubicBezTo>
                <a:cubicBezTo>
                  <a:pt x="3600" y="12302"/>
                  <a:pt x="3600" y="12302"/>
                  <a:pt x="3600" y="12302"/>
                </a:cubicBezTo>
                <a:cubicBezTo>
                  <a:pt x="2143" y="12047"/>
                  <a:pt x="1029" y="10771"/>
                  <a:pt x="1029" y="9240"/>
                </a:cubicBezTo>
                <a:close/>
                <a:moveTo>
                  <a:pt x="10971" y="20551"/>
                </a:moveTo>
                <a:cubicBezTo>
                  <a:pt x="8743" y="20551"/>
                  <a:pt x="8743" y="20551"/>
                  <a:pt x="8743" y="20551"/>
                </a:cubicBezTo>
                <a:cubicBezTo>
                  <a:pt x="6000" y="14258"/>
                  <a:pt x="6000" y="14258"/>
                  <a:pt x="6000" y="14258"/>
                </a:cubicBezTo>
                <a:cubicBezTo>
                  <a:pt x="8229" y="14258"/>
                  <a:pt x="8229" y="14258"/>
                  <a:pt x="8229" y="14258"/>
                </a:cubicBezTo>
                <a:lnTo>
                  <a:pt x="10971" y="20551"/>
                </a:lnTo>
                <a:close/>
                <a:moveTo>
                  <a:pt x="18171" y="17064"/>
                </a:moveTo>
                <a:cubicBezTo>
                  <a:pt x="13029" y="13322"/>
                  <a:pt x="13029" y="13322"/>
                  <a:pt x="13029" y="13322"/>
                </a:cubicBezTo>
                <a:cubicBezTo>
                  <a:pt x="12943" y="13237"/>
                  <a:pt x="12857" y="13237"/>
                  <a:pt x="12771" y="13237"/>
                </a:cubicBezTo>
                <a:cubicBezTo>
                  <a:pt x="4629" y="13237"/>
                  <a:pt x="4629" y="13237"/>
                  <a:pt x="4629" y="13237"/>
                </a:cubicBezTo>
                <a:cubicBezTo>
                  <a:pt x="4629" y="5328"/>
                  <a:pt x="4629" y="5328"/>
                  <a:pt x="4629" y="5328"/>
                </a:cubicBezTo>
                <a:cubicBezTo>
                  <a:pt x="12257" y="5328"/>
                  <a:pt x="12257" y="5328"/>
                  <a:pt x="12257" y="5328"/>
                </a:cubicBezTo>
                <a:cubicBezTo>
                  <a:pt x="12257" y="9240"/>
                  <a:pt x="12257" y="9240"/>
                  <a:pt x="12257" y="9240"/>
                </a:cubicBezTo>
                <a:cubicBezTo>
                  <a:pt x="12257" y="9580"/>
                  <a:pt x="12429" y="9751"/>
                  <a:pt x="12771" y="9751"/>
                </a:cubicBezTo>
                <a:cubicBezTo>
                  <a:pt x="13029" y="9751"/>
                  <a:pt x="13286" y="9580"/>
                  <a:pt x="13286" y="9240"/>
                </a:cubicBezTo>
                <a:cubicBezTo>
                  <a:pt x="13286" y="5073"/>
                  <a:pt x="13286" y="5073"/>
                  <a:pt x="13286" y="5073"/>
                </a:cubicBezTo>
                <a:cubicBezTo>
                  <a:pt x="18171" y="1502"/>
                  <a:pt x="18171" y="1502"/>
                  <a:pt x="18171" y="1502"/>
                </a:cubicBezTo>
                <a:lnTo>
                  <a:pt x="18171" y="17064"/>
                </a:lnTo>
                <a:close/>
                <a:moveTo>
                  <a:pt x="19200" y="10856"/>
                </a:moveTo>
                <a:cubicBezTo>
                  <a:pt x="19200" y="7625"/>
                  <a:pt x="19200" y="7625"/>
                  <a:pt x="19200" y="7625"/>
                </a:cubicBezTo>
                <a:cubicBezTo>
                  <a:pt x="19971" y="7710"/>
                  <a:pt x="20571" y="8390"/>
                  <a:pt x="20571" y="9240"/>
                </a:cubicBezTo>
                <a:cubicBezTo>
                  <a:pt x="20571" y="10091"/>
                  <a:pt x="19971" y="10771"/>
                  <a:pt x="19200" y="10856"/>
                </a:cubicBezTo>
                <a:close/>
              </a:path>
            </a:pathLst>
          </a:custGeom>
          <a:solidFill>
            <a:schemeClr val="bg1"/>
          </a:solidFill>
          <a:ln w="12700">
            <a:miter lim="400000"/>
          </a:ln>
        </p:spPr>
        <p:txBody>
          <a:bodyPr lIns="32146" rIns="32146"/>
          <a:lstStyle/>
          <a:p>
            <a:pPr defTabSz="642915">
              <a:defRPr sz="1800">
                <a:latin typeface="Calibri"/>
                <a:ea typeface="Calibri"/>
                <a:cs typeface="Calibri"/>
                <a:sym typeface="Calibri"/>
              </a:defRPr>
            </a:pPr>
            <a:endParaRPr sz="1266">
              <a:solidFill>
                <a:srgbClr val="000000"/>
              </a:solidFill>
              <a:ea typeface="Calibri"/>
              <a:cs typeface="Calibri"/>
              <a:sym typeface="Calibri"/>
            </a:endParaRPr>
          </a:p>
        </p:txBody>
      </p:sp>
      <p:sp>
        <p:nvSpPr>
          <p:cNvPr id="23" name="Freeform - lightbulb"/>
          <p:cNvSpPr>
            <a:spLocks noEditPoints="1"/>
          </p:cNvSpPr>
          <p:nvPr/>
        </p:nvSpPr>
        <p:spPr bwMode="auto">
          <a:xfrm>
            <a:off x="3623957" y="710780"/>
            <a:ext cx="286701" cy="416727"/>
          </a:xfrm>
          <a:custGeom>
            <a:avLst/>
            <a:gdLst>
              <a:gd name="T0" fmla="*/ 2636 w 5182"/>
              <a:gd name="T1" fmla="*/ 0 h 7558"/>
              <a:gd name="T2" fmla="*/ 2337 w 5182"/>
              <a:gd name="T3" fmla="*/ 0 h 7558"/>
              <a:gd name="T4" fmla="*/ 90 w 5182"/>
              <a:gd name="T5" fmla="*/ 2219 h 7558"/>
              <a:gd name="T6" fmla="*/ 779 w 5182"/>
              <a:gd name="T7" fmla="*/ 4289 h 7558"/>
              <a:gd name="T8" fmla="*/ 1318 w 5182"/>
              <a:gd name="T9" fmla="*/ 5758 h 7558"/>
              <a:gd name="T10" fmla="*/ 1318 w 5182"/>
              <a:gd name="T11" fmla="*/ 6028 h 7558"/>
              <a:gd name="T12" fmla="*/ 1498 w 5182"/>
              <a:gd name="T13" fmla="*/ 6208 h 7558"/>
              <a:gd name="T14" fmla="*/ 3774 w 5182"/>
              <a:gd name="T15" fmla="*/ 6208 h 7558"/>
              <a:gd name="T16" fmla="*/ 3954 w 5182"/>
              <a:gd name="T17" fmla="*/ 6028 h 7558"/>
              <a:gd name="T18" fmla="*/ 3954 w 5182"/>
              <a:gd name="T19" fmla="*/ 5758 h 7558"/>
              <a:gd name="T20" fmla="*/ 4523 w 5182"/>
              <a:gd name="T21" fmla="*/ 4259 h 7558"/>
              <a:gd name="T22" fmla="*/ 5182 w 5182"/>
              <a:gd name="T23" fmla="*/ 2549 h 7558"/>
              <a:gd name="T24" fmla="*/ 2636 w 5182"/>
              <a:gd name="T25" fmla="*/ 0 h 7558"/>
              <a:gd name="T26" fmla="*/ 4283 w 5182"/>
              <a:gd name="T27" fmla="*/ 4019 h 7558"/>
              <a:gd name="T28" fmla="*/ 3595 w 5182"/>
              <a:gd name="T29" fmla="*/ 5758 h 7558"/>
              <a:gd name="T30" fmla="*/ 3595 w 5182"/>
              <a:gd name="T31" fmla="*/ 5848 h 7558"/>
              <a:gd name="T32" fmla="*/ 1678 w 5182"/>
              <a:gd name="T33" fmla="*/ 5848 h 7558"/>
              <a:gd name="T34" fmla="*/ 1678 w 5182"/>
              <a:gd name="T35" fmla="*/ 5758 h 7558"/>
              <a:gd name="T36" fmla="*/ 1049 w 5182"/>
              <a:gd name="T37" fmla="*/ 4049 h 7558"/>
              <a:gd name="T38" fmla="*/ 450 w 5182"/>
              <a:gd name="T39" fmla="*/ 2249 h 7558"/>
              <a:gd name="T40" fmla="*/ 2397 w 5182"/>
              <a:gd name="T41" fmla="*/ 360 h 7558"/>
              <a:gd name="T42" fmla="*/ 2636 w 5182"/>
              <a:gd name="T43" fmla="*/ 360 h 7558"/>
              <a:gd name="T44" fmla="*/ 4822 w 5182"/>
              <a:gd name="T45" fmla="*/ 2549 h 7558"/>
              <a:gd name="T46" fmla="*/ 4283 w 5182"/>
              <a:gd name="T47" fmla="*/ 4019 h 7558"/>
              <a:gd name="T48" fmla="*/ 3714 w 5182"/>
              <a:gd name="T49" fmla="*/ 6508 h 7558"/>
              <a:gd name="T50" fmla="*/ 1558 w 5182"/>
              <a:gd name="T51" fmla="*/ 6508 h 7558"/>
              <a:gd name="T52" fmla="*/ 1378 w 5182"/>
              <a:gd name="T53" fmla="*/ 6688 h 7558"/>
              <a:gd name="T54" fmla="*/ 1558 w 5182"/>
              <a:gd name="T55" fmla="*/ 6868 h 7558"/>
              <a:gd name="T56" fmla="*/ 3714 w 5182"/>
              <a:gd name="T57" fmla="*/ 6868 h 7558"/>
              <a:gd name="T58" fmla="*/ 3894 w 5182"/>
              <a:gd name="T59" fmla="*/ 6688 h 7558"/>
              <a:gd name="T60" fmla="*/ 3714 w 5182"/>
              <a:gd name="T61" fmla="*/ 6508 h 7558"/>
              <a:gd name="T62" fmla="*/ 3265 w 5182"/>
              <a:gd name="T63" fmla="*/ 7198 h 7558"/>
              <a:gd name="T64" fmla="*/ 2007 w 5182"/>
              <a:gd name="T65" fmla="*/ 7198 h 7558"/>
              <a:gd name="T66" fmla="*/ 1827 w 5182"/>
              <a:gd name="T67" fmla="*/ 7378 h 7558"/>
              <a:gd name="T68" fmla="*/ 2007 w 5182"/>
              <a:gd name="T69" fmla="*/ 7558 h 7558"/>
              <a:gd name="T70" fmla="*/ 3265 w 5182"/>
              <a:gd name="T71" fmla="*/ 7558 h 7558"/>
              <a:gd name="T72" fmla="*/ 3445 w 5182"/>
              <a:gd name="T73" fmla="*/ 7378 h 7558"/>
              <a:gd name="T74" fmla="*/ 3265 w 5182"/>
              <a:gd name="T75" fmla="*/ 7198 h 7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82" h="7558">
                <a:moveTo>
                  <a:pt x="2636" y="0"/>
                </a:moveTo>
                <a:cubicBezTo>
                  <a:pt x="2546" y="0"/>
                  <a:pt x="2426" y="0"/>
                  <a:pt x="2337" y="0"/>
                </a:cubicBezTo>
                <a:cubicBezTo>
                  <a:pt x="1198" y="120"/>
                  <a:pt x="240" y="1049"/>
                  <a:pt x="90" y="2219"/>
                </a:cubicBezTo>
                <a:cubicBezTo>
                  <a:pt x="0" y="2969"/>
                  <a:pt x="240" y="3749"/>
                  <a:pt x="779" y="4289"/>
                </a:cubicBezTo>
                <a:cubicBezTo>
                  <a:pt x="1139" y="4679"/>
                  <a:pt x="1318" y="5189"/>
                  <a:pt x="1318" y="5758"/>
                </a:cubicBezTo>
                <a:cubicBezTo>
                  <a:pt x="1318" y="6028"/>
                  <a:pt x="1318" y="6028"/>
                  <a:pt x="1318" y="6028"/>
                </a:cubicBezTo>
                <a:cubicBezTo>
                  <a:pt x="1318" y="6118"/>
                  <a:pt x="1408" y="6208"/>
                  <a:pt x="1498" y="6208"/>
                </a:cubicBezTo>
                <a:cubicBezTo>
                  <a:pt x="3774" y="6208"/>
                  <a:pt x="3774" y="6208"/>
                  <a:pt x="3774" y="6208"/>
                </a:cubicBezTo>
                <a:cubicBezTo>
                  <a:pt x="3864" y="6208"/>
                  <a:pt x="3954" y="6118"/>
                  <a:pt x="3954" y="6028"/>
                </a:cubicBezTo>
                <a:cubicBezTo>
                  <a:pt x="3954" y="5758"/>
                  <a:pt x="3954" y="5758"/>
                  <a:pt x="3954" y="5758"/>
                </a:cubicBezTo>
                <a:cubicBezTo>
                  <a:pt x="3954" y="5219"/>
                  <a:pt x="4164" y="4679"/>
                  <a:pt x="4523" y="4259"/>
                </a:cubicBezTo>
                <a:cubicBezTo>
                  <a:pt x="4972" y="3779"/>
                  <a:pt x="5182" y="3179"/>
                  <a:pt x="5182" y="2549"/>
                </a:cubicBezTo>
                <a:cubicBezTo>
                  <a:pt x="5182" y="1139"/>
                  <a:pt x="4044" y="0"/>
                  <a:pt x="2636" y="0"/>
                </a:cubicBezTo>
                <a:close/>
                <a:moveTo>
                  <a:pt x="4283" y="4019"/>
                </a:moveTo>
                <a:cubicBezTo>
                  <a:pt x="3834" y="4499"/>
                  <a:pt x="3595" y="5129"/>
                  <a:pt x="3595" y="5758"/>
                </a:cubicBezTo>
                <a:cubicBezTo>
                  <a:pt x="3595" y="5848"/>
                  <a:pt x="3595" y="5848"/>
                  <a:pt x="3595" y="5848"/>
                </a:cubicBezTo>
                <a:cubicBezTo>
                  <a:pt x="1678" y="5848"/>
                  <a:pt x="1678" y="5848"/>
                  <a:pt x="1678" y="5848"/>
                </a:cubicBezTo>
                <a:cubicBezTo>
                  <a:pt x="1678" y="5758"/>
                  <a:pt x="1678" y="5758"/>
                  <a:pt x="1678" y="5758"/>
                </a:cubicBezTo>
                <a:cubicBezTo>
                  <a:pt x="1678" y="5099"/>
                  <a:pt x="1468" y="4499"/>
                  <a:pt x="1049" y="4049"/>
                </a:cubicBezTo>
                <a:cubicBezTo>
                  <a:pt x="599" y="3569"/>
                  <a:pt x="390" y="2909"/>
                  <a:pt x="450" y="2249"/>
                </a:cubicBezTo>
                <a:cubicBezTo>
                  <a:pt x="570" y="1259"/>
                  <a:pt x="1378" y="480"/>
                  <a:pt x="2397" y="360"/>
                </a:cubicBezTo>
                <a:cubicBezTo>
                  <a:pt x="2456" y="360"/>
                  <a:pt x="2546" y="360"/>
                  <a:pt x="2636" y="360"/>
                </a:cubicBezTo>
                <a:cubicBezTo>
                  <a:pt x="3834" y="360"/>
                  <a:pt x="4822" y="1319"/>
                  <a:pt x="4822" y="2549"/>
                </a:cubicBezTo>
                <a:cubicBezTo>
                  <a:pt x="4822" y="3089"/>
                  <a:pt x="4643" y="3599"/>
                  <a:pt x="4283" y="4019"/>
                </a:cubicBezTo>
                <a:close/>
                <a:moveTo>
                  <a:pt x="3714" y="6508"/>
                </a:moveTo>
                <a:cubicBezTo>
                  <a:pt x="1558" y="6508"/>
                  <a:pt x="1558" y="6508"/>
                  <a:pt x="1558" y="6508"/>
                </a:cubicBezTo>
                <a:cubicBezTo>
                  <a:pt x="1468" y="6508"/>
                  <a:pt x="1378" y="6598"/>
                  <a:pt x="1378" y="6688"/>
                </a:cubicBezTo>
                <a:cubicBezTo>
                  <a:pt x="1378" y="6808"/>
                  <a:pt x="1468" y="6868"/>
                  <a:pt x="1558" y="6868"/>
                </a:cubicBezTo>
                <a:cubicBezTo>
                  <a:pt x="3714" y="6868"/>
                  <a:pt x="3714" y="6868"/>
                  <a:pt x="3714" y="6868"/>
                </a:cubicBezTo>
                <a:cubicBezTo>
                  <a:pt x="3804" y="6868"/>
                  <a:pt x="3894" y="6808"/>
                  <a:pt x="3894" y="6688"/>
                </a:cubicBezTo>
                <a:cubicBezTo>
                  <a:pt x="3894" y="6598"/>
                  <a:pt x="3804" y="6508"/>
                  <a:pt x="3714" y="6508"/>
                </a:cubicBezTo>
                <a:close/>
                <a:moveTo>
                  <a:pt x="3265" y="7198"/>
                </a:moveTo>
                <a:cubicBezTo>
                  <a:pt x="2007" y="7198"/>
                  <a:pt x="2007" y="7198"/>
                  <a:pt x="2007" y="7198"/>
                </a:cubicBezTo>
                <a:cubicBezTo>
                  <a:pt x="1917" y="7198"/>
                  <a:pt x="1827" y="7258"/>
                  <a:pt x="1827" y="7378"/>
                </a:cubicBezTo>
                <a:cubicBezTo>
                  <a:pt x="1827" y="7468"/>
                  <a:pt x="1917" y="7558"/>
                  <a:pt x="2007" y="7558"/>
                </a:cubicBezTo>
                <a:cubicBezTo>
                  <a:pt x="3265" y="7558"/>
                  <a:pt x="3265" y="7558"/>
                  <a:pt x="3265" y="7558"/>
                </a:cubicBezTo>
                <a:cubicBezTo>
                  <a:pt x="3355" y="7558"/>
                  <a:pt x="3445" y="7468"/>
                  <a:pt x="3445" y="7378"/>
                </a:cubicBezTo>
                <a:cubicBezTo>
                  <a:pt x="3445" y="7258"/>
                  <a:pt x="3355" y="7198"/>
                  <a:pt x="3265" y="7198"/>
                </a:cubicBezTo>
                <a:close/>
              </a:path>
            </a:pathLst>
          </a:custGeom>
          <a:solidFill>
            <a:schemeClr val="bg1"/>
          </a:solidFill>
          <a:ln w="0">
            <a:noFill/>
            <a:prstDash val="solid"/>
            <a:round/>
            <a:headEnd/>
            <a:tailEnd/>
          </a:ln>
        </p:spPr>
        <p:txBody>
          <a:bodyPr vert="horz" wrap="square" lIns="64294" tIns="32147" rIns="64294" bIns="32147" numCol="1" anchor="t" anchorCtr="0" compatLnSpc="1">
            <a:prstTxWarp prst="textNoShape">
              <a:avLst/>
            </a:prstTxWarp>
          </a:bodyPr>
          <a:lstStyle/>
          <a:p>
            <a:endParaRPr lang="en-US" sz="1780">
              <a:solidFill>
                <a:srgbClr val="000000"/>
              </a:solidFill>
            </a:endParaRPr>
          </a:p>
        </p:txBody>
      </p:sp>
      <p:sp>
        <p:nvSpPr>
          <p:cNvPr id="24" name="Freeform - head"/>
          <p:cNvSpPr>
            <a:spLocks noEditPoints="1"/>
          </p:cNvSpPr>
          <p:nvPr/>
        </p:nvSpPr>
        <p:spPr bwMode="auto">
          <a:xfrm>
            <a:off x="5343679" y="1374978"/>
            <a:ext cx="352457" cy="430225"/>
          </a:xfrm>
          <a:custGeom>
            <a:avLst/>
            <a:gdLst>
              <a:gd name="T0" fmla="*/ 201 w 208"/>
              <a:gd name="T1" fmla="*/ 135 h 254"/>
              <a:gd name="T2" fmla="*/ 201 w 208"/>
              <a:gd name="T3" fmla="*/ 134 h 254"/>
              <a:gd name="T4" fmla="*/ 201 w 208"/>
              <a:gd name="T5" fmla="*/ 82 h 254"/>
              <a:gd name="T6" fmla="*/ 128 w 208"/>
              <a:gd name="T7" fmla="*/ 0 h 254"/>
              <a:gd name="T8" fmla="*/ 80 w 208"/>
              <a:gd name="T9" fmla="*/ 0 h 254"/>
              <a:gd name="T10" fmla="*/ 7 w 208"/>
              <a:gd name="T11" fmla="*/ 82 h 254"/>
              <a:gd name="T12" fmla="*/ 7 w 208"/>
              <a:gd name="T13" fmla="*/ 135 h 254"/>
              <a:gd name="T14" fmla="*/ 0 w 208"/>
              <a:gd name="T15" fmla="*/ 154 h 254"/>
              <a:gd name="T16" fmla="*/ 31 w 208"/>
              <a:gd name="T17" fmla="*/ 185 h 254"/>
              <a:gd name="T18" fmla="*/ 104 w 208"/>
              <a:gd name="T19" fmla="*/ 254 h 254"/>
              <a:gd name="T20" fmla="*/ 175 w 208"/>
              <a:gd name="T21" fmla="*/ 185 h 254"/>
              <a:gd name="T22" fmla="*/ 177 w 208"/>
              <a:gd name="T23" fmla="*/ 185 h 254"/>
              <a:gd name="T24" fmla="*/ 208 w 208"/>
              <a:gd name="T25" fmla="*/ 154 h 254"/>
              <a:gd name="T26" fmla="*/ 201 w 208"/>
              <a:gd name="T27" fmla="*/ 135 h 254"/>
              <a:gd name="T28" fmla="*/ 19 w 208"/>
              <a:gd name="T29" fmla="*/ 82 h 254"/>
              <a:gd name="T30" fmla="*/ 80 w 208"/>
              <a:gd name="T31" fmla="*/ 12 h 254"/>
              <a:gd name="T32" fmla="*/ 128 w 208"/>
              <a:gd name="T33" fmla="*/ 12 h 254"/>
              <a:gd name="T34" fmla="*/ 189 w 208"/>
              <a:gd name="T35" fmla="*/ 82 h 254"/>
              <a:gd name="T36" fmla="*/ 189 w 208"/>
              <a:gd name="T37" fmla="*/ 126 h 254"/>
              <a:gd name="T38" fmla="*/ 183 w 208"/>
              <a:gd name="T39" fmla="*/ 124 h 254"/>
              <a:gd name="T40" fmla="*/ 182 w 208"/>
              <a:gd name="T41" fmla="*/ 124 h 254"/>
              <a:gd name="T42" fmla="*/ 173 w 208"/>
              <a:gd name="T43" fmla="*/ 124 h 254"/>
              <a:gd name="T44" fmla="*/ 159 w 208"/>
              <a:gd name="T45" fmla="*/ 64 h 254"/>
              <a:gd name="T46" fmla="*/ 158 w 208"/>
              <a:gd name="T47" fmla="*/ 59 h 254"/>
              <a:gd name="T48" fmla="*/ 153 w 208"/>
              <a:gd name="T49" fmla="*/ 57 h 254"/>
              <a:gd name="T50" fmla="*/ 97 w 208"/>
              <a:gd name="T51" fmla="*/ 57 h 254"/>
              <a:gd name="T52" fmla="*/ 25 w 208"/>
              <a:gd name="T53" fmla="*/ 124 h 254"/>
              <a:gd name="T54" fmla="*/ 19 w 208"/>
              <a:gd name="T55" fmla="*/ 126 h 254"/>
              <a:gd name="T56" fmla="*/ 19 w 208"/>
              <a:gd name="T57" fmla="*/ 82 h 254"/>
              <a:gd name="T58" fmla="*/ 177 w 208"/>
              <a:gd name="T59" fmla="*/ 173 h 254"/>
              <a:gd name="T60" fmla="*/ 171 w 208"/>
              <a:gd name="T61" fmla="*/ 173 h 254"/>
              <a:gd name="T62" fmla="*/ 165 w 208"/>
              <a:gd name="T63" fmla="*/ 178 h 254"/>
              <a:gd name="T64" fmla="*/ 104 w 208"/>
              <a:gd name="T65" fmla="*/ 242 h 254"/>
              <a:gd name="T66" fmla="*/ 41 w 208"/>
              <a:gd name="T67" fmla="*/ 178 h 254"/>
              <a:gd name="T68" fmla="*/ 35 w 208"/>
              <a:gd name="T69" fmla="*/ 173 h 254"/>
              <a:gd name="T70" fmla="*/ 35 w 208"/>
              <a:gd name="T71" fmla="*/ 173 h 254"/>
              <a:gd name="T72" fmla="*/ 31 w 208"/>
              <a:gd name="T73" fmla="*/ 173 h 254"/>
              <a:gd name="T74" fmla="*/ 12 w 208"/>
              <a:gd name="T75" fmla="*/ 154 h 254"/>
              <a:gd name="T76" fmla="*/ 31 w 208"/>
              <a:gd name="T77" fmla="*/ 135 h 254"/>
              <a:gd name="T78" fmla="*/ 37 w 208"/>
              <a:gd name="T79" fmla="*/ 129 h 254"/>
              <a:gd name="T80" fmla="*/ 97 w 208"/>
              <a:gd name="T81" fmla="*/ 69 h 254"/>
              <a:gd name="T82" fmla="*/ 146 w 208"/>
              <a:gd name="T83" fmla="*/ 69 h 254"/>
              <a:gd name="T84" fmla="*/ 167 w 208"/>
              <a:gd name="T85" fmla="*/ 134 h 254"/>
              <a:gd name="T86" fmla="*/ 171 w 208"/>
              <a:gd name="T87" fmla="*/ 136 h 254"/>
              <a:gd name="T88" fmla="*/ 181 w 208"/>
              <a:gd name="T89" fmla="*/ 136 h 254"/>
              <a:gd name="T90" fmla="*/ 196 w 208"/>
              <a:gd name="T91" fmla="*/ 154 h 254"/>
              <a:gd name="T92" fmla="*/ 177 w 208"/>
              <a:gd name="T93" fmla="*/ 173 h 254"/>
              <a:gd name="T94" fmla="*/ 62 w 208"/>
              <a:gd name="T95" fmla="*/ 140 h 254"/>
              <a:gd name="T96" fmla="*/ 59 w 208"/>
              <a:gd name="T97" fmla="*/ 147 h 254"/>
              <a:gd name="T98" fmla="*/ 62 w 208"/>
              <a:gd name="T99" fmla="*/ 154 h 254"/>
              <a:gd name="T100" fmla="*/ 69 w 208"/>
              <a:gd name="T101" fmla="*/ 157 h 254"/>
              <a:gd name="T102" fmla="*/ 76 w 208"/>
              <a:gd name="T103" fmla="*/ 154 h 254"/>
              <a:gd name="T104" fmla="*/ 79 w 208"/>
              <a:gd name="T105" fmla="*/ 147 h 254"/>
              <a:gd name="T106" fmla="*/ 76 w 208"/>
              <a:gd name="T107" fmla="*/ 140 h 254"/>
              <a:gd name="T108" fmla="*/ 62 w 208"/>
              <a:gd name="T109" fmla="*/ 140 h 254"/>
              <a:gd name="T110" fmla="*/ 131 w 208"/>
              <a:gd name="T111" fmla="*/ 140 h 254"/>
              <a:gd name="T112" fmla="*/ 128 w 208"/>
              <a:gd name="T113" fmla="*/ 147 h 254"/>
              <a:gd name="T114" fmla="*/ 131 w 208"/>
              <a:gd name="T115" fmla="*/ 154 h 254"/>
              <a:gd name="T116" fmla="*/ 138 w 208"/>
              <a:gd name="T117" fmla="*/ 157 h 254"/>
              <a:gd name="T118" fmla="*/ 146 w 208"/>
              <a:gd name="T119" fmla="*/ 154 h 254"/>
              <a:gd name="T120" fmla="*/ 148 w 208"/>
              <a:gd name="T121" fmla="*/ 147 h 254"/>
              <a:gd name="T122" fmla="*/ 146 w 208"/>
              <a:gd name="T123" fmla="*/ 140 h 254"/>
              <a:gd name="T124" fmla="*/ 131 w 208"/>
              <a:gd name="T125" fmla="*/ 14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254">
                <a:moveTo>
                  <a:pt x="201" y="135"/>
                </a:moveTo>
                <a:cubicBezTo>
                  <a:pt x="201" y="135"/>
                  <a:pt x="201" y="134"/>
                  <a:pt x="201" y="134"/>
                </a:cubicBezTo>
                <a:cubicBezTo>
                  <a:pt x="201" y="82"/>
                  <a:pt x="201" y="82"/>
                  <a:pt x="201" y="82"/>
                </a:cubicBezTo>
                <a:cubicBezTo>
                  <a:pt x="201" y="44"/>
                  <a:pt x="169" y="0"/>
                  <a:pt x="128" y="0"/>
                </a:cubicBezTo>
                <a:cubicBezTo>
                  <a:pt x="80" y="0"/>
                  <a:pt x="80" y="0"/>
                  <a:pt x="80" y="0"/>
                </a:cubicBezTo>
                <a:cubicBezTo>
                  <a:pt x="38" y="0"/>
                  <a:pt x="7" y="44"/>
                  <a:pt x="7" y="82"/>
                </a:cubicBezTo>
                <a:cubicBezTo>
                  <a:pt x="7" y="135"/>
                  <a:pt x="7" y="135"/>
                  <a:pt x="7" y="135"/>
                </a:cubicBezTo>
                <a:cubicBezTo>
                  <a:pt x="2" y="140"/>
                  <a:pt x="0" y="147"/>
                  <a:pt x="0" y="154"/>
                </a:cubicBezTo>
                <a:cubicBezTo>
                  <a:pt x="0" y="171"/>
                  <a:pt x="14" y="185"/>
                  <a:pt x="31" y="185"/>
                </a:cubicBezTo>
                <a:cubicBezTo>
                  <a:pt x="39" y="221"/>
                  <a:pt x="74" y="254"/>
                  <a:pt x="104" y="254"/>
                </a:cubicBezTo>
                <a:cubicBezTo>
                  <a:pt x="135" y="254"/>
                  <a:pt x="165" y="219"/>
                  <a:pt x="175" y="185"/>
                </a:cubicBezTo>
                <a:cubicBezTo>
                  <a:pt x="176" y="185"/>
                  <a:pt x="176" y="185"/>
                  <a:pt x="177" y="185"/>
                </a:cubicBezTo>
                <a:cubicBezTo>
                  <a:pt x="194" y="185"/>
                  <a:pt x="208" y="171"/>
                  <a:pt x="208" y="154"/>
                </a:cubicBezTo>
                <a:cubicBezTo>
                  <a:pt x="208" y="147"/>
                  <a:pt x="205" y="140"/>
                  <a:pt x="201" y="135"/>
                </a:cubicBezTo>
                <a:close/>
                <a:moveTo>
                  <a:pt x="19" y="82"/>
                </a:moveTo>
                <a:cubicBezTo>
                  <a:pt x="19" y="50"/>
                  <a:pt x="45" y="12"/>
                  <a:pt x="80" y="12"/>
                </a:cubicBezTo>
                <a:cubicBezTo>
                  <a:pt x="128" y="12"/>
                  <a:pt x="128" y="12"/>
                  <a:pt x="128" y="12"/>
                </a:cubicBezTo>
                <a:cubicBezTo>
                  <a:pt x="162" y="12"/>
                  <a:pt x="189" y="50"/>
                  <a:pt x="189" y="82"/>
                </a:cubicBezTo>
                <a:cubicBezTo>
                  <a:pt x="189" y="126"/>
                  <a:pt x="189" y="126"/>
                  <a:pt x="189" y="126"/>
                </a:cubicBezTo>
                <a:cubicBezTo>
                  <a:pt x="187" y="125"/>
                  <a:pt x="185" y="124"/>
                  <a:pt x="183" y="124"/>
                </a:cubicBezTo>
                <a:cubicBezTo>
                  <a:pt x="183" y="124"/>
                  <a:pt x="182" y="124"/>
                  <a:pt x="182" y="124"/>
                </a:cubicBezTo>
                <a:cubicBezTo>
                  <a:pt x="173" y="124"/>
                  <a:pt x="173" y="124"/>
                  <a:pt x="173" y="124"/>
                </a:cubicBezTo>
                <a:cubicBezTo>
                  <a:pt x="149" y="102"/>
                  <a:pt x="159" y="65"/>
                  <a:pt x="159" y="64"/>
                </a:cubicBezTo>
                <a:cubicBezTo>
                  <a:pt x="160" y="63"/>
                  <a:pt x="159" y="61"/>
                  <a:pt x="158" y="59"/>
                </a:cubicBezTo>
                <a:cubicBezTo>
                  <a:pt x="157" y="58"/>
                  <a:pt x="155" y="57"/>
                  <a:pt x="153" y="57"/>
                </a:cubicBezTo>
                <a:cubicBezTo>
                  <a:pt x="97" y="57"/>
                  <a:pt x="97" y="57"/>
                  <a:pt x="97" y="57"/>
                </a:cubicBezTo>
                <a:cubicBezTo>
                  <a:pt x="59" y="57"/>
                  <a:pt x="28" y="86"/>
                  <a:pt x="25" y="124"/>
                </a:cubicBezTo>
                <a:cubicBezTo>
                  <a:pt x="23" y="124"/>
                  <a:pt x="21" y="125"/>
                  <a:pt x="19" y="126"/>
                </a:cubicBezTo>
                <a:lnTo>
                  <a:pt x="19" y="82"/>
                </a:lnTo>
                <a:close/>
                <a:moveTo>
                  <a:pt x="177" y="173"/>
                </a:moveTo>
                <a:cubicBezTo>
                  <a:pt x="176" y="173"/>
                  <a:pt x="172" y="173"/>
                  <a:pt x="171" y="173"/>
                </a:cubicBezTo>
                <a:cubicBezTo>
                  <a:pt x="168" y="173"/>
                  <a:pt x="166" y="175"/>
                  <a:pt x="165" y="178"/>
                </a:cubicBezTo>
                <a:cubicBezTo>
                  <a:pt x="157" y="208"/>
                  <a:pt x="130" y="242"/>
                  <a:pt x="104" y="242"/>
                </a:cubicBezTo>
                <a:cubicBezTo>
                  <a:pt x="78" y="242"/>
                  <a:pt x="46" y="210"/>
                  <a:pt x="41" y="178"/>
                </a:cubicBezTo>
                <a:cubicBezTo>
                  <a:pt x="41" y="175"/>
                  <a:pt x="38" y="173"/>
                  <a:pt x="35" y="173"/>
                </a:cubicBezTo>
                <a:cubicBezTo>
                  <a:pt x="35" y="173"/>
                  <a:pt x="35" y="173"/>
                  <a:pt x="35" y="173"/>
                </a:cubicBezTo>
                <a:cubicBezTo>
                  <a:pt x="35" y="173"/>
                  <a:pt x="31" y="173"/>
                  <a:pt x="31" y="173"/>
                </a:cubicBezTo>
                <a:cubicBezTo>
                  <a:pt x="20" y="173"/>
                  <a:pt x="12" y="165"/>
                  <a:pt x="12" y="154"/>
                </a:cubicBezTo>
                <a:cubicBezTo>
                  <a:pt x="12" y="144"/>
                  <a:pt x="20" y="135"/>
                  <a:pt x="31" y="135"/>
                </a:cubicBezTo>
                <a:cubicBezTo>
                  <a:pt x="34" y="135"/>
                  <a:pt x="37" y="132"/>
                  <a:pt x="37" y="129"/>
                </a:cubicBezTo>
                <a:cubicBezTo>
                  <a:pt x="37" y="96"/>
                  <a:pt x="64" y="69"/>
                  <a:pt x="97" y="69"/>
                </a:cubicBezTo>
                <a:cubicBezTo>
                  <a:pt x="146" y="69"/>
                  <a:pt x="146" y="69"/>
                  <a:pt x="146" y="69"/>
                </a:cubicBezTo>
                <a:cubicBezTo>
                  <a:pt x="144" y="83"/>
                  <a:pt x="142" y="114"/>
                  <a:pt x="167" y="134"/>
                </a:cubicBezTo>
                <a:cubicBezTo>
                  <a:pt x="168" y="135"/>
                  <a:pt x="170" y="136"/>
                  <a:pt x="171" y="136"/>
                </a:cubicBezTo>
                <a:cubicBezTo>
                  <a:pt x="181" y="136"/>
                  <a:pt x="181" y="136"/>
                  <a:pt x="181" y="136"/>
                </a:cubicBezTo>
                <a:cubicBezTo>
                  <a:pt x="190" y="138"/>
                  <a:pt x="196" y="146"/>
                  <a:pt x="196" y="154"/>
                </a:cubicBezTo>
                <a:cubicBezTo>
                  <a:pt x="196" y="165"/>
                  <a:pt x="187" y="173"/>
                  <a:pt x="177" y="173"/>
                </a:cubicBezTo>
                <a:close/>
                <a:moveTo>
                  <a:pt x="62" y="140"/>
                </a:moveTo>
                <a:cubicBezTo>
                  <a:pt x="60" y="142"/>
                  <a:pt x="59" y="144"/>
                  <a:pt x="59" y="147"/>
                </a:cubicBezTo>
                <a:cubicBezTo>
                  <a:pt x="59" y="149"/>
                  <a:pt x="60" y="152"/>
                  <a:pt x="62" y="154"/>
                </a:cubicBezTo>
                <a:cubicBezTo>
                  <a:pt x="64" y="156"/>
                  <a:pt x="66" y="157"/>
                  <a:pt x="69" y="157"/>
                </a:cubicBezTo>
                <a:cubicBezTo>
                  <a:pt x="71" y="157"/>
                  <a:pt x="74" y="156"/>
                  <a:pt x="76" y="154"/>
                </a:cubicBezTo>
                <a:cubicBezTo>
                  <a:pt x="78" y="152"/>
                  <a:pt x="79" y="149"/>
                  <a:pt x="79" y="147"/>
                </a:cubicBezTo>
                <a:cubicBezTo>
                  <a:pt x="79" y="144"/>
                  <a:pt x="78" y="142"/>
                  <a:pt x="76" y="140"/>
                </a:cubicBezTo>
                <a:cubicBezTo>
                  <a:pt x="72" y="136"/>
                  <a:pt x="65" y="136"/>
                  <a:pt x="62" y="140"/>
                </a:cubicBezTo>
                <a:close/>
                <a:moveTo>
                  <a:pt x="131" y="140"/>
                </a:moveTo>
                <a:cubicBezTo>
                  <a:pt x="130" y="142"/>
                  <a:pt x="128" y="144"/>
                  <a:pt x="128" y="147"/>
                </a:cubicBezTo>
                <a:cubicBezTo>
                  <a:pt x="128" y="149"/>
                  <a:pt x="130" y="152"/>
                  <a:pt x="131" y="154"/>
                </a:cubicBezTo>
                <a:cubicBezTo>
                  <a:pt x="133" y="156"/>
                  <a:pt x="136" y="157"/>
                  <a:pt x="138" y="157"/>
                </a:cubicBezTo>
                <a:cubicBezTo>
                  <a:pt x="141" y="157"/>
                  <a:pt x="144" y="156"/>
                  <a:pt x="146" y="154"/>
                </a:cubicBezTo>
                <a:cubicBezTo>
                  <a:pt x="147" y="152"/>
                  <a:pt x="148" y="149"/>
                  <a:pt x="148" y="147"/>
                </a:cubicBezTo>
                <a:cubicBezTo>
                  <a:pt x="148" y="144"/>
                  <a:pt x="147" y="142"/>
                  <a:pt x="146" y="140"/>
                </a:cubicBezTo>
                <a:cubicBezTo>
                  <a:pt x="142" y="136"/>
                  <a:pt x="135" y="136"/>
                  <a:pt x="131" y="140"/>
                </a:cubicBez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a:solidFill>
                <a:srgbClr val="000000"/>
              </a:solidFill>
            </a:endParaRPr>
          </a:p>
        </p:txBody>
      </p:sp>
      <p:sp>
        <p:nvSpPr>
          <p:cNvPr id="25" name="Freeform -clipboard"/>
          <p:cNvSpPr>
            <a:spLocks noEditPoints="1"/>
          </p:cNvSpPr>
          <p:nvPr/>
        </p:nvSpPr>
        <p:spPr bwMode="auto">
          <a:xfrm>
            <a:off x="6065148" y="3232933"/>
            <a:ext cx="307926" cy="387539"/>
          </a:xfrm>
          <a:custGeom>
            <a:avLst/>
            <a:gdLst>
              <a:gd name="T0" fmla="*/ 138 w 197"/>
              <a:gd name="T1" fmla="*/ 13 h 248"/>
              <a:gd name="T2" fmla="*/ 132 w 197"/>
              <a:gd name="T3" fmla="*/ 0 h 248"/>
              <a:gd name="T4" fmla="*/ 59 w 197"/>
              <a:gd name="T5" fmla="*/ 6 h 248"/>
              <a:gd name="T6" fmla="*/ 6 w 197"/>
              <a:gd name="T7" fmla="*/ 13 h 248"/>
              <a:gd name="T8" fmla="*/ 0 w 197"/>
              <a:gd name="T9" fmla="*/ 242 h 248"/>
              <a:gd name="T10" fmla="*/ 191 w 197"/>
              <a:gd name="T11" fmla="*/ 248 h 248"/>
              <a:gd name="T12" fmla="*/ 197 w 197"/>
              <a:gd name="T13" fmla="*/ 19 h 248"/>
              <a:gd name="T14" fmla="*/ 71 w 197"/>
              <a:gd name="T15" fmla="*/ 12 h 248"/>
              <a:gd name="T16" fmla="*/ 126 w 197"/>
              <a:gd name="T17" fmla="*/ 47 h 248"/>
              <a:gd name="T18" fmla="*/ 71 w 197"/>
              <a:gd name="T19" fmla="*/ 12 h 248"/>
              <a:gd name="T20" fmla="*/ 12 w 197"/>
              <a:gd name="T21" fmla="*/ 236 h 248"/>
              <a:gd name="T22" fmla="*/ 59 w 197"/>
              <a:gd name="T23" fmla="*/ 25 h 248"/>
              <a:gd name="T24" fmla="*/ 65 w 197"/>
              <a:gd name="T25" fmla="*/ 59 h 248"/>
              <a:gd name="T26" fmla="*/ 138 w 197"/>
              <a:gd name="T27" fmla="*/ 53 h 248"/>
              <a:gd name="T28" fmla="*/ 185 w 197"/>
              <a:gd name="T29" fmla="*/ 25 h 248"/>
              <a:gd name="T30" fmla="*/ 65 w 197"/>
              <a:gd name="T31" fmla="*/ 135 h 248"/>
              <a:gd name="T32" fmla="*/ 138 w 197"/>
              <a:gd name="T33" fmla="*/ 129 h 248"/>
              <a:gd name="T34" fmla="*/ 65 w 197"/>
              <a:gd name="T35" fmla="*/ 123 h 248"/>
              <a:gd name="T36" fmla="*/ 65 w 197"/>
              <a:gd name="T37" fmla="*/ 135 h 248"/>
              <a:gd name="T38" fmla="*/ 132 w 197"/>
              <a:gd name="T39" fmla="*/ 95 h 248"/>
              <a:gd name="T40" fmla="*/ 132 w 197"/>
              <a:gd name="T41" fmla="*/ 83 h 248"/>
              <a:gd name="T42" fmla="*/ 59 w 197"/>
              <a:gd name="T43" fmla="*/ 89 h 248"/>
              <a:gd name="T44" fmla="*/ 65 w 197"/>
              <a:gd name="T45" fmla="*/ 175 h 248"/>
              <a:gd name="T46" fmla="*/ 138 w 197"/>
              <a:gd name="T47" fmla="*/ 169 h 248"/>
              <a:gd name="T48" fmla="*/ 65 w 197"/>
              <a:gd name="T49" fmla="*/ 163 h 248"/>
              <a:gd name="T50" fmla="*/ 65 w 197"/>
              <a:gd name="T51" fmla="*/ 175 h 248"/>
              <a:gd name="T52" fmla="*/ 38 w 197"/>
              <a:gd name="T53" fmla="*/ 41 h 248"/>
              <a:gd name="T54" fmla="*/ 32 w 197"/>
              <a:gd name="T55" fmla="*/ 210 h 248"/>
              <a:gd name="T56" fmla="*/ 159 w 197"/>
              <a:gd name="T57" fmla="*/ 216 h 248"/>
              <a:gd name="T58" fmla="*/ 165 w 197"/>
              <a:gd name="T59" fmla="*/ 47 h 248"/>
              <a:gd name="T60" fmla="*/ 153 w 197"/>
              <a:gd name="T61" fmla="*/ 47 h 248"/>
              <a:gd name="T62" fmla="*/ 44 w 197"/>
              <a:gd name="T63" fmla="*/ 20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7" h="248">
                <a:moveTo>
                  <a:pt x="191" y="13"/>
                </a:moveTo>
                <a:cubicBezTo>
                  <a:pt x="138" y="13"/>
                  <a:pt x="138" y="13"/>
                  <a:pt x="138" y="13"/>
                </a:cubicBezTo>
                <a:cubicBezTo>
                  <a:pt x="138" y="6"/>
                  <a:pt x="138" y="6"/>
                  <a:pt x="138" y="6"/>
                </a:cubicBezTo>
                <a:cubicBezTo>
                  <a:pt x="138" y="3"/>
                  <a:pt x="135" y="0"/>
                  <a:pt x="132" y="0"/>
                </a:cubicBezTo>
                <a:cubicBezTo>
                  <a:pt x="65" y="0"/>
                  <a:pt x="65" y="0"/>
                  <a:pt x="65" y="0"/>
                </a:cubicBezTo>
                <a:cubicBezTo>
                  <a:pt x="62" y="0"/>
                  <a:pt x="59" y="3"/>
                  <a:pt x="59" y="6"/>
                </a:cubicBezTo>
                <a:cubicBezTo>
                  <a:pt x="59" y="13"/>
                  <a:pt x="59" y="13"/>
                  <a:pt x="59" y="13"/>
                </a:cubicBezTo>
                <a:cubicBezTo>
                  <a:pt x="6" y="13"/>
                  <a:pt x="6" y="13"/>
                  <a:pt x="6" y="13"/>
                </a:cubicBezTo>
                <a:cubicBezTo>
                  <a:pt x="2" y="13"/>
                  <a:pt x="0" y="16"/>
                  <a:pt x="0" y="19"/>
                </a:cubicBezTo>
                <a:cubicBezTo>
                  <a:pt x="0" y="242"/>
                  <a:pt x="0" y="242"/>
                  <a:pt x="0" y="242"/>
                </a:cubicBezTo>
                <a:cubicBezTo>
                  <a:pt x="0" y="246"/>
                  <a:pt x="2" y="248"/>
                  <a:pt x="6" y="248"/>
                </a:cubicBezTo>
                <a:cubicBezTo>
                  <a:pt x="191" y="248"/>
                  <a:pt x="191" y="248"/>
                  <a:pt x="191" y="248"/>
                </a:cubicBezTo>
                <a:cubicBezTo>
                  <a:pt x="194" y="248"/>
                  <a:pt x="197" y="246"/>
                  <a:pt x="197" y="242"/>
                </a:cubicBezTo>
                <a:cubicBezTo>
                  <a:pt x="197" y="19"/>
                  <a:pt x="197" y="19"/>
                  <a:pt x="197" y="19"/>
                </a:cubicBezTo>
                <a:cubicBezTo>
                  <a:pt x="197" y="16"/>
                  <a:pt x="194" y="13"/>
                  <a:pt x="191" y="13"/>
                </a:cubicBezTo>
                <a:close/>
                <a:moveTo>
                  <a:pt x="71" y="12"/>
                </a:moveTo>
                <a:cubicBezTo>
                  <a:pt x="126" y="12"/>
                  <a:pt x="126" y="12"/>
                  <a:pt x="126" y="12"/>
                </a:cubicBezTo>
                <a:cubicBezTo>
                  <a:pt x="126" y="47"/>
                  <a:pt x="126" y="47"/>
                  <a:pt x="126" y="47"/>
                </a:cubicBezTo>
                <a:cubicBezTo>
                  <a:pt x="71" y="47"/>
                  <a:pt x="71" y="47"/>
                  <a:pt x="71" y="47"/>
                </a:cubicBezTo>
                <a:lnTo>
                  <a:pt x="71" y="12"/>
                </a:lnTo>
                <a:close/>
                <a:moveTo>
                  <a:pt x="185" y="236"/>
                </a:moveTo>
                <a:cubicBezTo>
                  <a:pt x="12" y="236"/>
                  <a:pt x="12" y="236"/>
                  <a:pt x="12" y="236"/>
                </a:cubicBezTo>
                <a:cubicBezTo>
                  <a:pt x="12" y="25"/>
                  <a:pt x="12" y="25"/>
                  <a:pt x="12" y="25"/>
                </a:cubicBezTo>
                <a:cubicBezTo>
                  <a:pt x="59" y="25"/>
                  <a:pt x="59" y="25"/>
                  <a:pt x="59" y="25"/>
                </a:cubicBezTo>
                <a:cubicBezTo>
                  <a:pt x="59" y="53"/>
                  <a:pt x="59" y="53"/>
                  <a:pt x="59" y="53"/>
                </a:cubicBezTo>
                <a:cubicBezTo>
                  <a:pt x="59" y="57"/>
                  <a:pt x="62" y="59"/>
                  <a:pt x="65" y="59"/>
                </a:cubicBezTo>
                <a:cubicBezTo>
                  <a:pt x="132" y="59"/>
                  <a:pt x="132" y="59"/>
                  <a:pt x="132" y="59"/>
                </a:cubicBezTo>
                <a:cubicBezTo>
                  <a:pt x="135" y="59"/>
                  <a:pt x="138" y="57"/>
                  <a:pt x="138" y="53"/>
                </a:cubicBezTo>
                <a:cubicBezTo>
                  <a:pt x="138" y="25"/>
                  <a:pt x="138" y="25"/>
                  <a:pt x="138" y="25"/>
                </a:cubicBezTo>
                <a:cubicBezTo>
                  <a:pt x="185" y="25"/>
                  <a:pt x="185" y="25"/>
                  <a:pt x="185" y="25"/>
                </a:cubicBezTo>
                <a:lnTo>
                  <a:pt x="185" y="236"/>
                </a:lnTo>
                <a:close/>
                <a:moveTo>
                  <a:pt x="65" y="135"/>
                </a:moveTo>
                <a:cubicBezTo>
                  <a:pt x="132" y="135"/>
                  <a:pt x="132" y="135"/>
                  <a:pt x="132" y="135"/>
                </a:cubicBezTo>
                <a:cubicBezTo>
                  <a:pt x="135" y="135"/>
                  <a:pt x="138" y="132"/>
                  <a:pt x="138" y="129"/>
                </a:cubicBezTo>
                <a:cubicBezTo>
                  <a:pt x="138" y="125"/>
                  <a:pt x="135" y="123"/>
                  <a:pt x="132" y="123"/>
                </a:cubicBezTo>
                <a:cubicBezTo>
                  <a:pt x="65" y="123"/>
                  <a:pt x="65" y="123"/>
                  <a:pt x="65" y="123"/>
                </a:cubicBezTo>
                <a:cubicBezTo>
                  <a:pt x="62" y="123"/>
                  <a:pt x="59" y="125"/>
                  <a:pt x="59" y="129"/>
                </a:cubicBezTo>
                <a:cubicBezTo>
                  <a:pt x="59" y="132"/>
                  <a:pt x="62" y="135"/>
                  <a:pt x="65" y="135"/>
                </a:cubicBezTo>
                <a:close/>
                <a:moveTo>
                  <a:pt x="65" y="95"/>
                </a:moveTo>
                <a:cubicBezTo>
                  <a:pt x="132" y="95"/>
                  <a:pt x="132" y="95"/>
                  <a:pt x="132" y="95"/>
                </a:cubicBezTo>
                <a:cubicBezTo>
                  <a:pt x="135" y="95"/>
                  <a:pt x="138" y="92"/>
                  <a:pt x="138" y="89"/>
                </a:cubicBezTo>
                <a:cubicBezTo>
                  <a:pt x="138" y="85"/>
                  <a:pt x="135" y="83"/>
                  <a:pt x="132" y="83"/>
                </a:cubicBezTo>
                <a:cubicBezTo>
                  <a:pt x="65" y="83"/>
                  <a:pt x="65" y="83"/>
                  <a:pt x="65" y="83"/>
                </a:cubicBezTo>
                <a:cubicBezTo>
                  <a:pt x="62" y="83"/>
                  <a:pt x="59" y="85"/>
                  <a:pt x="59" y="89"/>
                </a:cubicBezTo>
                <a:cubicBezTo>
                  <a:pt x="59" y="92"/>
                  <a:pt x="62" y="95"/>
                  <a:pt x="65" y="95"/>
                </a:cubicBezTo>
                <a:close/>
                <a:moveTo>
                  <a:pt x="65" y="175"/>
                </a:moveTo>
                <a:cubicBezTo>
                  <a:pt x="132" y="175"/>
                  <a:pt x="132" y="175"/>
                  <a:pt x="132" y="175"/>
                </a:cubicBezTo>
                <a:cubicBezTo>
                  <a:pt x="135" y="175"/>
                  <a:pt x="138" y="172"/>
                  <a:pt x="138" y="169"/>
                </a:cubicBezTo>
                <a:cubicBezTo>
                  <a:pt x="138" y="165"/>
                  <a:pt x="135" y="163"/>
                  <a:pt x="132" y="163"/>
                </a:cubicBezTo>
                <a:cubicBezTo>
                  <a:pt x="65" y="163"/>
                  <a:pt x="65" y="163"/>
                  <a:pt x="65" y="163"/>
                </a:cubicBezTo>
                <a:cubicBezTo>
                  <a:pt x="62" y="163"/>
                  <a:pt x="59" y="165"/>
                  <a:pt x="59" y="169"/>
                </a:cubicBezTo>
                <a:cubicBezTo>
                  <a:pt x="59" y="172"/>
                  <a:pt x="62" y="175"/>
                  <a:pt x="65" y="175"/>
                </a:cubicBezTo>
                <a:close/>
                <a:moveTo>
                  <a:pt x="44" y="47"/>
                </a:moveTo>
                <a:cubicBezTo>
                  <a:pt x="44" y="44"/>
                  <a:pt x="41" y="41"/>
                  <a:pt x="38" y="41"/>
                </a:cubicBezTo>
                <a:cubicBezTo>
                  <a:pt x="34" y="41"/>
                  <a:pt x="32" y="44"/>
                  <a:pt x="32" y="47"/>
                </a:cubicBezTo>
                <a:cubicBezTo>
                  <a:pt x="32" y="210"/>
                  <a:pt x="32" y="210"/>
                  <a:pt x="32" y="210"/>
                </a:cubicBezTo>
                <a:cubicBezTo>
                  <a:pt x="32" y="214"/>
                  <a:pt x="34" y="216"/>
                  <a:pt x="38" y="216"/>
                </a:cubicBezTo>
                <a:cubicBezTo>
                  <a:pt x="159" y="216"/>
                  <a:pt x="159" y="216"/>
                  <a:pt x="159" y="216"/>
                </a:cubicBezTo>
                <a:cubicBezTo>
                  <a:pt x="162" y="216"/>
                  <a:pt x="165" y="214"/>
                  <a:pt x="165" y="210"/>
                </a:cubicBezTo>
                <a:cubicBezTo>
                  <a:pt x="165" y="47"/>
                  <a:pt x="165" y="47"/>
                  <a:pt x="165" y="47"/>
                </a:cubicBezTo>
                <a:cubicBezTo>
                  <a:pt x="165" y="44"/>
                  <a:pt x="162" y="41"/>
                  <a:pt x="159" y="41"/>
                </a:cubicBezTo>
                <a:cubicBezTo>
                  <a:pt x="156" y="41"/>
                  <a:pt x="153" y="44"/>
                  <a:pt x="153" y="47"/>
                </a:cubicBezTo>
                <a:cubicBezTo>
                  <a:pt x="153" y="204"/>
                  <a:pt x="153" y="204"/>
                  <a:pt x="153" y="204"/>
                </a:cubicBezTo>
                <a:cubicBezTo>
                  <a:pt x="44" y="204"/>
                  <a:pt x="44" y="204"/>
                  <a:pt x="44" y="204"/>
                </a:cubicBezTo>
                <a:lnTo>
                  <a:pt x="44" y="47"/>
                </a:ln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a:solidFill>
                <a:srgbClr val="000000"/>
              </a:solidFill>
            </a:endParaRPr>
          </a:p>
        </p:txBody>
      </p:sp>
      <p:grpSp>
        <p:nvGrpSpPr>
          <p:cNvPr id="26" name="Group 25"/>
          <p:cNvGrpSpPr/>
          <p:nvPr/>
        </p:nvGrpSpPr>
        <p:grpSpPr>
          <a:xfrm>
            <a:off x="1512846" y="300804"/>
            <a:ext cx="2140801" cy="1691625"/>
            <a:chOff x="-121501" y="-2685843"/>
            <a:chExt cx="2140801" cy="1691625"/>
          </a:xfrm>
        </p:grpSpPr>
        <p:sp>
          <p:nvSpPr>
            <p:cNvPr id="27" name="TextBox 26"/>
            <p:cNvSpPr txBox="1"/>
            <p:nvPr/>
          </p:nvSpPr>
          <p:spPr>
            <a:xfrm>
              <a:off x="-121501" y="-2319838"/>
              <a:ext cx="1645501" cy="1325620"/>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first menu item here.</a:t>
              </a:r>
            </a:p>
          </p:txBody>
        </p:sp>
        <p:sp>
          <p:nvSpPr>
            <p:cNvPr id="28" name="TextBox 27"/>
            <p:cNvSpPr txBox="1"/>
            <p:nvPr/>
          </p:nvSpPr>
          <p:spPr>
            <a:xfrm>
              <a:off x="-121501" y="-2685843"/>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01</a:t>
              </a:r>
            </a:p>
          </p:txBody>
        </p:sp>
      </p:grpSp>
      <p:grpSp>
        <p:nvGrpSpPr>
          <p:cNvPr id="29" name="Group 28"/>
          <p:cNvGrpSpPr/>
          <p:nvPr/>
        </p:nvGrpSpPr>
        <p:grpSpPr>
          <a:xfrm>
            <a:off x="6103831" y="919143"/>
            <a:ext cx="2218109" cy="1691625"/>
            <a:chOff x="2639642" y="-2685843"/>
            <a:chExt cx="2218109" cy="1691625"/>
          </a:xfrm>
        </p:grpSpPr>
        <p:sp>
          <p:nvSpPr>
            <p:cNvPr id="30" name="TextBox 29"/>
            <p:cNvSpPr txBox="1"/>
            <p:nvPr/>
          </p:nvSpPr>
          <p:spPr>
            <a:xfrm>
              <a:off x="2639643" y="-2319838"/>
              <a:ext cx="2218108" cy="1325620"/>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second menu item here.</a:t>
              </a:r>
            </a:p>
          </p:txBody>
        </p:sp>
        <p:sp>
          <p:nvSpPr>
            <p:cNvPr id="31" name="TextBox 30"/>
            <p:cNvSpPr txBox="1"/>
            <p:nvPr/>
          </p:nvSpPr>
          <p:spPr>
            <a:xfrm>
              <a:off x="2639642" y="-2685843"/>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02</a:t>
              </a:r>
            </a:p>
          </p:txBody>
        </p:sp>
      </p:grpSp>
      <p:grpSp>
        <p:nvGrpSpPr>
          <p:cNvPr id="32" name="Group 31"/>
          <p:cNvGrpSpPr/>
          <p:nvPr/>
        </p:nvGrpSpPr>
        <p:grpSpPr>
          <a:xfrm>
            <a:off x="6850799" y="2784666"/>
            <a:ext cx="2140801" cy="1999402"/>
            <a:chOff x="5375421" y="-2319631"/>
            <a:chExt cx="2140801" cy="1999402"/>
          </a:xfrm>
        </p:grpSpPr>
        <p:sp>
          <p:nvSpPr>
            <p:cNvPr id="33" name="TextBox 32"/>
            <p:cNvSpPr txBox="1"/>
            <p:nvPr/>
          </p:nvSpPr>
          <p:spPr>
            <a:xfrm>
              <a:off x="5375423" y="-1953626"/>
              <a:ext cx="1654027" cy="163339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third menu item here.</a:t>
              </a:r>
            </a:p>
          </p:txBody>
        </p:sp>
        <p:sp>
          <p:nvSpPr>
            <p:cNvPr id="34" name="TextBox 33"/>
            <p:cNvSpPr txBox="1"/>
            <p:nvPr/>
          </p:nvSpPr>
          <p:spPr>
            <a:xfrm>
              <a:off x="5375421" y="-2319631"/>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03</a:t>
              </a:r>
            </a:p>
          </p:txBody>
        </p:sp>
      </p:grpSp>
      <p:grpSp>
        <p:nvGrpSpPr>
          <p:cNvPr id="35" name="Group 34"/>
          <p:cNvGrpSpPr/>
          <p:nvPr/>
        </p:nvGrpSpPr>
        <p:grpSpPr>
          <a:xfrm>
            <a:off x="6096000" y="4752182"/>
            <a:ext cx="2140801" cy="1999402"/>
            <a:chOff x="8832191" y="-1911264"/>
            <a:chExt cx="2140801" cy="1999402"/>
          </a:xfrm>
        </p:grpSpPr>
        <p:sp>
          <p:nvSpPr>
            <p:cNvPr id="36" name="TextBox 35"/>
            <p:cNvSpPr txBox="1"/>
            <p:nvPr/>
          </p:nvSpPr>
          <p:spPr>
            <a:xfrm>
              <a:off x="8832193" y="-1545259"/>
              <a:ext cx="1654027" cy="163339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fourth menu item here.</a:t>
              </a:r>
            </a:p>
          </p:txBody>
        </p:sp>
        <p:sp>
          <p:nvSpPr>
            <p:cNvPr id="37" name="TextBox 36"/>
            <p:cNvSpPr txBox="1"/>
            <p:nvPr/>
          </p:nvSpPr>
          <p:spPr>
            <a:xfrm>
              <a:off x="8832191" y="-1911264"/>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04</a:t>
              </a:r>
            </a:p>
          </p:txBody>
        </p:sp>
      </p:grpSp>
      <p:grpSp>
        <p:nvGrpSpPr>
          <p:cNvPr id="38" name="Group 37"/>
          <p:cNvGrpSpPr/>
          <p:nvPr/>
        </p:nvGrpSpPr>
        <p:grpSpPr>
          <a:xfrm>
            <a:off x="1512846" y="5309988"/>
            <a:ext cx="2140801" cy="1999402"/>
            <a:chOff x="11384891" y="-1069186"/>
            <a:chExt cx="2140801" cy="1999402"/>
          </a:xfrm>
        </p:grpSpPr>
        <p:sp>
          <p:nvSpPr>
            <p:cNvPr id="39" name="TextBox 38"/>
            <p:cNvSpPr txBox="1"/>
            <p:nvPr/>
          </p:nvSpPr>
          <p:spPr>
            <a:xfrm>
              <a:off x="11384893" y="-703181"/>
              <a:ext cx="1654027" cy="163339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fifth menu item here.</a:t>
              </a:r>
            </a:p>
          </p:txBody>
        </p:sp>
        <p:sp>
          <p:nvSpPr>
            <p:cNvPr id="40" name="TextBox 39"/>
            <p:cNvSpPr txBox="1"/>
            <p:nvPr/>
          </p:nvSpPr>
          <p:spPr>
            <a:xfrm>
              <a:off x="11384891" y="-1069186"/>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05</a:t>
              </a:r>
            </a:p>
          </p:txBody>
        </p:sp>
      </p:grpSp>
    </p:spTree>
    <p:custDataLst>
      <p:tags r:id="rId1"/>
    </p:custDataLst>
    <p:extLst>
      <p:ext uri="{BB962C8B-B14F-4D97-AF65-F5344CB8AC3E}">
        <p14:creationId xmlns:p14="http://schemas.microsoft.com/office/powerpoint/2010/main" val="292691091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Infographic">
    <p:spTree>
      <p:nvGrpSpPr>
        <p:cNvPr id="1" name=""/>
        <p:cNvGrpSpPr/>
        <p:nvPr/>
      </p:nvGrpSpPr>
      <p:grpSpPr>
        <a:xfrm>
          <a:off x="0" y="0"/>
          <a:ext cx="0" cy="0"/>
          <a:chOff x="0" y="0"/>
          <a:chExt cx="0" cy="0"/>
        </a:xfrm>
      </p:grpSpPr>
      <p:sp>
        <p:nvSpPr>
          <p:cNvPr id="2" name="Title 4"/>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3" name="Shape 394"/>
          <p:cNvSpPr/>
          <p:nvPr/>
        </p:nvSpPr>
        <p:spPr>
          <a:xfrm>
            <a:off x="446543" y="1975618"/>
            <a:ext cx="3860906" cy="386090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lumMod val="60000"/>
              <a:lumOff val="40000"/>
            </a:schemeClr>
          </a:solidFill>
          <a:ln w="12700">
            <a:miter lim="400000"/>
          </a:ln>
        </p:spPr>
        <p:txBody>
          <a:bodyPr lIns="55811" tIns="55811" rIns="55811" bIns="55811" anchor="ctr"/>
          <a:lstStyle/>
          <a:p>
            <a:pPr lvl="0">
              <a:defRPr>
                <a:solidFill>
                  <a:srgbClr val="FFFFFF"/>
                </a:solidFill>
              </a:defRPr>
            </a:pPr>
            <a:endParaRPr sz="1780"/>
          </a:p>
        </p:txBody>
      </p:sp>
      <p:sp>
        <p:nvSpPr>
          <p:cNvPr id="4" name="Shape 395"/>
          <p:cNvSpPr/>
          <p:nvPr/>
        </p:nvSpPr>
        <p:spPr>
          <a:xfrm>
            <a:off x="780844" y="2644218"/>
            <a:ext cx="3192305" cy="31923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12700">
            <a:miter lim="400000"/>
          </a:ln>
        </p:spPr>
        <p:txBody>
          <a:bodyPr lIns="55811" tIns="55811" rIns="55811" bIns="55811" anchor="ctr"/>
          <a:lstStyle/>
          <a:p>
            <a:pPr lvl="0">
              <a:defRPr>
                <a:solidFill>
                  <a:srgbClr val="FFFFFF"/>
                </a:solidFill>
              </a:defRPr>
            </a:pPr>
            <a:endParaRPr sz="1780"/>
          </a:p>
        </p:txBody>
      </p:sp>
      <p:sp>
        <p:nvSpPr>
          <p:cNvPr id="5" name="Shape 396"/>
          <p:cNvSpPr/>
          <p:nvPr/>
        </p:nvSpPr>
        <p:spPr>
          <a:xfrm>
            <a:off x="1126495" y="3335522"/>
            <a:ext cx="2501002" cy="25010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lumMod val="40000"/>
              <a:lumOff val="60000"/>
            </a:schemeClr>
          </a:solidFill>
          <a:ln w="12700">
            <a:miter lim="400000"/>
          </a:ln>
        </p:spPr>
        <p:txBody>
          <a:bodyPr lIns="55811" tIns="55811" rIns="55811" bIns="55811" anchor="ctr"/>
          <a:lstStyle/>
          <a:p>
            <a:pPr lvl="0">
              <a:defRPr>
                <a:solidFill>
                  <a:srgbClr val="FFFFFF"/>
                </a:solidFill>
              </a:defRPr>
            </a:pPr>
            <a:endParaRPr sz="1780"/>
          </a:p>
        </p:txBody>
      </p:sp>
      <p:sp>
        <p:nvSpPr>
          <p:cNvPr id="6" name="Shape 397"/>
          <p:cNvSpPr/>
          <p:nvPr/>
        </p:nvSpPr>
        <p:spPr>
          <a:xfrm>
            <a:off x="1456719" y="3995968"/>
            <a:ext cx="1840555" cy="184055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lumMod val="20000"/>
              <a:lumOff val="80000"/>
            </a:schemeClr>
          </a:solidFill>
          <a:ln w="12700">
            <a:miter lim="400000"/>
          </a:ln>
        </p:spPr>
        <p:txBody>
          <a:bodyPr lIns="55811" tIns="55811" rIns="55811" bIns="55811" anchor="ctr"/>
          <a:lstStyle/>
          <a:p>
            <a:pPr lvl="0">
              <a:defRPr>
                <a:solidFill>
                  <a:srgbClr val="FFFFFF"/>
                </a:solidFill>
              </a:defRPr>
            </a:pPr>
            <a:endParaRPr sz="1780"/>
          </a:p>
        </p:txBody>
      </p:sp>
      <p:sp>
        <p:nvSpPr>
          <p:cNvPr id="7" name="Shape 398"/>
          <p:cNvSpPr/>
          <p:nvPr/>
        </p:nvSpPr>
        <p:spPr>
          <a:xfrm>
            <a:off x="3705425" y="2448968"/>
            <a:ext cx="1620972" cy="0"/>
          </a:xfrm>
          <a:prstGeom prst="line">
            <a:avLst/>
          </a:prstGeom>
          <a:noFill/>
          <a:ln w="19050" cap="flat">
            <a:solidFill>
              <a:schemeClr val="accent4">
                <a:lumMod val="20000"/>
                <a:lumOff val="80000"/>
              </a:schemeClr>
            </a:solidFill>
            <a:prstDash val="solid"/>
            <a:miter lim="800000"/>
            <a:headEnd type="oval" w="med" len="med"/>
            <a:tailEnd type="triangle" w="med" len="sm"/>
          </a:ln>
          <a:effectLst/>
        </p:spPr>
        <p:txBody>
          <a:bodyPr wrap="square" lIns="32146" tIns="32146" rIns="32146" bIns="32146" numCol="1" anchor="t">
            <a:noAutofit/>
          </a:bodyPr>
          <a:lstStyle/>
          <a:p>
            <a:pPr lvl="0">
              <a:defRPr sz="2400"/>
            </a:pPr>
            <a:endParaRPr sz="1687"/>
          </a:p>
        </p:txBody>
      </p:sp>
      <p:sp>
        <p:nvSpPr>
          <p:cNvPr id="8" name="TextBox 7"/>
          <p:cNvSpPr txBox="1"/>
          <p:nvPr/>
        </p:nvSpPr>
        <p:spPr>
          <a:xfrm>
            <a:off x="2006921" y="2173926"/>
            <a:ext cx="740150" cy="402291"/>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tx1"/>
                </a:solidFill>
                <a:latin typeface="Yanone Kaffeesatz Regular"/>
                <a:ea typeface="Yanone Kaffeesatz Regular"/>
                <a:cs typeface="Yanone Kaffeesatz Regular"/>
              </a:defRPr>
            </a:lvl1pPr>
          </a:lstStyle>
          <a:p>
            <a:pPr algn="ctr"/>
            <a:r>
              <a:rPr lang="en-US" dirty="0">
                <a:latin typeface="+mj-lt"/>
                <a:ea typeface="Oswald Light" charset="0"/>
                <a:cs typeface="Oswald Light" charset="0"/>
                <a:sym typeface="Yanone Kaffeesatz Regular"/>
              </a:rPr>
              <a:t>55%</a:t>
            </a:r>
          </a:p>
        </p:txBody>
      </p:sp>
      <p:sp>
        <p:nvSpPr>
          <p:cNvPr id="9" name="TextBox 8"/>
          <p:cNvSpPr txBox="1"/>
          <p:nvPr/>
        </p:nvSpPr>
        <p:spPr>
          <a:xfrm>
            <a:off x="5351569" y="2285891"/>
            <a:ext cx="3618262" cy="547055"/>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Infographics allow you to communicate content in a compelling way.</a:t>
            </a:r>
          </a:p>
        </p:txBody>
      </p:sp>
      <p:sp>
        <p:nvSpPr>
          <p:cNvPr id="10" name="Shape 398"/>
          <p:cNvSpPr/>
          <p:nvPr/>
        </p:nvSpPr>
        <p:spPr>
          <a:xfrm>
            <a:off x="3697407" y="3259416"/>
            <a:ext cx="1628990" cy="0"/>
          </a:xfrm>
          <a:prstGeom prst="line">
            <a:avLst/>
          </a:prstGeom>
          <a:noFill/>
          <a:ln w="19050" cap="flat">
            <a:solidFill>
              <a:schemeClr val="accent4">
                <a:lumMod val="20000"/>
                <a:lumOff val="80000"/>
              </a:schemeClr>
            </a:solidFill>
            <a:prstDash val="solid"/>
            <a:miter lim="800000"/>
            <a:headEnd type="oval" w="med" len="med"/>
            <a:tailEnd type="triangle" w="med" len="sm"/>
          </a:ln>
          <a:effectLst/>
        </p:spPr>
        <p:txBody>
          <a:bodyPr wrap="square" lIns="32146" tIns="32146" rIns="32146" bIns="32146" numCol="1" anchor="t">
            <a:noAutofit/>
          </a:bodyPr>
          <a:lstStyle/>
          <a:p>
            <a:pPr lvl="0">
              <a:defRPr sz="2400"/>
            </a:pPr>
            <a:endParaRPr sz="1687"/>
          </a:p>
        </p:txBody>
      </p:sp>
      <p:sp>
        <p:nvSpPr>
          <p:cNvPr id="11" name="TextBox 10"/>
          <p:cNvSpPr txBox="1"/>
          <p:nvPr/>
        </p:nvSpPr>
        <p:spPr>
          <a:xfrm>
            <a:off x="2006921" y="3593677"/>
            <a:ext cx="740150" cy="402291"/>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tx1"/>
                </a:solidFill>
                <a:latin typeface="Yanone Kaffeesatz Regular"/>
                <a:ea typeface="Yanone Kaffeesatz Regular"/>
                <a:cs typeface="Yanone Kaffeesatz Regular"/>
              </a:defRPr>
            </a:lvl1pPr>
          </a:lstStyle>
          <a:p>
            <a:pPr algn="ctr"/>
            <a:r>
              <a:rPr lang="en-US" dirty="0">
                <a:latin typeface="+mj-lt"/>
                <a:ea typeface="Oswald Light" charset="0"/>
                <a:cs typeface="Oswald Light" charset="0"/>
                <a:sym typeface="Yanone Kaffeesatz Regular"/>
              </a:rPr>
              <a:t>23%</a:t>
            </a:r>
          </a:p>
        </p:txBody>
      </p:sp>
      <p:sp>
        <p:nvSpPr>
          <p:cNvPr id="12" name="Shape 398"/>
          <p:cNvSpPr/>
          <p:nvPr/>
        </p:nvSpPr>
        <p:spPr>
          <a:xfrm>
            <a:off x="3574325" y="4069866"/>
            <a:ext cx="1752072" cy="0"/>
          </a:xfrm>
          <a:prstGeom prst="line">
            <a:avLst/>
          </a:prstGeom>
          <a:noFill/>
          <a:ln w="19050" cap="flat">
            <a:solidFill>
              <a:schemeClr val="accent4">
                <a:lumMod val="20000"/>
                <a:lumOff val="80000"/>
              </a:schemeClr>
            </a:solidFill>
            <a:prstDash val="solid"/>
            <a:miter lim="800000"/>
            <a:headEnd type="oval" w="med" len="med"/>
            <a:tailEnd type="triangle" w="med" len="sm"/>
          </a:ln>
          <a:effectLst/>
        </p:spPr>
        <p:txBody>
          <a:bodyPr wrap="square" lIns="32146" tIns="32146" rIns="32146" bIns="32146" numCol="1" anchor="t">
            <a:noAutofit/>
          </a:bodyPr>
          <a:lstStyle/>
          <a:p>
            <a:pPr lvl="0">
              <a:defRPr sz="2400"/>
            </a:pPr>
            <a:endParaRPr sz="1687"/>
          </a:p>
        </p:txBody>
      </p:sp>
      <p:sp>
        <p:nvSpPr>
          <p:cNvPr id="13" name="Shape 401"/>
          <p:cNvSpPr>
            <a:spLocks noChangeAspect="1"/>
          </p:cNvSpPr>
          <p:nvPr/>
        </p:nvSpPr>
        <p:spPr>
          <a:xfrm>
            <a:off x="2376996" y="3462717"/>
            <a:ext cx="0" cy="0"/>
          </a:xfrm>
          <a:prstGeom prst="roundRect">
            <a:avLst>
              <a:gd name="adj" fmla="val 50000"/>
            </a:avLst>
          </a:prstGeom>
          <a:solidFill>
            <a:schemeClr val="bg1"/>
          </a:solidFill>
          <a:ln w="22225" cap="flat">
            <a:noFill/>
            <a:prstDash val="sysDot"/>
            <a:miter lim="800000"/>
          </a:ln>
          <a:effectLst/>
        </p:spPr>
        <p:txBody>
          <a:bodyPr wrap="square" lIns="32146" tIns="32146" rIns="32146" bIns="32146" numCol="1" anchor="t">
            <a:noAutofit/>
          </a:bodyPr>
          <a:lstStyle/>
          <a:p>
            <a:pPr defTabSz="642915">
              <a:defRPr sz="2100">
                <a:latin typeface="Open Sans Condensed Light"/>
                <a:ea typeface="Open Sans Condensed Light"/>
                <a:cs typeface="Open Sans Condensed Light"/>
                <a:sym typeface="Open Sans Condensed Light"/>
              </a:defRPr>
            </a:pPr>
            <a:endParaRPr sz="1477" dirty="0">
              <a:latin typeface="Lato Light" charset="0"/>
              <a:ea typeface="Lato Light" charset="0"/>
              <a:cs typeface="Lato Light" charset="0"/>
            </a:endParaRPr>
          </a:p>
        </p:txBody>
      </p:sp>
      <p:sp>
        <p:nvSpPr>
          <p:cNvPr id="14" name="TextBox 13"/>
          <p:cNvSpPr txBox="1"/>
          <p:nvPr/>
        </p:nvSpPr>
        <p:spPr>
          <a:xfrm>
            <a:off x="2006921" y="2922271"/>
            <a:ext cx="740150" cy="402291"/>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tx1"/>
                </a:solidFill>
                <a:latin typeface="Yanone Kaffeesatz Regular"/>
                <a:ea typeface="Yanone Kaffeesatz Regular"/>
                <a:cs typeface="Yanone Kaffeesatz Regular"/>
              </a:defRPr>
            </a:lvl1pPr>
          </a:lstStyle>
          <a:p>
            <a:pPr algn="ctr"/>
            <a:r>
              <a:rPr lang="en-US" dirty="0">
                <a:latin typeface="+mj-lt"/>
                <a:ea typeface="Oswald Light" charset="0"/>
                <a:cs typeface="Oswald Light" charset="0"/>
                <a:sym typeface="Yanone Kaffeesatz Regular"/>
              </a:rPr>
              <a:t>45%</a:t>
            </a:r>
          </a:p>
        </p:txBody>
      </p:sp>
      <p:sp>
        <p:nvSpPr>
          <p:cNvPr id="15" name="Shape 398"/>
          <p:cNvSpPr/>
          <p:nvPr/>
        </p:nvSpPr>
        <p:spPr>
          <a:xfrm>
            <a:off x="3384357" y="4886075"/>
            <a:ext cx="1942039" cy="0"/>
          </a:xfrm>
          <a:prstGeom prst="line">
            <a:avLst/>
          </a:prstGeom>
          <a:noFill/>
          <a:ln w="19050" cap="flat">
            <a:solidFill>
              <a:schemeClr val="accent4">
                <a:lumMod val="20000"/>
                <a:lumOff val="80000"/>
              </a:schemeClr>
            </a:solidFill>
            <a:prstDash val="solid"/>
            <a:miter lim="800000"/>
            <a:headEnd type="oval" w="med" len="med"/>
            <a:tailEnd type="triangle" w="med" len="sm"/>
          </a:ln>
          <a:effectLst/>
        </p:spPr>
        <p:txBody>
          <a:bodyPr wrap="square" lIns="32146" tIns="32146" rIns="32146" bIns="32146" numCol="1" anchor="t">
            <a:noAutofit/>
          </a:bodyPr>
          <a:lstStyle/>
          <a:p>
            <a:pPr lvl="0">
              <a:defRPr sz="2400"/>
            </a:pPr>
            <a:endParaRPr sz="1687"/>
          </a:p>
        </p:txBody>
      </p:sp>
      <p:sp>
        <p:nvSpPr>
          <p:cNvPr id="16" name="Shape 401"/>
          <p:cNvSpPr>
            <a:spLocks noChangeAspect="1"/>
          </p:cNvSpPr>
          <p:nvPr/>
        </p:nvSpPr>
        <p:spPr>
          <a:xfrm>
            <a:off x="2376996" y="4278927"/>
            <a:ext cx="0" cy="0"/>
          </a:xfrm>
          <a:prstGeom prst="roundRect">
            <a:avLst>
              <a:gd name="adj" fmla="val 50000"/>
            </a:avLst>
          </a:prstGeom>
          <a:solidFill>
            <a:schemeClr val="bg1"/>
          </a:solidFill>
          <a:ln w="22225" cap="flat">
            <a:noFill/>
            <a:prstDash val="sysDot"/>
            <a:miter lim="800000"/>
          </a:ln>
          <a:effectLst/>
        </p:spPr>
        <p:txBody>
          <a:bodyPr wrap="square" lIns="32146" tIns="32146" rIns="32146" bIns="32146" numCol="1" anchor="t">
            <a:noAutofit/>
          </a:bodyPr>
          <a:lstStyle/>
          <a:p>
            <a:pPr defTabSz="642915">
              <a:defRPr sz="2100">
                <a:latin typeface="Open Sans Condensed Light"/>
                <a:ea typeface="Open Sans Condensed Light"/>
                <a:cs typeface="Open Sans Condensed Light"/>
                <a:sym typeface="Open Sans Condensed Light"/>
              </a:defRPr>
            </a:pPr>
            <a:endParaRPr sz="1477" dirty="0">
              <a:latin typeface="Lato Light" charset="0"/>
              <a:ea typeface="Lato Light" charset="0"/>
              <a:cs typeface="Lato Light" charset="0"/>
            </a:endParaRPr>
          </a:p>
        </p:txBody>
      </p:sp>
      <p:sp>
        <p:nvSpPr>
          <p:cNvPr id="17" name="TextBox 16"/>
          <p:cNvSpPr txBox="1"/>
          <p:nvPr/>
        </p:nvSpPr>
        <p:spPr>
          <a:xfrm>
            <a:off x="2006921" y="4611033"/>
            <a:ext cx="740150" cy="402291"/>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tx1"/>
                </a:solidFill>
                <a:latin typeface="Yanone Kaffeesatz Regular"/>
                <a:ea typeface="Yanone Kaffeesatz Regular"/>
                <a:cs typeface="Yanone Kaffeesatz Regular"/>
              </a:defRPr>
            </a:lvl1pPr>
          </a:lstStyle>
          <a:p>
            <a:pPr algn="ctr"/>
            <a:r>
              <a:rPr lang="en-US" dirty="0">
                <a:latin typeface="+mj-lt"/>
                <a:ea typeface="Oswald Light" charset="0"/>
                <a:cs typeface="Oswald Light" charset="0"/>
                <a:sym typeface="Yanone Kaffeesatz Regular"/>
              </a:rPr>
              <a:t>12%</a:t>
            </a:r>
          </a:p>
        </p:txBody>
      </p:sp>
      <p:sp>
        <p:nvSpPr>
          <p:cNvPr id="18" name="TextBox 17"/>
          <p:cNvSpPr txBox="1"/>
          <p:nvPr/>
        </p:nvSpPr>
        <p:spPr>
          <a:xfrm>
            <a:off x="5351569" y="3107807"/>
            <a:ext cx="2872331" cy="547055"/>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You can leverage animations to build a creative masterpiece.</a:t>
            </a:r>
          </a:p>
        </p:txBody>
      </p:sp>
      <p:sp>
        <p:nvSpPr>
          <p:cNvPr id="19" name="TextBox 18"/>
          <p:cNvSpPr txBox="1"/>
          <p:nvPr/>
        </p:nvSpPr>
        <p:spPr>
          <a:xfrm>
            <a:off x="5351569" y="3929723"/>
            <a:ext cx="3210089" cy="547055"/>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Sync the animations with narration to create a more dynamic feel.</a:t>
            </a:r>
          </a:p>
        </p:txBody>
      </p:sp>
      <p:sp>
        <p:nvSpPr>
          <p:cNvPr id="20" name="TextBox 19"/>
          <p:cNvSpPr txBox="1"/>
          <p:nvPr/>
        </p:nvSpPr>
        <p:spPr>
          <a:xfrm>
            <a:off x="5351569" y="4751640"/>
            <a:ext cx="3618262" cy="547055"/>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Simple tips like these can keep learners interested &amp; set them up for success.</a:t>
            </a:r>
          </a:p>
        </p:txBody>
      </p:sp>
      <p:sp>
        <p:nvSpPr>
          <p:cNvPr id="21" name="TextBox 20"/>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Tree>
    <p:custDataLst>
      <p:tags r:id="rId1"/>
    </p:custDataLst>
    <p:extLst>
      <p:ext uri="{BB962C8B-B14F-4D97-AF65-F5344CB8AC3E}">
        <p14:creationId xmlns:p14="http://schemas.microsoft.com/office/powerpoint/2010/main" val="50362952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Metaphor">
    <p:spTree>
      <p:nvGrpSpPr>
        <p:cNvPr id="1" name=""/>
        <p:cNvGrpSpPr/>
        <p:nvPr/>
      </p:nvGrpSpPr>
      <p:grpSpPr>
        <a:xfrm>
          <a:off x="0" y="0"/>
          <a:ext cx="0" cy="0"/>
          <a:chOff x="0" y="0"/>
          <a:chExt cx="0" cy="0"/>
        </a:xfrm>
      </p:grpSpPr>
      <p:pic>
        <p:nvPicPr>
          <p:cNvPr id="6" name="Picture Placeholder 5"/>
          <p:cNvPicPr>
            <a:picLocks noChangeAspect="1"/>
          </p:cNvPicPr>
          <p:nvPr/>
        </p:nvPicPr>
        <p:blipFill>
          <a:blip r:embed="rId3" cstate="screen">
            <a:extLst>
              <a:ext uri="{28A0092B-C50C-407E-A947-70E740481C1C}">
                <a14:useLocalDpi xmlns:a14="http://schemas.microsoft.com/office/drawing/2010/main"/>
              </a:ext>
            </a:extLst>
          </a:blip>
          <a:srcRect l="16710" r="16710"/>
          <a:stretch>
            <a:fillRect/>
          </a:stretch>
        </p:blipFill>
        <p:spPr>
          <a:xfrm>
            <a:off x="2908846" y="2156520"/>
            <a:ext cx="3351982" cy="3358679"/>
          </a:xfrm>
          <a:prstGeom prst="rect">
            <a:avLst/>
          </a:prstGeom>
        </p:spPr>
      </p:pic>
      <p:sp>
        <p:nvSpPr>
          <p:cNvPr id="7" name="Title 38"/>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8" name="Shape 122"/>
          <p:cNvSpPr/>
          <p:nvPr/>
        </p:nvSpPr>
        <p:spPr>
          <a:xfrm rot="10800000" flipV="1">
            <a:off x="2654906" y="2210443"/>
            <a:ext cx="1150687" cy="1152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9050">
            <a:solidFill>
              <a:schemeClr val="tx2">
                <a:lumMod val="20000"/>
                <a:lumOff val="80000"/>
              </a:schemeClr>
            </a:solidFill>
            <a:prstDash val="solid"/>
            <a:miter/>
          </a:ln>
        </p:spPr>
        <p:txBody>
          <a:bodyPr lIns="32146" rIns="32146"/>
          <a:lstStyle/>
          <a:p>
            <a:pPr defTabSz="642915">
              <a:defRPr sz="5600">
                <a:latin typeface="Gill Sans"/>
                <a:ea typeface="Gill Sans"/>
                <a:cs typeface="Gill Sans"/>
                <a:sym typeface="Gill Sans"/>
              </a:defRPr>
            </a:pPr>
            <a:endParaRPr sz="3937"/>
          </a:p>
        </p:txBody>
      </p:sp>
      <p:sp>
        <p:nvSpPr>
          <p:cNvPr id="9" name="Shape 123"/>
          <p:cNvSpPr/>
          <p:nvPr/>
        </p:nvSpPr>
        <p:spPr>
          <a:xfrm rot="10800000" flipV="1">
            <a:off x="2654906" y="4500388"/>
            <a:ext cx="1150687" cy="1152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9050">
            <a:solidFill>
              <a:schemeClr val="tx2">
                <a:lumMod val="20000"/>
                <a:lumOff val="80000"/>
              </a:schemeClr>
            </a:solidFill>
            <a:prstDash val="solid"/>
            <a:miter/>
          </a:ln>
        </p:spPr>
        <p:txBody>
          <a:bodyPr lIns="32146" rIns="32146"/>
          <a:lstStyle/>
          <a:p>
            <a:pPr defTabSz="642915">
              <a:defRPr sz="5600">
                <a:latin typeface="Gill Sans"/>
                <a:ea typeface="Gill Sans"/>
                <a:cs typeface="Gill Sans"/>
                <a:sym typeface="Gill Sans"/>
              </a:defRPr>
            </a:pPr>
            <a:endParaRPr sz="3937"/>
          </a:p>
        </p:txBody>
      </p:sp>
      <p:sp>
        <p:nvSpPr>
          <p:cNvPr id="10" name="Shape 124"/>
          <p:cNvSpPr/>
          <p:nvPr/>
        </p:nvSpPr>
        <p:spPr>
          <a:xfrm rot="10800000" flipV="1">
            <a:off x="5308397" y="2221051"/>
            <a:ext cx="1150687" cy="1152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9050">
            <a:solidFill>
              <a:schemeClr val="tx2">
                <a:lumMod val="20000"/>
                <a:lumOff val="80000"/>
              </a:schemeClr>
            </a:solidFill>
            <a:prstDash val="solid"/>
            <a:miter/>
          </a:ln>
        </p:spPr>
        <p:txBody>
          <a:bodyPr lIns="32146" rIns="32146"/>
          <a:lstStyle/>
          <a:p>
            <a:pPr defTabSz="642915">
              <a:defRPr sz="5600">
                <a:latin typeface="Gill Sans"/>
                <a:ea typeface="Gill Sans"/>
                <a:cs typeface="Gill Sans"/>
                <a:sym typeface="Gill Sans"/>
              </a:defRPr>
            </a:pPr>
            <a:endParaRPr sz="3937"/>
          </a:p>
        </p:txBody>
      </p:sp>
      <p:sp>
        <p:nvSpPr>
          <p:cNvPr id="11" name="Shape 125"/>
          <p:cNvSpPr/>
          <p:nvPr/>
        </p:nvSpPr>
        <p:spPr>
          <a:xfrm rot="10800000" flipV="1">
            <a:off x="5308397" y="4440180"/>
            <a:ext cx="1150687" cy="1152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9050">
            <a:solidFill>
              <a:schemeClr val="tx2">
                <a:lumMod val="20000"/>
                <a:lumOff val="80000"/>
              </a:schemeClr>
            </a:solidFill>
            <a:prstDash val="solid"/>
            <a:miter/>
          </a:ln>
        </p:spPr>
        <p:txBody>
          <a:bodyPr lIns="32146" rIns="32146"/>
          <a:lstStyle/>
          <a:p>
            <a:pPr defTabSz="642915">
              <a:defRPr sz="5600">
                <a:latin typeface="Gill Sans"/>
                <a:ea typeface="Gill Sans"/>
                <a:cs typeface="Gill Sans"/>
                <a:sym typeface="Gill Sans"/>
              </a:defRPr>
            </a:pPr>
            <a:endParaRPr sz="3937"/>
          </a:p>
        </p:txBody>
      </p:sp>
      <p:sp>
        <p:nvSpPr>
          <p:cNvPr id="12" name="Shape 126"/>
          <p:cNvSpPr/>
          <p:nvPr/>
        </p:nvSpPr>
        <p:spPr>
          <a:xfrm rot="10800000">
            <a:off x="2771112" y="4619462"/>
            <a:ext cx="918273" cy="9198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a:miter lim="400000"/>
          </a:ln>
        </p:spPr>
        <p:txBody>
          <a:bodyPr lIns="32146" rIns="32146"/>
          <a:lstStyle/>
          <a:p>
            <a:pPr defTabSz="642915">
              <a:defRPr sz="5600">
                <a:latin typeface="Gill Sans"/>
                <a:ea typeface="Gill Sans"/>
                <a:cs typeface="Gill Sans"/>
                <a:sym typeface="Gill Sans"/>
              </a:defRPr>
            </a:pPr>
            <a:endParaRPr sz="3937"/>
          </a:p>
        </p:txBody>
      </p:sp>
      <p:sp>
        <p:nvSpPr>
          <p:cNvPr id="13" name="Shape 127"/>
          <p:cNvSpPr/>
          <p:nvPr/>
        </p:nvSpPr>
        <p:spPr>
          <a:xfrm rot="10800000">
            <a:off x="2771113" y="2326853"/>
            <a:ext cx="918273" cy="9198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a:miter lim="400000"/>
          </a:ln>
        </p:spPr>
        <p:txBody>
          <a:bodyPr lIns="32146" rIns="32146"/>
          <a:lstStyle/>
          <a:p>
            <a:pPr defTabSz="642915">
              <a:defRPr sz="5600">
                <a:latin typeface="Gill Sans"/>
                <a:ea typeface="Gill Sans"/>
                <a:cs typeface="Gill Sans"/>
                <a:sym typeface="Gill Sans"/>
              </a:defRPr>
            </a:pPr>
            <a:endParaRPr sz="3937"/>
          </a:p>
        </p:txBody>
      </p:sp>
      <p:sp>
        <p:nvSpPr>
          <p:cNvPr id="14" name="Shape 128"/>
          <p:cNvSpPr/>
          <p:nvPr/>
        </p:nvSpPr>
        <p:spPr>
          <a:xfrm rot="10800000">
            <a:off x="5424604" y="4556590"/>
            <a:ext cx="918273" cy="9198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12700">
            <a:miter lim="400000"/>
          </a:ln>
        </p:spPr>
        <p:txBody>
          <a:bodyPr lIns="32146" rIns="32146"/>
          <a:lstStyle/>
          <a:p>
            <a:pPr defTabSz="642915">
              <a:defRPr sz="5600">
                <a:latin typeface="Gill Sans"/>
                <a:ea typeface="Gill Sans"/>
                <a:cs typeface="Gill Sans"/>
                <a:sym typeface="Gill Sans"/>
              </a:defRPr>
            </a:pPr>
            <a:endParaRPr sz="3937"/>
          </a:p>
        </p:txBody>
      </p:sp>
      <p:sp>
        <p:nvSpPr>
          <p:cNvPr id="15" name="Shape 129"/>
          <p:cNvSpPr/>
          <p:nvPr/>
        </p:nvSpPr>
        <p:spPr>
          <a:xfrm rot="10800000">
            <a:off x="5424604" y="2337461"/>
            <a:ext cx="918273" cy="9198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lumMod val="40000"/>
              <a:lumOff val="60000"/>
            </a:schemeClr>
          </a:solidFill>
          <a:ln w="12700">
            <a:miter lim="400000"/>
          </a:ln>
        </p:spPr>
        <p:txBody>
          <a:bodyPr lIns="32146" rIns="32146"/>
          <a:lstStyle/>
          <a:p>
            <a:pPr defTabSz="642915">
              <a:defRPr sz="5600">
                <a:latin typeface="Gill Sans"/>
                <a:ea typeface="Gill Sans"/>
                <a:cs typeface="Gill Sans"/>
                <a:sym typeface="Gill Sans"/>
              </a:defRPr>
            </a:pPr>
            <a:endParaRPr sz="3937"/>
          </a:p>
        </p:txBody>
      </p:sp>
      <p:sp>
        <p:nvSpPr>
          <p:cNvPr id="16" name="Shape 138"/>
          <p:cNvSpPr/>
          <p:nvPr/>
        </p:nvSpPr>
        <p:spPr>
          <a:xfrm>
            <a:off x="3030763" y="4929835"/>
            <a:ext cx="394952" cy="293806"/>
          </a:xfrm>
          <a:custGeom>
            <a:avLst/>
            <a:gdLst/>
            <a:ahLst/>
            <a:cxnLst>
              <a:cxn ang="0">
                <a:pos x="wd2" y="hd2"/>
              </a:cxn>
              <a:cxn ang="5400000">
                <a:pos x="wd2" y="hd2"/>
              </a:cxn>
              <a:cxn ang="10800000">
                <a:pos x="wd2" y="hd2"/>
              </a:cxn>
              <a:cxn ang="16200000">
                <a:pos x="wd2" y="hd2"/>
              </a:cxn>
            </a:cxnLst>
            <a:rect l="0" t="0" r="r" b="b"/>
            <a:pathLst>
              <a:path w="21600" h="21600" extrusionOk="0">
                <a:moveTo>
                  <a:pt x="2898" y="21600"/>
                </a:moveTo>
                <a:cubicBezTo>
                  <a:pt x="4566" y="21600"/>
                  <a:pt x="5795" y="19830"/>
                  <a:pt x="5795" y="17705"/>
                </a:cubicBezTo>
                <a:cubicBezTo>
                  <a:pt x="5795" y="16525"/>
                  <a:pt x="5444" y="15580"/>
                  <a:pt x="4917" y="14872"/>
                </a:cubicBezTo>
                <a:cubicBezTo>
                  <a:pt x="8956" y="7436"/>
                  <a:pt x="8956" y="7436"/>
                  <a:pt x="8956" y="7436"/>
                </a:cubicBezTo>
                <a:cubicBezTo>
                  <a:pt x="9307" y="7672"/>
                  <a:pt x="9746" y="7790"/>
                  <a:pt x="10185" y="7790"/>
                </a:cubicBezTo>
                <a:cubicBezTo>
                  <a:pt x="11151" y="7790"/>
                  <a:pt x="12029" y="7200"/>
                  <a:pt x="12556" y="6256"/>
                </a:cubicBezTo>
                <a:cubicBezTo>
                  <a:pt x="15980" y="8380"/>
                  <a:pt x="15980" y="8380"/>
                  <a:pt x="15980" y="8380"/>
                </a:cubicBezTo>
                <a:cubicBezTo>
                  <a:pt x="15893" y="8734"/>
                  <a:pt x="15805" y="9207"/>
                  <a:pt x="15805" y="9561"/>
                </a:cubicBezTo>
                <a:cubicBezTo>
                  <a:pt x="15805" y="11685"/>
                  <a:pt x="17122" y="13456"/>
                  <a:pt x="18702" y="13456"/>
                </a:cubicBezTo>
                <a:cubicBezTo>
                  <a:pt x="20371" y="13456"/>
                  <a:pt x="21600" y="11685"/>
                  <a:pt x="21600" y="9561"/>
                </a:cubicBezTo>
                <a:cubicBezTo>
                  <a:pt x="21600" y="7436"/>
                  <a:pt x="20371" y="5666"/>
                  <a:pt x="18702" y="5666"/>
                </a:cubicBezTo>
                <a:cubicBezTo>
                  <a:pt x="17824" y="5666"/>
                  <a:pt x="17034" y="6256"/>
                  <a:pt x="16507" y="7082"/>
                </a:cubicBezTo>
                <a:cubicBezTo>
                  <a:pt x="12995" y="4957"/>
                  <a:pt x="12995" y="4957"/>
                  <a:pt x="12995" y="4957"/>
                </a:cubicBezTo>
                <a:cubicBezTo>
                  <a:pt x="13083" y="4603"/>
                  <a:pt x="13083" y="4249"/>
                  <a:pt x="13083" y="3895"/>
                </a:cubicBezTo>
                <a:cubicBezTo>
                  <a:pt x="13083" y="1770"/>
                  <a:pt x="11854" y="0"/>
                  <a:pt x="10185" y="0"/>
                </a:cubicBezTo>
                <a:cubicBezTo>
                  <a:pt x="8605" y="0"/>
                  <a:pt x="7288" y="1770"/>
                  <a:pt x="7288" y="3895"/>
                </a:cubicBezTo>
                <a:cubicBezTo>
                  <a:pt x="7288" y="4957"/>
                  <a:pt x="7639" y="5902"/>
                  <a:pt x="8078" y="6610"/>
                </a:cubicBezTo>
                <a:cubicBezTo>
                  <a:pt x="4039" y="14046"/>
                  <a:pt x="4039" y="14046"/>
                  <a:pt x="4039" y="14046"/>
                </a:cubicBezTo>
                <a:cubicBezTo>
                  <a:pt x="3688" y="13810"/>
                  <a:pt x="3337" y="13810"/>
                  <a:pt x="2898" y="13810"/>
                </a:cubicBezTo>
                <a:cubicBezTo>
                  <a:pt x="1317" y="13810"/>
                  <a:pt x="0" y="15462"/>
                  <a:pt x="0" y="17705"/>
                </a:cubicBezTo>
                <a:cubicBezTo>
                  <a:pt x="0" y="19830"/>
                  <a:pt x="1317" y="21600"/>
                  <a:pt x="2898" y="21600"/>
                </a:cubicBezTo>
                <a:close/>
                <a:moveTo>
                  <a:pt x="18702" y="7082"/>
                </a:moveTo>
                <a:cubicBezTo>
                  <a:pt x="19756" y="7082"/>
                  <a:pt x="20546" y="8262"/>
                  <a:pt x="20546" y="9561"/>
                </a:cubicBezTo>
                <a:cubicBezTo>
                  <a:pt x="20546" y="10977"/>
                  <a:pt x="19756" y="12039"/>
                  <a:pt x="18702" y="12039"/>
                </a:cubicBezTo>
                <a:cubicBezTo>
                  <a:pt x="17737" y="12039"/>
                  <a:pt x="16859" y="10977"/>
                  <a:pt x="16859" y="9561"/>
                </a:cubicBezTo>
                <a:cubicBezTo>
                  <a:pt x="16859" y="8262"/>
                  <a:pt x="17737" y="7082"/>
                  <a:pt x="18702" y="7082"/>
                </a:cubicBezTo>
                <a:close/>
                <a:moveTo>
                  <a:pt x="10185" y="1416"/>
                </a:moveTo>
                <a:cubicBezTo>
                  <a:pt x="11239" y="1416"/>
                  <a:pt x="12029" y="2597"/>
                  <a:pt x="12029" y="3895"/>
                </a:cubicBezTo>
                <a:cubicBezTo>
                  <a:pt x="12029" y="5311"/>
                  <a:pt x="11239" y="6374"/>
                  <a:pt x="10185" y="6374"/>
                </a:cubicBezTo>
                <a:cubicBezTo>
                  <a:pt x="9220" y="6374"/>
                  <a:pt x="8341" y="5311"/>
                  <a:pt x="8341" y="3895"/>
                </a:cubicBezTo>
                <a:cubicBezTo>
                  <a:pt x="8341" y="2597"/>
                  <a:pt x="9220" y="1416"/>
                  <a:pt x="10185" y="1416"/>
                </a:cubicBezTo>
                <a:close/>
                <a:moveTo>
                  <a:pt x="2898" y="15226"/>
                </a:moveTo>
                <a:cubicBezTo>
                  <a:pt x="3951" y="15226"/>
                  <a:pt x="4741" y="16289"/>
                  <a:pt x="4741" y="17705"/>
                </a:cubicBezTo>
                <a:cubicBezTo>
                  <a:pt x="4741" y="19003"/>
                  <a:pt x="3951" y="20184"/>
                  <a:pt x="2898" y="20184"/>
                </a:cubicBezTo>
                <a:cubicBezTo>
                  <a:pt x="1932" y="20184"/>
                  <a:pt x="1054" y="19003"/>
                  <a:pt x="1054" y="17705"/>
                </a:cubicBezTo>
                <a:cubicBezTo>
                  <a:pt x="1054" y="16289"/>
                  <a:pt x="1932" y="15226"/>
                  <a:pt x="2898" y="15226"/>
                </a:cubicBezTo>
                <a:close/>
              </a:path>
            </a:pathLst>
          </a:custGeom>
          <a:solidFill>
            <a:schemeClr val="bg1"/>
          </a:solidFill>
          <a:ln w="12700">
            <a:miter lim="400000"/>
          </a:ln>
        </p:spPr>
        <p:txBody>
          <a:bodyPr lIns="32146" rIns="32146"/>
          <a:lstStyle/>
          <a:p>
            <a:pPr algn="l" defTabSz="642915">
              <a:defRPr sz="1800">
                <a:latin typeface="Calibri"/>
                <a:ea typeface="Calibri"/>
                <a:cs typeface="Calibri"/>
                <a:sym typeface="Calibri"/>
              </a:defRPr>
            </a:pPr>
            <a:endParaRPr sz="1266"/>
          </a:p>
        </p:txBody>
      </p:sp>
      <p:sp>
        <p:nvSpPr>
          <p:cNvPr id="17" name="Shape 139"/>
          <p:cNvSpPr/>
          <p:nvPr/>
        </p:nvSpPr>
        <p:spPr>
          <a:xfrm>
            <a:off x="5687067" y="4819054"/>
            <a:ext cx="393346" cy="394952"/>
          </a:xfrm>
          <a:custGeom>
            <a:avLst/>
            <a:gdLst/>
            <a:ahLst/>
            <a:cxnLst>
              <a:cxn ang="0">
                <a:pos x="wd2" y="hd2"/>
              </a:cxn>
              <a:cxn ang="5400000">
                <a:pos x="wd2" y="hd2"/>
              </a:cxn>
              <a:cxn ang="10800000">
                <a:pos x="wd2" y="hd2"/>
              </a:cxn>
              <a:cxn ang="16200000">
                <a:pos x="wd2" y="hd2"/>
              </a:cxn>
            </a:cxnLst>
            <a:rect l="0" t="0" r="r" b="b"/>
            <a:pathLst>
              <a:path w="21600" h="21600" extrusionOk="0">
                <a:moveTo>
                  <a:pt x="10756" y="0"/>
                </a:moveTo>
                <a:cubicBezTo>
                  <a:pt x="4849" y="0"/>
                  <a:pt x="0" y="4829"/>
                  <a:pt x="0" y="10800"/>
                </a:cubicBezTo>
                <a:cubicBezTo>
                  <a:pt x="0" y="16771"/>
                  <a:pt x="4761" y="21600"/>
                  <a:pt x="10756" y="21600"/>
                </a:cubicBezTo>
                <a:cubicBezTo>
                  <a:pt x="10756" y="21600"/>
                  <a:pt x="10756" y="21600"/>
                  <a:pt x="10756" y="21600"/>
                </a:cubicBezTo>
                <a:cubicBezTo>
                  <a:pt x="10756" y="21600"/>
                  <a:pt x="10756" y="21600"/>
                  <a:pt x="10756" y="21600"/>
                </a:cubicBezTo>
                <a:cubicBezTo>
                  <a:pt x="10932" y="21600"/>
                  <a:pt x="10932" y="21600"/>
                  <a:pt x="11109" y="21600"/>
                </a:cubicBezTo>
                <a:cubicBezTo>
                  <a:pt x="11109" y="21600"/>
                  <a:pt x="11109" y="21600"/>
                  <a:pt x="11109" y="21600"/>
                </a:cubicBezTo>
                <a:cubicBezTo>
                  <a:pt x="16927" y="21424"/>
                  <a:pt x="21600" y="16595"/>
                  <a:pt x="21600" y="10800"/>
                </a:cubicBezTo>
                <a:cubicBezTo>
                  <a:pt x="21600" y="4829"/>
                  <a:pt x="16751" y="0"/>
                  <a:pt x="10756" y="0"/>
                </a:cubicBezTo>
                <a:close/>
                <a:moveTo>
                  <a:pt x="20542" y="10273"/>
                </a:moveTo>
                <a:cubicBezTo>
                  <a:pt x="16046" y="10273"/>
                  <a:pt x="16046" y="10273"/>
                  <a:pt x="16046" y="10273"/>
                </a:cubicBezTo>
                <a:cubicBezTo>
                  <a:pt x="15958" y="6849"/>
                  <a:pt x="14547" y="3600"/>
                  <a:pt x="12255" y="1141"/>
                </a:cubicBezTo>
                <a:cubicBezTo>
                  <a:pt x="16751" y="1844"/>
                  <a:pt x="20278" y="5620"/>
                  <a:pt x="20542" y="10273"/>
                </a:cubicBezTo>
                <a:close/>
                <a:moveTo>
                  <a:pt x="10756" y="1229"/>
                </a:moveTo>
                <a:cubicBezTo>
                  <a:pt x="13313" y="3600"/>
                  <a:pt x="14811" y="6849"/>
                  <a:pt x="14988" y="10273"/>
                </a:cubicBezTo>
                <a:cubicBezTo>
                  <a:pt x="6524" y="10273"/>
                  <a:pt x="6524" y="10273"/>
                  <a:pt x="6524" y="10273"/>
                </a:cubicBezTo>
                <a:cubicBezTo>
                  <a:pt x="6700" y="6849"/>
                  <a:pt x="8199" y="3600"/>
                  <a:pt x="10756" y="1229"/>
                </a:cubicBezTo>
                <a:close/>
                <a:moveTo>
                  <a:pt x="9345" y="1141"/>
                </a:moveTo>
                <a:cubicBezTo>
                  <a:pt x="7053" y="3688"/>
                  <a:pt x="5642" y="6849"/>
                  <a:pt x="5466" y="10273"/>
                </a:cubicBezTo>
                <a:cubicBezTo>
                  <a:pt x="1058" y="10273"/>
                  <a:pt x="1058" y="10273"/>
                  <a:pt x="1058" y="10273"/>
                </a:cubicBezTo>
                <a:cubicBezTo>
                  <a:pt x="1322" y="5620"/>
                  <a:pt x="4849" y="1844"/>
                  <a:pt x="9345" y="1141"/>
                </a:cubicBezTo>
                <a:close/>
                <a:moveTo>
                  <a:pt x="1058" y="11327"/>
                </a:moveTo>
                <a:cubicBezTo>
                  <a:pt x="5466" y="11327"/>
                  <a:pt x="5466" y="11327"/>
                  <a:pt x="5466" y="11327"/>
                </a:cubicBezTo>
                <a:cubicBezTo>
                  <a:pt x="5642" y="14663"/>
                  <a:pt x="6877" y="17912"/>
                  <a:pt x="9169" y="20371"/>
                </a:cubicBezTo>
                <a:cubicBezTo>
                  <a:pt x="4673" y="19668"/>
                  <a:pt x="1234" y="15893"/>
                  <a:pt x="1058" y="11327"/>
                </a:cubicBezTo>
                <a:close/>
                <a:moveTo>
                  <a:pt x="10844" y="20546"/>
                </a:moveTo>
                <a:cubicBezTo>
                  <a:pt x="10844" y="20546"/>
                  <a:pt x="10756" y="20546"/>
                  <a:pt x="10756" y="20546"/>
                </a:cubicBezTo>
                <a:cubicBezTo>
                  <a:pt x="10756" y="20546"/>
                  <a:pt x="10756" y="20546"/>
                  <a:pt x="10756" y="20546"/>
                </a:cubicBezTo>
                <a:cubicBezTo>
                  <a:pt x="8199" y="18176"/>
                  <a:pt x="6700" y="14839"/>
                  <a:pt x="6524" y="11327"/>
                </a:cubicBezTo>
                <a:cubicBezTo>
                  <a:pt x="14988" y="11327"/>
                  <a:pt x="14988" y="11327"/>
                  <a:pt x="14988" y="11327"/>
                </a:cubicBezTo>
                <a:cubicBezTo>
                  <a:pt x="14900" y="14663"/>
                  <a:pt x="13401" y="18088"/>
                  <a:pt x="10844" y="20546"/>
                </a:cubicBezTo>
                <a:close/>
                <a:moveTo>
                  <a:pt x="12431" y="20371"/>
                </a:moveTo>
                <a:cubicBezTo>
                  <a:pt x="14635" y="17824"/>
                  <a:pt x="15958" y="14576"/>
                  <a:pt x="16046" y="11327"/>
                </a:cubicBezTo>
                <a:cubicBezTo>
                  <a:pt x="20542" y="11327"/>
                  <a:pt x="20542" y="11327"/>
                  <a:pt x="20542" y="11327"/>
                </a:cubicBezTo>
                <a:cubicBezTo>
                  <a:pt x="20278" y="15893"/>
                  <a:pt x="16839" y="19668"/>
                  <a:pt x="12431" y="20371"/>
                </a:cubicBezTo>
                <a:close/>
              </a:path>
            </a:pathLst>
          </a:custGeom>
          <a:solidFill>
            <a:schemeClr val="bg1"/>
          </a:solidFill>
          <a:ln w="12700">
            <a:miter lim="400000"/>
          </a:ln>
        </p:spPr>
        <p:txBody>
          <a:bodyPr lIns="32146" rIns="32146"/>
          <a:lstStyle/>
          <a:p>
            <a:pPr algn="l" defTabSz="642915">
              <a:defRPr sz="1800">
                <a:latin typeface="Calibri"/>
                <a:ea typeface="Calibri"/>
                <a:cs typeface="Calibri"/>
                <a:sym typeface="Calibri"/>
              </a:defRPr>
            </a:pPr>
            <a:endParaRPr sz="1266"/>
          </a:p>
        </p:txBody>
      </p:sp>
      <p:sp>
        <p:nvSpPr>
          <p:cNvPr id="18" name="Freeform 9"/>
          <p:cNvSpPr>
            <a:spLocks noEditPoints="1"/>
          </p:cNvSpPr>
          <p:nvPr/>
        </p:nvSpPr>
        <p:spPr bwMode="auto">
          <a:xfrm>
            <a:off x="3005221" y="2561765"/>
            <a:ext cx="450056" cy="450056"/>
          </a:xfrm>
          <a:custGeom>
            <a:avLst/>
            <a:gdLst>
              <a:gd name="T0" fmla="*/ 5012 w 5600"/>
              <a:gd name="T1" fmla="*/ 2245 h 5600"/>
              <a:gd name="T2" fmla="*/ 4772 w 5600"/>
              <a:gd name="T3" fmla="*/ 1591 h 5600"/>
              <a:gd name="T4" fmla="*/ 4402 w 5600"/>
              <a:gd name="T5" fmla="*/ 676 h 5600"/>
              <a:gd name="T6" fmla="*/ 3944 w 5600"/>
              <a:gd name="T7" fmla="*/ 850 h 5600"/>
              <a:gd name="T8" fmla="*/ 3334 w 5600"/>
              <a:gd name="T9" fmla="*/ 545 h 5600"/>
              <a:gd name="T10" fmla="*/ 2267 w 5600"/>
              <a:gd name="T11" fmla="*/ 567 h 5600"/>
              <a:gd name="T12" fmla="*/ 1591 w 5600"/>
              <a:gd name="T13" fmla="*/ 828 h 5600"/>
              <a:gd name="T14" fmla="*/ 828 w 5600"/>
              <a:gd name="T15" fmla="*/ 828 h 5600"/>
              <a:gd name="T16" fmla="*/ 828 w 5600"/>
              <a:gd name="T17" fmla="*/ 1656 h 5600"/>
              <a:gd name="T18" fmla="*/ 545 w 5600"/>
              <a:gd name="T19" fmla="*/ 2267 h 5600"/>
              <a:gd name="T20" fmla="*/ 545 w 5600"/>
              <a:gd name="T21" fmla="*/ 3356 h 5600"/>
              <a:gd name="T22" fmla="*/ 828 w 5600"/>
              <a:gd name="T23" fmla="*/ 4010 h 5600"/>
              <a:gd name="T24" fmla="*/ 1199 w 5600"/>
              <a:gd name="T25" fmla="*/ 4947 h 5600"/>
              <a:gd name="T26" fmla="*/ 1635 w 5600"/>
              <a:gd name="T27" fmla="*/ 4772 h 5600"/>
              <a:gd name="T28" fmla="*/ 2267 w 5600"/>
              <a:gd name="T29" fmla="*/ 5078 h 5600"/>
              <a:gd name="T30" fmla="*/ 3334 w 5600"/>
              <a:gd name="T31" fmla="*/ 5056 h 5600"/>
              <a:gd name="T32" fmla="*/ 4010 w 5600"/>
              <a:gd name="T33" fmla="*/ 4772 h 5600"/>
              <a:gd name="T34" fmla="*/ 4772 w 5600"/>
              <a:gd name="T35" fmla="*/ 4794 h 5600"/>
              <a:gd name="T36" fmla="*/ 4772 w 5600"/>
              <a:gd name="T37" fmla="*/ 4010 h 5600"/>
              <a:gd name="T38" fmla="*/ 5056 w 5600"/>
              <a:gd name="T39" fmla="*/ 3356 h 5600"/>
              <a:gd name="T40" fmla="*/ 5056 w 5600"/>
              <a:gd name="T41" fmla="*/ 2267 h 5600"/>
              <a:gd name="T42" fmla="*/ 4751 w 5600"/>
              <a:gd name="T43" fmla="*/ 3313 h 5600"/>
              <a:gd name="T44" fmla="*/ 4598 w 5600"/>
              <a:gd name="T45" fmla="*/ 4206 h 5600"/>
              <a:gd name="T46" fmla="*/ 4206 w 5600"/>
              <a:gd name="T47" fmla="*/ 4598 h 5600"/>
              <a:gd name="T48" fmla="*/ 3313 w 5600"/>
              <a:gd name="T49" fmla="*/ 4751 h 5600"/>
              <a:gd name="T50" fmla="*/ 2790 w 5600"/>
              <a:gd name="T51" fmla="*/ 5339 h 5600"/>
              <a:gd name="T52" fmla="*/ 2288 w 5600"/>
              <a:gd name="T53" fmla="*/ 4751 h 5600"/>
              <a:gd name="T54" fmla="*/ 1417 w 5600"/>
              <a:gd name="T55" fmla="*/ 4598 h 5600"/>
              <a:gd name="T56" fmla="*/ 1003 w 5600"/>
              <a:gd name="T57" fmla="*/ 4206 h 5600"/>
              <a:gd name="T58" fmla="*/ 850 w 5600"/>
              <a:gd name="T59" fmla="*/ 3313 h 5600"/>
              <a:gd name="T60" fmla="*/ 262 w 5600"/>
              <a:gd name="T61" fmla="*/ 2811 h 5600"/>
              <a:gd name="T62" fmla="*/ 850 w 5600"/>
              <a:gd name="T63" fmla="*/ 2310 h 5600"/>
              <a:gd name="T64" fmla="*/ 1003 w 5600"/>
              <a:gd name="T65" fmla="*/ 1417 h 5600"/>
              <a:gd name="T66" fmla="*/ 1417 w 5600"/>
              <a:gd name="T67" fmla="*/ 1025 h 5600"/>
              <a:gd name="T68" fmla="*/ 2528 w 5600"/>
              <a:gd name="T69" fmla="*/ 567 h 5600"/>
              <a:gd name="T70" fmla="*/ 3073 w 5600"/>
              <a:gd name="T71" fmla="*/ 545 h 5600"/>
              <a:gd name="T72" fmla="*/ 3814 w 5600"/>
              <a:gd name="T73" fmla="*/ 1068 h 5600"/>
              <a:gd name="T74" fmla="*/ 4598 w 5600"/>
              <a:gd name="T75" fmla="*/ 1003 h 5600"/>
              <a:gd name="T76" fmla="*/ 4576 w 5600"/>
              <a:gd name="T77" fmla="*/ 1417 h 5600"/>
              <a:gd name="T78" fmla="*/ 5056 w 5600"/>
              <a:gd name="T79" fmla="*/ 2528 h 5600"/>
              <a:gd name="T80" fmla="*/ 5056 w 5600"/>
              <a:gd name="T81" fmla="*/ 3095 h 5600"/>
              <a:gd name="T82" fmla="*/ 2790 w 5600"/>
              <a:gd name="T83" fmla="*/ 3727 h 5600"/>
              <a:gd name="T84" fmla="*/ 2790 w 5600"/>
              <a:gd name="T85" fmla="*/ 3465 h 5600"/>
              <a:gd name="T86" fmla="*/ 3465 w 5600"/>
              <a:gd name="T87" fmla="*/ 2811 h 5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00" h="5600">
                <a:moveTo>
                  <a:pt x="5056" y="2267"/>
                </a:moveTo>
                <a:cubicBezTo>
                  <a:pt x="5056" y="2267"/>
                  <a:pt x="5056" y="2267"/>
                  <a:pt x="5056" y="2267"/>
                </a:cubicBezTo>
                <a:cubicBezTo>
                  <a:pt x="5034" y="2267"/>
                  <a:pt x="5012" y="2245"/>
                  <a:pt x="5012" y="2245"/>
                </a:cubicBezTo>
                <a:cubicBezTo>
                  <a:pt x="4947" y="2027"/>
                  <a:pt x="4881" y="1831"/>
                  <a:pt x="4772" y="1656"/>
                </a:cubicBezTo>
                <a:cubicBezTo>
                  <a:pt x="4751" y="1635"/>
                  <a:pt x="4751" y="1613"/>
                  <a:pt x="4772" y="1613"/>
                </a:cubicBezTo>
                <a:cubicBezTo>
                  <a:pt x="4772" y="1591"/>
                  <a:pt x="4772" y="1591"/>
                  <a:pt x="4772" y="1591"/>
                </a:cubicBezTo>
                <a:cubicBezTo>
                  <a:pt x="4881" y="1482"/>
                  <a:pt x="4947" y="1351"/>
                  <a:pt x="4947" y="1221"/>
                </a:cubicBezTo>
                <a:cubicBezTo>
                  <a:pt x="4947" y="1068"/>
                  <a:pt x="4881" y="937"/>
                  <a:pt x="4772" y="828"/>
                </a:cubicBezTo>
                <a:cubicBezTo>
                  <a:pt x="4685" y="720"/>
                  <a:pt x="4533" y="676"/>
                  <a:pt x="4402" y="676"/>
                </a:cubicBezTo>
                <a:cubicBezTo>
                  <a:pt x="4249" y="676"/>
                  <a:pt x="4119" y="720"/>
                  <a:pt x="4010" y="828"/>
                </a:cubicBezTo>
                <a:cubicBezTo>
                  <a:pt x="4010" y="828"/>
                  <a:pt x="4010" y="828"/>
                  <a:pt x="4010" y="828"/>
                </a:cubicBezTo>
                <a:cubicBezTo>
                  <a:pt x="3988" y="850"/>
                  <a:pt x="3966" y="850"/>
                  <a:pt x="3944" y="850"/>
                </a:cubicBezTo>
                <a:cubicBezTo>
                  <a:pt x="3770" y="741"/>
                  <a:pt x="3574" y="654"/>
                  <a:pt x="3378" y="611"/>
                </a:cubicBezTo>
                <a:cubicBezTo>
                  <a:pt x="3356" y="611"/>
                  <a:pt x="3334" y="589"/>
                  <a:pt x="3334" y="567"/>
                </a:cubicBezTo>
                <a:cubicBezTo>
                  <a:pt x="3334" y="545"/>
                  <a:pt x="3334" y="545"/>
                  <a:pt x="3334" y="545"/>
                </a:cubicBezTo>
                <a:cubicBezTo>
                  <a:pt x="3334" y="240"/>
                  <a:pt x="3095" y="0"/>
                  <a:pt x="2790" y="0"/>
                </a:cubicBezTo>
                <a:cubicBezTo>
                  <a:pt x="2506" y="0"/>
                  <a:pt x="2267" y="240"/>
                  <a:pt x="2267" y="545"/>
                </a:cubicBezTo>
                <a:cubicBezTo>
                  <a:pt x="2267" y="567"/>
                  <a:pt x="2267" y="567"/>
                  <a:pt x="2267" y="567"/>
                </a:cubicBezTo>
                <a:cubicBezTo>
                  <a:pt x="2267" y="589"/>
                  <a:pt x="2245" y="611"/>
                  <a:pt x="2223" y="611"/>
                </a:cubicBezTo>
                <a:cubicBezTo>
                  <a:pt x="2027" y="654"/>
                  <a:pt x="1831" y="741"/>
                  <a:pt x="1635" y="850"/>
                </a:cubicBezTo>
                <a:cubicBezTo>
                  <a:pt x="1635" y="850"/>
                  <a:pt x="1613" y="850"/>
                  <a:pt x="1591" y="828"/>
                </a:cubicBezTo>
                <a:cubicBezTo>
                  <a:pt x="1591" y="828"/>
                  <a:pt x="1591" y="828"/>
                  <a:pt x="1591" y="828"/>
                </a:cubicBezTo>
                <a:cubicBezTo>
                  <a:pt x="1482" y="720"/>
                  <a:pt x="1351" y="676"/>
                  <a:pt x="1199" y="676"/>
                </a:cubicBezTo>
                <a:cubicBezTo>
                  <a:pt x="1046" y="676"/>
                  <a:pt x="916" y="720"/>
                  <a:pt x="828" y="828"/>
                </a:cubicBezTo>
                <a:cubicBezTo>
                  <a:pt x="611" y="1046"/>
                  <a:pt x="611" y="1373"/>
                  <a:pt x="828" y="1591"/>
                </a:cubicBezTo>
                <a:cubicBezTo>
                  <a:pt x="828" y="1613"/>
                  <a:pt x="828" y="1613"/>
                  <a:pt x="828" y="1613"/>
                </a:cubicBezTo>
                <a:cubicBezTo>
                  <a:pt x="850" y="1613"/>
                  <a:pt x="850" y="1635"/>
                  <a:pt x="828" y="1656"/>
                </a:cubicBezTo>
                <a:cubicBezTo>
                  <a:pt x="720" y="1831"/>
                  <a:pt x="654" y="2027"/>
                  <a:pt x="589" y="2245"/>
                </a:cubicBezTo>
                <a:cubicBezTo>
                  <a:pt x="589" y="2245"/>
                  <a:pt x="567" y="2267"/>
                  <a:pt x="545" y="2267"/>
                </a:cubicBezTo>
                <a:cubicBezTo>
                  <a:pt x="545" y="2267"/>
                  <a:pt x="545" y="2267"/>
                  <a:pt x="545" y="2267"/>
                </a:cubicBezTo>
                <a:cubicBezTo>
                  <a:pt x="240" y="2267"/>
                  <a:pt x="0" y="2506"/>
                  <a:pt x="0" y="2811"/>
                </a:cubicBezTo>
                <a:cubicBezTo>
                  <a:pt x="0" y="3116"/>
                  <a:pt x="240" y="3356"/>
                  <a:pt x="545" y="3356"/>
                </a:cubicBezTo>
                <a:cubicBezTo>
                  <a:pt x="545" y="3356"/>
                  <a:pt x="545" y="3356"/>
                  <a:pt x="545" y="3356"/>
                </a:cubicBezTo>
                <a:cubicBezTo>
                  <a:pt x="567" y="3356"/>
                  <a:pt x="589" y="3356"/>
                  <a:pt x="589" y="3378"/>
                </a:cubicBezTo>
                <a:cubicBezTo>
                  <a:pt x="654" y="3596"/>
                  <a:pt x="720" y="3792"/>
                  <a:pt x="828" y="3966"/>
                </a:cubicBezTo>
                <a:cubicBezTo>
                  <a:pt x="850" y="3988"/>
                  <a:pt x="850" y="4010"/>
                  <a:pt x="828" y="4010"/>
                </a:cubicBezTo>
                <a:cubicBezTo>
                  <a:pt x="828" y="4032"/>
                  <a:pt x="828" y="4032"/>
                  <a:pt x="828" y="4032"/>
                </a:cubicBezTo>
                <a:cubicBezTo>
                  <a:pt x="611" y="4228"/>
                  <a:pt x="611" y="4576"/>
                  <a:pt x="828" y="4794"/>
                </a:cubicBezTo>
                <a:cubicBezTo>
                  <a:pt x="916" y="4903"/>
                  <a:pt x="1046" y="4947"/>
                  <a:pt x="1199" y="4947"/>
                </a:cubicBezTo>
                <a:cubicBezTo>
                  <a:pt x="1351" y="4947"/>
                  <a:pt x="1482" y="4903"/>
                  <a:pt x="1591" y="4794"/>
                </a:cubicBezTo>
                <a:cubicBezTo>
                  <a:pt x="1591" y="4772"/>
                  <a:pt x="1591" y="4772"/>
                  <a:pt x="1591" y="4772"/>
                </a:cubicBezTo>
                <a:cubicBezTo>
                  <a:pt x="1613" y="4772"/>
                  <a:pt x="1635" y="4772"/>
                  <a:pt x="1635" y="4772"/>
                </a:cubicBezTo>
                <a:cubicBezTo>
                  <a:pt x="1831" y="4881"/>
                  <a:pt x="2027" y="4969"/>
                  <a:pt x="2223" y="5012"/>
                </a:cubicBezTo>
                <a:cubicBezTo>
                  <a:pt x="2245" y="5012"/>
                  <a:pt x="2267" y="5034"/>
                  <a:pt x="2267" y="5056"/>
                </a:cubicBezTo>
                <a:cubicBezTo>
                  <a:pt x="2267" y="5078"/>
                  <a:pt x="2267" y="5078"/>
                  <a:pt x="2267" y="5078"/>
                </a:cubicBezTo>
                <a:cubicBezTo>
                  <a:pt x="2267" y="5361"/>
                  <a:pt x="2506" y="5600"/>
                  <a:pt x="2790" y="5600"/>
                </a:cubicBezTo>
                <a:cubicBezTo>
                  <a:pt x="3095" y="5600"/>
                  <a:pt x="3334" y="5361"/>
                  <a:pt x="3334" y="5078"/>
                </a:cubicBezTo>
                <a:cubicBezTo>
                  <a:pt x="3334" y="5056"/>
                  <a:pt x="3334" y="5056"/>
                  <a:pt x="3334" y="5056"/>
                </a:cubicBezTo>
                <a:cubicBezTo>
                  <a:pt x="3334" y="5034"/>
                  <a:pt x="3356" y="5012"/>
                  <a:pt x="3378" y="5012"/>
                </a:cubicBezTo>
                <a:cubicBezTo>
                  <a:pt x="3574" y="4969"/>
                  <a:pt x="3770" y="4881"/>
                  <a:pt x="3944" y="4772"/>
                </a:cubicBezTo>
                <a:cubicBezTo>
                  <a:pt x="3966" y="4772"/>
                  <a:pt x="3988" y="4772"/>
                  <a:pt x="4010" y="4772"/>
                </a:cubicBezTo>
                <a:cubicBezTo>
                  <a:pt x="4010" y="4794"/>
                  <a:pt x="4010" y="4794"/>
                  <a:pt x="4010" y="4794"/>
                </a:cubicBezTo>
                <a:cubicBezTo>
                  <a:pt x="4119" y="4903"/>
                  <a:pt x="4249" y="4947"/>
                  <a:pt x="4402" y="4947"/>
                </a:cubicBezTo>
                <a:cubicBezTo>
                  <a:pt x="4533" y="4947"/>
                  <a:pt x="4685" y="4903"/>
                  <a:pt x="4772" y="4794"/>
                </a:cubicBezTo>
                <a:cubicBezTo>
                  <a:pt x="4881" y="4685"/>
                  <a:pt x="4947" y="4555"/>
                  <a:pt x="4947" y="4402"/>
                </a:cubicBezTo>
                <a:cubicBezTo>
                  <a:pt x="4947" y="4271"/>
                  <a:pt x="4881" y="4119"/>
                  <a:pt x="4772" y="4032"/>
                </a:cubicBezTo>
                <a:cubicBezTo>
                  <a:pt x="4772" y="4010"/>
                  <a:pt x="4772" y="4010"/>
                  <a:pt x="4772" y="4010"/>
                </a:cubicBezTo>
                <a:cubicBezTo>
                  <a:pt x="4751" y="4010"/>
                  <a:pt x="4751" y="3988"/>
                  <a:pt x="4772" y="3966"/>
                </a:cubicBezTo>
                <a:cubicBezTo>
                  <a:pt x="4881" y="3792"/>
                  <a:pt x="4947" y="3596"/>
                  <a:pt x="5012" y="3378"/>
                </a:cubicBezTo>
                <a:cubicBezTo>
                  <a:pt x="5012" y="3356"/>
                  <a:pt x="5034" y="3356"/>
                  <a:pt x="5056" y="3356"/>
                </a:cubicBezTo>
                <a:cubicBezTo>
                  <a:pt x="5056" y="3356"/>
                  <a:pt x="5056" y="3356"/>
                  <a:pt x="5056" y="3356"/>
                </a:cubicBezTo>
                <a:cubicBezTo>
                  <a:pt x="5361" y="3356"/>
                  <a:pt x="5600" y="3116"/>
                  <a:pt x="5600" y="2811"/>
                </a:cubicBezTo>
                <a:cubicBezTo>
                  <a:pt x="5600" y="2506"/>
                  <a:pt x="5361" y="2267"/>
                  <a:pt x="5056" y="2267"/>
                </a:cubicBezTo>
                <a:close/>
                <a:moveTo>
                  <a:pt x="5056" y="3095"/>
                </a:moveTo>
                <a:cubicBezTo>
                  <a:pt x="5056" y="3095"/>
                  <a:pt x="5056" y="3095"/>
                  <a:pt x="5056" y="3095"/>
                </a:cubicBezTo>
                <a:cubicBezTo>
                  <a:pt x="4903" y="3095"/>
                  <a:pt x="4794" y="3182"/>
                  <a:pt x="4751" y="3313"/>
                </a:cubicBezTo>
                <a:cubicBezTo>
                  <a:pt x="4707" y="3487"/>
                  <a:pt x="4642" y="3661"/>
                  <a:pt x="4533" y="3835"/>
                </a:cubicBezTo>
                <a:cubicBezTo>
                  <a:pt x="4467" y="3944"/>
                  <a:pt x="4489" y="4097"/>
                  <a:pt x="4576" y="4206"/>
                </a:cubicBezTo>
                <a:cubicBezTo>
                  <a:pt x="4598" y="4206"/>
                  <a:pt x="4598" y="4206"/>
                  <a:pt x="4598" y="4206"/>
                </a:cubicBezTo>
                <a:cubicBezTo>
                  <a:pt x="4642" y="4271"/>
                  <a:pt x="4685" y="4337"/>
                  <a:pt x="4685" y="4402"/>
                </a:cubicBezTo>
                <a:cubicBezTo>
                  <a:pt x="4685" y="4489"/>
                  <a:pt x="4642" y="4555"/>
                  <a:pt x="4598" y="4598"/>
                </a:cubicBezTo>
                <a:cubicBezTo>
                  <a:pt x="4489" y="4707"/>
                  <a:pt x="4315" y="4707"/>
                  <a:pt x="4206" y="4598"/>
                </a:cubicBezTo>
                <a:cubicBezTo>
                  <a:pt x="4184" y="4598"/>
                  <a:pt x="4184" y="4598"/>
                  <a:pt x="4184" y="4598"/>
                </a:cubicBezTo>
                <a:cubicBezTo>
                  <a:pt x="4097" y="4511"/>
                  <a:pt x="3944" y="4489"/>
                  <a:pt x="3814" y="4555"/>
                </a:cubicBezTo>
                <a:cubicBezTo>
                  <a:pt x="3661" y="4642"/>
                  <a:pt x="3487" y="4707"/>
                  <a:pt x="3313" y="4751"/>
                </a:cubicBezTo>
                <a:cubicBezTo>
                  <a:pt x="3182" y="4794"/>
                  <a:pt x="3073" y="4925"/>
                  <a:pt x="3073" y="5056"/>
                </a:cubicBezTo>
                <a:cubicBezTo>
                  <a:pt x="3073" y="5078"/>
                  <a:pt x="3073" y="5078"/>
                  <a:pt x="3073" y="5078"/>
                </a:cubicBezTo>
                <a:cubicBezTo>
                  <a:pt x="3073" y="5230"/>
                  <a:pt x="2964" y="5339"/>
                  <a:pt x="2790" y="5339"/>
                </a:cubicBezTo>
                <a:cubicBezTo>
                  <a:pt x="2637" y="5339"/>
                  <a:pt x="2528" y="5230"/>
                  <a:pt x="2528" y="5078"/>
                </a:cubicBezTo>
                <a:cubicBezTo>
                  <a:pt x="2528" y="5056"/>
                  <a:pt x="2528" y="5056"/>
                  <a:pt x="2528" y="5056"/>
                </a:cubicBezTo>
                <a:cubicBezTo>
                  <a:pt x="2528" y="4925"/>
                  <a:pt x="2419" y="4794"/>
                  <a:pt x="2288" y="4751"/>
                </a:cubicBezTo>
                <a:cubicBezTo>
                  <a:pt x="2114" y="4707"/>
                  <a:pt x="1940" y="4642"/>
                  <a:pt x="1787" y="4555"/>
                </a:cubicBezTo>
                <a:cubicBezTo>
                  <a:pt x="1722" y="4511"/>
                  <a:pt x="1678" y="4511"/>
                  <a:pt x="1635" y="4511"/>
                </a:cubicBezTo>
                <a:cubicBezTo>
                  <a:pt x="1548" y="4511"/>
                  <a:pt x="1460" y="4533"/>
                  <a:pt x="1417" y="4598"/>
                </a:cubicBezTo>
                <a:cubicBezTo>
                  <a:pt x="1395" y="4598"/>
                  <a:pt x="1395" y="4598"/>
                  <a:pt x="1395" y="4598"/>
                </a:cubicBezTo>
                <a:cubicBezTo>
                  <a:pt x="1286" y="4707"/>
                  <a:pt x="1112" y="4707"/>
                  <a:pt x="1003" y="4598"/>
                </a:cubicBezTo>
                <a:cubicBezTo>
                  <a:pt x="894" y="4489"/>
                  <a:pt x="894" y="4315"/>
                  <a:pt x="1003" y="4206"/>
                </a:cubicBezTo>
                <a:cubicBezTo>
                  <a:pt x="1003" y="4206"/>
                  <a:pt x="1003" y="4206"/>
                  <a:pt x="1003" y="4206"/>
                </a:cubicBezTo>
                <a:cubicBezTo>
                  <a:pt x="1112" y="4097"/>
                  <a:pt x="1134" y="3944"/>
                  <a:pt x="1068" y="3835"/>
                </a:cubicBezTo>
                <a:cubicBezTo>
                  <a:pt x="959" y="3661"/>
                  <a:pt x="894" y="3487"/>
                  <a:pt x="850" y="3313"/>
                </a:cubicBezTo>
                <a:cubicBezTo>
                  <a:pt x="807" y="3182"/>
                  <a:pt x="698" y="3095"/>
                  <a:pt x="545" y="3095"/>
                </a:cubicBezTo>
                <a:cubicBezTo>
                  <a:pt x="545" y="3095"/>
                  <a:pt x="545" y="3095"/>
                  <a:pt x="545" y="3095"/>
                </a:cubicBezTo>
                <a:cubicBezTo>
                  <a:pt x="393" y="3095"/>
                  <a:pt x="262" y="2964"/>
                  <a:pt x="262" y="2811"/>
                </a:cubicBezTo>
                <a:cubicBezTo>
                  <a:pt x="262" y="2659"/>
                  <a:pt x="393" y="2528"/>
                  <a:pt x="545" y="2528"/>
                </a:cubicBezTo>
                <a:cubicBezTo>
                  <a:pt x="545" y="2528"/>
                  <a:pt x="545" y="2528"/>
                  <a:pt x="545" y="2528"/>
                </a:cubicBezTo>
                <a:cubicBezTo>
                  <a:pt x="698" y="2528"/>
                  <a:pt x="807" y="2441"/>
                  <a:pt x="850" y="2310"/>
                </a:cubicBezTo>
                <a:cubicBezTo>
                  <a:pt x="894" y="2114"/>
                  <a:pt x="959" y="1940"/>
                  <a:pt x="1068" y="1787"/>
                </a:cubicBezTo>
                <a:cubicBezTo>
                  <a:pt x="1134" y="1678"/>
                  <a:pt x="1112" y="1526"/>
                  <a:pt x="1003" y="1417"/>
                </a:cubicBezTo>
                <a:cubicBezTo>
                  <a:pt x="1003" y="1417"/>
                  <a:pt x="1003" y="1417"/>
                  <a:pt x="1003" y="1417"/>
                </a:cubicBezTo>
                <a:cubicBezTo>
                  <a:pt x="894" y="1308"/>
                  <a:pt x="894" y="1112"/>
                  <a:pt x="1003" y="1003"/>
                </a:cubicBezTo>
                <a:cubicBezTo>
                  <a:pt x="1112" y="916"/>
                  <a:pt x="1286" y="916"/>
                  <a:pt x="1395" y="1003"/>
                </a:cubicBezTo>
                <a:cubicBezTo>
                  <a:pt x="1417" y="1025"/>
                  <a:pt x="1417" y="1025"/>
                  <a:pt x="1417" y="1025"/>
                </a:cubicBezTo>
                <a:cubicBezTo>
                  <a:pt x="1504" y="1112"/>
                  <a:pt x="1656" y="1134"/>
                  <a:pt x="1787" y="1068"/>
                </a:cubicBezTo>
                <a:cubicBezTo>
                  <a:pt x="1940" y="981"/>
                  <a:pt x="2114" y="894"/>
                  <a:pt x="2288" y="850"/>
                </a:cubicBezTo>
                <a:cubicBezTo>
                  <a:pt x="2419" y="828"/>
                  <a:pt x="2528" y="698"/>
                  <a:pt x="2528" y="567"/>
                </a:cubicBezTo>
                <a:cubicBezTo>
                  <a:pt x="2528" y="545"/>
                  <a:pt x="2528" y="545"/>
                  <a:pt x="2528" y="545"/>
                </a:cubicBezTo>
                <a:cubicBezTo>
                  <a:pt x="2528" y="393"/>
                  <a:pt x="2637" y="262"/>
                  <a:pt x="2790" y="262"/>
                </a:cubicBezTo>
                <a:cubicBezTo>
                  <a:pt x="2964" y="262"/>
                  <a:pt x="3073" y="393"/>
                  <a:pt x="3073" y="545"/>
                </a:cubicBezTo>
                <a:cubicBezTo>
                  <a:pt x="3073" y="567"/>
                  <a:pt x="3073" y="567"/>
                  <a:pt x="3073" y="567"/>
                </a:cubicBezTo>
                <a:cubicBezTo>
                  <a:pt x="3073" y="698"/>
                  <a:pt x="3182" y="828"/>
                  <a:pt x="3313" y="850"/>
                </a:cubicBezTo>
                <a:cubicBezTo>
                  <a:pt x="3487" y="894"/>
                  <a:pt x="3661" y="981"/>
                  <a:pt x="3814" y="1068"/>
                </a:cubicBezTo>
                <a:cubicBezTo>
                  <a:pt x="3944" y="1134"/>
                  <a:pt x="4097" y="1112"/>
                  <a:pt x="4184" y="1025"/>
                </a:cubicBezTo>
                <a:cubicBezTo>
                  <a:pt x="4206" y="1003"/>
                  <a:pt x="4206" y="1003"/>
                  <a:pt x="4206" y="1003"/>
                </a:cubicBezTo>
                <a:cubicBezTo>
                  <a:pt x="4315" y="916"/>
                  <a:pt x="4489" y="916"/>
                  <a:pt x="4598" y="1003"/>
                </a:cubicBezTo>
                <a:cubicBezTo>
                  <a:pt x="4642" y="1068"/>
                  <a:pt x="4685" y="1134"/>
                  <a:pt x="4685" y="1221"/>
                </a:cubicBezTo>
                <a:cubicBezTo>
                  <a:pt x="4685" y="1286"/>
                  <a:pt x="4642" y="1351"/>
                  <a:pt x="4598" y="1417"/>
                </a:cubicBezTo>
                <a:cubicBezTo>
                  <a:pt x="4576" y="1417"/>
                  <a:pt x="4576" y="1417"/>
                  <a:pt x="4576" y="1417"/>
                </a:cubicBezTo>
                <a:cubicBezTo>
                  <a:pt x="4489" y="1526"/>
                  <a:pt x="4467" y="1678"/>
                  <a:pt x="4533" y="1787"/>
                </a:cubicBezTo>
                <a:cubicBezTo>
                  <a:pt x="4642" y="1940"/>
                  <a:pt x="4707" y="2114"/>
                  <a:pt x="4751" y="2310"/>
                </a:cubicBezTo>
                <a:cubicBezTo>
                  <a:pt x="4794" y="2441"/>
                  <a:pt x="4903" y="2528"/>
                  <a:pt x="5056" y="2528"/>
                </a:cubicBezTo>
                <a:cubicBezTo>
                  <a:pt x="5056" y="2528"/>
                  <a:pt x="5056" y="2528"/>
                  <a:pt x="5056" y="2528"/>
                </a:cubicBezTo>
                <a:cubicBezTo>
                  <a:pt x="5208" y="2528"/>
                  <a:pt x="5339" y="2659"/>
                  <a:pt x="5339" y="2811"/>
                </a:cubicBezTo>
                <a:cubicBezTo>
                  <a:pt x="5339" y="2964"/>
                  <a:pt x="5208" y="3095"/>
                  <a:pt x="5056" y="3095"/>
                </a:cubicBezTo>
                <a:close/>
                <a:moveTo>
                  <a:pt x="2790" y="1896"/>
                </a:moveTo>
                <a:cubicBezTo>
                  <a:pt x="2288" y="1896"/>
                  <a:pt x="1874" y="2310"/>
                  <a:pt x="1874" y="2811"/>
                </a:cubicBezTo>
                <a:cubicBezTo>
                  <a:pt x="1874" y="3313"/>
                  <a:pt x="2288" y="3727"/>
                  <a:pt x="2790" y="3727"/>
                </a:cubicBezTo>
                <a:cubicBezTo>
                  <a:pt x="3313" y="3727"/>
                  <a:pt x="3727" y="3313"/>
                  <a:pt x="3727" y="2811"/>
                </a:cubicBezTo>
                <a:cubicBezTo>
                  <a:pt x="3727" y="2310"/>
                  <a:pt x="3313" y="1896"/>
                  <a:pt x="2790" y="1896"/>
                </a:cubicBezTo>
                <a:close/>
                <a:moveTo>
                  <a:pt x="2790" y="3465"/>
                </a:moveTo>
                <a:cubicBezTo>
                  <a:pt x="2441" y="3465"/>
                  <a:pt x="2136" y="3182"/>
                  <a:pt x="2136" y="2811"/>
                </a:cubicBezTo>
                <a:cubicBezTo>
                  <a:pt x="2136" y="2441"/>
                  <a:pt x="2441" y="2158"/>
                  <a:pt x="2790" y="2158"/>
                </a:cubicBezTo>
                <a:cubicBezTo>
                  <a:pt x="3160" y="2158"/>
                  <a:pt x="3465" y="2441"/>
                  <a:pt x="3465" y="2811"/>
                </a:cubicBezTo>
                <a:cubicBezTo>
                  <a:pt x="3465" y="3182"/>
                  <a:pt x="3160" y="3465"/>
                  <a:pt x="2790" y="3465"/>
                </a:cubicBezTo>
                <a:close/>
              </a:path>
            </a:pathLst>
          </a:custGeom>
          <a:solidFill>
            <a:schemeClr val="bg1"/>
          </a:solidFill>
          <a:ln w="0">
            <a:noFill/>
            <a:prstDash val="solid"/>
            <a:round/>
            <a:headEnd/>
            <a:tailEnd/>
          </a:ln>
        </p:spPr>
        <p:txBody>
          <a:bodyPr vert="horz" wrap="square" lIns="64294" tIns="32147" rIns="64294" bIns="32147" numCol="1" anchor="t" anchorCtr="0" compatLnSpc="1">
            <a:prstTxWarp prst="textNoShape">
              <a:avLst/>
            </a:prstTxWarp>
          </a:bodyPr>
          <a:lstStyle/>
          <a:p>
            <a:endParaRPr lang="en-US" sz="1780"/>
          </a:p>
        </p:txBody>
      </p:sp>
      <p:sp>
        <p:nvSpPr>
          <p:cNvPr id="19" name="Freeform 66"/>
          <p:cNvSpPr>
            <a:spLocks noEditPoints="1"/>
          </p:cNvSpPr>
          <p:nvPr/>
        </p:nvSpPr>
        <p:spPr bwMode="auto">
          <a:xfrm>
            <a:off x="5665138" y="2626618"/>
            <a:ext cx="437204" cy="341565"/>
          </a:xfrm>
          <a:custGeom>
            <a:avLst/>
            <a:gdLst>
              <a:gd name="T0" fmla="*/ 167 w 256"/>
              <a:gd name="T1" fmla="*/ 57 h 200"/>
              <a:gd name="T2" fmla="*/ 128 w 256"/>
              <a:gd name="T3" fmla="*/ 0 h 200"/>
              <a:gd name="T4" fmla="*/ 89 w 256"/>
              <a:gd name="T5" fmla="*/ 57 h 200"/>
              <a:gd name="T6" fmla="*/ 101 w 256"/>
              <a:gd name="T7" fmla="*/ 40 h 200"/>
              <a:gd name="T8" fmla="*/ 155 w 256"/>
              <a:gd name="T9" fmla="*/ 40 h 200"/>
              <a:gd name="T10" fmla="*/ 128 w 256"/>
              <a:gd name="T11" fmla="*/ 84 h 200"/>
              <a:gd name="T12" fmla="*/ 101 w 256"/>
              <a:gd name="T13" fmla="*/ 40 h 200"/>
              <a:gd name="T14" fmla="*/ 236 w 256"/>
              <a:gd name="T15" fmla="*/ 74 h 200"/>
              <a:gd name="T16" fmla="*/ 207 w 256"/>
              <a:gd name="T17" fmla="*/ 33 h 200"/>
              <a:gd name="T18" fmla="*/ 178 w 256"/>
              <a:gd name="T19" fmla="*/ 74 h 200"/>
              <a:gd name="T20" fmla="*/ 190 w 256"/>
              <a:gd name="T21" fmla="*/ 62 h 200"/>
              <a:gd name="T22" fmla="*/ 224 w 256"/>
              <a:gd name="T23" fmla="*/ 62 h 200"/>
              <a:gd name="T24" fmla="*/ 207 w 256"/>
              <a:gd name="T25" fmla="*/ 91 h 200"/>
              <a:gd name="T26" fmla="*/ 190 w 256"/>
              <a:gd name="T27" fmla="*/ 62 h 200"/>
              <a:gd name="T28" fmla="*/ 78 w 256"/>
              <a:gd name="T29" fmla="*/ 74 h 200"/>
              <a:gd name="T30" fmla="*/ 49 w 256"/>
              <a:gd name="T31" fmla="*/ 33 h 200"/>
              <a:gd name="T32" fmla="*/ 20 w 256"/>
              <a:gd name="T33" fmla="*/ 74 h 200"/>
              <a:gd name="T34" fmla="*/ 32 w 256"/>
              <a:gd name="T35" fmla="*/ 62 h 200"/>
              <a:gd name="T36" fmla="*/ 66 w 256"/>
              <a:gd name="T37" fmla="*/ 62 h 200"/>
              <a:gd name="T38" fmla="*/ 49 w 256"/>
              <a:gd name="T39" fmla="*/ 91 h 200"/>
              <a:gd name="T40" fmla="*/ 32 w 256"/>
              <a:gd name="T41" fmla="*/ 62 h 200"/>
              <a:gd name="T42" fmla="*/ 173 w 256"/>
              <a:gd name="T43" fmla="*/ 127 h 200"/>
              <a:gd name="T44" fmla="*/ 10 w 256"/>
              <a:gd name="T45" fmla="*/ 134 h 200"/>
              <a:gd name="T46" fmla="*/ 0 w 256"/>
              <a:gd name="T47" fmla="*/ 194 h 200"/>
              <a:gd name="T48" fmla="*/ 250 w 256"/>
              <a:gd name="T49" fmla="*/ 200 h 200"/>
              <a:gd name="T50" fmla="*/ 256 w 256"/>
              <a:gd name="T51" fmla="*/ 151 h 200"/>
              <a:gd name="T52" fmla="*/ 67 w 256"/>
              <a:gd name="T53" fmla="*/ 140 h 200"/>
              <a:gd name="T54" fmla="*/ 59 w 256"/>
              <a:gd name="T55" fmla="*/ 188 h 200"/>
              <a:gd name="T56" fmla="*/ 12 w 256"/>
              <a:gd name="T57" fmla="*/ 151 h 200"/>
              <a:gd name="T58" fmla="*/ 70 w 256"/>
              <a:gd name="T59" fmla="*/ 136 h 200"/>
              <a:gd name="T60" fmla="*/ 185 w 256"/>
              <a:gd name="T61" fmla="*/ 188 h 200"/>
              <a:gd name="T62" fmla="*/ 71 w 256"/>
              <a:gd name="T63" fmla="*/ 159 h 200"/>
              <a:gd name="T64" fmla="*/ 169 w 256"/>
              <a:gd name="T65" fmla="*/ 139 h 200"/>
              <a:gd name="T66" fmla="*/ 181 w 256"/>
              <a:gd name="T67" fmla="*/ 148 h 200"/>
              <a:gd name="T68" fmla="*/ 185 w 256"/>
              <a:gd name="T69" fmla="*/ 188 h 200"/>
              <a:gd name="T70" fmla="*/ 197 w 256"/>
              <a:gd name="T71" fmla="*/ 188 h 200"/>
              <a:gd name="T72" fmla="*/ 189 w 256"/>
              <a:gd name="T73" fmla="*/ 140 h 200"/>
              <a:gd name="T74" fmla="*/ 240 w 256"/>
              <a:gd name="T75" fmla="*/ 145 h 200"/>
              <a:gd name="T76" fmla="*/ 244 w 256"/>
              <a:gd name="T77" fmla="*/ 1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6" h="200">
                <a:moveTo>
                  <a:pt x="128" y="96"/>
                </a:moveTo>
                <a:cubicBezTo>
                  <a:pt x="150" y="96"/>
                  <a:pt x="167" y="78"/>
                  <a:pt x="167" y="57"/>
                </a:cubicBezTo>
                <a:cubicBezTo>
                  <a:pt x="167" y="40"/>
                  <a:pt x="167" y="40"/>
                  <a:pt x="167" y="40"/>
                </a:cubicBezTo>
                <a:cubicBezTo>
                  <a:pt x="167" y="18"/>
                  <a:pt x="150" y="0"/>
                  <a:pt x="128" y="0"/>
                </a:cubicBezTo>
                <a:cubicBezTo>
                  <a:pt x="106" y="0"/>
                  <a:pt x="89" y="18"/>
                  <a:pt x="89" y="40"/>
                </a:cubicBezTo>
                <a:cubicBezTo>
                  <a:pt x="89" y="57"/>
                  <a:pt x="89" y="57"/>
                  <a:pt x="89" y="57"/>
                </a:cubicBezTo>
                <a:cubicBezTo>
                  <a:pt x="89" y="78"/>
                  <a:pt x="106" y="96"/>
                  <a:pt x="128" y="96"/>
                </a:cubicBezTo>
                <a:close/>
                <a:moveTo>
                  <a:pt x="101" y="40"/>
                </a:moveTo>
                <a:cubicBezTo>
                  <a:pt x="101" y="25"/>
                  <a:pt x="113" y="12"/>
                  <a:pt x="128" y="12"/>
                </a:cubicBezTo>
                <a:cubicBezTo>
                  <a:pt x="143" y="12"/>
                  <a:pt x="155" y="25"/>
                  <a:pt x="155" y="40"/>
                </a:cubicBezTo>
                <a:cubicBezTo>
                  <a:pt x="155" y="57"/>
                  <a:pt x="155" y="57"/>
                  <a:pt x="155" y="57"/>
                </a:cubicBezTo>
                <a:cubicBezTo>
                  <a:pt x="155" y="72"/>
                  <a:pt x="143" y="84"/>
                  <a:pt x="128" y="84"/>
                </a:cubicBezTo>
                <a:cubicBezTo>
                  <a:pt x="113" y="84"/>
                  <a:pt x="101" y="72"/>
                  <a:pt x="101" y="57"/>
                </a:cubicBezTo>
                <a:lnTo>
                  <a:pt x="101" y="40"/>
                </a:lnTo>
                <a:close/>
                <a:moveTo>
                  <a:pt x="207" y="103"/>
                </a:moveTo>
                <a:cubicBezTo>
                  <a:pt x="223" y="103"/>
                  <a:pt x="236" y="90"/>
                  <a:pt x="236" y="74"/>
                </a:cubicBezTo>
                <a:cubicBezTo>
                  <a:pt x="236" y="62"/>
                  <a:pt x="236" y="62"/>
                  <a:pt x="236" y="62"/>
                </a:cubicBezTo>
                <a:cubicBezTo>
                  <a:pt x="236" y="46"/>
                  <a:pt x="223" y="33"/>
                  <a:pt x="207" y="33"/>
                </a:cubicBezTo>
                <a:cubicBezTo>
                  <a:pt x="191" y="33"/>
                  <a:pt x="178" y="46"/>
                  <a:pt x="178" y="62"/>
                </a:cubicBezTo>
                <a:cubicBezTo>
                  <a:pt x="178" y="74"/>
                  <a:pt x="178" y="74"/>
                  <a:pt x="178" y="74"/>
                </a:cubicBezTo>
                <a:cubicBezTo>
                  <a:pt x="178" y="90"/>
                  <a:pt x="191" y="103"/>
                  <a:pt x="207" y="103"/>
                </a:cubicBezTo>
                <a:close/>
                <a:moveTo>
                  <a:pt x="190" y="62"/>
                </a:moveTo>
                <a:cubicBezTo>
                  <a:pt x="190" y="53"/>
                  <a:pt x="198" y="45"/>
                  <a:pt x="207" y="45"/>
                </a:cubicBezTo>
                <a:cubicBezTo>
                  <a:pt x="217" y="45"/>
                  <a:pt x="224" y="53"/>
                  <a:pt x="224" y="62"/>
                </a:cubicBezTo>
                <a:cubicBezTo>
                  <a:pt x="224" y="74"/>
                  <a:pt x="224" y="74"/>
                  <a:pt x="224" y="74"/>
                </a:cubicBezTo>
                <a:cubicBezTo>
                  <a:pt x="224" y="83"/>
                  <a:pt x="217" y="91"/>
                  <a:pt x="207" y="91"/>
                </a:cubicBezTo>
                <a:cubicBezTo>
                  <a:pt x="198" y="91"/>
                  <a:pt x="190" y="83"/>
                  <a:pt x="190" y="74"/>
                </a:cubicBezTo>
                <a:lnTo>
                  <a:pt x="190" y="62"/>
                </a:lnTo>
                <a:close/>
                <a:moveTo>
                  <a:pt x="49" y="103"/>
                </a:moveTo>
                <a:cubicBezTo>
                  <a:pt x="65" y="103"/>
                  <a:pt x="78" y="90"/>
                  <a:pt x="78" y="74"/>
                </a:cubicBezTo>
                <a:cubicBezTo>
                  <a:pt x="78" y="62"/>
                  <a:pt x="78" y="62"/>
                  <a:pt x="78" y="62"/>
                </a:cubicBezTo>
                <a:cubicBezTo>
                  <a:pt x="78" y="46"/>
                  <a:pt x="65" y="33"/>
                  <a:pt x="49" y="33"/>
                </a:cubicBezTo>
                <a:cubicBezTo>
                  <a:pt x="33" y="33"/>
                  <a:pt x="20" y="46"/>
                  <a:pt x="20" y="62"/>
                </a:cubicBezTo>
                <a:cubicBezTo>
                  <a:pt x="20" y="74"/>
                  <a:pt x="20" y="74"/>
                  <a:pt x="20" y="74"/>
                </a:cubicBezTo>
                <a:cubicBezTo>
                  <a:pt x="20" y="90"/>
                  <a:pt x="33" y="103"/>
                  <a:pt x="49" y="103"/>
                </a:cubicBezTo>
                <a:close/>
                <a:moveTo>
                  <a:pt x="32" y="62"/>
                </a:moveTo>
                <a:cubicBezTo>
                  <a:pt x="32" y="53"/>
                  <a:pt x="39" y="45"/>
                  <a:pt x="49" y="45"/>
                </a:cubicBezTo>
                <a:cubicBezTo>
                  <a:pt x="58" y="45"/>
                  <a:pt x="66" y="53"/>
                  <a:pt x="66" y="62"/>
                </a:cubicBezTo>
                <a:cubicBezTo>
                  <a:pt x="66" y="74"/>
                  <a:pt x="66" y="74"/>
                  <a:pt x="66" y="74"/>
                </a:cubicBezTo>
                <a:cubicBezTo>
                  <a:pt x="66" y="83"/>
                  <a:pt x="58" y="91"/>
                  <a:pt x="49" y="91"/>
                </a:cubicBezTo>
                <a:cubicBezTo>
                  <a:pt x="39" y="91"/>
                  <a:pt x="32" y="83"/>
                  <a:pt x="32" y="74"/>
                </a:cubicBezTo>
                <a:lnTo>
                  <a:pt x="32" y="62"/>
                </a:lnTo>
                <a:close/>
                <a:moveTo>
                  <a:pt x="246" y="134"/>
                </a:moveTo>
                <a:cubicBezTo>
                  <a:pt x="224" y="122"/>
                  <a:pt x="197" y="120"/>
                  <a:pt x="173" y="127"/>
                </a:cubicBezTo>
                <a:cubicBezTo>
                  <a:pt x="146" y="111"/>
                  <a:pt x="110" y="111"/>
                  <a:pt x="83" y="127"/>
                </a:cubicBezTo>
                <a:cubicBezTo>
                  <a:pt x="59" y="120"/>
                  <a:pt x="32" y="122"/>
                  <a:pt x="10" y="134"/>
                </a:cubicBezTo>
                <a:cubicBezTo>
                  <a:pt x="4" y="138"/>
                  <a:pt x="0" y="144"/>
                  <a:pt x="0" y="151"/>
                </a:cubicBezTo>
                <a:cubicBezTo>
                  <a:pt x="0" y="194"/>
                  <a:pt x="0" y="194"/>
                  <a:pt x="0" y="194"/>
                </a:cubicBezTo>
                <a:cubicBezTo>
                  <a:pt x="0" y="198"/>
                  <a:pt x="3" y="200"/>
                  <a:pt x="6" y="200"/>
                </a:cubicBezTo>
                <a:cubicBezTo>
                  <a:pt x="250" y="200"/>
                  <a:pt x="250" y="200"/>
                  <a:pt x="250" y="200"/>
                </a:cubicBezTo>
                <a:cubicBezTo>
                  <a:pt x="253" y="200"/>
                  <a:pt x="256" y="198"/>
                  <a:pt x="256" y="194"/>
                </a:cubicBezTo>
                <a:cubicBezTo>
                  <a:pt x="256" y="151"/>
                  <a:pt x="256" y="151"/>
                  <a:pt x="256" y="151"/>
                </a:cubicBezTo>
                <a:cubicBezTo>
                  <a:pt x="256" y="144"/>
                  <a:pt x="252" y="138"/>
                  <a:pt x="246" y="134"/>
                </a:cubicBezTo>
                <a:close/>
                <a:moveTo>
                  <a:pt x="67" y="140"/>
                </a:moveTo>
                <a:cubicBezTo>
                  <a:pt x="62" y="145"/>
                  <a:pt x="59" y="151"/>
                  <a:pt x="59" y="159"/>
                </a:cubicBezTo>
                <a:cubicBezTo>
                  <a:pt x="59" y="188"/>
                  <a:pt x="59" y="188"/>
                  <a:pt x="59" y="188"/>
                </a:cubicBezTo>
                <a:cubicBezTo>
                  <a:pt x="12" y="188"/>
                  <a:pt x="12" y="188"/>
                  <a:pt x="12" y="188"/>
                </a:cubicBezTo>
                <a:cubicBezTo>
                  <a:pt x="12" y="151"/>
                  <a:pt x="12" y="151"/>
                  <a:pt x="12" y="151"/>
                </a:cubicBezTo>
                <a:cubicBezTo>
                  <a:pt x="12" y="149"/>
                  <a:pt x="13" y="146"/>
                  <a:pt x="16" y="145"/>
                </a:cubicBezTo>
                <a:cubicBezTo>
                  <a:pt x="32" y="136"/>
                  <a:pt x="52" y="133"/>
                  <a:pt x="70" y="136"/>
                </a:cubicBezTo>
                <a:cubicBezTo>
                  <a:pt x="69" y="138"/>
                  <a:pt x="68" y="139"/>
                  <a:pt x="67" y="140"/>
                </a:cubicBezTo>
                <a:close/>
                <a:moveTo>
                  <a:pt x="185" y="188"/>
                </a:moveTo>
                <a:cubicBezTo>
                  <a:pt x="71" y="188"/>
                  <a:pt x="71" y="188"/>
                  <a:pt x="71" y="188"/>
                </a:cubicBezTo>
                <a:cubicBezTo>
                  <a:pt x="71" y="159"/>
                  <a:pt x="71" y="159"/>
                  <a:pt x="71" y="159"/>
                </a:cubicBezTo>
                <a:cubicBezTo>
                  <a:pt x="71" y="155"/>
                  <a:pt x="72" y="151"/>
                  <a:pt x="75" y="148"/>
                </a:cubicBezTo>
                <a:cubicBezTo>
                  <a:pt x="100" y="123"/>
                  <a:pt x="140" y="120"/>
                  <a:pt x="169" y="139"/>
                </a:cubicBezTo>
                <a:cubicBezTo>
                  <a:pt x="169" y="139"/>
                  <a:pt x="169" y="139"/>
                  <a:pt x="169" y="139"/>
                </a:cubicBezTo>
                <a:cubicBezTo>
                  <a:pt x="173" y="142"/>
                  <a:pt x="177" y="145"/>
                  <a:pt x="181" y="148"/>
                </a:cubicBezTo>
                <a:cubicBezTo>
                  <a:pt x="184" y="151"/>
                  <a:pt x="185" y="155"/>
                  <a:pt x="185" y="159"/>
                </a:cubicBezTo>
                <a:lnTo>
                  <a:pt x="185" y="188"/>
                </a:lnTo>
                <a:close/>
                <a:moveTo>
                  <a:pt x="244" y="188"/>
                </a:moveTo>
                <a:cubicBezTo>
                  <a:pt x="197" y="188"/>
                  <a:pt x="197" y="188"/>
                  <a:pt x="197" y="188"/>
                </a:cubicBezTo>
                <a:cubicBezTo>
                  <a:pt x="197" y="159"/>
                  <a:pt x="197" y="159"/>
                  <a:pt x="197" y="159"/>
                </a:cubicBezTo>
                <a:cubicBezTo>
                  <a:pt x="197" y="151"/>
                  <a:pt x="194" y="145"/>
                  <a:pt x="189" y="140"/>
                </a:cubicBezTo>
                <a:cubicBezTo>
                  <a:pt x="188" y="139"/>
                  <a:pt x="187" y="138"/>
                  <a:pt x="186" y="136"/>
                </a:cubicBezTo>
                <a:cubicBezTo>
                  <a:pt x="204" y="133"/>
                  <a:pt x="223" y="136"/>
                  <a:pt x="240" y="145"/>
                </a:cubicBezTo>
                <a:cubicBezTo>
                  <a:pt x="242" y="146"/>
                  <a:pt x="244" y="149"/>
                  <a:pt x="244" y="151"/>
                </a:cubicBezTo>
                <a:lnTo>
                  <a:pt x="244" y="188"/>
                </a:ln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20" name="Arc 19"/>
          <p:cNvSpPr>
            <a:spLocks/>
          </p:cNvSpPr>
          <p:nvPr/>
        </p:nvSpPr>
        <p:spPr>
          <a:xfrm>
            <a:off x="2704016" y="1966165"/>
            <a:ext cx="3780000" cy="3780000"/>
          </a:xfrm>
          <a:prstGeom prst="arc">
            <a:avLst>
              <a:gd name="adj1" fmla="val 14402431"/>
              <a:gd name="adj2" fmla="val 17833730"/>
            </a:avLst>
          </a:prstGeom>
          <a:noFill/>
          <a:ln w="76200" cap="flat">
            <a:solidFill>
              <a:schemeClr val="accent5"/>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1" name="Arc 20"/>
          <p:cNvSpPr>
            <a:spLocks/>
          </p:cNvSpPr>
          <p:nvPr/>
        </p:nvSpPr>
        <p:spPr>
          <a:xfrm>
            <a:off x="2704016" y="1966165"/>
            <a:ext cx="3780000" cy="3780000"/>
          </a:xfrm>
          <a:prstGeom prst="arc">
            <a:avLst>
              <a:gd name="adj1" fmla="val 20823430"/>
              <a:gd name="adj2" fmla="val 1193760"/>
            </a:avLst>
          </a:prstGeom>
          <a:noFill/>
          <a:ln w="76200" cap="flat">
            <a:solidFill>
              <a:schemeClr val="bg2">
                <a:alpha val="76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2" name="Arc 21"/>
          <p:cNvSpPr>
            <a:spLocks/>
          </p:cNvSpPr>
          <p:nvPr/>
        </p:nvSpPr>
        <p:spPr>
          <a:xfrm>
            <a:off x="2704016" y="1966165"/>
            <a:ext cx="3780000" cy="3780000"/>
          </a:xfrm>
          <a:prstGeom prst="arc">
            <a:avLst>
              <a:gd name="adj1" fmla="val 3874151"/>
              <a:gd name="adj2" fmla="val 6986295"/>
            </a:avLst>
          </a:prstGeom>
          <a:noFill/>
          <a:ln w="76200" cap="flat">
            <a:solidFill>
              <a:schemeClr val="bg2">
                <a:alpha val="76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3" name="Arc 22"/>
          <p:cNvSpPr>
            <a:spLocks/>
          </p:cNvSpPr>
          <p:nvPr/>
        </p:nvSpPr>
        <p:spPr>
          <a:xfrm>
            <a:off x="2704016" y="1966165"/>
            <a:ext cx="3780000" cy="3780000"/>
          </a:xfrm>
          <a:prstGeom prst="arc">
            <a:avLst>
              <a:gd name="adj1" fmla="val 9667043"/>
              <a:gd name="adj2" fmla="val 11530071"/>
            </a:avLst>
          </a:prstGeom>
          <a:noFill/>
          <a:ln w="76200" cap="flat">
            <a:solidFill>
              <a:schemeClr val="bg2">
                <a:alpha val="76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4" name="TextBox 23"/>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grpSp>
        <p:nvGrpSpPr>
          <p:cNvPr id="25" name="Group 24"/>
          <p:cNvGrpSpPr/>
          <p:nvPr/>
        </p:nvGrpSpPr>
        <p:grpSpPr>
          <a:xfrm>
            <a:off x="6721548" y="2048475"/>
            <a:ext cx="1860628" cy="1937847"/>
            <a:chOff x="6721548" y="2046094"/>
            <a:chExt cx="1860628" cy="1937847"/>
          </a:xfrm>
        </p:grpSpPr>
        <p:sp>
          <p:nvSpPr>
            <p:cNvPr id="26" name="TextBox 25"/>
            <p:cNvSpPr txBox="1"/>
            <p:nvPr/>
          </p:nvSpPr>
          <p:spPr>
            <a:xfrm>
              <a:off x="6721548" y="2412099"/>
              <a:ext cx="1860628" cy="1571842"/>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that compels learners to pay close attention. </a:t>
              </a:r>
            </a:p>
          </p:txBody>
        </p:sp>
        <p:sp>
          <p:nvSpPr>
            <p:cNvPr id="27" name="TextBox 26"/>
            <p:cNvSpPr txBox="1"/>
            <p:nvPr/>
          </p:nvSpPr>
          <p:spPr>
            <a:xfrm>
              <a:off x="6721548" y="2046094"/>
              <a:ext cx="162996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Header Two</a:t>
              </a:r>
            </a:p>
          </p:txBody>
        </p:sp>
      </p:grpSp>
      <p:grpSp>
        <p:nvGrpSpPr>
          <p:cNvPr id="28" name="Group 27"/>
          <p:cNvGrpSpPr/>
          <p:nvPr/>
        </p:nvGrpSpPr>
        <p:grpSpPr>
          <a:xfrm>
            <a:off x="6721548" y="4397655"/>
            <a:ext cx="1724311" cy="1937847"/>
            <a:chOff x="9136256" y="2484548"/>
            <a:chExt cx="1724311" cy="1937847"/>
          </a:xfrm>
        </p:grpSpPr>
        <p:sp>
          <p:nvSpPr>
            <p:cNvPr id="29" name="TextBox 28"/>
            <p:cNvSpPr txBox="1"/>
            <p:nvPr/>
          </p:nvSpPr>
          <p:spPr>
            <a:xfrm>
              <a:off x="9136256" y="2850553"/>
              <a:ext cx="1724311" cy="1571842"/>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that compels learners to pay close attention. </a:t>
              </a:r>
            </a:p>
          </p:txBody>
        </p:sp>
        <p:sp>
          <p:nvSpPr>
            <p:cNvPr id="30" name="TextBox 29"/>
            <p:cNvSpPr txBox="1"/>
            <p:nvPr/>
          </p:nvSpPr>
          <p:spPr>
            <a:xfrm>
              <a:off x="9136256" y="2484548"/>
              <a:ext cx="162996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Header Three</a:t>
              </a:r>
            </a:p>
          </p:txBody>
        </p:sp>
      </p:grpSp>
      <p:grpSp>
        <p:nvGrpSpPr>
          <p:cNvPr id="31" name="Group 30"/>
          <p:cNvGrpSpPr/>
          <p:nvPr/>
        </p:nvGrpSpPr>
        <p:grpSpPr>
          <a:xfrm>
            <a:off x="787655" y="2048475"/>
            <a:ext cx="1629961" cy="1937847"/>
            <a:chOff x="-1695249" y="-793469"/>
            <a:chExt cx="1629961" cy="1937847"/>
          </a:xfrm>
        </p:grpSpPr>
        <p:sp>
          <p:nvSpPr>
            <p:cNvPr id="32" name="TextBox 31"/>
            <p:cNvSpPr txBox="1"/>
            <p:nvPr/>
          </p:nvSpPr>
          <p:spPr>
            <a:xfrm>
              <a:off x="-1587500" y="-427464"/>
              <a:ext cx="1522212" cy="1571842"/>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rPr>
                <a:t>This is the area to place your text content that compels learners to pay close attention. </a:t>
              </a:r>
            </a:p>
          </p:txBody>
        </p:sp>
        <p:sp>
          <p:nvSpPr>
            <p:cNvPr id="33" name="TextBox 32"/>
            <p:cNvSpPr txBox="1"/>
            <p:nvPr/>
          </p:nvSpPr>
          <p:spPr>
            <a:xfrm>
              <a:off x="-1695249" y="-793469"/>
              <a:ext cx="162996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r"/>
              <a:r>
                <a:rPr lang="en-US" dirty="0"/>
                <a:t>Header One</a:t>
              </a:r>
            </a:p>
          </p:txBody>
        </p:sp>
      </p:grpSp>
      <p:grpSp>
        <p:nvGrpSpPr>
          <p:cNvPr id="34" name="Group 33"/>
          <p:cNvGrpSpPr/>
          <p:nvPr/>
        </p:nvGrpSpPr>
        <p:grpSpPr>
          <a:xfrm>
            <a:off x="787655" y="4397655"/>
            <a:ext cx="1629961" cy="1937847"/>
            <a:chOff x="-1695249" y="4245082"/>
            <a:chExt cx="1629961" cy="1937847"/>
          </a:xfrm>
        </p:grpSpPr>
        <p:sp>
          <p:nvSpPr>
            <p:cNvPr id="35" name="TextBox 34"/>
            <p:cNvSpPr txBox="1"/>
            <p:nvPr/>
          </p:nvSpPr>
          <p:spPr>
            <a:xfrm>
              <a:off x="-1587500" y="4611087"/>
              <a:ext cx="1522212" cy="1571842"/>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rPr>
                <a:t>This is the area to place your text content that compels learners to pay close attention.</a:t>
              </a:r>
            </a:p>
          </p:txBody>
        </p:sp>
        <p:sp>
          <p:nvSpPr>
            <p:cNvPr id="36" name="TextBox 35"/>
            <p:cNvSpPr txBox="1"/>
            <p:nvPr/>
          </p:nvSpPr>
          <p:spPr>
            <a:xfrm>
              <a:off x="-1695249" y="4245082"/>
              <a:ext cx="162996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r"/>
              <a:r>
                <a:rPr lang="en-US" dirty="0"/>
                <a:t>Header Four </a:t>
              </a:r>
            </a:p>
          </p:txBody>
        </p:sp>
      </p:grpSp>
    </p:spTree>
    <p:custDataLst>
      <p:tags r:id="rId1"/>
    </p:custDataLst>
    <p:extLst>
      <p:ext uri="{BB962C8B-B14F-4D97-AF65-F5344CB8AC3E}">
        <p14:creationId xmlns:p14="http://schemas.microsoft.com/office/powerpoint/2010/main" val="15808433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cxnSp>
        <p:nvCxnSpPr>
          <p:cNvPr id="6" name="Straight Connector 5"/>
          <p:cNvCxnSpPr/>
          <p:nvPr/>
        </p:nvCxnSpPr>
        <p:spPr>
          <a:xfrm>
            <a:off x="1598669" y="5000952"/>
            <a:ext cx="0" cy="422788"/>
          </a:xfrm>
          <a:prstGeom prst="line">
            <a:avLst/>
          </a:prstGeom>
          <a:noFill/>
          <a:ln w="19050" cap="flat">
            <a:solidFill>
              <a:schemeClr val="tx2">
                <a:lumMod val="60000"/>
                <a:lumOff val="40000"/>
              </a:schemeClr>
            </a:solidFill>
            <a:prstDash val="solid"/>
            <a:miter lim="400000"/>
          </a:ln>
          <a:effectLst/>
        </p:spPr>
        <p:style>
          <a:lnRef idx="0">
            <a:scrgbClr r="0" g="0" b="0"/>
          </a:lnRef>
          <a:fillRef idx="0">
            <a:scrgbClr r="0" g="0" b="0"/>
          </a:fillRef>
          <a:effectRef idx="0">
            <a:scrgbClr r="0" g="0" b="0"/>
          </a:effectRef>
          <a:fontRef idx="none"/>
        </p:style>
      </p:cxnSp>
      <p:cxnSp>
        <p:nvCxnSpPr>
          <p:cNvPr id="7" name="Straight Connector 6"/>
          <p:cNvCxnSpPr/>
          <p:nvPr/>
        </p:nvCxnSpPr>
        <p:spPr>
          <a:xfrm>
            <a:off x="7065289" y="3165991"/>
            <a:ext cx="0" cy="468000"/>
          </a:xfrm>
          <a:prstGeom prst="line">
            <a:avLst/>
          </a:prstGeom>
          <a:noFill/>
          <a:ln w="19050" cap="flat">
            <a:solidFill>
              <a:schemeClr val="tx2">
                <a:lumMod val="60000"/>
                <a:lumOff val="40000"/>
              </a:schemeClr>
            </a:solidFill>
            <a:prstDash val="solid"/>
            <a:miter lim="400000"/>
            <a:headEnd type="triangle" w="med" len="med"/>
            <a:tailEnd type="none" w="med" len="sm"/>
          </a:ln>
          <a:effectLst/>
        </p:spPr>
        <p:style>
          <a:lnRef idx="0">
            <a:scrgbClr r="0" g="0" b="0"/>
          </a:lnRef>
          <a:fillRef idx="0">
            <a:scrgbClr r="0" g="0" b="0"/>
          </a:fillRef>
          <a:effectRef idx="0">
            <a:scrgbClr r="0" g="0" b="0"/>
          </a:effectRef>
          <a:fontRef idx="none"/>
        </p:style>
      </p:cxnSp>
      <p:pic>
        <p:nvPicPr>
          <p:cNvPr id="8" name="Picture Placeholder 49"/>
          <p:cNvPicPr>
            <a:picLocks noChangeAspect="1"/>
          </p:cNvPicPr>
          <p:nvPr/>
        </p:nvPicPr>
        <p:blipFill>
          <a:blip r:embed="rId3" cstate="screen">
            <a:extLst>
              <a:ext uri="{28A0092B-C50C-407E-A947-70E740481C1C}">
                <a14:useLocalDpi xmlns:a14="http://schemas.microsoft.com/office/drawing/2010/main"/>
              </a:ext>
            </a:extLst>
          </a:blip>
          <a:srcRect t="8774" b="8774"/>
          <a:stretch>
            <a:fillRect/>
          </a:stretch>
        </p:blipFill>
        <p:spPr>
          <a:xfrm>
            <a:off x="6628114" y="1822209"/>
            <a:ext cx="1148971" cy="1264724"/>
          </a:xfrm>
          <a:prstGeom prst="rect">
            <a:avLst/>
          </a:prstGeom>
        </p:spPr>
      </p:pic>
      <p:pic>
        <p:nvPicPr>
          <p:cNvPr id="9" name="Picture Placeholder 66"/>
          <p:cNvPicPr>
            <a:picLocks noChangeAspect="1"/>
          </p:cNvPicPr>
          <p:nvPr/>
        </p:nvPicPr>
        <p:blipFill>
          <a:blip r:embed="rId3" cstate="screen">
            <a:extLst>
              <a:ext uri="{28A0092B-C50C-407E-A947-70E740481C1C}">
                <a14:useLocalDpi xmlns:a14="http://schemas.microsoft.com/office/drawing/2010/main"/>
              </a:ext>
            </a:extLst>
          </a:blip>
          <a:srcRect t="26551" b="26551"/>
          <a:stretch>
            <a:fillRect/>
          </a:stretch>
        </p:blipFill>
        <p:spPr>
          <a:xfrm>
            <a:off x="6713779" y="3618833"/>
            <a:ext cx="1368000" cy="968726"/>
          </a:xfrm>
          <a:prstGeom prst="rect">
            <a:avLst/>
          </a:prstGeom>
        </p:spPr>
      </p:pic>
      <p:pic>
        <p:nvPicPr>
          <p:cNvPr id="10" name="Picture Placeholder 63"/>
          <p:cNvPicPr>
            <a:picLocks noChangeAspect="1"/>
          </p:cNvPicPr>
          <p:nvPr/>
        </p:nvPicPr>
        <p:blipFill>
          <a:blip r:embed="rId3" cstate="screen">
            <a:extLst>
              <a:ext uri="{28A0092B-C50C-407E-A947-70E740481C1C}">
                <a14:useLocalDpi xmlns:a14="http://schemas.microsoft.com/office/drawing/2010/main"/>
              </a:ext>
            </a:extLst>
          </a:blip>
          <a:srcRect l="16558" r="16558"/>
          <a:stretch>
            <a:fillRect/>
          </a:stretch>
        </p:blipFill>
        <p:spPr>
          <a:xfrm>
            <a:off x="4958485" y="3615559"/>
            <a:ext cx="1148971" cy="972000"/>
          </a:xfrm>
          <a:prstGeom prst="rect">
            <a:avLst/>
          </a:prstGeom>
        </p:spPr>
      </p:pic>
      <p:pic>
        <p:nvPicPr>
          <p:cNvPr id="11" name="Picture Placeholder 60"/>
          <p:cNvPicPr>
            <a:picLocks noChangeAspect="1"/>
          </p:cNvPicPr>
          <p:nvPr/>
        </p:nvPicPr>
        <p:blipFill>
          <a:blip r:embed="rId3" cstate="screen">
            <a:extLst>
              <a:ext uri="{28A0092B-C50C-407E-A947-70E740481C1C}">
                <a14:useLocalDpi xmlns:a14="http://schemas.microsoft.com/office/drawing/2010/main"/>
              </a:ext>
            </a:extLst>
          </a:blip>
          <a:srcRect t="8633" b="8633"/>
          <a:stretch>
            <a:fillRect/>
          </a:stretch>
        </p:blipFill>
        <p:spPr>
          <a:xfrm>
            <a:off x="3028333" y="4942530"/>
            <a:ext cx="1779639" cy="972000"/>
          </a:xfrm>
          <a:prstGeom prst="rect">
            <a:avLst/>
          </a:prstGeom>
        </p:spPr>
      </p:pic>
      <p:pic>
        <p:nvPicPr>
          <p:cNvPr id="12" name="Picture Placeholder 68"/>
          <p:cNvPicPr>
            <a:picLocks noChangeAspect="1"/>
          </p:cNvPicPr>
          <p:nvPr/>
        </p:nvPicPr>
        <p:blipFill>
          <a:blip r:embed="rId3" cstate="screen">
            <a:extLst>
              <a:ext uri="{28A0092B-C50C-407E-A947-70E740481C1C}">
                <a14:useLocalDpi xmlns:a14="http://schemas.microsoft.com/office/drawing/2010/main"/>
              </a:ext>
            </a:extLst>
          </a:blip>
          <a:srcRect t="2452" b="2452"/>
          <a:stretch>
            <a:fillRect/>
          </a:stretch>
        </p:blipFill>
        <p:spPr>
          <a:xfrm>
            <a:off x="1062038" y="4429741"/>
            <a:ext cx="1073150" cy="684000"/>
          </a:xfrm>
          <a:prstGeom prst="rect">
            <a:avLst/>
          </a:prstGeom>
        </p:spPr>
      </p:pic>
      <p:pic>
        <p:nvPicPr>
          <p:cNvPr id="13" name="Picture Placeholder 41"/>
          <p:cNvPicPr>
            <a:picLocks noChangeAspect="1"/>
          </p:cNvPicPr>
          <p:nvPr/>
        </p:nvPicPr>
        <p:blipFill>
          <a:blip r:embed="rId3" cstate="screen">
            <a:extLst>
              <a:ext uri="{28A0092B-C50C-407E-A947-70E740481C1C}">
                <a14:useLocalDpi xmlns:a14="http://schemas.microsoft.com/office/drawing/2010/main"/>
              </a:ext>
            </a:extLst>
          </a:blip>
          <a:srcRect t="370" b="370"/>
          <a:stretch>
            <a:fillRect/>
          </a:stretch>
        </p:blipFill>
        <p:spPr>
          <a:xfrm>
            <a:off x="1062038" y="2986346"/>
            <a:ext cx="1073150" cy="1258888"/>
          </a:xfrm>
          <a:prstGeom prst="rect">
            <a:avLst/>
          </a:prstGeom>
        </p:spPr>
      </p:pic>
      <p:sp>
        <p:nvSpPr>
          <p:cNvPr id="14" name="Title 7"/>
          <p:cNvSpPr>
            <a:spLocks noGrp="1"/>
          </p:cNvSpPr>
          <p:nvPr>
            <p:ph type="title"/>
          </p:nvPr>
        </p:nvSpPr>
        <p:spPr>
          <a:xfrm>
            <a:off x="402336" y="825227"/>
            <a:ext cx="8303541" cy="535531"/>
          </a:xfrm>
        </p:spPr>
        <p:txBody>
          <a:bodyPr/>
          <a:lstStyle/>
          <a:p>
            <a:r>
              <a:rPr lang="en-US"/>
              <a:t>Click to edit Master title style</a:t>
            </a:r>
            <a:endParaRPr lang="en-US" dirty="0"/>
          </a:p>
        </p:txBody>
      </p:sp>
      <p:cxnSp>
        <p:nvCxnSpPr>
          <p:cNvPr id="15" name="Straight Connector 14"/>
          <p:cNvCxnSpPr/>
          <p:nvPr/>
        </p:nvCxnSpPr>
        <p:spPr>
          <a:xfrm>
            <a:off x="1591533" y="5421949"/>
            <a:ext cx="1399317" cy="0"/>
          </a:xfrm>
          <a:prstGeom prst="line">
            <a:avLst/>
          </a:prstGeom>
          <a:noFill/>
          <a:ln w="19050" cap="flat">
            <a:solidFill>
              <a:schemeClr val="tx2">
                <a:lumMod val="60000"/>
                <a:lumOff val="40000"/>
              </a:schemeClr>
            </a:solidFill>
            <a:prstDash val="solid"/>
            <a:miter lim="400000"/>
            <a:tailEnd type="triangle" w="med" len="sm"/>
          </a:ln>
          <a:effectLst/>
        </p:spPr>
        <p:style>
          <a:lnRef idx="0">
            <a:scrgbClr r="0" g="0" b="0"/>
          </a:lnRef>
          <a:fillRef idx="0">
            <a:scrgbClr r="0" g="0" b="0"/>
          </a:fillRef>
          <a:effectRef idx="0">
            <a:scrgbClr r="0" g="0" b="0"/>
          </a:effectRef>
          <a:fontRef idx="none"/>
        </p:style>
      </p:cxnSp>
      <p:cxnSp>
        <p:nvCxnSpPr>
          <p:cNvPr id="16" name="Straight Connector 15"/>
          <p:cNvCxnSpPr/>
          <p:nvPr/>
        </p:nvCxnSpPr>
        <p:spPr>
          <a:xfrm>
            <a:off x="3753202" y="4129008"/>
            <a:ext cx="0" cy="809454"/>
          </a:xfrm>
          <a:prstGeom prst="line">
            <a:avLst/>
          </a:prstGeom>
          <a:noFill/>
          <a:ln w="19050" cap="flat">
            <a:solidFill>
              <a:schemeClr val="tx2">
                <a:lumMod val="60000"/>
                <a:lumOff val="40000"/>
              </a:schemeClr>
            </a:solidFill>
            <a:prstDash val="solid"/>
            <a:miter lim="400000"/>
          </a:ln>
          <a:effectLst/>
        </p:spPr>
        <p:style>
          <a:lnRef idx="0">
            <a:scrgbClr r="0" g="0" b="0"/>
          </a:lnRef>
          <a:fillRef idx="0">
            <a:scrgbClr r="0" g="0" b="0"/>
          </a:fillRef>
          <a:effectRef idx="0">
            <a:scrgbClr r="0" g="0" b="0"/>
          </a:effectRef>
          <a:fontRef idx="none"/>
        </p:style>
      </p:cxnSp>
      <p:cxnSp>
        <p:nvCxnSpPr>
          <p:cNvPr id="17" name="Straight Connector 16"/>
          <p:cNvCxnSpPr/>
          <p:nvPr/>
        </p:nvCxnSpPr>
        <p:spPr>
          <a:xfrm>
            <a:off x="3746624" y="4136157"/>
            <a:ext cx="1146389" cy="0"/>
          </a:xfrm>
          <a:prstGeom prst="line">
            <a:avLst/>
          </a:prstGeom>
          <a:noFill/>
          <a:ln w="19050" cap="flat">
            <a:solidFill>
              <a:schemeClr val="tx2">
                <a:lumMod val="60000"/>
                <a:lumOff val="40000"/>
              </a:schemeClr>
            </a:solidFill>
            <a:prstDash val="solid"/>
            <a:miter lim="400000"/>
            <a:tailEnd type="triangle" w="med" len="sm"/>
          </a:ln>
          <a:effectLst/>
        </p:spPr>
        <p:style>
          <a:lnRef idx="0">
            <a:scrgbClr r="0" g="0" b="0"/>
          </a:lnRef>
          <a:fillRef idx="0">
            <a:scrgbClr r="0" g="0" b="0"/>
          </a:fillRef>
          <a:effectRef idx="0">
            <a:scrgbClr r="0" g="0" b="0"/>
          </a:effectRef>
          <a:fontRef idx="none"/>
        </p:style>
      </p:cxnSp>
      <p:cxnSp>
        <p:nvCxnSpPr>
          <p:cNvPr id="18" name="Straight Connector 17"/>
          <p:cNvCxnSpPr/>
          <p:nvPr/>
        </p:nvCxnSpPr>
        <p:spPr>
          <a:xfrm>
            <a:off x="6100879" y="4136157"/>
            <a:ext cx="559477" cy="0"/>
          </a:xfrm>
          <a:prstGeom prst="line">
            <a:avLst/>
          </a:prstGeom>
          <a:noFill/>
          <a:ln w="19050" cap="flat">
            <a:solidFill>
              <a:schemeClr val="tx2">
                <a:lumMod val="60000"/>
                <a:lumOff val="40000"/>
              </a:schemeClr>
            </a:solidFill>
            <a:prstDash val="solid"/>
            <a:miter lim="400000"/>
            <a:tailEnd type="triangle" w="med" len="sm"/>
          </a:ln>
          <a:effectLst/>
        </p:spPr>
        <p:style>
          <a:lnRef idx="0">
            <a:scrgbClr r="0" g="0" b="0"/>
          </a:lnRef>
          <a:fillRef idx="0">
            <a:scrgbClr r="0" g="0" b="0"/>
          </a:fillRef>
          <a:effectRef idx="0">
            <a:scrgbClr r="0" g="0" b="0"/>
          </a:effectRef>
          <a:fontRef idx="none"/>
        </p:style>
      </p:cxnSp>
      <p:cxnSp>
        <p:nvCxnSpPr>
          <p:cNvPr id="19" name="Straight Connector 18"/>
          <p:cNvCxnSpPr/>
          <p:nvPr/>
        </p:nvCxnSpPr>
        <p:spPr>
          <a:xfrm>
            <a:off x="0" y="2519466"/>
            <a:ext cx="1608244" cy="0"/>
          </a:xfrm>
          <a:prstGeom prst="line">
            <a:avLst/>
          </a:prstGeom>
          <a:noFill/>
          <a:ln w="19050" cap="flat">
            <a:solidFill>
              <a:schemeClr val="tx2">
                <a:lumMod val="60000"/>
                <a:lumOff val="40000"/>
              </a:schemeClr>
            </a:solidFill>
            <a:prstDash val="solid"/>
            <a:miter lim="400000"/>
          </a:ln>
          <a:effectLst/>
        </p:spPr>
        <p:style>
          <a:lnRef idx="0">
            <a:scrgbClr r="0" g="0" b="0"/>
          </a:lnRef>
          <a:fillRef idx="0">
            <a:scrgbClr r="0" g="0" b="0"/>
          </a:fillRef>
          <a:effectRef idx="0">
            <a:scrgbClr r="0" g="0" b="0"/>
          </a:effectRef>
          <a:fontRef idx="none"/>
        </p:style>
      </p:cxnSp>
      <p:cxnSp>
        <p:nvCxnSpPr>
          <p:cNvPr id="20" name="Straight Connector 19"/>
          <p:cNvCxnSpPr/>
          <p:nvPr/>
        </p:nvCxnSpPr>
        <p:spPr>
          <a:xfrm>
            <a:off x="1598670" y="2514679"/>
            <a:ext cx="1" cy="435690"/>
          </a:xfrm>
          <a:prstGeom prst="line">
            <a:avLst/>
          </a:prstGeom>
          <a:noFill/>
          <a:ln w="19050" cap="flat">
            <a:solidFill>
              <a:schemeClr val="tx2">
                <a:lumMod val="60000"/>
                <a:lumOff val="40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cxnSp>
      <p:cxnSp>
        <p:nvCxnSpPr>
          <p:cNvPr id="21" name="Straight Connector 20"/>
          <p:cNvCxnSpPr/>
          <p:nvPr/>
        </p:nvCxnSpPr>
        <p:spPr>
          <a:xfrm flipH="1">
            <a:off x="1591863" y="4233850"/>
            <a:ext cx="2" cy="156822"/>
          </a:xfrm>
          <a:prstGeom prst="line">
            <a:avLst/>
          </a:prstGeom>
          <a:noFill/>
          <a:ln w="19050" cap="flat">
            <a:solidFill>
              <a:schemeClr val="tx2">
                <a:lumMod val="60000"/>
                <a:lumOff val="40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cxnSp>
      <p:cxnSp>
        <p:nvCxnSpPr>
          <p:cNvPr id="22" name="Straight Connector 21"/>
          <p:cNvCxnSpPr/>
          <p:nvPr/>
        </p:nvCxnSpPr>
        <p:spPr>
          <a:xfrm>
            <a:off x="7772909" y="2851862"/>
            <a:ext cx="1368000" cy="0"/>
          </a:xfrm>
          <a:prstGeom prst="line">
            <a:avLst/>
          </a:prstGeom>
          <a:noFill/>
          <a:ln w="19050" cap="flat">
            <a:solidFill>
              <a:schemeClr val="tx2">
                <a:lumMod val="60000"/>
                <a:lumOff val="40000"/>
              </a:schemeClr>
            </a:solidFill>
            <a:prstDash val="solid"/>
            <a:miter lim="400000"/>
          </a:ln>
          <a:effectLst/>
        </p:spPr>
        <p:style>
          <a:lnRef idx="0">
            <a:scrgbClr r="0" g="0" b="0"/>
          </a:lnRef>
          <a:fillRef idx="0">
            <a:scrgbClr r="0" g="0" b="0"/>
          </a:fillRef>
          <a:effectRef idx="0">
            <a:scrgbClr r="0" g="0" b="0"/>
          </a:effectRef>
          <a:fontRef idx="none"/>
        </p:style>
      </p:cxnSp>
      <p:sp>
        <p:nvSpPr>
          <p:cNvPr id="23" name="TextBox 22"/>
          <p:cNvSpPr txBox="1"/>
          <p:nvPr/>
        </p:nvSpPr>
        <p:spPr>
          <a:xfrm>
            <a:off x="2316427" y="2885526"/>
            <a:ext cx="571288"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1989</a:t>
            </a:r>
          </a:p>
        </p:txBody>
      </p:sp>
      <p:sp>
        <p:nvSpPr>
          <p:cNvPr id="24" name="Oval 23"/>
          <p:cNvSpPr>
            <a:spLocks noChangeAspect="1"/>
          </p:cNvSpPr>
          <p:nvPr/>
        </p:nvSpPr>
        <p:spPr>
          <a:xfrm flipH="1">
            <a:off x="2215607" y="3067826"/>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5" name="TextBox 24"/>
          <p:cNvSpPr txBox="1"/>
          <p:nvPr/>
        </p:nvSpPr>
        <p:spPr>
          <a:xfrm>
            <a:off x="4992837" y="4829789"/>
            <a:ext cx="572891"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1996</a:t>
            </a:r>
          </a:p>
        </p:txBody>
      </p:sp>
      <p:sp>
        <p:nvSpPr>
          <p:cNvPr id="26" name="Oval 25"/>
          <p:cNvSpPr>
            <a:spLocks noChangeAspect="1"/>
          </p:cNvSpPr>
          <p:nvPr/>
        </p:nvSpPr>
        <p:spPr>
          <a:xfrm flipH="1">
            <a:off x="4884837" y="4995400"/>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7" name="TextBox 26"/>
          <p:cNvSpPr txBox="1"/>
          <p:nvPr/>
        </p:nvSpPr>
        <p:spPr>
          <a:xfrm>
            <a:off x="5040406" y="2971269"/>
            <a:ext cx="580906"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2003</a:t>
            </a:r>
          </a:p>
        </p:txBody>
      </p:sp>
      <p:sp>
        <p:nvSpPr>
          <p:cNvPr id="28" name="Oval 27"/>
          <p:cNvSpPr>
            <a:spLocks noChangeAspect="1"/>
          </p:cNvSpPr>
          <p:nvPr/>
        </p:nvSpPr>
        <p:spPr>
          <a:xfrm flipH="1">
            <a:off x="4921934" y="3137194"/>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9" name="TextBox 28"/>
          <p:cNvSpPr txBox="1"/>
          <p:nvPr/>
        </p:nvSpPr>
        <p:spPr>
          <a:xfrm>
            <a:off x="8269053" y="3484957"/>
            <a:ext cx="582509"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2008</a:t>
            </a:r>
          </a:p>
        </p:txBody>
      </p:sp>
      <p:sp>
        <p:nvSpPr>
          <p:cNvPr id="30" name="Oval 29"/>
          <p:cNvSpPr>
            <a:spLocks noChangeAspect="1"/>
          </p:cNvSpPr>
          <p:nvPr/>
        </p:nvSpPr>
        <p:spPr>
          <a:xfrm flipH="1">
            <a:off x="8169432" y="3669563"/>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1" name="TextBox 30"/>
          <p:cNvSpPr txBox="1"/>
          <p:nvPr/>
        </p:nvSpPr>
        <p:spPr>
          <a:xfrm>
            <a:off x="7958331" y="1714681"/>
            <a:ext cx="558464"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2017</a:t>
            </a:r>
          </a:p>
        </p:txBody>
      </p:sp>
      <p:sp>
        <p:nvSpPr>
          <p:cNvPr id="32" name="Oval 31"/>
          <p:cNvSpPr>
            <a:spLocks noChangeAspect="1"/>
          </p:cNvSpPr>
          <p:nvPr/>
        </p:nvSpPr>
        <p:spPr>
          <a:xfrm flipH="1">
            <a:off x="7844774" y="1880292"/>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3" name="TextBox 32"/>
          <p:cNvSpPr txBox="1"/>
          <p:nvPr/>
        </p:nvSpPr>
        <p:spPr>
          <a:xfrm>
            <a:off x="2316427" y="3115896"/>
            <a:ext cx="1280180"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tx2"/>
                </a:solidFill>
                <a:latin typeface="+mj-lt"/>
                <a:ea typeface="Oswald Light" charset="0"/>
                <a:cs typeface="Oswald Light" charset="0"/>
              </a:rPr>
              <a:t>First Milestone</a:t>
            </a:r>
          </a:p>
        </p:txBody>
      </p:sp>
      <p:sp>
        <p:nvSpPr>
          <p:cNvPr id="34" name="TextBox 33"/>
          <p:cNvSpPr txBox="1"/>
          <p:nvPr/>
        </p:nvSpPr>
        <p:spPr>
          <a:xfrm>
            <a:off x="5020713" y="5073136"/>
            <a:ext cx="1280180"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tx2"/>
                </a:solidFill>
                <a:latin typeface="+mj-lt"/>
                <a:ea typeface="Oswald Light" charset="0"/>
                <a:cs typeface="Oswald Light" charset="0"/>
              </a:rPr>
              <a:t>Third Milestone</a:t>
            </a:r>
          </a:p>
        </p:txBody>
      </p:sp>
      <p:sp>
        <p:nvSpPr>
          <p:cNvPr id="35" name="TextBox 34"/>
          <p:cNvSpPr txBox="1"/>
          <p:nvPr/>
        </p:nvSpPr>
        <p:spPr>
          <a:xfrm>
            <a:off x="5040406" y="3226099"/>
            <a:ext cx="1418560"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tx2"/>
                </a:solidFill>
                <a:latin typeface="+mj-lt"/>
                <a:ea typeface="Oswald Light" charset="0"/>
                <a:cs typeface="Oswald Light" charset="0"/>
              </a:rPr>
              <a:t>Fourth Milestone</a:t>
            </a:r>
          </a:p>
        </p:txBody>
      </p:sp>
      <p:sp>
        <p:nvSpPr>
          <p:cNvPr id="36" name="TextBox 35"/>
          <p:cNvSpPr txBox="1"/>
          <p:nvPr/>
        </p:nvSpPr>
        <p:spPr>
          <a:xfrm>
            <a:off x="8269053" y="3773276"/>
            <a:ext cx="939492" cy="586957"/>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nSpc>
                <a:spcPct val="100000"/>
              </a:lnSpc>
            </a:pPr>
            <a:r>
              <a:rPr lang="en-US" sz="1600" cap="none" dirty="0">
                <a:solidFill>
                  <a:schemeClr val="tx2"/>
                </a:solidFill>
                <a:latin typeface="+mj-lt"/>
                <a:ea typeface="Oswald Light" charset="0"/>
                <a:cs typeface="Oswald Light" charset="0"/>
              </a:rPr>
              <a:t>Fifth Milestone</a:t>
            </a:r>
          </a:p>
        </p:txBody>
      </p:sp>
      <p:sp>
        <p:nvSpPr>
          <p:cNvPr id="37" name="TextBox 36"/>
          <p:cNvSpPr txBox="1"/>
          <p:nvPr/>
        </p:nvSpPr>
        <p:spPr>
          <a:xfrm>
            <a:off x="7958330" y="2006253"/>
            <a:ext cx="893231" cy="586957"/>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nSpc>
                <a:spcPct val="100000"/>
              </a:lnSpc>
            </a:pPr>
            <a:r>
              <a:rPr lang="en-US" sz="1600" cap="none" dirty="0">
                <a:solidFill>
                  <a:schemeClr val="tx2"/>
                </a:solidFill>
                <a:latin typeface="+mj-lt"/>
                <a:ea typeface="Oswald Light" charset="0"/>
                <a:cs typeface="Oswald Light" charset="0"/>
              </a:rPr>
              <a:t>Sixth</a:t>
            </a:r>
          </a:p>
          <a:p>
            <a:pPr>
              <a:lnSpc>
                <a:spcPct val="100000"/>
              </a:lnSpc>
            </a:pPr>
            <a:r>
              <a:rPr lang="en-US" sz="1600" cap="none" dirty="0">
                <a:solidFill>
                  <a:schemeClr val="tx2"/>
                </a:solidFill>
                <a:latin typeface="+mj-lt"/>
                <a:ea typeface="Oswald Light" charset="0"/>
                <a:cs typeface="Oswald Light" charset="0"/>
              </a:rPr>
              <a:t>Milestone</a:t>
            </a:r>
          </a:p>
        </p:txBody>
      </p:sp>
      <p:sp>
        <p:nvSpPr>
          <p:cNvPr id="38" name="Shape 471"/>
          <p:cNvSpPr/>
          <p:nvPr/>
        </p:nvSpPr>
        <p:spPr>
          <a:xfrm>
            <a:off x="243405" y="2353770"/>
            <a:ext cx="720000" cy="324000"/>
          </a:xfrm>
          <a:prstGeom prst="roundRect">
            <a:avLst>
              <a:gd name="adj" fmla="val 50000"/>
            </a:avLst>
          </a:prstGeom>
          <a:solidFill>
            <a:schemeClr val="accent2"/>
          </a:solidFill>
          <a:ln w="12700">
            <a:miter lim="400000"/>
          </a:ln>
        </p:spPr>
        <p:txBody>
          <a:bodyPr lIns="32146" rIns="32146"/>
          <a:lstStyle/>
          <a:p>
            <a:pPr lvl="0">
              <a:defRPr sz="2400">
                <a:solidFill>
                  <a:srgbClr val="FFFFFF"/>
                </a:solidFill>
              </a:defRPr>
            </a:pPr>
            <a:endParaRPr sz="1687"/>
          </a:p>
        </p:txBody>
      </p:sp>
      <p:sp>
        <p:nvSpPr>
          <p:cNvPr id="39" name="TextBox 38"/>
          <p:cNvSpPr txBox="1"/>
          <p:nvPr/>
        </p:nvSpPr>
        <p:spPr>
          <a:xfrm>
            <a:off x="346615" y="2287449"/>
            <a:ext cx="513580" cy="439224"/>
          </a:xfrm>
          <a:prstGeom prst="rect">
            <a:avLst/>
          </a:prstGeom>
          <a:ln w="12700">
            <a:miter lim="400000"/>
          </a:ln>
        </p:spPr>
        <p:txBody>
          <a:bodyPr wrap="non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gn="ctr"/>
            <a:r>
              <a:rPr lang="en-US" sz="1600" b="1" cap="none" dirty="0">
                <a:solidFill>
                  <a:schemeClr val="tx1"/>
                </a:solidFill>
                <a:latin typeface="+mj-lt"/>
                <a:ea typeface="Oswald Light" charset="0"/>
                <a:cs typeface="Oswald Light" charset="0"/>
              </a:rPr>
              <a:t>start</a:t>
            </a:r>
          </a:p>
        </p:txBody>
      </p:sp>
      <p:sp>
        <p:nvSpPr>
          <p:cNvPr id="40" name="Shape 471"/>
          <p:cNvSpPr/>
          <p:nvPr/>
        </p:nvSpPr>
        <p:spPr>
          <a:xfrm>
            <a:off x="8262942" y="2689318"/>
            <a:ext cx="720000" cy="324000"/>
          </a:xfrm>
          <a:prstGeom prst="roundRect">
            <a:avLst>
              <a:gd name="adj" fmla="val 50000"/>
            </a:avLst>
          </a:prstGeom>
          <a:solidFill>
            <a:schemeClr val="tx2">
              <a:lumMod val="20000"/>
              <a:lumOff val="80000"/>
            </a:schemeClr>
          </a:solidFill>
          <a:ln w="12700">
            <a:miter lim="400000"/>
          </a:ln>
        </p:spPr>
        <p:txBody>
          <a:bodyPr lIns="32146" rIns="32146"/>
          <a:lstStyle/>
          <a:p>
            <a:pPr lvl="0">
              <a:defRPr sz="2400">
                <a:solidFill>
                  <a:srgbClr val="FFFFFF"/>
                </a:solidFill>
              </a:defRPr>
            </a:pPr>
            <a:endParaRPr sz="1687"/>
          </a:p>
        </p:txBody>
      </p:sp>
      <p:sp>
        <p:nvSpPr>
          <p:cNvPr id="41" name="TextBox 40"/>
          <p:cNvSpPr txBox="1"/>
          <p:nvPr/>
        </p:nvSpPr>
        <p:spPr>
          <a:xfrm>
            <a:off x="8403823" y="2616173"/>
            <a:ext cx="438239" cy="439224"/>
          </a:xfrm>
          <a:prstGeom prst="rect">
            <a:avLst/>
          </a:prstGeom>
          <a:ln w="12700">
            <a:miter lim="400000"/>
          </a:ln>
        </p:spPr>
        <p:txBody>
          <a:bodyPr wrap="non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gn="ctr"/>
            <a:r>
              <a:rPr lang="en-US" sz="1600" b="1" cap="none" dirty="0">
                <a:solidFill>
                  <a:schemeClr val="tx1"/>
                </a:solidFill>
                <a:latin typeface="+mj-lt"/>
                <a:ea typeface="Oswald Light" charset="0"/>
                <a:cs typeface="Oswald Light" charset="0"/>
              </a:rPr>
              <a:t>end</a:t>
            </a:r>
          </a:p>
        </p:txBody>
      </p:sp>
      <p:sp>
        <p:nvSpPr>
          <p:cNvPr id="42" name="TextBox 41"/>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
        <p:nvSpPr>
          <p:cNvPr id="43" name="TextBox 42"/>
          <p:cNvSpPr txBox="1"/>
          <p:nvPr/>
        </p:nvSpPr>
        <p:spPr>
          <a:xfrm>
            <a:off x="290709" y="4360216"/>
            <a:ext cx="571288"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gn="r"/>
            <a:r>
              <a:rPr lang="en-US" sz="1600" cap="none" dirty="0">
                <a:solidFill>
                  <a:schemeClr val="accent1">
                    <a:lumMod val="75000"/>
                  </a:schemeClr>
                </a:solidFill>
                <a:latin typeface="+mj-lt"/>
                <a:ea typeface="Oswald Light" charset="0"/>
                <a:cs typeface="Oswald Light" charset="0"/>
              </a:rPr>
              <a:t>1992</a:t>
            </a:r>
          </a:p>
        </p:txBody>
      </p:sp>
      <p:sp>
        <p:nvSpPr>
          <p:cNvPr id="44" name="Oval 43"/>
          <p:cNvSpPr>
            <a:spLocks noChangeAspect="1"/>
          </p:cNvSpPr>
          <p:nvPr/>
        </p:nvSpPr>
        <p:spPr>
          <a:xfrm flipH="1">
            <a:off x="849297" y="4506970"/>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5" name="TextBox 44"/>
          <p:cNvSpPr txBox="1"/>
          <p:nvPr/>
        </p:nvSpPr>
        <p:spPr>
          <a:xfrm>
            <a:off x="-65072" y="4642456"/>
            <a:ext cx="927069" cy="586957"/>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gn="r">
              <a:lnSpc>
                <a:spcPct val="100000"/>
              </a:lnSpc>
            </a:pPr>
            <a:r>
              <a:rPr lang="en-US" sz="1600" cap="none" dirty="0">
                <a:solidFill>
                  <a:schemeClr val="tx2"/>
                </a:solidFill>
                <a:latin typeface="+mj-lt"/>
                <a:ea typeface="Oswald Light" charset="0"/>
                <a:cs typeface="Oswald Light" charset="0"/>
              </a:rPr>
              <a:t>Second</a:t>
            </a:r>
          </a:p>
          <a:p>
            <a:pPr algn="r">
              <a:lnSpc>
                <a:spcPct val="100000"/>
              </a:lnSpc>
            </a:pPr>
            <a:r>
              <a:rPr lang="en-US" sz="1600" cap="none" dirty="0">
                <a:solidFill>
                  <a:schemeClr val="tx2"/>
                </a:solidFill>
                <a:latin typeface="+mj-lt"/>
                <a:ea typeface="Oswald Light" charset="0"/>
                <a:cs typeface="Oswald Light" charset="0"/>
              </a:rPr>
              <a:t>Milestone</a:t>
            </a:r>
          </a:p>
        </p:txBody>
      </p:sp>
    </p:spTree>
    <p:custDataLst>
      <p:tags r:id="rId1"/>
    </p:custDataLst>
    <p:extLst>
      <p:ext uri="{BB962C8B-B14F-4D97-AF65-F5344CB8AC3E}">
        <p14:creationId xmlns:p14="http://schemas.microsoft.com/office/powerpoint/2010/main" val="165004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childTnLst>
                                </p:cTn>
                              </p:par>
                              <p:par>
                                <p:cTn id="59" presetID="10"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par>
                                <p:cTn id="62" presetID="10" presetClass="entr" presetSubtype="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fade">
                                      <p:cBhvr>
                                        <p:cTn id="73" dur="500"/>
                                        <p:tgtEl>
                                          <p:spTgt spid="3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fade">
                                      <p:cBhvr>
                                        <p:cTn id="78" dur="500"/>
                                        <p:tgtEl>
                                          <p:spTgt spid="9"/>
                                        </p:tgtEl>
                                      </p:cBhvr>
                                    </p:animEffect>
                                  </p:childTnLst>
                                </p:cTn>
                              </p:par>
                              <p:par>
                                <p:cTn id="79" presetID="10"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500"/>
                                        <p:tgtEl>
                                          <p:spTgt spid="29"/>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fade">
                                      <p:cBhvr>
                                        <p:cTn id="87" dur="500"/>
                                        <p:tgtEl>
                                          <p:spTgt spid="30"/>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fade">
                                      <p:cBhvr>
                                        <p:cTn id="90" dur="500"/>
                                        <p:tgtEl>
                                          <p:spTgt spid="36"/>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fade">
                                      <p:cBhvr>
                                        <p:cTn id="95" dur="500"/>
                                        <p:tgtEl>
                                          <p:spTgt spid="7"/>
                                        </p:tgtEl>
                                      </p:cBhvr>
                                    </p:animEffect>
                                  </p:childTnLst>
                                </p:cTn>
                              </p:par>
                              <p:par>
                                <p:cTn id="96" presetID="10" presetClass="entr" presetSubtype="0" fill="hold" nodeType="withEffect">
                                  <p:stCondLst>
                                    <p:cond delay="0"/>
                                  </p:stCondLst>
                                  <p:childTnLst>
                                    <p:set>
                                      <p:cBhvr>
                                        <p:cTn id="97" dur="1" fill="hold">
                                          <p:stCondLst>
                                            <p:cond delay="0"/>
                                          </p:stCondLst>
                                        </p:cTn>
                                        <p:tgtEl>
                                          <p:spTgt spid="8"/>
                                        </p:tgtEl>
                                        <p:attrNameLst>
                                          <p:attrName>style.visibility</p:attrName>
                                        </p:attrNameLst>
                                      </p:cBhvr>
                                      <p:to>
                                        <p:strVal val="visible"/>
                                      </p:to>
                                    </p:set>
                                    <p:animEffect transition="in" filter="fade">
                                      <p:cBhvr>
                                        <p:cTn id="98" dur="500"/>
                                        <p:tgtEl>
                                          <p:spTgt spid="8"/>
                                        </p:tgtEl>
                                      </p:cBhvr>
                                    </p:animEffect>
                                  </p:childTnLst>
                                </p:cTn>
                              </p:par>
                              <p:par>
                                <p:cTn id="99" presetID="10" presetClass="entr" presetSubtype="0" fill="hold" nodeType="with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fade">
                                      <p:cBhvr>
                                        <p:cTn id="101" dur="500"/>
                                        <p:tgtEl>
                                          <p:spTgt spid="22"/>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1"/>
                                        </p:tgtEl>
                                        <p:attrNameLst>
                                          <p:attrName>style.visibility</p:attrName>
                                        </p:attrNameLst>
                                      </p:cBhvr>
                                      <p:to>
                                        <p:strVal val="visible"/>
                                      </p:to>
                                    </p:set>
                                    <p:animEffect transition="in" filter="fade">
                                      <p:cBhvr>
                                        <p:cTn id="104" dur="500"/>
                                        <p:tgtEl>
                                          <p:spTgt spid="31"/>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500"/>
                                        <p:tgtEl>
                                          <p:spTgt spid="32"/>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fade">
                                      <p:cBhvr>
                                        <p:cTn id="110" dur="500"/>
                                        <p:tgtEl>
                                          <p:spTgt spid="37"/>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40"/>
                                        </p:tgtEl>
                                        <p:attrNameLst>
                                          <p:attrName>style.visibility</p:attrName>
                                        </p:attrNameLst>
                                      </p:cBhvr>
                                      <p:to>
                                        <p:strVal val="visible"/>
                                      </p:to>
                                    </p:set>
                                    <p:animEffect transition="in" filter="fade">
                                      <p:cBhvr>
                                        <p:cTn id="113" dur="500"/>
                                        <p:tgtEl>
                                          <p:spTgt spid="40"/>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41"/>
                                        </p:tgtEl>
                                        <p:attrNameLst>
                                          <p:attrName>style.visibility</p:attrName>
                                        </p:attrNameLst>
                                      </p:cBhvr>
                                      <p:to>
                                        <p:strVal val="visible"/>
                                      </p:to>
                                    </p:set>
                                    <p:animEffect transition="in" filter="fade">
                                      <p:cBhvr>
                                        <p:cTn id="11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0" grpId="0" animBg="1"/>
      <p:bldP spid="41" grpId="0" animBg="1"/>
      <p:bldP spid="43" grpId="0" animBg="1"/>
      <p:bldP spid="44" grpId="0" animBg="1"/>
      <p:bldP spid="45"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ircle Image Medium Cent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908846" y="2156520"/>
            <a:ext cx="3351982" cy="3358679"/>
          </a:xfrm>
          <a:prstGeom prst="roundRect">
            <a:avLst>
              <a:gd name="adj" fmla="val 50000"/>
            </a:avLst>
          </a:prstGeom>
        </p:spPr>
        <p:txBody>
          <a:bodyPr vert="horz"/>
          <a:lstStyle/>
          <a:p>
            <a:r>
              <a:rPr lang="en-US" dirty="0"/>
              <a:t>Click icon to add picture</a:t>
            </a:r>
          </a:p>
        </p:txBody>
      </p:sp>
      <p:sp>
        <p:nvSpPr>
          <p:cNvPr id="4"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273759545"/>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ICOA BLUE - List w/Image Lef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0C4BC05-AB2C-4CD4-80AC-EDDE3EBFE52A}"/>
              </a:ext>
            </a:extLst>
          </p:cNvPr>
          <p:cNvSpPr>
            <a:spLocks noGrp="1"/>
          </p:cNvSpPr>
          <p:nvPr>
            <p:ph type="body" sz="quarter" idx="11"/>
          </p:nvPr>
        </p:nvSpPr>
        <p:spPr>
          <a:xfrm>
            <a:off x="5791200" y="2042870"/>
            <a:ext cx="2514600" cy="741362"/>
          </a:xfrm>
        </p:spPr>
        <p:txBody>
          <a:bodyPr>
            <a:normAutofit/>
          </a:bodyPr>
          <a:lstStyle>
            <a:lvl1pPr marL="0" indent="0">
              <a:buNone/>
              <a:defRPr sz="2000"/>
            </a:lvl1pPr>
          </a:lstStyle>
          <a:p>
            <a:pPr lvl="0"/>
            <a:r>
              <a:rPr lang="en-US" dirty="0"/>
              <a:t>Edit Master text styles</a:t>
            </a:r>
          </a:p>
        </p:txBody>
      </p:sp>
      <p:sp>
        <p:nvSpPr>
          <p:cNvPr id="3" name="Picture Placeholder 2">
            <a:extLst>
              <a:ext uri="{FF2B5EF4-FFF2-40B4-BE49-F238E27FC236}">
                <a16:creationId xmlns:a16="http://schemas.microsoft.com/office/drawing/2014/main" id="{B7F0BF34-D67B-461E-9F2C-2378E9836392}"/>
              </a:ext>
            </a:extLst>
          </p:cNvPr>
          <p:cNvSpPr>
            <a:spLocks noGrp="1"/>
          </p:cNvSpPr>
          <p:nvPr>
            <p:ph type="pic" sz="quarter" idx="10"/>
          </p:nvPr>
        </p:nvSpPr>
        <p:spPr>
          <a:xfrm>
            <a:off x="-9525" y="-3175"/>
            <a:ext cx="4591050" cy="6861175"/>
          </a:xfrm>
        </p:spPr>
        <p:txBody>
          <a:bodyPr/>
          <a:lstStyle/>
          <a:p>
            <a:endParaRPr lang="en-US"/>
          </a:p>
        </p:txBody>
      </p:sp>
      <p:sp>
        <p:nvSpPr>
          <p:cNvPr id="7" name="Title 7"/>
          <p:cNvSpPr>
            <a:spLocks noGrp="1"/>
          </p:cNvSpPr>
          <p:nvPr>
            <p:ph type="title"/>
          </p:nvPr>
        </p:nvSpPr>
        <p:spPr>
          <a:xfrm>
            <a:off x="5047488" y="825227"/>
            <a:ext cx="4064048" cy="535531"/>
          </a:xfrm>
        </p:spPr>
        <p:txBody>
          <a:bodyPr/>
          <a:lstStyle/>
          <a:p>
            <a:r>
              <a:rPr lang="en-US">
                <a:sym typeface="Yanone Kaffeesatz Bold"/>
              </a:rPr>
              <a:t>Click to edit Master title style</a:t>
            </a:r>
            <a:endParaRPr lang="en-US" dirty="0"/>
          </a:p>
        </p:txBody>
      </p:sp>
      <p:sp>
        <p:nvSpPr>
          <p:cNvPr id="8" name="Shape 944"/>
          <p:cNvSpPr>
            <a:spLocks noChangeAspect="1"/>
          </p:cNvSpPr>
          <p:nvPr/>
        </p:nvSpPr>
        <p:spPr>
          <a:xfrm>
            <a:off x="5138141" y="207762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9" name="Shape 947"/>
          <p:cNvSpPr>
            <a:spLocks noChangeAspect="1"/>
          </p:cNvSpPr>
          <p:nvPr/>
        </p:nvSpPr>
        <p:spPr>
          <a:xfrm>
            <a:off x="5138141" y="291609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10" name="Shape 950"/>
          <p:cNvSpPr>
            <a:spLocks noChangeAspect="1"/>
          </p:cNvSpPr>
          <p:nvPr/>
        </p:nvSpPr>
        <p:spPr>
          <a:xfrm>
            <a:off x="5138141" y="375456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11" name="Shape 953"/>
          <p:cNvSpPr>
            <a:spLocks noChangeAspect="1"/>
          </p:cNvSpPr>
          <p:nvPr/>
        </p:nvSpPr>
        <p:spPr>
          <a:xfrm>
            <a:off x="5138141" y="459303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12" name="Shape 956"/>
          <p:cNvSpPr>
            <a:spLocks noChangeAspect="1"/>
          </p:cNvSpPr>
          <p:nvPr/>
        </p:nvSpPr>
        <p:spPr>
          <a:xfrm>
            <a:off x="5138141" y="5431504"/>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13" name="TextBox 12"/>
          <p:cNvSpPr txBox="1"/>
          <p:nvPr/>
        </p:nvSpPr>
        <p:spPr>
          <a:xfrm>
            <a:off x="5269299" y="2178319"/>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1</a:t>
            </a:r>
          </a:p>
        </p:txBody>
      </p:sp>
      <p:sp>
        <p:nvSpPr>
          <p:cNvPr id="14" name="TextBox 13"/>
          <p:cNvSpPr txBox="1"/>
          <p:nvPr/>
        </p:nvSpPr>
        <p:spPr>
          <a:xfrm>
            <a:off x="5269299" y="3014581"/>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2</a:t>
            </a:r>
          </a:p>
        </p:txBody>
      </p:sp>
      <p:sp>
        <p:nvSpPr>
          <p:cNvPr id="15" name="TextBox 14"/>
          <p:cNvSpPr txBox="1"/>
          <p:nvPr/>
        </p:nvSpPr>
        <p:spPr>
          <a:xfrm>
            <a:off x="5269299" y="3845397"/>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3</a:t>
            </a:r>
          </a:p>
        </p:txBody>
      </p:sp>
      <p:sp>
        <p:nvSpPr>
          <p:cNvPr id="16" name="TextBox 15"/>
          <p:cNvSpPr txBox="1"/>
          <p:nvPr/>
        </p:nvSpPr>
        <p:spPr>
          <a:xfrm>
            <a:off x="5269299" y="4697995"/>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4</a:t>
            </a:r>
          </a:p>
        </p:txBody>
      </p:sp>
      <p:sp>
        <p:nvSpPr>
          <p:cNvPr id="17" name="TextBox 16"/>
          <p:cNvSpPr txBox="1"/>
          <p:nvPr/>
        </p:nvSpPr>
        <p:spPr>
          <a:xfrm>
            <a:off x="5269299" y="5517922"/>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5</a:t>
            </a:r>
          </a:p>
        </p:txBody>
      </p:sp>
      <p:sp>
        <p:nvSpPr>
          <p:cNvPr id="23" name="TextBox 22"/>
          <p:cNvSpPr txBox="1"/>
          <p:nvPr/>
        </p:nvSpPr>
        <p:spPr>
          <a:xfrm>
            <a:off x="5049458"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
        <p:nvSpPr>
          <p:cNvPr id="24" name="Text Placeholder 4">
            <a:extLst>
              <a:ext uri="{FF2B5EF4-FFF2-40B4-BE49-F238E27FC236}">
                <a16:creationId xmlns:a16="http://schemas.microsoft.com/office/drawing/2014/main" id="{5A1755F8-5FA3-44B2-B944-4180751004B5}"/>
              </a:ext>
            </a:extLst>
          </p:cNvPr>
          <p:cNvSpPr>
            <a:spLocks noGrp="1"/>
          </p:cNvSpPr>
          <p:nvPr>
            <p:ph type="body" sz="quarter" idx="12"/>
          </p:nvPr>
        </p:nvSpPr>
        <p:spPr>
          <a:xfrm>
            <a:off x="5791200" y="2863486"/>
            <a:ext cx="2514600" cy="741362"/>
          </a:xfrm>
        </p:spPr>
        <p:txBody>
          <a:bodyPr>
            <a:normAutofit/>
          </a:bodyPr>
          <a:lstStyle>
            <a:lvl1pPr marL="0" indent="0">
              <a:buNone/>
              <a:defRPr sz="2000"/>
            </a:lvl1pPr>
          </a:lstStyle>
          <a:p>
            <a:pPr lvl="0"/>
            <a:r>
              <a:rPr lang="en-US" dirty="0"/>
              <a:t>Edit Master text styles</a:t>
            </a:r>
          </a:p>
        </p:txBody>
      </p:sp>
      <p:sp>
        <p:nvSpPr>
          <p:cNvPr id="25" name="Text Placeholder 4">
            <a:extLst>
              <a:ext uri="{FF2B5EF4-FFF2-40B4-BE49-F238E27FC236}">
                <a16:creationId xmlns:a16="http://schemas.microsoft.com/office/drawing/2014/main" id="{4FAD70E1-C367-4020-9329-898F8449DBE8}"/>
              </a:ext>
            </a:extLst>
          </p:cNvPr>
          <p:cNvSpPr>
            <a:spLocks noGrp="1"/>
          </p:cNvSpPr>
          <p:nvPr>
            <p:ph type="body" sz="quarter" idx="13"/>
          </p:nvPr>
        </p:nvSpPr>
        <p:spPr>
          <a:xfrm>
            <a:off x="5791200" y="3698863"/>
            <a:ext cx="2514600" cy="741362"/>
          </a:xfrm>
        </p:spPr>
        <p:txBody>
          <a:bodyPr>
            <a:normAutofit/>
          </a:bodyPr>
          <a:lstStyle>
            <a:lvl1pPr marL="0" indent="0">
              <a:buNone/>
              <a:defRPr sz="2000"/>
            </a:lvl1pPr>
          </a:lstStyle>
          <a:p>
            <a:pPr lvl="0"/>
            <a:r>
              <a:rPr lang="en-US" dirty="0"/>
              <a:t>Edit Master text styles</a:t>
            </a:r>
          </a:p>
        </p:txBody>
      </p:sp>
      <p:sp>
        <p:nvSpPr>
          <p:cNvPr id="26" name="Text Placeholder 4">
            <a:extLst>
              <a:ext uri="{FF2B5EF4-FFF2-40B4-BE49-F238E27FC236}">
                <a16:creationId xmlns:a16="http://schemas.microsoft.com/office/drawing/2014/main" id="{898D7F31-909C-4BEE-A803-B88C59FAE0E3}"/>
              </a:ext>
            </a:extLst>
          </p:cNvPr>
          <p:cNvSpPr>
            <a:spLocks noGrp="1"/>
          </p:cNvSpPr>
          <p:nvPr>
            <p:ph type="body" sz="quarter" idx="14"/>
          </p:nvPr>
        </p:nvSpPr>
        <p:spPr>
          <a:xfrm>
            <a:off x="5791200" y="4566850"/>
            <a:ext cx="2514600" cy="741362"/>
          </a:xfrm>
        </p:spPr>
        <p:txBody>
          <a:bodyPr>
            <a:normAutofit/>
          </a:bodyPr>
          <a:lstStyle>
            <a:lvl1pPr marL="0" indent="0">
              <a:buNone/>
              <a:defRPr sz="2000"/>
            </a:lvl1pPr>
          </a:lstStyle>
          <a:p>
            <a:pPr lvl="0"/>
            <a:r>
              <a:rPr lang="en-US" dirty="0"/>
              <a:t>Edit Master text styles</a:t>
            </a:r>
          </a:p>
        </p:txBody>
      </p:sp>
      <p:sp>
        <p:nvSpPr>
          <p:cNvPr id="27" name="Text Placeholder 4">
            <a:extLst>
              <a:ext uri="{FF2B5EF4-FFF2-40B4-BE49-F238E27FC236}">
                <a16:creationId xmlns:a16="http://schemas.microsoft.com/office/drawing/2014/main" id="{991187D4-E0BF-46D6-BEE9-9CDB37EE652B}"/>
              </a:ext>
            </a:extLst>
          </p:cNvPr>
          <p:cNvSpPr>
            <a:spLocks noGrp="1"/>
          </p:cNvSpPr>
          <p:nvPr>
            <p:ph type="body" sz="quarter" idx="15"/>
          </p:nvPr>
        </p:nvSpPr>
        <p:spPr>
          <a:xfrm>
            <a:off x="5791200" y="5404336"/>
            <a:ext cx="2514600" cy="741362"/>
          </a:xfrm>
        </p:spPr>
        <p:txBody>
          <a:bodyPr>
            <a:normAutofit/>
          </a:bodyPr>
          <a:lstStyle>
            <a:lvl1pPr marL="0" indent="0">
              <a:buNone/>
              <a:defRPr sz="2000"/>
            </a:lvl1pPr>
          </a:lstStyle>
          <a:p>
            <a:pPr lvl="0"/>
            <a:r>
              <a:rPr lang="en-US" dirty="0"/>
              <a:t>Edit Master text styles</a:t>
            </a:r>
          </a:p>
        </p:txBody>
      </p:sp>
    </p:spTree>
    <p:custDataLst>
      <p:tags r:id="rId1"/>
    </p:custDataLst>
    <p:extLst>
      <p:ext uri="{BB962C8B-B14F-4D97-AF65-F5344CB8AC3E}">
        <p14:creationId xmlns:p14="http://schemas.microsoft.com/office/powerpoint/2010/main" val="30808672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ICOA Contact">
    <p:spTree>
      <p:nvGrpSpPr>
        <p:cNvPr id="1" name=""/>
        <p:cNvGrpSpPr/>
        <p:nvPr/>
      </p:nvGrpSpPr>
      <p:grpSpPr>
        <a:xfrm>
          <a:off x="0" y="0"/>
          <a:ext cx="0" cy="0"/>
          <a:chOff x="0" y="0"/>
          <a:chExt cx="0" cy="0"/>
        </a:xfrm>
      </p:grpSpPr>
      <p:sp>
        <p:nvSpPr>
          <p:cNvPr id="6" name="Shape 497"/>
          <p:cNvSpPr/>
          <p:nvPr/>
        </p:nvSpPr>
        <p:spPr>
          <a:xfrm>
            <a:off x="3500" y="4093259"/>
            <a:ext cx="9140500" cy="2764742"/>
          </a:xfrm>
          <a:prstGeom prst="roundRect">
            <a:avLst>
              <a:gd name="adj" fmla="val 0"/>
            </a:avLst>
          </a:prstGeom>
          <a:solidFill>
            <a:schemeClr val="accent4"/>
          </a:solidFill>
          <a:ln w="12700">
            <a:miter lim="400000"/>
          </a:ln>
        </p:spPr>
        <p:txBody>
          <a:bodyPr lIns="32146" rIns="32146"/>
          <a:lstStyle/>
          <a:p>
            <a:pPr lvl="0">
              <a:defRPr sz="2400">
                <a:solidFill>
                  <a:srgbClr val="FFFFFF"/>
                </a:solidFill>
              </a:defRPr>
            </a:pPr>
            <a:endParaRPr sz="1687"/>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4775" y="1214043"/>
            <a:ext cx="2530270" cy="5091682"/>
          </a:xfrm>
          <a:prstGeom prst="rect">
            <a:avLst/>
          </a:prstGeom>
        </p:spPr>
      </p:pic>
      <p:sp>
        <p:nvSpPr>
          <p:cNvPr id="12" name="Freeform 151"/>
          <p:cNvSpPr>
            <a:spLocks noEditPoints="1"/>
          </p:cNvSpPr>
          <p:nvPr/>
        </p:nvSpPr>
        <p:spPr bwMode="auto">
          <a:xfrm>
            <a:off x="4595092" y="4591744"/>
            <a:ext cx="278936" cy="197004"/>
          </a:xfrm>
          <a:custGeom>
            <a:avLst/>
            <a:gdLst>
              <a:gd name="T0" fmla="*/ 217 w 255"/>
              <a:gd name="T1" fmla="*/ 0 h 180"/>
              <a:gd name="T2" fmla="*/ 38 w 255"/>
              <a:gd name="T3" fmla="*/ 0 h 180"/>
              <a:gd name="T4" fmla="*/ 0 w 255"/>
              <a:gd name="T5" fmla="*/ 38 h 180"/>
              <a:gd name="T6" fmla="*/ 0 w 255"/>
              <a:gd name="T7" fmla="*/ 110 h 180"/>
              <a:gd name="T8" fmla="*/ 38 w 255"/>
              <a:gd name="T9" fmla="*/ 148 h 180"/>
              <a:gd name="T10" fmla="*/ 52 w 255"/>
              <a:gd name="T11" fmla="*/ 148 h 180"/>
              <a:gd name="T12" fmla="*/ 52 w 255"/>
              <a:gd name="T13" fmla="*/ 174 h 180"/>
              <a:gd name="T14" fmla="*/ 55 w 255"/>
              <a:gd name="T15" fmla="*/ 179 h 180"/>
              <a:gd name="T16" fmla="*/ 58 w 255"/>
              <a:gd name="T17" fmla="*/ 180 h 180"/>
              <a:gd name="T18" fmla="*/ 61 w 255"/>
              <a:gd name="T19" fmla="*/ 179 h 180"/>
              <a:gd name="T20" fmla="*/ 111 w 255"/>
              <a:gd name="T21" fmla="*/ 148 h 180"/>
              <a:gd name="T22" fmla="*/ 217 w 255"/>
              <a:gd name="T23" fmla="*/ 148 h 180"/>
              <a:gd name="T24" fmla="*/ 255 w 255"/>
              <a:gd name="T25" fmla="*/ 110 h 180"/>
              <a:gd name="T26" fmla="*/ 255 w 255"/>
              <a:gd name="T27" fmla="*/ 38 h 180"/>
              <a:gd name="T28" fmla="*/ 217 w 255"/>
              <a:gd name="T29" fmla="*/ 0 h 180"/>
              <a:gd name="T30" fmla="*/ 243 w 255"/>
              <a:gd name="T31" fmla="*/ 110 h 180"/>
              <a:gd name="T32" fmla="*/ 217 w 255"/>
              <a:gd name="T33" fmla="*/ 136 h 180"/>
              <a:gd name="T34" fmla="*/ 109 w 255"/>
              <a:gd name="T35" fmla="*/ 136 h 180"/>
              <a:gd name="T36" fmla="*/ 106 w 255"/>
              <a:gd name="T37" fmla="*/ 137 h 180"/>
              <a:gd name="T38" fmla="*/ 64 w 255"/>
              <a:gd name="T39" fmla="*/ 163 h 180"/>
              <a:gd name="T40" fmla="*/ 64 w 255"/>
              <a:gd name="T41" fmla="*/ 142 h 180"/>
              <a:gd name="T42" fmla="*/ 58 w 255"/>
              <a:gd name="T43" fmla="*/ 136 h 180"/>
              <a:gd name="T44" fmla="*/ 38 w 255"/>
              <a:gd name="T45" fmla="*/ 136 h 180"/>
              <a:gd name="T46" fmla="*/ 12 w 255"/>
              <a:gd name="T47" fmla="*/ 110 h 180"/>
              <a:gd name="T48" fmla="*/ 12 w 255"/>
              <a:gd name="T49" fmla="*/ 38 h 180"/>
              <a:gd name="T50" fmla="*/ 38 w 255"/>
              <a:gd name="T51" fmla="*/ 12 h 180"/>
              <a:gd name="T52" fmla="*/ 217 w 255"/>
              <a:gd name="T53" fmla="*/ 12 h 180"/>
              <a:gd name="T54" fmla="*/ 243 w 255"/>
              <a:gd name="T55" fmla="*/ 38 h 180"/>
              <a:gd name="T56" fmla="*/ 243 w 255"/>
              <a:gd name="T57" fmla="*/ 110 h 180"/>
              <a:gd name="T58" fmla="*/ 211 w 255"/>
              <a:gd name="T59" fmla="*/ 45 h 180"/>
              <a:gd name="T60" fmla="*/ 47 w 255"/>
              <a:gd name="T61" fmla="*/ 45 h 180"/>
              <a:gd name="T62" fmla="*/ 41 w 255"/>
              <a:gd name="T63" fmla="*/ 51 h 180"/>
              <a:gd name="T64" fmla="*/ 47 w 255"/>
              <a:gd name="T65" fmla="*/ 57 h 180"/>
              <a:gd name="T66" fmla="*/ 211 w 255"/>
              <a:gd name="T67" fmla="*/ 57 h 180"/>
              <a:gd name="T68" fmla="*/ 217 w 255"/>
              <a:gd name="T69" fmla="*/ 51 h 180"/>
              <a:gd name="T70" fmla="*/ 211 w 255"/>
              <a:gd name="T71" fmla="*/ 45 h 180"/>
              <a:gd name="T72" fmla="*/ 149 w 255"/>
              <a:gd name="T73" fmla="*/ 86 h 180"/>
              <a:gd name="T74" fmla="*/ 47 w 255"/>
              <a:gd name="T75" fmla="*/ 86 h 180"/>
              <a:gd name="T76" fmla="*/ 41 w 255"/>
              <a:gd name="T77" fmla="*/ 92 h 180"/>
              <a:gd name="T78" fmla="*/ 47 w 255"/>
              <a:gd name="T79" fmla="*/ 98 h 180"/>
              <a:gd name="T80" fmla="*/ 149 w 255"/>
              <a:gd name="T81" fmla="*/ 98 h 180"/>
              <a:gd name="T82" fmla="*/ 155 w 255"/>
              <a:gd name="T83" fmla="*/ 92 h 180"/>
              <a:gd name="T84" fmla="*/ 149 w 255"/>
              <a:gd name="T85" fmla="*/ 8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5" h="180">
                <a:moveTo>
                  <a:pt x="217" y="0"/>
                </a:moveTo>
                <a:cubicBezTo>
                  <a:pt x="38" y="0"/>
                  <a:pt x="38" y="0"/>
                  <a:pt x="38" y="0"/>
                </a:cubicBezTo>
                <a:cubicBezTo>
                  <a:pt x="17" y="0"/>
                  <a:pt x="0" y="17"/>
                  <a:pt x="0" y="38"/>
                </a:cubicBezTo>
                <a:cubicBezTo>
                  <a:pt x="0" y="110"/>
                  <a:pt x="0" y="110"/>
                  <a:pt x="0" y="110"/>
                </a:cubicBezTo>
                <a:cubicBezTo>
                  <a:pt x="0" y="131"/>
                  <a:pt x="17" y="148"/>
                  <a:pt x="38" y="148"/>
                </a:cubicBezTo>
                <a:cubicBezTo>
                  <a:pt x="52" y="148"/>
                  <a:pt x="52" y="148"/>
                  <a:pt x="52" y="148"/>
                </a:cubicBezTo>
                <a:cubicBezTo>
                  <a:pt x="52" y="174"/>
                  <a:pt x="52" y="174"/>
                  <a:pt x="52" y="174"/>
                </a:cubicBezTo>
                <a:cubicBezTo>
                  <a:pt x="52" y="176"/>
                  <a:pt x="53" y="178"/>
                  <a:pt x="55" y="179"/>
                </a:cubicBezTo>
                <a:cubicBezTo>
                  <a:pt x="56" y="180"/>
                  <a:pt x="57" y="180"/>
                  <a:pt x="58" y="180"/>
                </a:cubicBezTo>
                <a:cubicBezTo>
                  <a:pt x="59" y="180"/>
                  <a:pt x="60" y="180"/>
                  <a:pt x="61" y="179"/>
                </a:cubicBezTo>
                <a:cubicBezTo>
                  <a:pt x="111" y="148"/>
                  <a:pt x="111" y="148"/>
                  <a:pt x="111" y="148"/>
                </a:cubicBezTo>
                <a:cubicBezTo>
                  <a:pt x="217" y="148"/>
                  <a:pt x="217" y="148"/>
                  <a:pt x="217" y="148"/>
                </a:cubicBezTo>
                <a:cubicBezTo>
                  <a:pt x="238" y="148"/>
                  <a:pt x="255" y="131"/>
                  <a:pt x="255" y="110"/>
                </a:cubicBezTo>
                <a:cubicBezTo>
                  <a:pt x="255" y="38"/>
                  <a:pt x="255" y="38"/>
                  <a:pt x="255" y="38"/>
                </a:cubicBezTo>
                <a:cubicBezTo>
                  <a:pt x="255" y="17"/>
                  <a:pt x="238" y="0"/>
                  <a:pt x="217" y="0"/>
                </a:cubicBezTo>
                <a:close/>
                <a:moveTo>
                  <a:pt x="243" y="110"/>
                </a:moveTo>
                <a:cubicBezTo>
                  <a:pt x="243" y="125"/>
                  <a:pt x="232" y="136"/>
                  <a:pt x="217" y="136"/>
                </a:cubicBezTo>
                <a:cubicBezTo>
                  <a:pt x="109" y="136"/>
                  <a:pt x="109" y="136"/>
                  <a:pt x="109" y="136"/>
                </a:cubicBezTo>
                <a:cubicBezTo>
                  <a:pt x="108" y="136"/>
                  <a:pt x="107" y="137"/>
                  <a:pt x="106" y="137"/>
                </a:cubicBezTo>
                <a:cubicBezTo>
                  <a:pt x="64" y="163"/>
                  <a:pt x="64" y="163"/>
                  <a:pt x="64" y="163"/>
                </a:cubicBezTo>
                <a:cubicBezTo>
                  <a:pt x="64" y="142"/>
                  <a:pt x="64" y="142"/>
                  <a:pt x="64" y="142"/>
                </a:cubicBezTo>
                <a:cubicBezTo>
                  <a:pt x="64" y="139"/>
                  <a:pt x="61" y="136"/>
                  <a:pt x="58" y="136"/>
                </a:cubicBezTo>
                <a:cubicBezTo>
                  <a:pt x="38" y="136"/>
                  <a:pt x="38" y="136"/>
                  <a:pt x="38" y="136"/>
                </a:cubicBezTo>
                <a:cubicBezTo>
                  <a:pt x="23" y="136"/>
                  <a:pt x="12" y="125"/>
                  <a:pt x="12" y="110"/>
                </a:cubicBezTo>
                <a:cubicBezTo>
                  <a:pt x="12" y="38"/>
                  <a:pt x="12" y="38"/>
                  <a:pt x="12" y="38"/>
                </a:cubicBezTo>
                <a:cubicBezTo>
                  <a:pt x="12" y="24"/>
                  <a:pt x="23" y="12"/>
                  <a:pt x="38" y="12"/>
                </a:cubicBezTo>
                <a:cubicBezTo>
                  <a:pt x="217" y="12"/>
                  <a:pt x="217" y="12"/>
                  <a:pt x="217" y="12"/>
                </a:cubicBezTo>
                <a:cubicBezTo>
                  <a:pt x="232" y="12"/>
                  <a:pt x="243" y="24"/>
                  <a:pt x="243" y="38"/>
                </a:cubicBezTo>
                <a:lnTo>
                  <a:pt x="243" y="110"/>
                </a:lnTo>
                <a:close/>
                <a:moveTo>
                  <a:pt x="211" y="45"/>
                </a:moveTo>
                <a:cubicBezTo>
                  <a:pt x="47" y="45"/>
                  <a:pt x="47" y="45"/>
                  <a:pt x="47" y="45"/>
                </a:cubicBezTo>
                <a:cubicBezTo>
                  <a:pt x="44" y="45"/>
                  <a:pt x="41" y="48"/>
                  <a:pt x="41" y="51"/>
                </a:cubicBezTo>
                <a:cubicBezTo>
                  <a:pt x="41" y="55"/>
                  <a:pt x="44" y="57"/>
                  <a:pt x="47" y="57"/>
                </a:cubicBezTo>
                <a:cubicBezTo>
                  <a:pt x="211" y="57"/>
                  <a:pt x="211" y="57"/>
                  <a:pt x="211" y="57"/>
                </a:cubicBezTo>
                <a:cubicBezTo>
                  <a:pt x="215" y="57"/>
                  <a:pt x="217" y="55"/>
                  <a:pt x="217" y="51"/>
                </a:cubicBezTo>
                <a:cubicBezTo>
                  <a:pt x="217" y="48"/>
                  <a:pt x="215" y="45"/>
                  <a:pt x="211" y="45"/>
                </a:cubicBezTo>
                <a:close/>
                <a:moveTo>
                  <a:pt x="149" y="86"/>
                </a:moveTo>
                <a:cubicBezTo>
                  <a:pt x="47" y="86"/>
                  <a:pt x="47" y="86"/>
                  <a:pt x="47" y="86"/>
                </a:cubicBezTo>
                <a:cubicBezTo>
                  <a:pt x="44" y="86"/>
                  <a:pt x="41" y="89"/>
                  <a:pt x="41" y="92"/>
                </a:cubicBezTo>
                <a:cubicBezTo>
                  <a:pt x="41" y="95"/>
                  <a:pt x="44" y="98"/>
                  <a:pt x="47" y="98"/>
                </a:cubicBezTo>
                <a:cubicBezTo>
                  <a:pt x="149" y="98"/>
                  <a:pt x="149" y="98"/>
                  <a:pt x="149" y="98"/>
                </a:cubicBezTo>
                <a:cubicBezTo>
                  <a:pt x="153" y="98"/>
                  <a:pt x="155" y="95"/>
                  <a:pt x="155" y="92"/>
                </a:cubicBezTo>
                <a:cubicBezTo>
                  <a:pt x="155" y="89"/>
                  <a:pt x="153" y="86"/>
                  <a:pt x="149" y="86"/>
                </a:cubicBezTo>
                <a:close/>
              </a:path>
            </a:pathLst>
          </a:custGeom>
          <a:solidFill>
            <a:schemeClr val="tx2">
              <a:lumMod val="60000"/>
              <a:lumOff val="40000"/>
            </a:schemeClr>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13" name="Freeform 33"/>
          <p:cNvSpPr>
            <a:spLocks noEditPoints="1"/>
          </p:cNvSpPr>
          <p:nvPr/>
        </p:nvSpPr>
        <p:spPr bwMode="auto">
          <a:xfrm>
            <a:off x="4585366" y="5160792"/>
            <a:ext cx="298388" cy="299875"/>
          </a:xfrm>
          <a:custGeom>
            <a:avLst/>
            <a:gdLst>
              <a:gd name="T0" fmla="*/ 204 w 255"/>
              <a:gd name="T1" fmla="*/ 81 h 256"/>
              <a:gd name="T2" fmla="*/ 198 w 255"/>
              <a:gd name="T3" fmla="*/ 0 h 256"/>
              <a:gd name="T4" fmla="*/ 51 w 255"/>
              <a:gd name="T5" fmla="*/ 6 h 256"/>
              <a:gd name="T6" fmla="*/ 6 w 255"/>
              <a:gd name="T7" fmla="*/ 81 h 256"/>
              <a:gd name="T8" fmla="*/ 0 w 255"/>
              <a:gd name="T9" fmla="*/ 193 h 256"/>
              <a:gd name="T10" fmla="*/ 51 w 255"/>
              <a:gd name="T11" fmla="*/ 199 h 256"/>
              <a:gd name="T12" fmla="*/ 57 w 255"/>
              <a:gd name="T13" fmla="*/ 256 h 256"/>
              <a:gd name="T14" fmla="*/ 204 w 255"/>
              <a:gd name="T15" fmla="*/ 250 h 256"/>
              <a:gd name="T16" fmla="*/ 249 w 255"/>
              <a:gd name="T17" fmla="*/ 199 h 256"/>
              <a:gd name="T18" fmla="*/ 255 w 255"/>
              <a:gd name="T19" fmla="*/ 87 h 256"/>
              <a:gd name="T20" fmla="*/ 63 w 255"/>
              <a:gd name="T21" fmla="*/ 12 h 256"/>
              <a:gd name="T22" fmla="*/ 192 w 255"/>
              <a:gd name="T23" fmla="*/ 28 h 256"/>
              <a:gd name="T24" fmla="*/ 63 w 255"/>
              <a:gd name="T25" fmla="*/ 12 h 256"/>
              <a:gd name="T26" fmla="*/ 192 w 255"/>
              <a:gd name="T27" fmla="*/ 40 h 256"/>
              <a:gd name="T28" fmla="*/ 63 w 255"/>
              <a:gd name="T29" fmla="*/ 81 h 256"/>
              <a:gd name="T30" fmla="*/ 51 w 255"/>
              <a:gd name="T31" fmla="*/ 165 h 256"/>
              <a:gd name="T32" fmla="*/ 42 w 255"/>
              <a:gd name="T33" fmla="*/ 161 h 256"/>
              <a:gd name="T34" fmla="*/ 51 w 255"/>
              <a:gd name="T35" fmla="*/ 158 h 256"/>
              <a:gd name="T36" fmla="*/ 192 w 255"/>
              <a:gd name="T37" fmla="*/ 244 h 256"/>
              <a:gd name="T38" fmla="*/ 63 w 255"/>
              <a:gd name="T39" fmla="*/ 158 h 256"/>
              <a:gd name="T40" fmla="*/ 192 w 255"/>
              <a:gd name="T41" fmla="*/ 244 h 256"/>
              <a:gd name="T42" fmla="*/ 204 w 255"/>
              <a:gd name="T43" fmla="*/ 187 h 256"/>
              <a:gd name="T44" fmla="*/ 209 w 255"/>
              <a:gd name="T45" fmla="*/ 177 h 256"/>
              <a:gd name="T46" fmla="*/ 209 w 255"/>
              <a:gd name="T47" fmla="*/ 146 h 256"/>
              <a:gd name="T48" fmla="*/ 30 w 255"/>
              <a:gd name="T49" fmla="*/ 161 h 256"/>
              <a:gd name="T50" fmla="*/ 51 w 255"/>
              <a:gd name="T51" fmla="*/ 177 h 256"/>
              <a:gd name="T52" fmla="*/ 12 w 255"/>
              <a:gd name="T53" fmla="*/ 187 h 256"/>
              <a:gd name="T54" fmla="*/ 243 w 255"/>
              <a:gd name="T55" fmla="*/ 93 h 256"/>
              <a:gd name="T56" fmla="*/ 204 w 255"/>
              <a:gd name="T57" fmla="*/ 165 h 256"/>
              <a:gd name="T58" fmla="*/ 209 w 255"/>
              <a:gd name="T59" fmla="*/ 158 h 256"/>
              <a:gd name="T60" fmla="*/ 209 w 255"/>
              <a:gd name="T61" fmla="*/ 165 h 256"/>
              <a:gd name="T62" fmla="*/ 219 w 255"/>
              <a:gd name="T63" fmla="*/ 127 h 256"/>
              <a:gd name="T64" fmla="*/ 225 w 255"/>
              <a:gd name="T65" fmla="*/ 121 h 256"/>
              <a:gd name="T66" fmla="*/ 214 w 255"/>
              <a:gd name="T67" fmla="*/ 117 h 256"/>
              <a:gd name="T68" fmla="*/ 214 w 255"/>
              <a:gd name="T69" fmla="*/ 125 h 256"/>
              <a:gd name="T70" fmla="*/ 195 w 255"/>
              <a:gd name="T71" fmla="*/ 127 h 256"/>
              <a:gd name="T72" fmla="*/ 201 w 255"/>
              <a:gd name="T73" fmla="*/ 121 h 256"/>
              <a:gd name="T74" fmla="*/ 190 w 255"/>
              <a:gd name="T75" fmla="*/ 117 h 256"/>
              <a:gd name="T76" fmla="*/ 190 w 255"/>
              <a:gd name="T77" fmla="*/ 125 h 256"/>
              <a:gd name="T78" fmla="*/ 79 w 255"/>
              <a:gd name="T79" fmla="*/ 215 h 256"/>
              <a:gd name="T80" fmla="*/ 182 w 255"/>
              <a:gd name="T81" fmla="*/ 209 h 256"/>
              <a:gd name="T82" fmla="*/ 79 w 255"/>
              <a:gd name="T83" fmla="*/ 203 h 256"/>
              <a:gd name="T84" fmla="*/ 79 w 255"/>
              <a:gd name="T85" fmla="*/ 215 h 256"/>
              <a:gd name="T86" fmla="*/ 176 w 255"/>
              <a:gd name="T87" fmla="*/ 186 h 256"/>
              <a:gd name="T88" fmla="*/ 176 w 255"/>
              <a:gd name="T89" fmla="*/ 174 h 256"/>
              <a:gd name="T90" fmla="*/ 73 w 255"/>
              <a:gd name="T91" fmla="*/ 18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5" h="256">
                <a:moveTo>
                  <a:pt x="249" y="81"/>
                </a:moveTo>
                <a:cubicBezTo>
                  <a:pt x="204" y="81"/>
                  <a:pt x="204" y="81"/>
                  <a:pt x="204" y="81"/>
                </a:cubicBezTo>
                <a:cubicBezTo>
                  <a:pt x="204" y="6"/>
                  <a:pt x="204" y="6"/>
                  <a:pt x="204" y="6"/>
                </a:cubicBezTo>
                <a:cubicBezTo>
                  <a:pt x="204" y="3"/>
                  <a:pt x="202" y="0"/>
                  <a:pt x="198" y="0"/>
                </a:cubicBezTo>
                <a:cubicBezTo>
                  <a:pt x="57" y="0"/>
                  <a:pt x="57" y="0"/>
                  <a:pt x="57" y="0"/>
                </a:cubicBezTo>
                <a:cubicBezTo>
                  <a:pt x="53" y="0"/>
                  <a:pt x="51" y="3"/>
                  <a:pt x="51" y="6"/>
                </a:cubicBezTo>
                <a:cubicBezTo>
                  <a:pt x="51" y="81"/>
                  <a:pt x="51" y="81"/>
                  <a:pt x="51" y="81"/>
                </a:cubicBezTo>
                <a:cubicBezTo>
                  <a:pt x="6" y="81"/>
                  <a:pt x="6" y="81"/>
                  <a:pt x="6" y="81"/>
                </a:cubicBezTo>
                <a:cubicBezTo>
                  <a:pt x="2" y="81"/>
                  <a:pt x="0" y="84"/>
                  <a:pt x="0" y="87"/>
                </a:cubicBezTo>
                <a:cubicBezTo>
                  <a:pt x="0" y="193"/>
                  <a:pt x="0" y="193"/>
                  <a:pt x="0" y="193"/>
                </a:cubicBezTo>
                <a:cubicBezTo>
                  <a:pt x="0" y="196"/>
                  <a:pt x="2" y="199"/>
                  <a:pt x="6" y="199"/>
                </a:cubicBezTo>
                <a:cubicBezTo>
                  <a:pt x="51" y="199"/>
                  <a:pt x="51" y="199"/>
                  <a:pt x="51" y="199"/>
                </a:cubicBezTo>
                <a:cubicBezTo>
                  <a:pt x="51" y="250"/>
                  <a:pt x="51" y="250"/>
                  <a:pt x="51" y="250"/>
                </a:cubicBezTo>
                <a:cubicBezTo>
                  <a:pt x="51" y="253"/>
                  <a:pt x="53" y="256"/>
                  <a:pt x="57" y="256"/>
                </a:cubicBezTo>
                <a:cubicBezTo>
                  <a:pt x="198" y="256"/>
                  <a:pt x="198" y="256"/>
                  <a:pt x="198" y="256"/>
                </a:cubicBezTo>
                <a:cubicBezTo>
                  <a:pt x="202" y="256"/>
                  <a:pt x="204" y="253"/>
                  <a:pt x="204" y="250"/>
                </a:cubicBezTo>
                <a:cubicBezTo>
                  <a:pt x="204" y="199"/>
                  <a:pt x="204" y="199"/>
                  <a:pt x="204" y="199"/>
                </a:cubicBezTo>
                <a:cubicBezTo>
                  <a:pt x="249" y="199"/>
                  <a:pt x="249" y="199"/>
                  <a:pt x="249" y="199"/>
                </a:cubicBezTo>
                <a:cubicBezTo>
                  <a:pt x="253" y="199"/>
                  <a:pt x="255" y="196"/>
                  <a:pt x="255" y="193"/>
                </a:cubicBezTo>
                <a:cubicBezTo>
                  <a:pt x="255" y="87"/>
                  <a:pt x="255" y="87"/>
                  <a:pt x="255" y="87"/>
                </a:cubicBezTo>
                <a:cubicBezTo>
                  <a:pt x="255" y="84"/>
                  <a:pt x="253" y="81"/>
                  <a:pt x="249" y="81"/>
                </a:cubicBezTo>
                <a:close/>
                <a:moveTo>
                  <a:pt x="63" y="12"/>
                </a:moveTo>
                <a:cubicBezTo>
                  <a:pt x="192" y="12"/>
                  <a:pt x="192" y="12"/>
                  <a:pt x="192" y="12"/>
                </a:cubicBezTo>
                <a:cubicBezTo>
                  <a:pt x="192" y="28"/>
                  <a:pt x="192" y="28"/>
                  <a:pt x="192" y="28"/>
                </a:cubicBezTo>
                <a:cubicBezTo>
                  <a:pt x="63" y="28"/>
                  <a:pt x="63" y="28"/>
                  <a:pt x="63" y="28"/>
                </a:cubicBezTo>
                <a:lnTo>
                  <a:pt x="63" y="12"/>
                </a:lnTo>
                <a:close/>
                <a:moveTo>
                  <a:pt x="63" y="40"/>
                </a:moveTo>
                <a:cubicBezTo>
                  <a:pt x="192" y="40"/>
                  <a:pt x="192" y="40"/>
                  <a:pt x="192" y="40"/>
                </a:cubicBezTo>
                <a:cubicBezTo>
                  <a:pt x="192" y="81"/>
                  <a:pt x="192" y="81"/>
                  <a:pt x="192" y="81"/>
                </a:cubicBezTo>
                <a:cubicBezTo>
                  <a:pt x="63" y="81"/>
                  <a:pt x="63" y="81"/>
                  <a:pt x="63" y="81"/>
                </a:cubicBezTo>
                <a:lnTo>
                  <a:pt x="63" y="40"/>
                </a:lnTo>
                <a:close/>
                <a:moveTo>
                  <a:pt x="51" y="165"/>
                </a:moveTo>
                <a:cubicBezTo>
                  <a:pt x="46" y="165"/>
                  <a:pt x="46" y="165"/>
                  <a:pt x="46" y="165"/>
                </a:cubicBezTo>
                <a:cubicBezTo>
                  <a:pt x="44" y="165"/>
                  <a:pt x="42" y="163"/>
                  <a:pt x="42" y="161"/>
                </a:cubicBezTo>
                <a:cubicBezTo>
                  <a:pt x="42" y="159"/>
                  <a:pt x="44" y="158"/>
                  <a:pt x="46" y="158"/>
                </a:cubicBezTo>
                <a:cubicBezTo>
                  <a:pt x="51" y="158"/>
                  <a:pt x="51" y="158"/>
                  <a:pt x="51" y="158"/>
                </a:cubicBezTo>
                <a:lnTo>
                  <a:pt x="51" y="165"/>
                </a:lnTo>
                <a:close/>
                <a:moveTo>
                  <a:pt x="192" y="244"/>
                </a:moveTo>
                <a:cubicBezTo>
                  <a:pt x="63" y="244"/>
                  <a:pt x="63" y="244"/>
                  <a:pt x="63" y="244"/>
                </a:cubicBezTo>
                <a:cubicBezTo>
                  <a:pt x="63" y="158"/>
                  <a:pt x="63" y="158"/>
                  <a:pt x="63" y="158"/>
                </a:cubicBezTo>
                <a:cubicBezTo>
                  <a:pt x="192" y="158"/>
                  <a:pt x="192" y="158"/>
                  <a:pt x="192" y="158"/>
                </a:cubicBezTo>
                <a:lnTo>
                  <a:pt x="192" y="244"/>
                </a:lnTo>
                <a:close/>
                <a:moveTo>
                  <a:pt x="243" y="187"/>
                </a:moveTo>
                <a:cubicBezTo>
                  <a:pt x="204" y="187"/>
                  <a:pt x="204" y="187"/>
                  <a:pt x="204" y="187"/>
                </a:cubicBezTo>
                <a:cubicBezTo>
                  <a:pt x="204" y="177"/>
                  <a:pt x="204" y="177"/>
                  <a:pt x="204" y="177"/>
                </a:cubicBezTo>
                <a:cubicBezTo>
                  <a:pt x="209" y="177"/>
                  <a:pt x="209" y="177"/>
                  <a:pt x="209" y="177"/>
                </a:cubicBezTo>
                <a:cubicBezTo>
                  <a:pt x="218" y="177"/>
                  <a:pt x="225" y="170"/>
                  <a:pt x="225" y="161"/>
                </a:cubicBezTo>
                <a:cubicBezTo>
                  <a:pt x="225" y="153"/>
                  <a:pt x="218" y="146"/>
                  <a:pt x="209" y="146"/>
                </a:cubicBezTo>
                <a:cubicBezTo>
                  <a:pt x="46" y="146"/>
                  <a:pt x="46" y="146"/>
                  <a:pt x="46" y="146"/>
                </a:cubicBezTo>
                <a:cubicBezTo>
                  <a:pt x="37" y="146"/>
                  <a:pt x="30" y="153"/>
                  <a:pt x="30" y="161"/>
                </a:cubicBezTo>
                <a:cubicBezTo>
                  <a:pt x="30" y="170"/>
                  <a:pt x="37" y="177"/>
                  <a:pt x="46" y="177"/>
                </a:cubicBezTo>
                <a:cubicBezTo>
                  <a:pt x="51" y="177"/>
                  <a:pt x="51" y="177"/>
                  <a:pt x="51" y="177"/>
                </a:cubicBezTo>
                <a:cubicBezTo>
                  <a:pt x="51" y="187"/>
                  <a:pt x="51" y="187"/>
                  <a:pt x="51" y="187"/>
                </a:cubicBezTo>
                <a:cubicBezTo>
                  <a:pt x="12" y="187"/>
                  <a:pt x="12" y="187"/>
                  <a:pt x="12" y="187"/>
                </a:cubicBezTo>
                <a:cubicBezTo>
                  <a:pt x="12" y="93"/>
                  <a:pt x="12" y="93"/>
                  <a:pt x="12" y="93"/>
                </a:cubicBezTo>
                <a:cubicBezTo>
                  <a:pt x="243" y="93"/>
                  <a:pt x="243" y="93"/>
                  <a:pt x="243" y="93"/>
                </a:cubicBezTo>
                <a:lnTo>
                  <a:pt x="243" y="187"/>
                </a:lnTo>
                <a:close/>
                <a:moveTo>
                  <a:pt x="204" y="165"/>
                </a:moveTo>
                <a:cubicBezTo>
                  <a:pt x="204" y="158"/>
                  <a:pt x="204" y="158"/>
                  <a:pt x="204" y="158"/>
                </a:cubicBezTo>
                <a:cubicBezTo>
                  <a:pt x="209" y="158"/>
                  <a:pt x="209" y="158"/>
                  <a:pt x="209" y="158"/>
                </a:cubicBezTo>
                <a:cubicBezTo>
                  <a:pt x="211" y="158"/>
                  <a:pt x="213" y="159"/>
                  <a:pt x="213" y="161"/>
                </a:cubicBezTo>
                <a:cubicBezTo>
                  <a:pt x="213" y="163"/>
                  <a:pt x="211" y="165"/>
                  <a:pt x="209" y="165"/>
                </a:cubicBezTo>
                <a:lnTo>
                  <a:pt x="204" y="165"/>
                </a:lnTo>
                <a:close/>
                <a:moveTo>
                  <a:pt x="219" y="127"/>
                </a:moveTo>
                <a:cubicBezTo>
                  <a:pt x="220" y="127"/>
                  <a:pt x="222" y="126"/>
                  <a:pt x="223" y="125"/>
                </a:cubicBezTo>
                <a:cubicBezTo>
                  <a:pt x="224" y="124"/>
                  <a:pt x="225" y="123"/>
                  <a:pt x="225" y="121"/>
                </a:cubicBezTo>
                <a:cubicBezTo>
                  <a:pt x="225" y="120"/>
                  <a:pt x="224" y="118"/>
                  <a:pt x="223" y="117"/>
                </a:cubicBezTo>
                <a:cubicBezTo>
                  <a:pt x="221" y="115"/>
                  <a:pt x="217" y="115"/>
                  <a:pt x="214" y="117"/>
                </a:cubicBezTo>
                <a:cubicBezTo>
                  <a:pt x="213" y="118"/>
                  <a:pt x="213" y="120"/>
                  <a:pt x="213" y="121"/>
                </a:cubicBezTo>
                <a:cubicBezTo>
                  <a:pt x="213" y="123"/>
                  <a:pt x="213" y="124"/>
                  <a:pt x="214" y="125"/>
                </a:cubicBezTo>
                <a:cubicBezTo>
                  <a:pt x="215" y="126"/>
                  <a:pt x="217" y="127"/>
                  <a:pt x="219" y="127"/>
                </a:cubicBezTo>
                <a:close/>
                <a:moveTo>
                  <a:pt x="195" y="127"/>
                </a:moveTo>
                <a:cubicBezTo>
                  <a:pt x="196" y="127"/>
                  <a:pt x="198" y="126"/>
                  <a:pt x="199" y="125"/>
                </a:cubicBezTo>
                <a:cubicBezTo>
                  <a:pt x="200" y="124"/>
                  <a:pt x="201" y="123"/>
                  <a:pt x="201" y="121"/>
                </a:cubicBezTo>
                <a:cubicBezTo>
                  <a:pt x="201" y="120"/>
                  <a:pt x="200" y="118"/>
                  <a:pt x="199" y="117"/>
                </a:cubicBezTo>
                <a:cubicBezTo>
                  <a:pt x="197" y="115"/>
                  <a:pt x="192" y="115"/>
                  <a:pt x="190" y="117"/>
                </a:cubicBezTo>
                <a:cubicBezTo>
                  <a:pt x="189" y="118"/>
                  <a:pt x="189" y="120"/>
                  <a:pt x="189" y="121"/>
                </a:cubicBezTo>
                <a:cubicBezTo>
                  <a:pt x="189" y="123"/>
                  <a:pt x="189" y="124"/>
                  <a:pt x="190" y="125"/>
                </a:cubicBezTo>
                <a:cubicBezTo>
                  <a:pt x="191" y="126"/>
                  <a:pt x="193" y="127"/>
                  <a:pt x="195" y="127"/>
                </a:cubicBezTo>
                <a:close/>
                <a:moveTo>
                  <a:pt x="79" y="215"/>
                </a:moveTo>
                <a:cubicBezTo>
                  <a:pt x="176" y="215"/>
                  <a:pt x="176" y="215"/>
                  <a:pt x="176" y="215"/>
                </a:cubicBezTo>
                <a:cubicBezTo>
                  <a:pt x="179" y="215"/>
                  <a:pt x="182" y="213"/>
                  <a:pt x="182" y="209"/>
                </a:cubicBezTo>
                <a:cubicBezTo>
                  <a:pt x="182" y="206"/>
                  <a:pt x="179" y="203"/>
                  <a:pt x="176" y="203"/>
                </a:cubicBezTo>
                <a:cubicBezTo>
                  <a:pt x="79" y="203"/>
                  <a:pt x="79" y="203"/>
                  <a:pt x="79" y="203"/>
                </a:cubicBezTo>
                <a:cubicBezTo>
                  <a:pt x="76" y="203"/>
                  <a:pt x="73" y="206"/>
                  <a:pt x="73" y="209"/>
                </a:cubicBezTo>
                <a:cubicBezTo>
                  <a:pt x="73" y="213"/>
                  <a:pt x="76" y="215"/>
                  <a:pt x="79" y="215"/>
                </a:cubicBezTo>
                <a:close/>
                <a:moveTo>
                  <a:pt x="79" y="186"/>
                </a:moveTo>
                <a:cubicBezTo>
                  <a:pt x="176" y="186"/>
                  <a:pt x="176" y="186"/>
                  <a:pt x="176" y="186"/>
                </a:cubicBezTo>
                <a:cubicBezTo>
                  <a:pt x="179" y="186"/>
                  <a:pt x="182" y="184"/>
                  <a:pt x="182" y="180"/>
                </a:cubicBezTo>
                <a:cubicBezTo>
                  <a:pt x="182" y="177"/>
                  <a:pt x="179" y="174"/>
                  <a:pt x="176" y="174"/>
                </a:cubicBezTo>
                <a:cubicBezTo>
                  <a:pt x="79" y="174"/>
                  <a:pt x="79" y="174"/>
                  <a:pt x="79" y="174"/>
                </a:cubicBezTo>
                <a:cubicBezTo>
                  <a:pt x="76" y="174"/>
                  <a:pt x="73" y="177"/>
                  <a:pt x="73" y="180"/>
                </a:cubicBezTo>
                <a:cubicBezTo>
                  <a:pt x="73" y="184"/>
                  <a:pt x="76" y="186"/>
                  <a:pt x="79" y="186"/>
                </a:cubicBezTo>
                <a:close/>
              </a:path>
            </a:pathLst>
          </a:custGeom>
          <a:solidFill>
            <a:schemeClr val="tx2">
              <a:lumMod val="60000"/>
              <a:lumOff val="40000"/>
            </a:schemeClr>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14" name="Freeform 17"/>
          <p:cNvSpPr>
            <a:spLocks noEditPoints="1"/>
          </p:cNvSpPr>
          <p:nvPr/>
        </p:nvSpPr>
        <p:spPr bwMode="auto">
          <a:xfrm>
            <a:off x="4582358" y="5764551"/>
            <a:ext cx="304407" cy="333635"/>
          </a:xfrm>
          <a:custGeom>
            <a:avLst/>
            <a:gdLst>
              <a:gd name="T0" fmla="*/ 50 w 234"/>
              <a:gd name="T1" fmla="*/ 61 h 256"/>
              <a:gd name="T2" fmla="*/ 115 w 234"/>
              <a:gd name="T3" fmla="*/ 34 h 256"/>
              <a:gd name="T4" fmla="*/ 115 w 234"/>
              <a:gd name="T5" fmla="*/ 49 h 256"/>
              <a:gd name="T6" fmla="*/ 118 w 234"/>
              <a:gd name="T7" fmla="*/ 54 h 256"/>
              <a:gd name="T8" fmla="*/ 121 w 234"/>
              <a:gd name="T9" fmla="*/ 55 h 256"/>
              <a:gd name="T10" fmla="*/ 124 w 234"/>
              <a:gd name="T11" fmla="*/ 54 h 256"/>
              <a:gd name="T12" fmla="*/ 163 w 234"/>
              <a:gd name="T13" fmla="*/ 33 h 256"/>
              <a:gd name="T14" fmla="*/ 166 w 234"/>
              <a:gd name="T15" fmla="*/ 28 h 256"/>
              <a:gd name="T16" fmla="*/ 163 w 234"/>
              <a:gd name="T17" fmla="*/ 22 h 256"/>
              <a:gd name="T18" fmla="*/ 124 w 234"/>
              <a:gd name="T19" fmla="*/ 1 h 256"/>
              <a:gd name="T20" fmla="*/ 118 w 234"/>
              <a:gd name="T21" fmla="*/ 1 h 256"/>
              <a:gd name="T22" fmla="*/ 115 w 234"/>
              <a:gd name="T23" fmla="*/ 6 h 256"/>
              <a:gd name="T24" fmla="*/ 115 w 234"/>
              <a:gd name="T25" fmla="*/ 22 h 256"/>
              <a:gd name="T26" fmla="*/ 42 w 234"/>
              <a:gd name="T27" fmla="*/ 53 h 256"/>
              <a:gd name="T28" fmla="*/ 42 w 234"/>
              <a:gd name="T29" fmla="*/ 204 h 256"/>
              <a:gd name="T30" fmla="*/ 46 w 234"/>
              <a:gd name="T31" fmla="*/ 205 h 256"/>
              <a:gd name="T32" fmla="*/ 50 w 234"/>
              <a:gd name="T33" fmla="*/ 204 h 256"/>
              <a:gd name="T34" fmla="*/ 50 w 234"/>
              <a:gd name="T35" fmla="*/ 195 h 256"/>
              <a:gd name="T36" fmla="*/ 50 w 234"/>
              <a:gd name="T37" fmla="*/ 61 h 256"/>
              <a:gd name="T38" fmla="*/ 127 w 234"/>
              <a:gd name="T39" fmla="*/ 17 h 256"/>
              <a:gd name="T40" fmla="*/ 147 w 234"/>
              <a:gd name="T41" fmla="*/ 28 h 256"/>
              <a:gd name="T42" fmla="*/ 127 w 234"/>
              <a:gd name="T43" fmla="*/ 39 h 256"/>
              <a:gd name="T44" fmla="*/ 127 w 234"/>
              <a:gd name="T45" fmla="*/ 17 h 256"/>
              <a:gd name="T46" fmla="*/ 193 w 234"/>
              <a:gd name="T47" fmla="*/ 53 h 256"/>
              <a:gd name="T48" fmla="*/ 184 w 234"/>
              <a:gd name="T49" fmla="*/ 53 h 256"/>
              <a:gd name="T50" fmla="*/ 184 w 234"/>
              <a:gd name="T51" fmla="*/ 61 h 256"/>
              <a:gd name="T52" fmla="*/ 184 w 234"/>
              <a:gd name="T53" fmla="*/ 195 h 256"/>
              <a:gd name="T54" fmla="*/ 123 w 234"/>
              <a:gd name="T55" fmla="*/ 223 h 256"/>
              <a:gd name="T56" fmla="*/ 123 w 234"/>
              <a:gd name="T57" fmla="*/ 208 h 256"/>
              <a:gd name="T58" fmla="*/ 120 w 234"/>
              <a:gd name="T59" fmla="*/ 203 h 256"/>
              <a:gd name="T60" fmla="*/ 115 w 234"/>
              <a:gd name="T61" fmla="*/ 202 h 256"/>
              <a:gd name="T62" fmla="*/ 76 w 234"/>
              <a:gd name="T63" fmla="*/ 224 h 256"/>
              <a:gd name="T64" fmla="*/ 73 w 234"/>
              <a:gd name="T65" fmla="*/ 229 h 256"/>
              <a:gd name="T66" fmla="*/ 76 w 234"/>
              <a:gd name="T67" fmla="*/ 234 h 256"/>
              <a:gd name="T68" fmla="*/ 115 w 234"/>
              <a:gd name="T69" fmla="*/ 255 h 256"/>
              <a:gd name="T70" fmla="*/ 117 w 234"/>
              <a:gd name="T71" fmla="*/ 256 h 256"/>
              <a:gd name="T72" fmla="*/ 120 w 234"/>
              <a:gd name="T73" fmla="*/ 255 h 256"/>
              <a:gd name="T74" fmla="*/ 123 w 234"/>
              <a:gd name="T75" fmla="*/ 250 h 256"/>
              <a:gd name="T76" fmla="*/ 123 w 234"/>
              <a:gd name="T77" fmla="*/ 235 h 256"/>
              <a:gd name="T78" fmla="*/ 193 w 234"/>
              <a:gd name="T79" fmla="*/ 204 h 256"/>
              <a:gd name="T80" fmla="*/ 193 w 234"/>
              <a:gd name="T81" fmla="*/ 53 h 256"/>
              <a:gd name="T82" fmla="*/ 111 w 234"/>
              <a:gd name="T83" fmla="*/ 240 h 256"/>
              <a:gd name="T84" fmla="*/ 91 w 234"/>
              <a:gd name="T85" fmla="*/ 229 h 256"/>
              <a:gd name="T86" fmla="*/ 111 w 234"/>
              <a:gd name="T87" fmla="*/ 218 h 256"/>
              <a:gd name="T88" fmla="*/ 111 w 234"/>
              <a:gd name="T89" fmla="*/ 24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4" h="256">
                <a:moveTo>
                  <a:pt x="50" y="61"/>
                </a:moveTo>
                <a:cubicBezTo>
                  <a:pt x="68" y="44"/>
                  <a:pt x="91" y="34"/>
                  <a:pt x="115" y="34"/>
                </a:cubicBezTo>
                <a:cubicBezTo>
                  <a:pt x="115" y="49"/>
                  <a:pt x="115" y="49"/>
                  <a:pt x="115" y="49"/>
                </a:cubicBezTo>
                <a:cubicBezTo>
                  <a:pt x="115" y="51"/>
                  <a:pt x="116" y="53"/>
                  <a:pt x="118" y="54"/>
                </a:cubicBezTo>
                <a:cubicBezTo>
                  <a:pt x="119" y="55"/>
                  <a:pt x="120" y="55"/>
                  <a:pt x="121" y="55"/>
                </a:cubicBezTo>
                <a:cubicBezTo>
                  <a:pt x="122" y="55"/>
                  <a:pt x="123" y="55"/>
                  <a:pt x="124" y="54"/>
                </a:cubicBezTo>
                <a:cubicBezTo>
                  <a:pt x="163" y="33"/>
                  <a:pt x="163" y="33"/>
                  <a:pt x="163" y="33"/>
                </a:cubicBezTo>
                <a:cubicBezTo>
                  <a:pt x="164" y="32"/>
                  <a:pt x="166" y="30"/>
                  <a:pt x="166" y="28"/>
                </a:cubicBezTo>
                <a:cubicBezTo>
                  <a:pt x="166" y="25"/>
                  <a:pt x="164" y="23"/>
                  <a:pt x="163" y="22"/>
                </a:cubicBezTo>
                <a:cubicBezTo>
                  <a:pt x="124" y="1"/>
                  <a:pt x="124" y="1"/>
                  <a:pt x="124" y="1"/>
                </a:cubicBezTo>
                <a:cubicBezTo>
                  <a:pt x="122" y="0"/>
                  <a:pt x="120" y="0"/>
                  <a:pt x="118" y="1"/>
                </a:cubicBezTo>
                <a:cubicBezTo>
                  <a:pt x="116" y="2"/>
                  <a:pt x="115" y="4"/>
                  <a:pt x="115" y="6"/>
                </a:cubicBezTo>
                <a:cubicBezTo>
                  <a:pt x="115" y="22"/>
                  <a:pt x="115" y="22"/>
                  <a:pt x="115" y="22"/>
                </a:cubicBezTo>
                <a:cubicBezTo>
                  <a:pt x="87" y="22"/>
                  <a:pt x="62" y="33"/>
                  <a:pt x="42" y="53"/>
                </a:cubicBezTo>
                <a:cubicBezTo>
                  <a:pt x="0" y="94"/>
                  <a:pt x="0" y="162"/>
                  <a:pt x="42" y="204"/>
                </a:cubicBezTo>
                <a:cubicBezTo>
                  <a:pt x="43" y="205"/>
                  <a:pt x="45" y="205"/>
                  <a:pt x="46" y="205"/>
                </a:cubicBezTo>
                <a:cubicBezTo>
                  <a:pt x="48" y="205"/>
                  <a:pt x="49" y="205"/>
                  <a:pt x="50" y="204"/>
                </a:cubicBezTo>
                <a:cubicBezTo>
                  <a:pt x="53" y="201"/>
                  <a:pt x="53" y="198"/>
                  <a:pt x="50" y="195"/>
                </a:cubicBezTo>
                <a:cubicBezTo>
                  <a:pt x="14" y="158"/>
                  <a:pt x="14" y="98"/>
                  <a:pt x="50" y="61"/>
                </a:cubicBezTo>
                <a:close/>
                <a:moveTo>
                  <a:pt x="127" y="17"/>
                </a:moveTo>
                <a:cubicBezTo>
                  <a:pt x="147" y="28"/>
                  <a:pt x="147" y="28"/>
                  <a:pt x="147" y="28"/>
                </a:cubicBezTo>
                <a:cubicBezTo>
                  <a:pt x="127" y="39"/>
                  <a:pt x="127" y="39"/>
                  <a:pt x="127" y="39"/>
                </a:cubicBezTo>
                <a:lnTo>
                  <a:pt x="127" y="17"/>
                </a:lnTo>
                <a:close/>
                <a:moveTo>
                  <a:pt x="193" y="53"/>
                </a:moveTo>
                <a:cubicBezTo>
                  <a:pt x="190" y="51"/>
                  <a:pt x="187" y="51"/>
                  <a:pt x="184" y="53"/>
                </a:cubicBezTo>
                <a:cubicBezTo>
                  <a:pt x="182" y="55"/>
                  <a:pt x="182" y="59"/>
                  <a:pt x="184" y="61"/>
                </a:cubicBezTo>
                <a:cubicBezTo>
                  <a:pt x="221" y="98"/>
                  <a:pt x="221" y="158"/>
                  <a:pt x="184" y="195"/>
                </a:cubicBezTo>
                <a:cubicBezTo>
                  <a:pt x="168" y="212"/>
                  <a:pt x="146" y="221"/>
                  <a:pt x="123" y="223"/>
                </a:cubicBezTo>
                <a:cubicBezTo>
                  <a:pt x="123" y="208"/>
                  <a:pt x="123" y="208"/>
                  <a:pt x="123" y="208"/>
                </a:cubicBezTo>
                <a:cubicBezTo>
                  <a:pt x="123" y="206"/>
                  <a:pt x="122" y="204"/>
                  <a:pt x="120" y="203"/>
                </a:cubicBezTo>
                <a:cubicBezTo>
                  <a:pt x="119" y="201"/>
                  <a:pt x="116" y="201"/>
                  <a:pt x="115" y="202"/>
                </a:cubicBezTo>
                <a:cubicBezTo>
                  <a:pt x="76" y="224"/>
                  <a:pt x="76" y="224"/>
                  <a:pt x="76" y="224"/>
                </a:cubicBezTo>
                <a:cubicBezTo>
                  <a:pt x="74" y="225"/>
                  <a:pt x="73" y="227"/>
                  <a:pt x="73" y="229"/>
                </a:cubicBezTo>
                <a:cubicBezTo>
                  <a:pt x="73" y="231"/>
                  <a:pt x="74" y="233"/>
                  <a:pt x="76" y="234"/>
                </a:cubicBezTo>
                <a:cubicBezTo>
                  <a:pt x="115" y="255"/>
                  <a:pt x="115" y="255"/>
                  <a:pt x="115" y="255"/>
                </a:cubicBezTo>
                <a:cubicBezTo>
                  <a:pt x="115" y="256"/>
                  <a:pt x="116" y="256"/>
                  <a:pt x="117" y="256"/>
                </a:cubicBezTo>
                <a:cubicBezTo>
                  <a:pt x="118" y="256"/>
                  <a:pt x="120" y="256"/>
                  <a:pt x="120" y="255"/>
                </a:cubicBezTo>
                <a:cubicBezTo>
                  <a:pt x="122" y="254"/>
                  <a:pt x="123" y="252"/>
                  <a:pt x="123" y="250"/>
                </a:cubicBezTo>
                <a:cubicBezTo>
                  <a:pt x="123" y="235"/>
                  <a:pt x="123" y="235"/>
                  <a:pt x="123" y="235"/>
                </a:cubicBezTo>
                <a:cubicBezTo>
                  <a:pt x="150" y="233"/>
                  <a:pt x="174" y="222"/>
                  <a:pt x="193" y="204"/>
                </a:cubicBezTo>
                <a:cubicBezTo>
                  <a:pt x="234" y="162"/>
                  <a:pt x="234" y="94"/>
                  <a:pt x="193" y="53"/>
                </a:cubicBezTo>
                <a:close/>
                <a:moveTo>
                  <a:pt x="111" y="240"/>
                </a:moveTo>
                <a:cubicBezTo>
                  <a:pt x="91" y="229"/>
                  <a:pt x="91" y="229"/>
                  <a:pt x="91" y="229"/>
                </a:cubicBezTo>
                <a:cubicBezTo>
                  <a:pt x="111" y="218"/>
                  <a:pt x="111" y="218"/>
                  <a:pt x="111" y="218"/>
                </a:cubicBezTo>
                <a:lnTo>
                  <a:pt x="111" y="240"/>
                </a:lnTo>
                <a:close/>
              </a:path>
            </a:pathLst>
          </a:custGeom>
          <a:solidFill>
            <a:schemeClr val="tx2">
              <a:lumMod val="60000"/>
              <a:lumOff val="40000"/>
            </a:schemeClr>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15" name="TextBox 14"/>
          <p:cNvSpPr txBox="1"/>
          <p:nvPr/>
        </p:nvSpPr>
        <p:spPr>
          <a:xfrm flipH="1">
            <a:off x="5113319" y="4434467"/>
            <a:ext cx="2958959" cy="586957"/>
          </a:xfrm>
          <a:prstGeom prst="rect">
            <a:avLst/>
          </a:prstGeom>
          <a:ln w="12700">
            <a:miter lim="400000"/>
          </a:ln>
        </p:spPr>
        <p:txBody>
          <a:bodyPr wrap="square" lIns="90000" tIns="46800" rIns="90000" bIns="46800">
            <a:noAutofit/>
          </a:bodyPr>
          <a:lstStyle>
            <a:lvl1pPr lvl="0" algn="l" defTabSz="914400">
              <a:lnSpc>
                <a:spcPct val="140000"/>
              </a:lnSpc>
              <a:defRPr sz="1500" cap="all">
                <a:solidFill>
                  <a:schemeClr val="bg1"/>
                </a:solidFill>
                <a:latin typeface="Lato Black"/>
                <a:ea typeface="Lato Black"/>
                <a:cs typeface="Lato Black"/>
              </a:defRPr>
            </a:lvl1pPr>
          </a:lstStyle>
          <a:p>
            <a:pPr>
              <a:lnSpc>
                <a:spcPct val="100000"/>
              </a:lnSpc>
            </a:pPr>
            <a:r>
              <a:rPr lang="en-US" sz="1600" b="0" cap="none" dirty="0">
                <a:solidFill>
                  <a:schemeClr val="tx1"/>
                </a:solidFill>
                <a:latin typeface="+mj-lt"/>
                <a:ea typeface="Oswald Light" charset="0"/>
                <a:cs typeface="Oswald Light" charset="0"/>
              </a:rPr>
              <a:t>341 W. Washington St.</a:t>
            </a:r>
            <a:br>
              <a:rPr lang="en-US" sz="1600" b="0" cap="none" dirty="0">
                <a:solidFill>
                  <a:schemeClr val="tx1"/>
                </a:solidFill>
                <a:latin typeface="+mj-lt"/>
                <a:ea typeface="Oswald Light" charset="0"/>
                <a:cs typeface="Oswald Light" charset="0"/>
              </a:rPr>
            </a:br>
            <a:r>
              <a:rPr lang="en-US" sz="1600" b="0" cap="none" dirty="0">
                <a:solidFill>
                  <a:schemeClr val="tx1"/>
                </a:solidFill>
                <a:latin typeface="+mj-lt"/>
                <a:ea typeface="Oswald Light" charset="0"/>
                <a:cs typeface="Oswald Light" charset="0"/>
              </a:rPr>
              <a:t>Boise ID 83702</a:t>
            </a:r>
            <a:endParaRPr lang="pl-PL" sz="1600" b="0" cap="none" dirty="0">
              <a:solidFill>
                <a:schemeClr val="tx1"/>
              </a:solidFill>
              <a:latin typeface="+mj-lt"/>
              <a:ea typeface="Oswald Light" charset="0"/>
              <a:cs typeface="Oswald Light" charset="0"/>
            </a:endParaRPr>
          </a:p>
        </p:txBody>
      </p:sp>
      <p:sp>
        <p:nvSpPr>
          <p:cNvPr id="16" name="TextBox 15"/>
          <p:cNvSpPr txBox="1"/>
          <p:nvPr/>
        </p:nvSpPr>
        <p:spPr>
          <a:xfrm flipH="1">
            <a:off x="5113320" y="5075390"/>
            <a:ext cx="1481511" cy="400945"/>
          </a:xfrm>
          <a:prstGeom prst="rect">
            <a:avLst/>
          </a:prstGeom>
          <a:ln w="12700">
            <a:miter lim="400000"/>
          </a:ln>
        </p:spPr>
        <p:txBody>
          <a:bodyPr wrap="square" lIns="90000" tIns="46800" rIns="90000" bIns="46800">
            <a:noAutofit/>
          </a:bodyPr>
          <a:lstStyle>
            <a:lvl1pPr lvl="0" algn="l" defTabSz="914400">
              <a:lnSpc>
                <a:spcPct val="140000"/>
              </a:lnSpc>
              <a:defRPr sz="1500" cap="all">
                <a:solidFill>
                  <a:schemeClr val="bg1"/>
                </a:solidFill>
                <a:latin typeface="Lato Black"/>
                <a:ea typeface="Lato Black"/>
                <a:cs typeface="Lato Black"/>
              </a:defRPr>
            </a:lvl1pPr>
          </a:lstStyle>
          <a:p>
            <a:r>
              <a:rPr lang="en-US" sz="1600" b="1" cap="none" dirty="0">
                <a:solidFill>
                  <a:schemeClr val="tx1"/>
                </a:solidFill>
                <a:latin typeface="+mj-lt"/>
                <a:ea typeface="Oswald Light" charset="0"/>
                <a:cs typeface="Oswald Light" charset="0"/>
              </a:rPr>
              <a:t>+1.876.123.4567</a:t>
            </a:r>
          </a:p>
        </p:txBody>
      </p:sp>
      <p:sp>
        <p:nvSpPr>
          <p:cNvPr id="17" name="TextBox 16"/>
          <p:cNvSpPr txBox="1"/>
          <p:nvPr/>
        </p:nvSpPr>
        <p:spPr>
          <a:xfrm flipH="1">
            <a:off x="5113319" y="5701067"/>
            <a:ext cx="1946241" cy="439224"/>
          </a:xfrm>
          <a:prstGeom prst="rect">
            <a:avLst/>
          </a:prstGeom>
          <a:ln w="12700">
            <a:miter lim="400000"/>
          </a:ln>
        </p:spPr>
        <p:txBody>
          <a:bodyPr wrap="square" lIns="90000" tIns="46800" rIns="90000" bIns="46800">
            <a:noAutofit/>
          </a:bodyPr>
          <a:lstStyle>
            <a:lvl1pPr lvl="0" algn="l" defTabSz="914400">
              <a:lnSpc>
                <a:spcPct val="140000"/>
              </a:lnSpc>
              <a:defRPr sz="1500" cap="all">
                <a:solidFill>
                  <a:schemeClr val="bg1"/>
                </a:solidFill>
                <a:latin typeface="Lato Black"/>
                <a:ea typeface="Lato Black"/>
                <a:cs typeface="Lato Black"/>
              </a:defRPr>
            </a:lvl1pPr>
          </a:lstStyle>
          <a:p>
            <a:r>
              <a:rPr lang="en-US" sz="1600" b="1" cap="none" dirty="0" err="1">
                <a:solidFill>
                  <a:schemeClr val="tx1"/>
                </a:solidFill>
                <a:latin typeface="+mj-lt"/>
                <a:ea typeface="Oswald Light" charset="0"/>
                <a:cs typeface="Oswald Light" charset="0"/>
              </a:rPr>
              <a:t>Facebook.com</a:t>
            </a:r>
            <a:r>
              <a:rPr lang="en-US" sz="1600" b="1" cap="none" dirty="0">
                <a:solidFill>
                  <a:schemeClr val="tx1"/>
                </a:solidFill>
                <a:latin typeface="+mj-lt"/>
                <a:ea typeface="Oswald Light" charset="0"/>
                <a:cs typeface="Oswald Light" charset="0"/>
              </a:rPr>
              <a:t>/company</a:t>
            </a:r>
          </a:p>
        </p:txBody>
      </p:sp>
      <p:sp>
        <p:nvSpPr>
          <p:cNvPr id="19" name="Title 4"/>
          <p:cNvSpPr>
            <a:spLocks noGrp="1"/>
          </p:cNvSpPr>
          <p:nvPr>
            <p:ph type="title" hasCustomPrompt="1"/>
          </p:nvPr>
        </p:nvSpPr>
        <p:spPr>
          <a:xfrm>
            <a:off x="4576387" y="1853523"/>
            <a:ext cx="4197052" cy="535531"/>
          </a:xfrm>
        </p:spPr>
        <p:txBody>
          <a:bodyPr/>
          <a:lstStyle>
            <a:lvl1pPr>
              <a:defRPr/>
            </a:lvl1pPr>
          </a:lstStyle>
          <a:p>
            <a:r>
              <a:rPr lang="en-US" dirty="0">
                <a:sym typeface="Yanone Kaffeesatz Bold"/>
              </a:rPr>
              <a:t>CONTACT ICOA</a:t>
            </a:r>
            <a:endParaRPr lang="en-US" dirty="0"/>
          </a:p>
        </p:txBody>
      </p:sp>
      <p:pic>
        <p:nvPicPr>
          <p:cNvPr id="20" name="Picture Placeholder 5"/>
          <p:cNvPicPr>
            <a:picLocks noChangeAspect="1"/>
          </p:cNvPicPr>
          <p:nvPr/>
        </p:nvPicPr>
        <p:blipFill>
          <a:blip r:embed="rId3">
            <a:extLst>
              <a:ext uri="{28A0092B-C50C-407E-A947-70E740481C1C}">
                <a14:useLocalDpi xmlns:a14="http://schemas.microsoft.com/office/drawing/2010/main" val="0"/>
              </a:ext>
            </a:extLst>
          </a:blip>
          <a:srcRect l="31130" r="31130"/>
          <a:stretch>
            <a:fillRect/>
          </a:stretch>
        </p:blipFill>
        <p:spPr>
          <a:xfrm>
            <a:off x="1283513" y="1868729"/>
            <a:ext cx="2130552" cy="3758184"/>
          </a:xfrm>
          <a:prstGeom prst="rect">
            <a:avLst/>
          </a:prstGeom>
        </p:spPr>
      </p:pic>
      <p:pic>
        <p:nvPicPr>
          <p:cNvPr id="3" name="Picture 2" descr="A close up of a logo&#10;&#10;Description generated with very high confidence">
            <a:extLst>
              <a:ext uri="{FF2B5EF4-FFF2-40B4-BE49-F238E27FC236}">
                <a16:creationId xmlns:a16="http://schemas.microsoft.com/office/drawing/2014/main" id="{740B27AD-CB87-41EE-9C32-4045EA738BFE}"/>
              </a:ext>
            </a:extLst>
          </p:cNvPr>
          <p:cNvPicPr>
            <a:picLocks noChangeAspect="1"/>
          </p:cNvPicPr>
          <p:nvPr userDrawn="1"/>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180819" y="4362185"/>
            <a:ext cx="731520" cy="731520"/>
          </a:xfrm>
          <a:prstGeom prst="rect">
            <a:avLst/>
          </a:prstGeom>
        </p:spPr>
      </p:pic>
      <p:pic>
        <p:nvPicPr>
          <p:cNvPr id="5" name="Picture 4" descr="A close up of a logo&#10;&#10;Description generated with very high confidence">
            <a:extLst>
              <a:ext uri="{FF2B5EF4-FFF2-40B4-BE49-F238E27FC236}">
                <a16:creationId xmlns:a16="http://schemas.microsoft.com/office/drawing/2014/main" id="{6733ED7A-9D55-4B3F-A0E1-15416EC32AEF}"/>
              </a:ext>
            </a:extLst>
          </p:cNvPr>
          <p:cNvPicPr>
            <a:picLocks noChangeAspect="1"/>
          </p:cNvPicPr>
          <p:nvPr userDrawn="1"/>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322889" y="4961914"/>
            <a:ext cx="731520" cy="731520"/>
          </a:xfrm>
          <a:prstGeom prst="rect">
            <a:avLst/>
          </a:prstGeom>
        </p:spPr>
      </p:pic>
      <p:pic>
        <p:nvPicPr>
          <p:cNvPr id="22" name="Picture 21">
            <a:extLst>
              <a:ext uri="{FF2B5EF4-FFF2-40B4-BE49-F238E27FC236}">
                <a16:creationId xmlns:a16="http://schemas.microsoft.com/office/drawing/2014/main" id="{11F81DEF-DD67-4C52-91C0-F2126CBBAD1C}"/>
              </a:ext>
            </a:extLst>
          </p:cNvPr>
          <p:cNvPicPr>
            <a:picLocks noChangeAspect="1"/>
          </p:cNvPicPr>
          <p:nvPr userDrawn="1"/>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772007" y="3022334"/>
            <a:ext cx="731520" cy="731520"/>
          </a:xfrm>
          <a:prstGeom prst="rect">
            <a:avLst/>
          </a:prstGeom>
        </p:spPr>
      </p:pic>
    </p:spTree>
    <p:custDataLst>
      <p:tags r:id="rId1"/>
    </p:custDataLst>
    <p:extLst>
      <p:ext uri="{BB962C8B-B14F-4D97-AF65-F5344CB8AC3E}">
        <p14:creationId xmlns:p14="http://schemas.microsoft.com/office/powerpoint/2010/main" val="32201993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Exit Course">
    <p:spTree>
      <p:nvGrpSpPr>
        <p:cNvPr id="1" name=""/>
        <p:cNvGrpSpPr/>
        <p:nvPr/>
      </p:nvGrpSpPr>
      <p:grpSpPr>
        <a:xfrm>
          <a:off x="0" y="0"/>
          <a:ext cx="0" cy="0"/>
          <a:chOff x="0" y="0"/>
          <a:chExt cx="0" cy="0"/>
        </a:xfrm>
      </p:grpSpPr>
      <p:sp>
        <p:nvSpPr>
          <p:cNvPr id="6" name="TextBox 5"/>
          <p:cNvSpPr txBox="1"/>
          <p:nvPr/>
        </p:nvSpPr>
        <p:spPr>
          <a:xfrm>
            <a:off x="3240322" y="3557905"/>
            <a:ext cx="5642421" cy="1079399"/>
          </a:xfrm>
          <a:prstGeom prst="rect">
            <a:avLst/>
          </a:prstGeom>
          <a:ln w="12700">
            <a:miter lim="400000"/>
          </a:ln>
        </p:spPr>
        <p:txBody>
          <a:bodyPr lIns="90000" tIns="46800" rIns="90000" bIns="46800">
            <a:noAutofit/>
          </a:bodyPr>
          <a:lstStyle>
            <a:lvl1pPr lvl="0" algn="just" defTabSz="914400">
              <a:lnSpc>
                <a:spcPct val="125000"/>
              </a:lnSpc>
              <a:defRPr sz="1200">
                <a:solidFill>
                  <a:schemeClr val="bg1"/>
                </a:solidFill>
                <a:latin typeface="Lato Regular"/>
                <a:ea typeface="Lato Regular"/>
                <a:cs typeface="Lato Regular"/>
              </a:defRPr>
            </a:lvl1pPr>
          </a:lstStyle>
          <a:p>
            <a:pPr algn="l">
              <a:lnSpc>
                <a:spcPct val="100000"/>
              </a:lnSpc>
            </a:pPr>
            <a:r>
              <a:rPr lang="en-US" sz="1600" dirty="0">
                <a:solidFill>
                  <a:schemeClr val="tx2"/>
                </a:solidFill>
                <a:latin typeface="+mn-lt"/>
                <a:ea typeface="Lato Light" charset="0"/>
                <a:cs typeface="Lato Light" charset="0"/>
                <a:sym typeface="Lato Regular"/>
              </a:rPr>
              <a:t>This section could be used as a call to action for the learners. What are the next steps that they should take? Are there reminders or parting thoughts that you should express here? </a:t>
            </a:r>
          </a:p>
        </p:txBody>
      </p:sp>
      <p:pic>
        <p:nvPicPr>
          <p:cNvPr id="7" name="Picture Placeholder 5"/>
          <p:cNvPicPr>
            <a:picLocks noChangeAspect="1"/>
          </p:cNvPicPr>
          <p:nvPr/>
        </p:nvPicPr>
        <p:blipFill>
          <a:blip r:embed="rId3" cstate="screen">
            <a:extLst>
              <a:ext uri="{28A0092B-C50C-407E-A947-70E740481C1C}">
                <a14:useLocalDpi xmlns:a14="http://schemas.microsoft.com/office/drawing/2010/main"/>
              </a:ext>
            </a:extLst>
          </a:blip>
          <a:srcRect l="9284" r="9284"/>
          <a:stretch>
            <a:fillRect/>
          </a:stretch>
        </p:blipFill>
        <p:spPr>
          <a:xfrm>
            <a:off x="1" y="2628900"/>
            <a:ext cx="2550694" cy="2351927"/>
          </a:xfrm>
          <a:prstGeom prst="rect">
            <a:avLst/>
          </a:prstGeom>
        </p:spPr>
      </p:pic>
      <p:sp>
        <p:nvSpPr>
          <p:cNvPr id="8" name="Title 2"/>
          <p:cNvSpPr>
            <a:spLocks noGrp="1"/>
          </p:cNvSpPr>
          <p:nvPr>
            <p:ph type="title"/>
          </p:nvPr>
        </p:nvSpPr>
        <p:spPr>
          <a:xfrm>
            <a:off x="3236976" y="2920058"/>
            <a:ext cx="5252116" cy="535531"/>
          </a:xfrm>
        </p:spPr>
        <p:txBody>
          <a:bodyPr/>
          <a:lstStyle/>
          <a:p>
            <a:r>
              <a:rPr lang="en-US"/>
              <a:t>Click to edit Master title style</a:t>
            </a:r>
            <a:endParaRPr lang="en-US" dirty="0"/>
          </a:p>
        </p:txBody>
      </p:sp>
      <p:sp>
        <p:nvSpPr>
          <p:cNvPr id="9" name="Rectangle 8"/>
          <p:cNvSpPr/>
          <p:nvPr/>
        </p:nvSpPr>
        <p:spPr>
          <a:xfrm>
            <a:off x="3340120" y="4714405"/>
            <a:ext cx="1811624" cy="432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200" dirty="0">
              <a:solidFill>
                <a:schemeClr val="bg1"/>
              </a:solidFill>
              <a:latin typeface="Lato Light" charset="0"/>
              <a:cs typeface="Lato Light" charset="0"/>
            </a:endParaRPr>
          </a:p>
        </p:txBody>
      </p:sp>
      <p:sp>
        <p:nvSpPr>
          <p:cNvPr id="10" name="Rectangle 9"/>
          <p:cNvSpPr/>
          <p:nvPr/>
        </p:nvSpPr>
        <p:spPr>
          <a:xfrm>
            <a:off x="5188029" y="4714405"/>
            <a:ext cx="1654872" cy="432000"/>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200" dirty="0">
              <a:solidFill>
                <a:schemeClr val="bg1"/>
              </a:solidFill>
              <a:latin typeface="Lato Light" charset="0"/>
              <a:cs typeface="Lato Light" charset="0"/>
            </a:endParaRPr>
          </a:p>
        </p:txBody>
      </p:sp>
      <p:sp>
        <p:nvSpPr>
          <p:cNvPr id="11" name="Text Placeholder 3"/>
          <p:cNvSpPr txBox="1">
            <a:spLocks/>
          </p:cNvSpPr>
          <p:nvPr/>
        </p:nvSpPr>
        <p:spPr>
          <a:xfrm>
            <a:off x="3565385" y="4760038"/>
            <a:ext cx="1361095" cy="340735"/>
          </a:xfrm>
          <a:prstGeom prst="rect">
            <a:avLst/>
          </a:prstGeom>
        </p:spPr>
        <p:txBody>
          <a:bodyPr lIns="90000" tIns="46800" rIns="90000" bIns="46800" anchor="ct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a:solidFill>
                  <a:schemeClr val="bg1"/>
                </a:solidFill>
                <a:ea typeface="Lato Light" charset="0"/>
                <a:cs typeface="Lato Light" charset="0"/>
              </a:rPr>
              <a:t>Restart</a:t>
            </a:r>
          </a:p>
        </p:txBody>
      </p:sp>
      <p:sp>
        <p:nvSpPr>
          <p:cNvPr id="12" name="Text Placeholder 3"/>
          <p:cNvSpPr txBox="1">
            <a:spLocks/>
          </p:cNvSpPr>
          <p:nvPr/>
        </p:nvSpPr>
        <p:spPr>
          <a:xfrm>
            <a:off x="5283945" y="4760038"/>
            <a:ext cx="1463040" cy="340735"/>
          </a:xfrm>
          <a:prstGeom prst="rect">
            <a:avLst/>
          </a:prstGeom>
        </p:spPr>
        <p:txBody>
          <a:bodyPr lIns="90000" tIns="46800" rIns="90000" bIns="46800" anchor="ct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a:solidFill>
                  <a:schemeClr val="bg1"/>
                </a:solidFill>
                <a:ea typeface="Lato Light" charset="0"/>
                <a:cs typeface="Lato Light" charset="0"/>
              </a:rPr>
              <a:t>Exit Course</a:t>
            </a:r>
          </a:p>
        </p:txBody>
      </p:sp>
      <p:sp>
        <p:nvSpPr>
          <p:cNvPr id="13" name="TextBox 12"/>
          <p:cNvSpPr txBox="1"/>
          <p:nvPr/>
        </p:nvSpPr>
        <p:spPr>
          <a:xfrm>
            <a:off x="3256224" y="2597468"/>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Tree>
    <p:custDataLst>
      <p:tags r:id="rId1"/>
    </p:custDataLst>
    <p:extLst>
      <p:ext uri="{BB962C8B-B14F-4D97-AF65-F5344CB8AC3E}">
        <p14:creationId xmlns:p14="http://schemas.microsoft.com/office/powerpoint/2010/main" val="10686384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Module or Unit title - Dark Blu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a:prstGeom prst="rect">
            <a:avLst/>
          </a:prstGeom>
        </p:spPr>
        <p:txBody>
          <a:bodyPr vert="horz"/>
          <a:lstStyle>
            <a:lvl1pPr marL="0" indent="0">
              <a:buNone/>
              <a:defRPr/>
            </a:lvl1pPr>
          </a:lstStyle>
          <a:p>
            <a:r>
              <a:rPr lang="en-US" dirty="0"/>
              <a:t>Click icon to add picture</a:t>
            </a:r>
          </a:p>
        </p:txBody>
      </p:sp>
      <p:sp>
        <p:nvSpPr>
          <p:cNvPr id="2" name="Title 1"/>
          <p:cNvSpPr>
            <a:spLocks noGrp="1"/>
          </p:cNvSpPr>
          <p:nvPr>
            <p:ph type="title"/>
          </p:nvPr>
        </p:nvSpPr>
        <p:spPr>
          <a:xfrm>
            <a:off x="402336" y="1716172"/>
            <a:ext cx="7886700" cy="536575"/>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9" name="Freeform 8"/>
          <p:cNvSpPr/>
          <p:nvPr userDrawn="1"/>
        </p:nvSpPr>
        <p:spPr>
          <a:xfrm>
            <a:off x="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tx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algn="ctr" defTabSz="584200" latinLnBrk="1" hangingPunct="0"/>
            <a:endParaRPr lang="en-US" sz="2400" dirty="0">
              <a:solidFill>
                <a:srgbClr val="FFFFFF"/>
              </a:solidFill>
              <a:sym typeface="Helvetica Light"/>
            </a:endParaRPr>
          </a:p>
        </p:txBody>
      </p:sp>
      <p:sp>
        <p:nvSpPr>
          <p:cNvPr id="10" name="Title 10"/>
          <p:cNvSpPr txBox="1">
            <a:spLocks/>
          </p:cNvSpPr>
          <p:nvPr userDrawn="1"/>
        </p:nvSpPr>
        <p:spPr>
          <a:xfrm>
            <a:off x="402336" y="1639972"/>
            <a:ext cx="7886700" cy="536575"/>
          </a:xfrm>
          <a:prstGeom prst="rect">
            <a:avLst/>
          </a:prstGeom>
        </p:spPr>
        <p:txBody>
          <a:bodyPr/>
          <a:lst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a:lstStyle>
          <a:p>
            <a:r>
              <a:rPr lang="en-US" sz="3600" dirty="0">
                <a:solidFill>
                  <a:srgbClr val="FFFFFF"/>
                </a:solidFill>
                <a:latin typeface="Calibri"/>
              </a:rPr>
              <a:t>WELCOME LAYOUT</a:t>
            </a:r>
          </a:p>
        </p:txBody>
      </p:sp>
      <p:sp>
        <p:nvSpPr>
          <p:cNvPr id="11" name="TextBox 10"/>
          <p:cNvSpPr txBox="1"/>
          <p:nvPr userDrawn="1"/>
        </p:nvSpPr>
        <p:spPr>
          <a:xfrm>
            <a:off x="414639" y="2133600"/>
            <a:ext cx="4565649" cy="710067"/>
          </a:xfrm>
          <a:prstGeom prst="rect">
            <a:avLst/>
          </a:prstGeom>
          <a:ln w="12700">
            <a:miter lim="400000"/>
          </a:ln>
        </p:spPr>
        <p:txBody>
          <a:bodyPr lIns="90000" tIns="46800" rIns="90000" bIns="46800">
            <a:no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800" dirty="0">
                <a:solidFill>
                  <a:srgbClr val="FFFFFF"/>
                </a:solidFill>
                <a:latin typeface="Calibri"/>
              </a:rPr>
              <a:t>Use to introduce a new module or unit. Use the Title layout to start a topic</a:t>
            </a:r>
          </a:p>
        </p:txBody>
      </p:sp>
    </p:spTree>
    <p:custDataLst>
      <p:tags r:id="rId1"/>
    </p:custDataLst>
    <p:extLst>
      <p:ext uri="{BB962C8B-B14F-4D97-AF65-F5344CB8AC3E}">
        <p14:creationId xmlns:p14="http://schemas.microsoft.com/office/powerpoint/2010/main" val="3449666567"/>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ICOA BLUE - Course Ti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a:prstGeom prst="rect">
            <a:avLst/>
          </a:prstGeom>
        </p:spPr>
        <p:txBody>
          <a:bodyPr vert="horz"/>
          <a:lstStyle>
            <a:lvl1pPr marL="0" indent="0">
              <a:buNone/>
              <a:defRPr/>
            </a:lvl1pPr>
          </a:lstStyle>
          <a:p>
            <a:r>
              <a:rPr lang="en-US" dirty="0"/>
              <a:t>Click icon to add picture</a:t>
            </a:r>
          </a:p>
        </p:txBody>
      </p:sp>
      <p:sp>
        <p:nvSpPr>
          <p:cNvPr id="2" name="Title 1"/>
          <p:cNvSpPr>
            <a:spLocks noGrp="1"/>
          </p:cNvSpPr>
          <p:nvPr>
            <p:ph type="title"/>
          </p:nvPr>
        </p:nvSpPr>
        <p:spPr>
          <a:xfrm>
            <a:off x="402336" y="1716172"/>
            <a:ext cx="7886700" cy="536575"/>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9" name="Freeform 8"/>
          <p:cNvSpPr/>
          <p:nvPr userDrawn="1"/>
        </p:nvSpPr>
        <p:spPr>
          <a:xfrm>
            <a:off x="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accent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lvl="0" indent="0" algn="ctr" defTabSz="584200" rtl="0" eaLnBrk="1" fontAlgn="auto" latinLnBrk="1"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sym typeface="Helvetica Light"/>
            </a:endParaRPr>
          </a:p>
        </p:txBody>
      </p:sp>
      <p:sp>
        <p:nvSpPr>
          <p:cNvPr id="11" name="TextBox 10"/>
          <p:cNvSpPr txBox="1"/>
          <p:nvPr userDrawn="1"/>
        </p:nvSpPr>
        <p:spPr>
          <a:xfrm>
            <a:off x="414639" y="2133600"/>
            <a:ext cx="4565649" cy="710067"/>
          </a:xfrm>
          <a:prstGeom prst="rect">
            <a:avLst/>
          </a:prstGeom>
          <a:ln w="12700">
            <a:miter lim="400000"/>
          </a:ln>
        </p:spPr>
        <p:txBody>
          <a:bodyPr lIns="90000" tIns="46800" rIns="90000" bIns="46800">
            <a:noAutofit/>
          </a:bodyPr>
          <a:lstStyle>
            <a:lvl1pPr lvl="0" algn="just" defTabSz="914400">
              <a:lnSpc>
                <a:spcPct val="125000"/>
              </a:lnSpc>
              <a:defRPr sz="1200">
                <a:latin typeface="Lato Light"/>
                <a:ea typeface="Lato Light"/>
                <a:cs typeface="Lato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a:endParaRPr>
          </a:p>
        </p:txBody>
      </p:sp>
      <p:sp>
        <p:nvSpPr>
          <p:cNvPr id="5" name="Text Placeholder 4">
            <a:extLst>
              <a:ext uri="{FF2B5EF4-FFF2-40B4-BE49-F238E27FC236}">
                <a16:creationId xmlns:a16="http://schemas.microsoft.com/office/drawing/2014/main" id="{F35C1A99-70A3-4025-9125-C7217C60A38E}"/>
              </a:ext>
            </a:extLst>
          </p:cNvPr>
          <p:cNvSpPr>
            <a:spLocks noGrp="1"/>
          </p:cNvSpPr>
          <p:nvPr>
            <p:ph type="body" sz="quarter" idx="11"/>
          </p:nvPr>
        </p:nvSpPr>
        <p:spPr>
          <a:xfrm>
            <a:off x="228600" y="1716088"/>
            <a:ext cx="4648200" cy="1408112"/>
          </a:xfrm>
          <a:prstGeom prst="rect">
            <a:avLst/>
          </a:prstGeom>
        </p:spPr>
        <p:txBody>
          <a:bodyPr/>
          <a:lstStyle>
            <a:lvl1pPr marL="0" indent="0" algn="ctr">
              <a:buNone/>
              <a:defRPr sz="3600" cap="small" baseline="0">
                <a:solidFill>
                  <a:schemeClr val="bg1"/>
                </a:solidFill>
                <a:latin typeface="+mj-lt"/>
              </a:defRPr>
            </a:lvl1pPr>
            <a:lvl2pPr>
              <a:defRPr>
                <a:solidFill>
                  <a:schemeClr val="bg1"/>
                </a:solidFill>
              </a:defRPr>
            </a:lvl2pPr>
            <a:lvl3pPr marL="914400" indent="0" algn="ctr">
              <a:buNone/>
              <a:defRPr sz="2400">
                <a:solidFill>
                  <a:schemeClr val="bg1"/>
                </a:solidFill>
              </a:defRPr>
            </a:lvl3pPr>
            <a:lvl4pPr>
              <a:defRPr>
                <a:solidFill>
                  <a:schemeClr val="bg1"/>
                </a:solidFill>
              </a:defRPr>
            </a:lvl4pPr>
            <a:lvl5pPr>
              <a:defRPr>
                <a:solidFill>
                  <a:schemeClr val="bg1"/>
                </a:solidFill>
              </a:defRPr>
            </a:lvl5pPr>
          </a:lstStyle>
          <a:p>
            <a:pPr lvl="0"/>
            <a:r>
              <a:rPr lang="en-US" dirty="0"/>
              <a:t>Edit Master text style</a:t>
            </a:r>
          </a:p>
          <a:p>
            <a:pPr lvl="0"/>
            <a:r>
              <a:rPr lang="en-US" dirty="0"/>
              <a:t>Second level</a:t>
            </a:r>
          </a:p>
        </p:txBody>
      </p:sp>
    </p:spTree>
    <p:custDataLst>
      <p:tags r:id="rId1"/>
    </p:custDataLst>
    <p:extLst>
      <p:ext uri="{BB962C8B-B14F-4D97-AF65-F5344CB8AC3E}">
        <p14:creationId xmlns:p14="http://schemas.microsoft.com/office/powerpoint/2010/main" val="1508167572"/>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ICOA BLUE - Learning Topic 1 TOC">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592CCE6-9741-4970-A8BE-EC65CE27DE11}"/>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415220" y="3555734"/>
            <a:ext cx="1168666" cy="1168666"/>
          </a:xfrm>
          <a:prstGeom prst="rect">
            <a:avLst/>
          </a:prstGeom>
        </p:spPr>
      </p:pic>
      <p:sp>
        <p:nvSpPr>
          <p:cNvPr id="17" name="Picture Placeholder 2"/>
          <p:cNvSpPr>
            <a:spLocks noGrp="1"/>
          </p:cNvSpPr>
          <p:nvPr>
            <p:ph type="pic" sz="quarter" idx="15" hasCustomPrompt="1"/>
          </p:nvPr>
        </p:nvSpPr>
        <p:spPr>
          <a:xfrm>
            <a:off x="6919593" y="4743000"/>
            <a:ext cx="964108" cy="591000"/>
          </a:xfrm>
          <a:prstGeom prst="roundRect">
            <a:avLst>
              <a:gd name="adj" fmla="val 7076"/>
            </a:avLst>
          </a:prstGeom>
        </p:spPr>
        <p:txBody>
          <a:bodyPr/>
          <a:lstStyle>
            <a:lvl1pPr marL="0" indent="0" algn="ctr">
              <a:buNone/>
              <a:defRPr sz="2800"/>
            </a:lvl1pPr>
          </a:lstStyle>
          <a:p>
            <a:r>
              <a:rPr lang="en-US" dirty="0"/>
              <a:t>How</a:t>
            </a:r>
          </a:p>
        </p:txBody>
      </p:sp>
      <p:sp>
        <p:nvSpPr>
          <p:cNvPr id="15" name="Picture Placeholder 2"/>
          <p:cNvSpPr>
            <a:spLocks noGrp="1"/>
          </p:cNvSpPr>
          <p:nvPr>
            <p:ph type="pic" sz="quarter" idx="13" hasCustomPrompt="1"/>
          </p:nvPr>
        </p:nvSpPr>
        <p:spPr>
          <a:xfrm>
            <a:off x="5100630" y="4743000"/>
            <a:ext cx="1285983" cy="438600"/>
          </a:xfrm>
          <a:prstGeom prst="roundRect">
            <a:avLst>
              <a:gd name="adj" fmla="val 5736"/>
            </a:avLst>
          </a:prstGeom>
        </p:spPr>
        <p:txBody>
          <a:bodyPr/>
          <a:lstStyle>
            <a:lvl1pPr marL="0" indent="0" algn="ctr">
              <a:buNone/>
              <a:defRPr sz="2800"/>
            </a:lvl1pPr>
          </a:lstStyle>
          <a:p>
            <a:r>
              <a:rPr lang="en-US" dirty="0"/>
              <a:t>When</a:t>
            </a:r>
          </a:p>
        </p:txBody>
      </p:sp>
      <p:sp>
        <p:nvSpPr>
          <p:cNvPr id="14" name="Picture Placeholder 2"/>
          <p:cNvSpPr>
            <a:spLocks noGrp="1"/>
          </p:cNvSpPr>
          <p:nvPr>
            <p:ph type="pic" sz="quarter" idx="12" hasCustomPrompt="1"/>
          </p:nvPr>
        </p:nvSpPr>
        <p:spPr>
          <a:xfrm>
            <a:off x="3269819" y="4666800"/>
            <a:ext cx="1126695" cy="438600"/>
          </a:xfrm>
          <a:prstGeom prst="roundRect">
            <a:avLst>
              <a:gd name="adj" fmla="val 6412"/>
            </a:avLst>
          </a:prstGeom>
        </p:spPr>
        <p:txBody>
          <a:bodyPr/>
          <a:lstStyle>
            <a:lvl1pPr marL="0" indent="0" algn="ctr">
              <a:buNone/>
              <a:defRPr sz="2800"/>
            </a:lvl1pPr>
          </a:lstStyle>
          <a:p>
            <a:r>
              <a:rPr lang="en-US" dirty="0"/>
              <a:t>What</a:t>
            </a:r>
          </a:p>
        </p:txBody>
      </p:sp>
      <p:sp>
        <p:nvSpPr>
          <p:cNvPr id="13" name="Picture Placeholder 2"/>
          <p:cNvSpPr>
            <a:spLocks noGrp="1"/>
          </p:cNvSpPr>
          <p:nvPr>
            <p:ph type="pic" sz="quarter" idx="11" hasCustomPrompt="1"/>
          </p:nvPr>
        </p:nvSpPr>
        <p:spPr>
          <a:xfrm>
            <a:off x="1434612" y="4666800"/>
            <a:ext cx="1129883" cy="684000"/>
          </a:xfrm>
          <a:prstGeom prst="roundRect">
            <a:avLst>
              <a:gd name="adj" fmla="val 7303"/>
            </a:avLst>
          </a:prstGeom>
        </p:spPr>
        <p:txBody>
          <a:bodyPr/>
          <a:lstStyle>
            <a:lvl1pPr marL="0" indent="0" algn="ctr">
              <a:buNone/>
              <a:defRPr sz="2800"/>
            </a:lvl1pPr>
          </a:lstStyle>
          <a:p>
            <a:r>
              <a:rPr lang="en-US" dirty="0"/>
              <a:t>Why</a:t>
            </a:r>
          </a:p>
        </p:txBody>
      </p:sp>
      <p:sp>
        <p:nvSpPr>
          <p:cNvPr id="3" name="Picture Placeholder 2"/>
          <p:cNvSpPr>
            <a:spLocks noGrp="1"/>
          </p:cNvSpPr>
          <p:nvPr>
            <p:ph type="pic" sz="quarter" idx="10" hasCustomPrompt="1"/>
          </p:nvPr>
        </p:nvSpPr>
        <p:spPr>
          <a:xfrm>
            <a:off x="586197" y="1843346"/>
            <a:ext cx="1604962" cy="1258888"/>
          </a:xfrm>
          <a:prstGeom prst="roundRect">
            <a:avLst>
              <a:gd name="adj" fmla="val 6859"/>
            </a:avLst>
          </a:prstGeom>
        </p:spPr>
        <p:txBody>
          <a:bodyPr/>
          <a:lstStyle>
            <a:lvl1pPr marL="0" indent="0">
              <a:buNone/>
              <a:defRPr sz="2800"/>
            </a:lvl1pPr>
          </a:lstStyle>
          <a:p>
            <a:r>
              <a:rPr lang="en-US" dirty="0"/>
              <a:t>Objective</a:t>
            </a:r>
          </a:p>
        </p:txBody>
      </p:sp>
      <p:sp>
        <p:nvSpPr>
          <p:cNvPr id="10"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Click to edit Master title style</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159288" y="3581400"/>
            <a:ext cx="1168666" cy="1168666"/>
          </a:xfrm>
          <a:prstGeom prst="rect">
            <a:avLst/>
          </a:prstGeom>
        </p:spPr>
      </p:pic>
      <p:pic>
        <p:nvPicPr>
          <p:cNvPr id="11" name="Picture 10">
            <a:extLst>
              <a:ext uri="{FF2B5EF4-FFF2-40B4-BE49-F238E27FC236}">
                <a16:creationId xmlns:a16="http://schemas.microsoft.com/office/drawing/2014/main" id="{D2F9C4E0-D5D4-4B90-8E9E-F20DD3E32BB2}"/>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260334" y="1524000"/>
            <a:ext cx="1168666" cy="1168666"/>
          </a:xfrm>
          <a:prstGeom prst="rect">
            <a:avLst/>
          </a:prstGeom>
        </p:spPr>
      </p:pic>
      <p:pic>
        <p:nvPicPr>
          <p:cNvPr id="12" name="Picture 11">
            <a:extLst>
              <a:ext uri="{FF2B5EF4-FFF2-40B4-BE49-F238E27FC236}">
                <a16:creationId xmlns:a16="http://schemas.microsoft.com/office/drawing/2014/main" id="{A23645A4-2D30-40DC-9937-E211E5751716}"/>
              </a:ext>
            </a:extLst>
          </p:cNvPr>
          <p:cNvPicPr>
            <a:picLocks noChangeAspect="1"/>
          </p:cNvPicPr>
          <p:nvPr userDrawn="1"/>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817314" y="3581400"/>
            <a:ext cx="1168666" cy="1168666"/>
          </a:xfrm>
          <a:prstGeom prst="rect">
            <a:avLst/>
          </a:prstGeom>
        </p:spPr>
      </p:pic>
      <p:pic>
        <p:nvPicPr>
          <p:cNvPr id="19" name="Picture 18">
            <a:extLst>
              <a:ext uri="{FF2B5EF4-FFF2-40B4-BE49-F238E27FC236}">
                <a16:creationId xmlns:a16="http://schemas.microsoft.com/office/drawing/2014/main" id="{8CC1B927-96E7-490E-ADD1-0496B00FE268}"/>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248833" y="3505200"/>
            <a:ext cx="1168666" cy="1168666"/>
          </a:xfrm>
          <a:prstGeom prst="rect">
            <a:avLst/>
          </a:prstGeom>
        </p:spPr>
      </p:pic>
    </p:spTree>
    <p:custDataLst>
      <p:tags r:id="rId1"/>
    </p:custDataLst>
    <p:extLst>
      <p:ext uri="{BB962C8B-B14F-4D97-AF65-F5344CB8AC3E}">
        <p14:creationId xmlns:p14="http://schemas.microsoft.com/office/powerpoint/2010/main" val="1590533368"/>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ICOA BLUE - Learning Topic 1 TOC wo/OBJ">
    <p:spTree>
      <p:nvGrpSpPr>
        <p:cNvPr id="1" name=""/>
        <p:cNvGrpSpPr/>
        <p:nvPr/>
      </p:nvGrpSpPr>
      <p:grpSpPr>
        <a:xfrm>
          <a:off x="0" y="0"/>
          <a:ext cx="0" cy="0"/>
          <a:chOff x="0" y="0"/>
          <a:chExt cx="0" cy="0"/>
        </a:xfrm>
      </p:grpSpPr>
      <p:pic>
        <p:nvPicPr>
          <p:cNvPr id="23" name="Icon - Sum It Up">
            <a:extLst>
              <a:ext uri="{FF2B5EF4-FFF2-40B4-BE49-F238E27FC236}">
                <a16:creationId xmlns:a16="http://schemas.microsoft.com/office/drawing/2014/main" id="{575DD0EE-3A04-4CD3-A00A-B3454AB03661}"/>
              </a:ext>
            </a:extLst>
          </p:cNvPr>
          <p:cNvPicPr>
            <a:picLocks noChangeAspect="1"/>
          </p:cNvPicPr>
          <p:nvPr userDrawn="1"/>
        </p:nvPicPr>
        <p:blipFill>
          <a:blip r:embed="rId3"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917934" y="3217984"/>
            <a:ext cx="1168666" cy="1168666"/>
          </a:xfrm>
          <a:prstGeom prst="ellipse">
            <a:avLst/>
          </a:prstGeom>
          <a:ln w="9525">
            <a:solidFill>
              <a:schemeClr val="accent4">
                <a:lumMod val="75000"/>
              </a:schemeClr>
            </a:solidFill>
          </a:ln>
          <a:effectLst>
            <a:outerShdw blurRad="50800" dist="38100" dir="2700000" algn="tl" rotWithShape="0">
              <a:prstClr val="black">
                <a:alpha val="40000"/>
              </a:prstClr>
            </a:outerShdw>
          </a:effectLst>
        </p:spPr>
      </p:pic>
      <p:pic>
        <p:nvPicPr>
          <p:cNvPr id="24" name="Icon - Toolkit">
            <a:extLst>
              <a:ext uri="{FF2B5EF4-FFF2-40B4-BE49-F238E27FC236}">
                <a16:creationId xmlns:a16="http://schemas.microsoft.com/office/drawing/2014/main" id="{00EA1877-C292-4072-8390-A8C027F0D499}"/>
              </a:ext>
            </a:extLst>
          </p:cNvPr>
          <p:cNvPicPr>
            <a:picLocks noChangeAspect="1"/>
          </p:cNvPicPr>
          <p:nvPr userDrawn="1"/>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908534" y="4648200"/>
            <a:ext cx="1168666" cy="1001713"/>
          </a:xfrm>
          <a:prstGeom prst="ellipse">
            <a:avLst/>
          </a:prstGeom>
          <a:ln w="9525">
            <a:solidFill>
              <a:schemeClr val="accent4">
                <a:lumMod val="75000"/>
              </a:schemeClr>
            </a:solidFill>
          </a:ln>
          <a:effectLst>
            <a:outerShdw blurRad="50800" dist="38100" dir="2700000" algn="tl" rotWithShape="0">
              <a:prstClr val="black">
                <a:alpha val="40000"/>
              </a:prstClr>
            </a:outerShdw>
          </a:effectLst>
        </p:spPr>
      </p:pic>
      <p:pic>
        <p:nvPicPr>
          <p:cNvPr id="25" name="Icon - Why">
            <a:extLst>
              <a:ext uri="{FF2B5EF4-FFF2-40B4-BE49-F238E27FC236}">
                <a16:creationId xmlns:a16="http://schemas.microsoft.com/office/drawing/2014/main" id="{D592CCE6-9741-4970-A8BE-EC65CE27DE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57200" y="1600200"/>
            <a:ext cx="1168666" cy="1168666"/>
          </a:xfrm>
          <a:prstGeom prst="rect">
            <a:avLst/>
          </a:prstGeom>
          <a:ln w="9525">
            <a:noFill/>
          </a:ln>
          <a:effectLst>
            <a:outerShdw blurRad="50800" dist="38100" dir="2700000" algn="tl" rotWithShape="0">
              <a:prstClr val="black">
                <a:alpha val="40000"/>
              </a:prstClr>
            </a:outerShdw>
          </a:effectLst>
        </p:spPr>
      </p:pic>
      <p:sp>
        <p:nvSpPr>
          <p:cNvPr id="26" name="Text - How">
            <a:extLst>
              <a:ext uri="{FF2B5EF4-FFF2-40B4-BE49-F238E27FC236}">
                <a16:creationId xmlns:a16="http://schemas.microsoft.com/office/drawing/2014/main" id="{065C0362-7911-4EB0-ABF4-FB634B49E771}"/>
              </a:ext>
            </a:extLst>
          </p:cNvPr>
          <p:cNvSpPr>
            <a:spLocks noGrp="1"/>
          </p:cNvSpPr>
          <p:nvPr userDrawn="1"/>
        </p:nvSpPr>
        <p:spPr>
          <a:xfrm>
            <a:off x="4800600" y="3276600"/>
            <a:ext cx="964108"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How</a:t>
            </a:r>
          </a:p>
        </p:txBody>
      </p:sp>
      <p:sp>
        <p:nvSpPr>
          <p:cNvPr id="27" name="Text - When">
            <a:extLst>
              <a:ext uri="{FF2B5EF4-FFF2-40B4-BE49-F238E27FC236}">
                <a16:creationId xmlns:a16="http://schemas.microsoft.com/office/drawing/2014/main" id="{00870CB1-7DEA-42F5-BF86-F9B5125CEC08}"/>
              </a:ext>
            </a:extLst>
          </p:cNvPr>
          <p:cNvSpPr>
            <a:spLocks noGrp="1"/>
          </p:cNvSpPr>
          <p:nvPr userDrawn="1"/>
        </p:nvSpPr>
        <p:spPr>
          <a:xfrm>
            <a:off x="3048000" y="3523800"/>
            <a:ext cx="1285983" cy="438600"/>
          </a:xfrm>
          <a:prstGeom prst="roundRect">
            <a:avLst>
              <a:gd name="adj" fmla="val 5736"/>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When</a:t>
            </a:r>
          </a:p>
        </p:txBody>
      </p:sp>
      <p:sp>
        <p:nvSpPr>
          <p:cNvPr id="28" name="Text - What">
            <a:extLst>
              <a:ext uri="{FF2B5EF4-FFF2-40B4-BE49-F238E27FC236}">
                <a16:creationId xmlns:a16="http://schemas.microsoft.com/office/drawing/2014/main" id="{E7327007-CD11-42A0-8B02-D3C490E8EE5D}"/>
              </a:ext>
            </a:extLst>
          </p:cNvPr>
          <p:cNvSpPr>
            <a:spLocks noGrp="1"/>
          </p:cNvSpPr>
          <p:nvPr userDrawn="1"/>
        </p:nvSpPr>
        <p:spPr>
          <a:xfrm>
            <a:off x="1524000" y="3663654"/>
            <a:ext cx="1126695" cy="438600"/>
          </a:xfrm>
          <a:prstGeom prst="roundRect">
            <a:avLst>
              <a:gd name="adj" fmla="val 6412"/>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What</a:t>
            </a:r>
          </a:p>
        </p:txBody>
      </p:sp>
      <p:sp>
        <p:nvSpPr>
          <p:cNvPr id="29" name="Text - Why">
            <a:extLst>
              <a:ext uri="{FF2B5EF4-FFF2-40B4-BE49-F238E27FC236}">
                <a16:creationId xmlns:a16="http://schemas.microsoft.com/office/drawing/2014/main" id="{F828B2B8-C4AC-4FFA-94E9-B2E4DED9FFEB}"/>
              </a:ext>
            </a:extLst>
          </p:cNvPr>
          <p:cNvSpPr>
            <a:spLocks noGrp="1"/>
          </p:cNvSpPr>
          <p:nvPr userDrawn="1"/>
        </p:nvSpPr>
        <p:spPr>
          <a:xfrm>
            <a:off x="381000" y="2727416"/>
            <a:ext cx="1129883" cy="684000"/>
          </a:xfrm>
          <a:prstGeom prst="roundRect">
            <a:avLst>
              <a:gd name="adj" fmla="val 7303"/>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Why</a:t>
            </a:r>
          </a:p>
        </p:txBody>
      </p:sp>
      <p:pic>
        <p:nvPicPr>
          <p:cNvPr id="31" name="ICON - When">
            <a:extLst>
              <a:ext uri="{FF2B5EF4-FFF2-40B4-BE49-F238E27FC236}">
                <a16:creationId xmlns:a16="http://schemas.microsoft.com/office/drawing/2014/main" id="{F75662BD-DDD2-46B7-9B5C-348C684B0B6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165317" y="2406160"/>
            <a:ext cx="1168666" cy="1168666"/>
          </a:xfrm>
          <a:prstGeom prst="rect">
            <a:avLst/>
          </a:prstGeom>
          <a:ln w="9525">
            <a:noFill/>
          </a:ln>
          <a:effectLst>
            <a:outerShdw blurRad="50800" dist="38100" dir="2700000" algn="tl" rotWithShape="0">
              <a:prstClr val="black">
                <a:alpha val="40000"/>
              </a:prstClr>
            </a:outerShdw>
          </a:effectLst>
        </p:spPr>
      </p:pic>
      <p:pic>
        <p:nvPicPr>
          <p:cNvPr id="32" name="Icon - How">
            <a:extLst>
              <a:ext uri="{FF2B5EF4-FFF2-40B4-BE49-F238E27FC236}">
                <a16:creationId xmlns:a16="http://schemas.microsoft.com/office/drawing/2014/main" id="{A23645A4-2D30-40DC-9937-E211E575171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724400" y="2163730"/>
            <a:ext cx="1168666" cy="1168666"/>
          </a:xfrm>
          <a:prstGeom prst="rect">
            <a:avLst/>
          </a:prstGeom>
          <a:ln w="9525">
            <a:noFill/>
          </a:ln>
          <a:effectLst>
            <a:outerShdw blurRad="50800" dist="38100" dir="2700000" algn="tl" rotWithShape="0">
              <a:prstClr val="black">
                <a:alpha val="40000"/>
              </a:prstClr>
            </a:outerShdw>
          </a:effectLst>
        </p:spPr>
      </p:pic>
      <p:pic>
        <p:nvPicPr>
          <p:cNvPr id="33" name="Icon - What">
            <a:extLst>
              <a:ext uri="{FF2B5EF4-FFF2-40B4-BE49-F238E27FC236}">
                <a16:creationId xmlns:a16="http://schemas.microsoft.com/office/drawing/2014/main" id="{8CC1B927-96E7-490E-ADD1-0496B00FE26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83895" y="2533200"/>
            <a:ext cx="1168666" cy="1168666"/>
          </a:xfrm>
          <a:prstGeom prst="rect">
            <a:avLst/>
          </a:prstGeom>
          <a:ln w="9525">
            <a:noFill/>
          </a:ln>
          <a:effectLst>
            <a:outerShdw blurRad="50800" dist="38100" dir="2700000" algn="tl" rotWithShape="0">
              <a:prstClr val="black">
                <a:alpha val="40000"/>
              </a:prstClr>
            </a:outerShdw>
          </a:effectLst>
        </p:spPr>
      </p:pic>
      <p:pic>
        <p:nvPicPr>
          <p:cNvPr id="34" name="ICOA Logo">
            <a:extLst>
              <a:ext uri="{FF2B5EF4-FFF2-40B4-BE49-F238E27FC236}">
                <a16:creationId xmlns:a16="http://schemas.microsoft.com/office/drawing/2014/main" id="{0BEEE5E4-61ED-4FEB-9889-F9D121024AB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58000" y="6142070"/>
            <a:ext cx="1877190" cy="715930"/>
          </a:xfrm>
          <a:prstGeom prst="rect">
            <a:avLst/>
          </a:prstGeom>
        </p:spPr>
      </p:pic>
      <p:sp>
        <p:nvSpPr>
          <p:cNvPr id="35" name="Footer - Course Title" descr="ICOA Logo with a horizontal skeleton key and a sihouette of the state of Idaho overlaying the key's handle at the left end. Text reading &quot;Idaho Commission on Aging&quot; is located below the blade of the key.">
            <a:extLst>
              <a:ext uri="{FF2B5EF4-FFF2-40B4-BE49-F238E27FC236}">
                <a16:creationId xmlns:a16="http://schemas.microsoft.com/office/drawing/2014/main" id="{B2087020-59D2-4555-BAF0-3EE8C5490810}"/>
              </a:ext>
            </a:extLst>
          </p:cNvPr>
          <p:cNvSpPr>
            <a:spLocks noGrp="1"/>
          </p:cNvSpPr>
          <p:nvPr userDrawn="1"/>
        </p:nvSpPr>
        <p:spPr>
          <a:xfrm>
            <a:off x="304800" y="646274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Meal Site Coordinator</a:t>
            </a:r>
          </a:p>
        </p:txBody>
      </p:sp>
      <p:sp>
        <p:nvSpPr>
          <p:cNvPr id="36" name="Text - Toolkit">
            <a:extLst>
              <a:ext uri="{FF2B5EF4-FFF2-40B4-BE49-F238E27FC236}">
                <a16:creationId xmlns:a16="http://schemas.microsoft.com/office/drawing/2014/main" id="{3CEDE660-D50E-4B46-A52B-6C4D99A81CEA}"/>
              </a:ext>
            </a:extLst>
          </p:cNvPr>
          <p:cNvSpPr>
            <a:spLocks noGrp="1"/>
          </p:cNvSpPr>
          <p:nvPr userDrawn="1"/>
        </p:nvSpPr>
        <p:spPr>
          <a:xfrm>
            <a:off x="5858608" y="4340662"/>
            <a:ext cx="1219200"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Toolkit</a:t>
            </a:r>
          </a:p>
        </p:txBody>
      </p:sp>
      <p:sp>
        <p:nvSpPr>
          <p:cNvPr id="37" name="Text - Sum It Up">
            <a:extLst>
              <a:ext uri="{FF2B5EF4-FFF2-40B4-BE49-F238E27FC236}">
                <a16:creationId xmlns:a16="http://schemas.microsoft.com/office/drawing/2014/main" id="{3B04FC67-2831-4257-8A5D-4FA7C542319F}"/>
              </a:ext>
            </a:extLst>
          </p:cNvPr>
          <p:cNvSpPr>
            <a:spLocks noGrp="1"/>
          </p:cNvSpPr>
          <p:nvPr userDrawn="1"/>
        </p:nvSpPr>
        <p:spPr>
          <a:xfrm>
            <a:off x="6248400" y="5566928"/>
            <a:ext cx="2438401"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Summing It Up</a:t>
            </a:r>
          </a:p>
        </p:txBody>
      </p:sp>
      <p:grpSp>
        <p:nvGrpSpPr>
          <p:cNvPr id="38" name="Group 37">
            <a:extLst>
              <a:ext uri="{FF2B5EF4-FFF2-40B4-BE49-F238E27FC236}">
                <a16:creationId xmlns:a16="http://schemas.microsoft.com/office/drawing/2014/main" id="{32C542C8-F577-482B-BD33-6C0712E05669}"/>
              </a:ext>
            </a:extLst>
          </p:cNvPr>
          <p:cNvGrpSpPr/>
          <p:nvPr userDrawn="1"/>
        </p:nvGrpSpPr>
        <p:grpSpPr>
          <a:xfrm>
            <a:off x="0" y="1411806"/>
            <a:ext cx="9144000" cy="82064"/>
            <a:chOff x="0" y="1441936"/>
            <a:chExt cx="9144000" cy="82064"/>
          </a:xfrm>
        </p:grpSpPr>
        <p:grpSp>
          <p:nvGrpSpPr>
            <p:cNvPr id="40" name="Group 39">
              <a:extLst>
                <a:ext uri="{FF2B5EF4-FFF2-40B4-BE49-F238E27FC236}">
                  <a16:creationId xmlns:a16="http://schemas.microsoft.com/office/drawing/2014/main" id="{844365F2-E5FF-41CB-8E16-0FCD99C195D9}"/>
                </a:ext>
                <a:ext uri="{C183D7F6-B498-43B3-948B-1728B52AA6E4}">
                  <adec:decorative xmlns:adec="http://schemas.microsoft.com/office/drawing/2017/decorative" val="1"/>
                </a:ext>
              </a:extLst>
            </p:cNvPr>
            <p:cNvGrpSpPr/>
            <p:nvPr userDrawn="1"/>
          </p:nvGrpSpPr>
          <p:grpSpPr>
            <a:xfrm>
              <a:off x="0" y="1441936"/>
              <a:ext cx="9144000" cy="38982"/>
              <a:chOff x="-76200" y="1321776"/>
              <a:chExt cx="9372600" cy="38982"/>
            </a:xfrm>
          </p:grpSpPr>
          <p:cxnSp>
            <p:nvCxnSpPr>
              <p:cNvPr id="42" name="Straight Connector 41">
                <a:extLst>
                  <a:ext uri="{FF2B5EF4-FFF2-40B4-BE49-F238E27FC236}">
                    <a16:creationId xmlns:a16="http://schemas.microsoft.com/office/drawing/2014/main" id="{27C4D335-10F1-4F95-82FC-1CB920F1D3A0}"/>
                  </a:ext>
                </a:extLst>
              </p:cNvPr>
              <p:cNvCxnSpPr/>
              <p:nvPr userDrawn="1"/>
            </p:nvCxnSpPr>
            <p:spPr>
              <a:xfrm>
                <a:off x="-76200" y="1360758"/>
                <a:ext cx="9372600" cy="0"/>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2162957-EE3E-4BCF-B29A-24062E17200C}"/>
                  </a:ext>
                </a:extLst>
              </p:cNvPr>
              <p:cNvCxnSpPr/>
              <p:nvPr userDrawn="1"/>
            </p:nvCxnSpPr>
            <p:spPr>
              <a:xfrm>
                <a:off x="-76200" y="1321776"/>
                <a:ext cx="93726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A14A0655-5175-4F41-864F-6E3E3C470B67}"/>
                </a:ext>
              </a:extLst>
            </p:cNvPr>
            <p:cNvCxnSpPr/>
            <p:nvPr userDrawn="1"/>
          </p:nvCxnSpPr>
          <p:spPr>
            <a:xfrm>
              <a:off x="0" y="1524000"/>
              <a:ext cx="91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a16="http://schemas.microsoft.com/office/drawing/2014/main" id="{084715D9-B706-4A93-9848-6E94B94FF497}"/>
              </a:ext>
            </a:extLst>
          </p:cNvPr>
          <p:cNvCxnSpPr/>
          <p:nvPr userDrawn="1"/>
        </p:nvCxnSpPr>
        <p:spPr>
          <a:xfrm>
            <a:off x="-76200" y="6827870"/>
            <a:ext cx="9326880" cy="0"/>
          </a:xfrm>
          <a:prstGeom prst="line">
            <a:avLst/>
          </a:prstGeom>
          <a:ln w="190500">
            <a:solidFill>
              <a:schemeClr val="accent4"/>
            </a:solidFill>
          </a:ln>
          <a:effectLst>
            <a:softEdge rad="31750"/>
          </a:effectLst>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20F12A9A-5AE4-4A8F-97A4-FDE2830B75A0}"/>
              </a:ext>
            </a:extLst>
          </p:cNvPr>
          <p:cNvSpPr>
            <a:spLocks noGrp="1"/>
          </p:cNvSpPr>
          <p:nvPr>
            <p:ph type="title"/>
          </p:nvPr>
        </p:nvSpPr>
        <p:spPr>
          <a:xfrm>
            <a:off x="381000" y="228600"/>
            <a:ext cx="8534400" cy="1143000"/>
          </a:xfrm>
        </p:spPr>
        <p:txBody>
          <a:bodyPr anchor="b"/>
          <a:lstStyle/>
          <a:p>
            <a:r>
              <a:rPr lang="en-US" dirty="0"/>
              <a:t>Click to edit Master title style</a:t>
            </a:r>
          </a:p>
        </p:txBody>
      </p:sp>
    </p:spTree>
    <p:custDataLst>
      <p:tags r:id="rId1"/>
    </p:custDataLst>
    <p:extLst>
      <p:ext uri="{BB962C8B-B14F-4D97-AF65-F5344CB8AC3E}">
        <p14:creationId xmlns:p14="http://schemas.microsoft.com/office/powerpoint/2010/main" val="2349922429"/>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ICOA BLUE - Learning Topic 1 TOC w/OBJ &amp; Who">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592CCE6-9741-4970-A8BE-EC65CE27DE11}"/>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955779" y="3555734"/>
            <a:ext cx="1168666" cy="1168666"/>
          </a:xfrm>
          <a:prstGeom prst="rect">
            <a:avLst/>
          </a:prstGeom>
        </p:spPr>
      </p:pic>
      <p:sp>
        <p:nvSpPr>
          <p:cNvPr id="17" name="Picture Placeholder 2"/>
          <p:cNvSpPr>
            <a:spLocks noGrp="1"/>
          </p:cNvSpPr>
          <p:nvPr>
            <p:ph type="pic" sz="quarter" idx="15" hasCustomPrompt="1"/>
          </p:nvPr>
        </p:nvSpPr>
        <p:spPr>
          <a:xfrm>
            <a:off x="6884492" y="4743000"/>
            <a:ext cx="964108" cy="591000"/>
          </a:xfrm>
          <a:prstGeom prst="roundRect">
            <a:avLst>
              <a:gd name="adj" fmla="val 7076"/>
            </a:avLst>
          </a:prstGeom>
        </p:spPr>
        <p:txBody>
          <a:bodyPr/>
          <a:lstStyle>
            <a:lvl1pPr marL="0" indent="0" algn="ctr">
              <a:buNone/>
              <a:defRPr sz="2800"/>
            </a:lvl1pPr>
          </a:lstStyle>
          <a:p>
            <a:r>
              <a:rPr lang="en-US" dirty="0"/>
              <a:t>How</a:t>
            </a:r>
          </a:p>
        </p:txBody>
      </p:sp>
      <p:sp>
        <p:nvSpPr>
          <p:cNvPr id="15" name="Picture Placeholder 2"/>
          <p:cNvSpPr>
            <a:spLocks noGrp="1"/>
          </p:cNvSpPr>
          <p:nvPr>
            <p:ph type="pic" sz="quarter" idx="13" hasCustomPrompt="1"/>
          </p:nvPr>
        </p:nvSpPr>
        <p:spPr>
          <a:xfrm>
            <a:off x="3743217" y="4743000"/>
            <a:ext cx="1285983" cy="438600"/>
          </a:xfrm>
          <a:prstGeom prst="roundRect">
            <a:avLst>
              <a:gd name="adj" fmla="val 5736"/>
            </a:avLst>
          </a:prstGeom>
        </p:spPr>
        <p:txBody>
          <a:bodyPr/>
          <a:lstStyle>
            <a:lvl1pPr marL="0" indent="0" algn="ctr">
              <a:buNone/>
              <a:defRPr sz="2800"/>
            </a:lvl1pPr>
          </a:lstStyle>
          <a:p>
            <a:r>
              <a:rPr lang="en-US" dirty="0"/>
              <a:t>When</a:t>
            </a:r>
          </a:p>
        </p:txBody>
      </p:sp>
      <p:sp>
        <p:nvSpPr>
          <p:cNvPr id="14" name="Picture Placeholder 2"/>
          <p:cNvSpPr>
            <a:spLocks noGrp="1"/>
          </p:cNvSpPr>
          <p:nvPr>
            <p:ph type="pic" sz="quarter" idx="12" hasCustomPrompt="1"/>
          </p:nvPr>
        </p:nvSpPr>
        <p:spPr>
          <a:xfrm>
            <a:off x="2378505" y="4666800"/>
            <a:ext cx="1126695" cy="438600"/>
          </a:xfrm>
          <a:prstGeom prst="roundRect">
            <a:avLst>
              <a:gd name="adj" fmla="val 6412"/>
            </a:avLst>
          </a:prstGeom>
        </p:spPr>
        <p:txBody>
          <a:bodyPr/>
          <a:lstStyle>
            <a:lvl1pPr marL="0" indent="0" algn="ctr">
              <a:buNone/>
              <a:defRPr sz="2800"/>
            </a:lvl1pPr>
          </a:lstStyle>
          <a:p>
            <a:r>
              <a:rPr lang="en-US" dirty="0"/>
              <a:t>What</a:t>
            </a:r>
          </a:p>
        </p:txBody>
      </p:sp>
      <p:sp>
        <p:nvSpPr>
          <p:cNvPr id="13" name="Picture Placeholder 2"/>
          <p:cNvSpPr>
            <a:spLocks noGrp="1"/>
          </p:cNvSpPr>
          <p:nvPr>
            <p:ph type="pic" sz="quarter" idx="11" hasCustomPrompt="1"/>
          </p:nvPr>
        </p:nvSpPr>
        <p:spPr>
          <a:xfrm>
            <a:off x="975171" y="4666800"/>
            <a:ext cx="1129883" cy="684000"/>
          </a:xfrm>
          <a:prstGeom prst="roundRect">
            <a:avLst>
              <a:gd name="adj" fmla="val 7303"/>
            </a:avLst>
          </a:prstGeom>
        </p:spPr>
        <p:txBody>
          <a:bodyPr/>
          <a:lstStyle>
            <a:lvl1pPr marL="0" indent="0" algn="ctr">
              <a:buNone/>
              <a:defRPr sz="2800"/>
            </a:lvl1pPr>
          </a:lstStyle>
          <a:p>
            <a:r>
              <a:rPr lang="en-US" dirty="0"/>
              <a:t>Why</a:t>
            </a:r>
          </a:p>
        </p:txBody>
      </p:sp>
      <p:sp>
        <p:nvSpPr>
          <p:cNvPr id="3" name="Picture Placeholder 2"/>
          <p:cNvSpPr>
            <a:spLocks noGrp="1"/>
          </p:cNvSpPr>
          <p:nvPr>
            <p:ph type="pic" sz="quarter" idx="10" hasCustomPrompt="1"/>
          </p:nvPr>
        </p:nvSpPr>
        <p:spPr>
          <a:xfrm>
            <a:off x="586197" y="1843346"/>
            <a:ext cx="1604962" cy="1258888"/>
          </a:xfrm>
          <a:prstGeom prst="roundRect">
            <a:avLst>
              <a:gd name="adj" fmla="val 6859"/>
            </a:avLst>
          </a:prstGeom>
        </p:spPr>
        <p:txBody>
          <a:bodyPr/>
          <a:lstStyle>
            <a:lvl1pPr marL="0" indent="0">
              <a:buNone/>
              <a:defRPr sz="2800"/>
            </a:lvl1pPr>
          </a:lstStyle>
          <a:p>
            <a:r>
              <a:rPr lang="en-US" dirty="0"/>
              <a:t>Objective</a:t>
            </a:r>
          </a:p>
        </p:txBody>
      </p:sp>
      <p:sp>
        <p:nvSpPr>
          <p:cNvPr id="10"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Click to edit Master title style</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886200" y="3581400"/>
            <a:ext cx="1168666" cy="1168666"/>
          </a:xfrm>
          <a:prstGeom prst="rect">
            <a:avLst/>
          </a:prstGeom>
        </p:spPr>
      </p:pic>
      <p:pic>
        <p:nvPicPr>
          <p:cNvPr id="11" name="Picture 10">
            <a:extLst>
              <a:ext uri="{FF2B5EF4-FFF2-40B4-BE49-F238E27FC236}">
                <a16:creationId xmlns:a16="http://schemas.microsoft.com/office/drawing/2014/main" id="{D2F9C4E0-D5D4-4B90-8E9E-F20DD3E32BB2}"/>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260334" y="1524000"/>
            <a:ext cx="1168666" cy="1168666"/>
          </a:xfrm>
          <a:prstGeom prst="rect">
            <a:avLst/>
          </a:prstGeom>
        </p:spPr>
      </p:pic>
      <p:pic>
        <p:nvPicPr>
          <p:cNvPr id="12" name="Picture 11">
            <a:extLst>
              <a:ext uri="{FF2B5EF4-FFF2-40B4-BE49-F238E27FC236}">
                <a16:creationId xmlns:a16="http://schemas.microsoft.com/office/drawing/2014/main" id="{A23645A4-2D30-40DC-9937-E211E5751716}"/>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817314" y="3581400"/>
            <a:ext cx="1168666" cy="1168666"/>
          </a:xfrm>
          <a:prstGeom prst="rect">
            <a:avLst/>
          </a:prstGeom>
        </p:spPr>
      </p:pic>
      <p:pic>
        <p:nvPicPr>
          <p:cNvPr id="19" name="Picture 18">
            <a:extLst>
              <a:ext uri="{FF2B5EF4-FFF2-40B4-BE49-F238E27FC236}">
                <a16:creationId xmlns:a16="http://schemas.microsoft.com/office/drawing/2014/main" id="{8CC1B927-96E7-490E-ADD1-0496B00FE268}"/>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421163" y="3505200"/>
            <a:ext cx="1168666" cy="1168666"/>
          </a:xfrm>
          <a:prstGeom prst="rect">
            <a:avLst/>
          </a:prstGeom>
        </p:spPr>
      </p:pic>
      <p:sp>
        <p:nvSpPr>
          <p:cNvPr id="20" name="Picture Placeholder 2">
            <a:extLst>
              <a:ext uri="{FF2B5EF4-FFF2-40B4-BE49-F238E27FC236}">
                <a16:creationId xmlns:a16="http://schemas.microsoft.com/office/drawing/2014/main" id="{6A7DA418-8476-4AB4-AD70-B25A609CB887}"/>
              </a:ext>
            </a:extLst>
          </p:cNvPr>
          <p:cNvSpPr>
            <a:spLocks noGrp="1"/>
          </p:cNvSpPr>
          <p:nvPr>
            <p:ph type="pic" sz="quarter" idx="16" hasCustomPrompt="1"/>
          </p:nvPr>
        </p:nvSpPr>
        <p:spPr>
          <a:xfrm>
            <a:off x="5360492" y="4743000"/>
            <a:ext cx="964108" cy="591000"/>
          </a:xfrm>
          <a:prstGeom prst="roundRect">
            <a:avLst>
              <a:gd name="adj" fmla="val 7076"/>
            </a:avLst>
          </a:prstGeom>
        </p:spPr>
        <p:txBody>
          <a:bodyPr/>
          <a:lstStyle>
            <a:lvl1pPr marL="0" indent="0" algn="ctr">
              <a:buNone/>
              <a:defRPr sz="2800"/>
            </a:lvl1pPr>
          </a:lstStyle>
          <a:p>
            <a:r>
              <a:rPr lang="en-US" dirty="0"/>
              <a:t>Who</a:t>
            </a:r>
          </a:p>
        </p:txBody>
      </p:sp>
      <p:pic>
        <p:nvPicPr>
          <p:cNvPr id="21" name="Picture 20">
            <a:extLst>
              <a:ext uri="{FF2B5EF4-FFF2-40B4-BE49-F238E27FC236}">
                <a16:creationId xmlns:a16="http://schemas.microsoft.com/office/drawing/2014/main" id="{821932E1-29E6-4029-A13A-6A4D10E16552}"/>
              </a:ext>
            </a:extLst>
          </p:cNvPr>
          <p:cNvPicPr>
            <a:picLocks noChangeAspect="1"/>
          </p:cNvPicPr>
          <p:nvPr userDrawn="1"/>
        </p:nvPicPr>
        <p:blipFill>
          <a:blip>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351931" y="3581400"/>
            <a:ext cx="1168666" cy="1168666"/>
          </a:xfrm>
          <a:prstGeom prst="rect">
            <a:avLst/>
          </a:prstGeom>
        </p:spPr>
      </p:pic>
      <p:cxnSp>
        <p:nvCxnSpPr>
          <p:cNvPr id="2" name="Straight Arrow Connector 1">
            <a:extLst>
              <a:ext uri="{FF2B5EF4-FFF2-40B4-BE49-F238E27FC236}">
                <a16:creationId xmlns:a16="http://schemas.microsoft.com/office/drawing/2014/main" id="{111BD379-A960-47BA-9A00-D508CA96959C}"/>
              </a:ext>
            </a:extLst>
          </p:cNvPr>
          <p:cNvCxnSpPr/>
          <p:nvPr userDrawn="1"/>
        </p:nvCxnSpPr>
        <p:spPr>
          <a:xfrm>
            <a:off x="4114800" y="2971800"/>
            <a:ext cx="914400" cy="914400"/>
          </a:xfrm>
          <a:prstGeom prst="straightConnector1">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97188388"/>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_ICOA BLUE - Learning Topic 2 Objective">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hasCustomPrompt="1"/>
          </p:nvPr>
        </p:nvSpPr>
        <p:spPr>
          <a:xfrm>
            <a:off x="585788" y="1447800"/>
            <a:ext cx="8634412" cy="5029200"/>
          </a:xfrm>
          <a:prstGeom prst="rect">
            <a:avLst/>
          </a:prstGeom>
        </p:spPr>
        <p:txBody>
          <a:bodyPr anchor="ctr">
            <a:normAutofit/>
          </a:bodyPr>
          <a:lstStyle>
            <a:lvl1pPr marL="0" indent="0" algn="ctr">
              <a:buNone/>
              <a:defRPr sz="3600"/>
            </a:lvl1pPr>
            <a:lvl5pPr>
              <a:defRPr/>
            </a:lvl5pPr>
          </a:lstStyle>
          <a:p>
            <a:pPr lvl="0"/>
            <a:r>
              <a:rPr lang="en-US" dirty="0"/>
              <a:t>Edit Master </a:t>
            </a:r>
            <a:r>
              <a:rPr lang="en-US" dirty="0" err="1"/>
              <a:t>texr</a:t>
            </a:r>
            <a:r>
              <a:rPr lang="en-US" dirty="0"/>
              <a:t> style</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Objective: Click to edit Master title style</a:t>
            </a:r>
          </a:p>
        </p:txBody>
      </p:sp>
      <p:pic>
        <p:nvPicPr>
          <p:cNvPr id="11" name="Picture 10">
            <a:extLst>
              <a:ext uri="{FF2B5EF4-FFF2-40B4-BE49-F238E27FC236}">
                <a16:creationId xmlns:a16="http://schemas.microsoft.com/office/drawing/2014/main" id="{D2F9C4E0-D5D4-4B90-8E9E-F20DD3E32BB2}"/>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7498080" y="822960"/>
            <a:ext cx="1168666" cy="1168666"/>
          </a:xfrm>
          <a:prstGeom prst="rect">
            <a:avLst/>
          </a:prstGeom>
        </p:spPr>
      </p:pic>
    </p:spTree>
    <p:custDataLst>
      <p:tags r:id="rId1"/>
    </p:custDataLst>
    <p:extLst>
      <p:ext uri="{BB962C8B-B14F-4D97-AF65-F5344CB8AC3E}">
        <p14:creationId xmlns:p14="http://schemas.microsoft.com/office/powerpoint/2010/main" val="3335979768"/>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ICOA BLUE - Learning Topic 3 Why">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727FE0E-8F51-43B0-BE43-6664864648CE}"/>
              </a:ext>
            </a:extLst>
          </p:cNvPr>
          <p:cNvSpPr>
            <a:spLocks noGrp="1"/>
          </p:cNvSpPr>
          <p:nvPr>
            <p:ph sz="quarter" idx="16"/>
          </p:nvPr>
        </p:nvSpPr>
        <p:spPr>
          <a:xfrm>
            <a:off x="585788" y="1447800"/>
            <a:ext cx="8634412" cy="50292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7" y="825227"/>
            <a:ext cx="6760464"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Why: Click to edit Master title style</a:t>
            </a:r>
          </a:p>
        </p:txBody>
      </p:sp>
      <p:pic>
        <p:nvPicPr>
          <p:cNvPr id="6" name="Icon - Why">
            <a:extLst>
              <a:ext uri="{FF2B5EF4-FFF2-40B4-BE49-F238E27FC236}">
                <a16:creationId xmlns:a16="http://schemas.microsoft.com/office/drawing/2014/main" id="{500EDAE7-0BAB-44CD-8E4A-2828913E4AD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67600" y="838200"/>
            <a:ext cx="1168666" cy="1168666"/>
          </a:xfrm>
          <a:prstGeom prst="rect">
            <a:avLst/>
          </a:prstGeom>
          <a:ln w="9525">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8564389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x Images Across">
    <p:spTree>
      <p:nvGrpSpPr>
        <p:cNvPr id="1" name=""/>
        <p:cNvGrpSpPr/>
        <p:nvPr/>
      </p:nvGrpSpPr>
      <p:grpSpPr>
        <a:xfrm>
          <a:off x="0" y="0"/>
          <a:ext cx="0" cy="0"/>
          <a:chOff x="0" y="0"/>
          <a:chExt cx="0" cy="0"/>
        </a:xfrm>
      </p:grpSpPr>
      <p:sp>
        <p:nvSpPr>
          <p:cNvPr id="16" name="Picture Placeholder 2"/>
          <p:cNvSpPr>
            <a:spLocks noGrp="1"/>
          </p:cNvSpPr>
          <p:nvPr>
            <p:ph type="pic" sz="quarter" idx="14"/>
          </p:nvPr>
        </p:nvSpPr>
        <p:spPr>
          <a:xfrm>
            <a:off x="6628114" y="1822209"/>
            <a:ext cx="1148971" cy="1264724"/>
          </a:xfrm>
          <a:prstGeom prst="roundRect">
            <a:avLst>
              <a:gd name="adj" fmla="val 5736"/>
            </a:avLst>
          </a:prstGeom>
        </p:spPr>
        <p:txBody>
          <a:bodyPr/>
          <a:lstStyle>
            <a:lvl1pPr marL="0" indent="0">
              <a:buNone/>
              <a:defRPr sz="1600"/>
            </a:lvl1pPr>
          </a:lstStyle>
          <a:p>
            <a:r>
              <a:rPr lang="en-US" dirty="0"/>
              <a:t>Click icon to add picture</a:t>
            </a:r>
          </a:p>
        </p:txBody>
      </p:sp>
      <p:sp>
        <p:nvSpPr>
          <p:cNvPr id="17" name="Picture Placeholder 2"/>
          <p:cNvSpPr>
            <a:spLocks noGrp="1"/>
          </p:cNvSpPr>
          <p:nvPr>
            <p:ph type="pic" sz="quarter" idx="15"/>
          </p:nvPr>
        </p:nvSpPr>
        <p:spPr>
          <a:xfrm>
            <a:off x="6713779" y="3618833"/>
            <a:ext cx="1368000" cy="968726"/>
          </a:xfrm>
          <a:prstGeom prst="roundRect">
            <a:avLst>
              <a:gd name="adj" fmla="val 7076"/>
            </a:avLst>
          </a:prstGeom>
        </p:spPr>
        <p:txBody>
          <a:bodyPr/>
          <a:lstStyle>
            <a:lvl1pPr marL="0" indent="0">
              <a:buNone/>
              <a:defRPr sz="1600"/>
            </a:lvl1pPr>
          </a:lstStyle>
          <a:p>
            <a:r>
              <a:rPr lang="en-US" dirty="0"/>
              <a:t>Click icon to add picture</a:t>
            </a:r>
          </a:p>
        </p:txBody>
      </p:sp>
      <p:sp>
        <p:nvSpPr>
          <p:cNvPr id="15" name="Picture Placeholder 2"/>
          <p:cNvSpPr>
            <a:spLocks noGrp="1"/>
          </p:cNvSpPr>
          <p:nvPr>
            <p:ph type="pic" sz="quarter" idx="13"/>
          </p:nvPr>
        </p:nvSpPr>
        <p:spPr>
          <a:xfrm>
            <a:off x="4958485" y="3615559"/>
            <a:ext cx="1148971" cy="972000"/>
          </a:xfrm>
          <a:prstGeom prst="roundRect">
            <a:avLst>
              <a:gd name="adj" fmla="val 5736"/>
            </a:avLst>
          </a:prstGeom>
        </p:spPr>
        <p:txBody>
          <a:bodyPr/>
          <a:lstStyle>
            <a:lvl1pPr marL="0" indent="0">
              <a:buNone/>
              <a:defRPr sz="1600"/>
            </a:lvl1pPr>
          </a:lstStyle>
          <a:p>
            <a:r>
              <a:rPr lang="en-US" dirty="0"/>
              <a:t>Click icon to add picture</a:t>
            </a:r>
          </a:p>
        </p:txBody>
      </p:sp>
      <p:sp>
        <p:nvSpPr>
          <p:cNvPr id="14" name="Picture Placeholder 2"/>
          <p:cNvSpPr>
            <a:spLocks noGrp="1"/>
          </p:cNvSpPr>
          <p:nvPr>
            <p:ph type="pic" sz="quarter" idx="12"/>
          </p:nvPr>
        </p:nvSpPr>
        <p:spPr>
          <a:xfrm>
            <a:off x="3028333" y="4942530"/>
            <a:ext cx="1779639" cy="972000"/>
          </a:xfrm>
          <a:prstGeom prst="roundRect">
            <a:avLst>
              <a:gd name="adj" fmla="val 6412"/>
            </a:avLst>
          </a:prstGeom>
        </p:spPr>
        <p:txBody>
          <a:bodyPr/>
          <a:lstStyle>
            <a:lvl1pPr marL="0" indent="0">
              <a:buNone/>
              <a:defRPr sz="1600"/>
            </a:lvl1pPr>
          </a:lstStyle>
          <a:p>
            <a:r>
              <a:rPr lang="en-US" dirty="0"/>
              <a:t>Click icon to add picture</a:t>
            </a:r>
          </a:p>
        </p:txBody>
      </p:sp>
      <p:sp>
        <p:nvSpPr>
          <p:cNvPr id="13" name="Picture Placeholder 2"/>
          <p:cNvSpPr>
            <a:spLocks noGrp="1"/>
          </p:cNvSpPr>
          <p:nvPr>
            <p:ph type="pic" sz="quarter" idx="11"/>
          </p:nvPr>
        </p:nvSpPr>
        <p:spPr>
          <a:xfrm>
            <a:off x="1062038" y="4429741"/>
            <a:ext cx="1073150" cy="684000"/>
          </a:xfrm>
          <a:prstGeom prst="roundRect">
            <a:avLst>
              <a:gd name="adj" fmla="val 7303"/>
            </a:avLst>
          </a:prstGeom>
        </p:spPr>
        <p:txBody>
          <a:bodyPr/>
          <a:lstStyle>
            <a:lvl1pPr marL="0" indent="0">
              <a:buNone/>
              <a:defRPr sz="1600"/>
            </a:lvl1pPr>
          </a:lstStyle>
          <a:p>
            <a:r>
              <a:rPr lang="en-US" dirty="0"/>
              <a:t>Click icon to add picture</a:t>
            </a:r>
          </a:p>
        </p:txBody>
      </p:sp>
      <p:sp>
        <p:nvSpPr>
          <p:cNvPr id="3" name="Picture Placeholder 2"/>
          <p:cNvSpPr>
            <a:spLocks noGrp="1"/>
          </p:cNvSpPr>
          <p:nvPr>
            <p:ph type="pic" sz="quarter" idx="10"/>
          </p:nvPr>
        </p:nvSpPr>
        <p:spPr>
          <a:xfrm>
            <a:off x="1062038" y="2986346"/>
            <a:ext cx="1073150" cy="1258888"/>
          </a:xfrm>
          <a:prstGeom prst="roundRect">
            <a:avLst>
              <a:gd name="adj" fmla="val 6859"/>
            </a:avLst>
          </a:prstGeom>
        </p:spPr>
        <p:txBody>
          <a:bodyPr/>
          <a:lstStyle>
            <a:lvl1pPr marL="0" indent="0">
              <a:buNone/>
              <a:defRPr sz="1600"/>
            </a:lvl1pPr>
          </a:lstStyle>
          <a:p>
            <a:r>
              <a:rPr lang="en-US" dirty="0"/>
              <a:t>Click icon to add picture</a:t>
            </a:r>
          </a:p>
        </p:txBody>
      </p:sp>
      <p:sp>
        <p:nvSpPr>
          <p:cNvPr id="10"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993572373"/>
      </p:ext>
    </p:extLst>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ICOA BLUE - Learning Topic 4 Whar">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What: Click to edit Master title style</a:t>
            </a:r>
          </a:p>
        </p:txBody>
      </p:sp>
      <p:pic>
        <p:nvPicPr>
          <p:cNvPr id="5" name="Icon - What">
            <a:extLst>
              <a:ext uri="{FF2B5EF4-FFF2-40B4-BE49-F238E27FC236}">
                <a16:creationId xmlns:a16="http://schemas.microsoft.com/office/drawing/2014/main" id="{67F82284-9CB0-4630-B941-DDEC49722E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8134" y="838200"/>
            <a:ext cx="1168666" cy="1168666"/>
          </a:xfrm>
          <a:prstGeom prst="rect">
            <a:avLst/>
          </a:prstGeom>
          <a:ln w="9525">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910090311"/>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ICOA BLUE - Learning Topic 5 When">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When: Click to edit Master title style</a:t>
            </a:r>
          </a:p>
        </p:txBody>
      </p:sp>
      <p:pic>
        <p:nvPicPr>
          <p:cNvPr id="5" name="ICON - When">
            <a:extLst>
              <a:ext uri="{FF2B5EF4-FFF2-40B4-BE49-F238E27FC236}">
                <a16:creationId xmlns:a16="http://schemas.microsoft.com/office/drawing/2014/main" id="{C050A087-21AB-471F-AA53-A0CDC756FF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86767" y="838200"/>
            <a:ext cx="1168666" cy="1168666"/>
          </a:xfrm>
          <a:prstGeom prst="rect">
            <a:avLst/>
          </a:prstGeom>
          <a:ln w="9525">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680178441"/>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6_ICOA BLUE - Learning Topic 6 How">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How: Click to edit Master title style</a:t>
            </a:r>
          </a:p>
        </p:txBody>
      </p:sp>
      <p:pic>
        <p:nvPicPr>
          <p:cNvPr id="5" name="Icon - How">
            <a:extLst>
              <a:ext uri="{FF2B5EF4-FFF2-40B4-BE49-F238E27FC236}">
                <a16:creationId xmlns:a16="http://schemas.microsoft.com/office/drawing/2014/main" id="{2FDE4D93-B880-449B-8134-E5119A4F057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90020" y="838200"/>
            <a:ext cx="1168666" cy="1168666"/>
          </a:xfrm>
          <a:prstGeom prst="rect">
            <a:avLst/>
          </a:prstGeom>
          <a:ln w="9525">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144350629"/>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5_ICOA BLUE - Learning Topic 7 Resources">
    <p:spTree>
      <p:nvGrpSpPr>
        <p:cNvPr id="1" name=""/>
        <p:cNvGrpSpPr/>
        <p:nvPr/>
      </p:nvGrpSpPr>
      <p:grpSpPr>
        <a:xfrm>
          <a:off x="0" y="0"/>
          <a:ext cx="0" cy="0"/>
          <a:chOff x="0" y="0"/>
          <a:chExt cx="0" cy="0"/>
        </a:xfrm>
      </p:grpSpPr>
      <p:sp>
        <p:nvSpPr>
          <p:cNvPr id="10" name="Title Placeholder 7"/>
          <p:cNvSpPr>
            <a:spLocks noGrp="1"/>
          </p:cNvSpPr>
          <p:nvPr>
            <p:ph type="title" hasCustomPrompt="1"/>
          </p:nvPr>
        </p:nvSpPr>
        <p:spPr>
          <a:xfrm>
            <a:off x="402337" y="825227"/>
            <a:ext cx="6912864" cy="698773"/>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Toolkit: edit Master title style</a:t>
            </a:r>
          </a:p>
        </p:txBody>
      </p:sp>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91574" y="812534"/>
            <a:ext cx="1168666" cy="1168666"/>
          </a:xfrm>
          <a:prstGeom prst="rect">
            <a:avLst/>
          </a:prstGeom>
        </p:spPr>
      </p:pic>
      <p:sp>
        <p:nvSpPr>
          <p:cNvPr id="2" name="TextBox 1">
            <a:extLst>
              <a:ext uri="{FF2B5EF4-FFF2-40B4-BE49-F238E27FC236}">
                <a16:creationId xmlns:a16="http://schemas.microsoft.com/office/drawing/2014/main" id="{E81FEDA2-7E31-4145-8CC0-2198B2B7BA78}"/>
              </a:ext>
            </a:extLst>
          </p:cNvPr>
          <p:cNvSpPr txBox="1"/>
          <p:nvPr userDrawn="1"/>
        </p:nvSpPr>
        <p:spPr>
          <a:xfrm>
            <a:off x="228600" y="6120825"/>
            <a:ext cx="8634412" cy="584775"/>
          </a:xfrm>
          <a:prstGeom prst="rect">
            <a:avLst/>
          </a:prstGeom>
          <a:noFill/>
        </p:spPr>
        <p:txBody>
          <a:bodyPr wrap="square" rtlCol="0">
            <a:spAutoFit/>
          </a:bodyPr>
          <a:lstStyle/>
          <a:p>
            <a:pPr algn="ctr"/>
            <a:r>
              <a:rPr lang="en-US" sz="1600" i="1" dirty="0"/>
              <a:t>Items can be found in the Toolkit folder for the current Focus Area. Ask your Facilitator for the folder location. They are also available from the ICOA website </a:t>
            </a:r>
            <a:r>
              <a:rPr lang="en-US" sz="1600" i="1" dirty="0">
                <a:hlinkClick r:id="rId4"/>
              </a:rPr>
              <a:t>http://aging.Idaho.gov</a:t>
            </a:r>
            <a:endParaRPr lang="en-US" sz="1600" i="1" dirty="0"/>
          </a:p>
        </p:txBody>
      </p:sp>
    </p:spTree>
    <p:custDataLst>
      <p:tags r:id="rId1"/>
    </p:custDataLst>
    <p:extLst>
      <p:ext uri="{BB962C8B-B14F-4D97-AF65-F5344CB8AC3E}">
        <p14:creationId xmlns:p14="http://schemas.microsoft.com/office/powerpoint/2010/main" val="278891248"/>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6_ICOA BLUE - Learning Topic 8 Review">
    <p:spTree>
      <p:nvGrpSpPr>
        <p:cNvPr id="1" name=""/>
        <p:cNvGrpSpPr/>
        <p:nvPr/>
      </p:nvGrpSpPr>
      <p:grpSpPr>
        <a:xfrm>
          <a:off x="0" y="0"/>
          <a:ext cx="0" cy="0"/>
          <a:chOff x="0" y="0"/>
          <a:chExt cx="0" cy="0"/>
        </a:xfrm>
      </p:grpSpPr>
      <p:sp>
        <p:nvSpPr>
          <p:cNvPr id="10" name="Title Placeholder 7"/>
          <p:cNvSpPr>
            <a:spLocks noGrp="1"/>
          </p:cNvSpPr>
          <p:nvPr>
            <p:ph type="title" hasCustomPrompt="1"/>
          </p:nvPr>
        </p:nvSpPr>
        <p:spPr>
          <a:xfrm>
            <a:off x="402337" y="825227"/>
            <a:ext cx="6912864" cy="698773"/>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Summing It Up: edit Master title style</a:t>
            </a:r>
          </a:p>
        </p:txBody>
      </p:sp>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hasCustomPrompt="1"/>
          </p:nvPr>
        </p:nvSpPr>
        <p:spPr>
          <a:xfrm>
            <a:off x="585788" y="1447800"/>
            <a:ext cx="8634412" cy="5029200"/>
          </a:xfrm>
          <a:prstGeom prst="rect">
            <a:avLst/>
          </a:prstGeom>
        </p:spPr>
        <p:txBody>
          <a:bodyPr/>
          <a:lstStyle>
            <a:lvl1pPr>
              <a:defRPr/>
            </a:lvl1pPr>
            <a:lvl5pPr>
              <a:defRPr/>
            </a:lvl5pPr>
          </a:lstStyle>
          <a:p>
            <a:pPr lvl="0"/>
            <a:r>
              <a:rPr lang="en-US" dirty="0"/>
              <a:t>Why: Edit Master text styles</a:t>
            </a:r>
          </a:p>
          <a:p>
            <a:pPr lvl="0"/>
            <a:r>
              <a:rPr lang="en-US" dirty="0"/>
              <a:t>What: Edit Master text styles</a:t>
            </a:r>
          </a:p>
          <a:p>
            <a:pPr lvl="0"/>
            <a:r>
              <a:rPr lang="en-US" dirty="0"/>
              <a:t>When: Edit Master text styles</a:t>
            </a:r>
          </a:p>
          <a:p>
            <a:pPr lvl="0"/>
            <a:r>
              <a:rPr lang="en-US" dirty="0"/>
              <a:t>How: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91574" y="889348"/>
            <a:ext cx="1168666" cy="1015038"/>
          </a:xfrm>
          <a:prstGeom prst="rect">
            <a:avLst/>
          </a:prstGeom>
        </p:spPr>
      </p:pic>
    </p:spTree>
    <p:custDataLst>
      <p:tags r:id="rId1"/>
    </p:custDataLst>
    <p:extLst>
      <p:ext uri="{BB962C8B-B14F-4D97-AF65-F5344CB8AC3E}">
        <p14:creationId xmlns:p14="http://schemas.microsoft.com/office/powerpoint/2010/main" val="1275419137"/>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06 - Achieve">
    <p:spTree>
      <p:nvGrpSpPr>
        <p:cNvPr id="1" name=""/>
        <p:cNvGrpSpPr/>
        <p:nvPr/>
      </p:nvGrpSpPr>
      <p:grpSpPr>
        <a:xfrm>
          <a:off x="0" y="0"/>
          <a:ext cx="0" cy="0"/>
          <a:chOff x="0" y="0"/>
          <a:chExt cx="0" cy="0"/>
        </a:xfrm>
      </p:grpSpPr>
      <p:sp>
        <p:nvSpPr>
          <p:cNvPr id="3" name="Title 7"/>
          <p:cNvSpPr>
            <a:spLocks noGrp="1"/>
          </p:cNvSpPr>
          <p:nvPr userDrawn="1"/>
        </p:nvSpPr>
        <p:spPr>
          <a:xfrm>
            <a:off x="261064" y="457200"/>
            <a:ext cx="4206240" cy="535531"/>
          </a:xfrm>
          <a:prstGeom prst="rect">
            <a:avLst/>
          </a:prstGeom>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cap="all" dirty="0">
                <a:solidFill>
                  <a:srgbClr val="000000"/>
                </a:solidFill>
                <a:sym typeface="Yanone Kaffeesatz Bold"/>
              </a:rPr>
              <a:t>Congratulations!</a:t>
            </a:r>
            <a:endParaRPr lang="en-US" sz="3600" cap="all" dirty="0">
              <a:solidFill>
                <a:srgbClr val="000000"/>
              </a:solidFill>
            </a:endParaRP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378" y="283"/>
            <a:ext cx="4571622" cy="6857433"/>
          </a:xfrm>
          <a:prstGeom prst="rect">
            <a:avLst/>
          </a:prstGeom>
        </p:spPr>
      </p:pic>
      <p:sp>
        <p:nvSpPr>
          <p:cNvPr id="5" name="TextBox 3"/>
          <p:cNvSpPr txBox="1"/>
          <p:nvPr userDrawn="1"/>
        </p:nvSpPr>
        <p:spPr>
          <a:xfrm>
            <a:off x="228600" y="1295400"/>
            <a:ext cx="3886200" cy="40934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000000"/>
                </a:solidFill>
              </a:rPr>
              <a:t>You have successfully completed the Understanding dementia: Practicing the Up the Pyramid Approach course. Your efforts will allow you to interact more positively with PWD and in ding so make both your life and theirs more enjoyable.</a:t>
            </a:r>
          </a:p>
          <a:p>
            <a:endParaRPr lang="en-US" sz="2000" dirty="0">
              <a:solidFill>
                <a:srgbClr val="000000"/>
              </a:solidFill>
            </a:endParaRPr>
          </a:p>
          <a:p>
            <a:r>
              <a:rPr lang="en-US" sz="2000" dirty="0">
                <a:solidFill>
                  <a:srgbClr val="000000"/>
                </a:solidFill>
              </a:rPr>
              <a:t>If you’d like to continue on your learning path, please go to the next course in the eight course series, Preparing for Communication.</a:t>
            </a:r>
          </a:p>
        </p:txBody>
      </p:sp>
    </p:spTree>
    <p:custDataLst>
      <p:tags r:id="rId1"/>
    </p:custDataLst>
    <p:extLst>
      <p:ext uri="{BB962C8B-B14F-4D97-AF65-F5344CB8AC3E}">
        <p14:creationId xmlns:p14="http://schemas.microsoft.com/office/powerpoint/2010/main" val="173445759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05 - Refine">
    <p:spTree>
      <p:nvGrpSpPr>
        <p:cNvPr id="1" name=""/>
        <p:cNvGrpSpPr/>
        <p:nvPr/>
      </p:nvGrpSpPr>
      <p:grpSpPr>
        <a:xfrm>
          <a:off x="0" y="0"/>
          <a:ext cx="0" cy="0"/>
          <a:chOff x="0" y="0"/>
          <a:chExt cx="0" cy="0"/>
        </a:xfrm>
      </p:grpSpPr>
      <p:sp>
        <p:nvSpPr>
          <p:cNvPr id="3" name="Title 7"/>
          <p:cNvSpPr>
            <a:spLocks noGrp="1"/>
          </p:cNvSpPr>
          <p:nvPr userDrawn="1"/>
        </p:nvSpPr>
        <p:spPr>
          <a:xfrm>
            <a:off x="261064" y="457200"/>
            <a:ext cx="4206240" cy="535531"/>
          </a:xfrm>
          <a:prstGeom prst="rect">
            <a:avLst/>
          </a:prstGeom>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cap="all" dirty="0">
                <a:solidFill>
                  <a:srgbClr val="000000"/>
                </a:solidFill>
                <a:sym typeface="Yanone Kaffeesatz Bold"/>
              </a:rPr>
              <a:t>Refine Your Technique</a:t>
            </a:r>
            <a:endParaRPr lang="en-US" sz="3600" cap="all" dirty="0">
              <a:solidFill>
                <a:srgbClr val="000000"/>
              </a:solidFill>
            </a:endParaRPr>
          </a:p>
        </p:txBody>
      </p:sp>
      <p:grpSp>
        <p:nvGrpSpPr>
          <p:cNvPr id="4" name="Group 3"/>
          <p:cNvGrpSpPr/>
          <p:nvPr userDrawn="1"/>
        </p:nvGrpSpPr>
        <p:grpSpPr>
          <a:xfrm>
            <a:off x="661225" y="1685466"/>
            <a:ext cx="3709297" cy="524334"/>
            <a:chOff x="5138141" y="1304466"/>
            <a:chExt cx="3709297" cy="524334"/>
          </a:xfrm>
        </p:grpSpPr>
        <p:sp>
          <p:nvSpPr>
            <p:cNvPr id="26" name="Shape 944"/>
            <p:cNvSpPr>
              <a:spLocks noChangeAspect="1"/>
            </p:cNvSpPr>
            <p:nvPr userDrawn="1"/>
          </p:nvSpPr>
          <p:spPr>
            <a:xfrm>
              <a:off x="5138141" y="130446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27" name="TextBox 55"/>
            <p:cNvSpPr txBox="1"/>
            <p:nvPr userDrawn="1"/>
          </p:nvSpPr>
          <p:spPr>
            <a:xfrm>
              <a:off x="5269299" y="1405159"/>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1</a:t>
              </a:r>
            </a:p>
          </p:txBody>
        </p:sp>
        <p:sp>
          <p:nvSpPr>
            <p:cNvPr id="28" name="TextBox 56"/>
            <p:cNvSpPr txBox="1"/>
            <p:nvPr userDrawn="1"/>
          </p:nvSpPr>
          <p:spPr>
            <a:xfrm>
              <a:off x="5839544" y="1378306"/>
              <a:ext cx="3007894" cy="450494"/>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What results did you get?</a:t>
              </a:r>
            </a:p>
          </p:txBody>
        </p:sp>
      </p:grpSp>
      <p:grpSp>
        <p:nvGrpSpPr>
          <p:cNvPr id="5" name="Group 4"/>
          <p:cNvGrpSpPr/>
          <p:nvPr userDrawn="1"/>
        </p:nvGrpSpPr>
        <p:grpSpPr>
          <a:xfrm>
            <a:off x="661225" y="2427943"/>
            <a:ext cx="3973395" cy="556650"/>
            <a:chOff x="5138141" y="2136584"/>
            <a:chExt cx="3973395" cy="556650"/>
          </a:xfrm>
        </p:grpSpPr>
        <p:sp>
          <p:nvSpPr>
            <p:cNvPr id="23" name="Shape 947"/>
            <p:cNvSpPr>
              <a:spLocks noChangeAspect="1"/>
            </p:cNvSpPr>
            <p:nvPr userDrawn="1"/>
          </p:nvSpPr>
          <p:spPr>
            <a:xfrm>
              <a:off x="5138141" y="214293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24" name="TextBox 59"/>
            <p:cNvSpPr txBox="1"/>
            <p:nvPr userDrawn="1"/>
          </p:nvSpPr>
          <p:spPr>
            <a:xfrm>
              <a:off x="5269299" y="2241421"/>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2</a:t>
              </a:r>
            </a:p>
          </p:txBody>
        </p:sp>
        <p:sp>
          <p:nvSpPr>
            <p:cNvPr id="25" name="TextBox 60"/>
            <p:cNvSpPr txBox="1"/>
            <p:nvPr userDrawn="1"/>
          </p:nvSpPr>
          <p:spPr>
            <a:xfrm>
              <a:off x="5839544" y="2136584"/>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Were changes positive, negative or neutral?</a:t>
              </a:r>
            </a:p>
          </p:txBody>
        </p:sp>
      </p:grpSp>
      <p:grpSp>
        <p:nvGrpSpPr>
          <p:cNvPr id="6" name="Group 5"/>
          <p:cNvGrpSpPr/>
          <p:nvPr userDrawn="1"/>
        </p:nvGrpSpPr>
        <p:grpSpPr>
          <a:xfrm>
            <a:off x="661225" y="3202736"/>
            <a:ext cx="3973395" cy="914400"/>
            <a:chOff x="5138141" y="2977768"/>
            <a:chExt cx="3973395" cy="914400"/>
          </a:xfrm>
        </p:grpSpPr>
        <p:sp>
          <p:nvSpPr>
            <p:cNvPr id="20" name="Shape 950"/>
            <p:cNvSpPr>
              <a:spLocks noChangeAspect="1"/>
            </p:cNvSpPr>
            <p:nvPr userDrawn="1"/>
          </p:nvSpPr>
          <p:spPr>
            <a:xfrm>
              <a:off x="5138141" y="298140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21" name="TextBox 63"/>
            <p:cNvSpPr txBox="1"/>
            <p:nvPr userDrawn="1"/>
          </p:nvSpPr>
          <p:spPr>
            <a:xfrm>
              <a:off x="5269299" y="3072237"/>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3</a:t>
              </a:r>
            </a:p>
          </p:txBody>
        </p:sp>
        <p:sp>
          <p:nvSpPr>
            <p:cNvPr id="22" name="TextBox 64"/>
            <p:cNvSpPr txBox="1"/>
            <p:nvPr userDrawn="1"/>
          </p:nvSpPr>
          <p:spPr>
            <a:xfrm>
              <a:off x="5839544" y="2977768"/>
              <a:ext cx="3271992" cy="91440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203260"/>
                  </a:solidFill>
                  <a:ea typeface="Lato Light" charset="0"/>
                  <a:cs typeface="Lato Light" charset="0"/>
                </a:rPr>
                <a:t>Were there any parts you could improve?</a:t>
              </a:r>
            </a:p>
          </p:txBody>
        </p:sp>
      </p:grpSp>
      <p:grpSp>
        <p:nvGrpSpPr>
          <p:cNvPr id="7" name="Group 6"/>
          <p:cNvGrpSpPr/>
          <p:nvPr userDrawn="1"/>
        </p:nvGrpSpPr>
        <p:grpSpPr>
          <a:xfrm>
            <a:off x="661225" y="4335279"/>
            <a:ext cx="3973395" cy="556650"/>
            <a:chOff x="5138141" y="3818952"/>
            <a:chExt cx="3973395" cy="556650"/>
          </a:xfrm>
        </p:grpSpPr>
        <p:sp>
          <p:nvSpPr>
            <p:cNvPr id="17" name="Shape 953"/>
            <p:cNvSpPr>
              <a:spLocks noChangeAspect="1"/>
            </p:cNvSpPr>
            <p:nvPr userDrawn="1"/>
          </p:nvSpPr>
          <p:spPr>
            <a:xfrm>
              <a:off x="5138141" y="381987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8" name="TextBox 67"/>
            <p:cNvSpPr txBox="1"/>
            <p:nvPr userDrawn="1"/>
          </p:nvSpPr>
          <p:spPr>
            <a:xfrm>
              <a:off x="5269299" y="3924835"/>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4</a:t>
              </a:r>
            </a:p>
          </p:txBody>
        </p:sp>
        <p:sp>
          <p:nvSpPr>
            <p:cNvPr id="19" name="TextBox 68"/>
            <p:cNvSpPr txBox="1"/>
            <p:nvPr userDrawn="1"/>
          </p:nvSpPr>
          <p:spPr>
            <a:xfrm>
              <a:off x="5839544" y="3818952"/>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How can you make those changes?</a:t>
              </a:r>
            </a:p>
          </p:txBody>
        </p:sp>
      </p:grpSp>
      <p:grpSp>
        <p:nvGrpSpPr>
          <p:cNvPr id="8" name="Group 7"/>
          <p:cNvGrpSpPr/>
          <p:nvPr userDrawn="1"/>
        </p:nvGrpSpPr>
        <p:grpSpPr>
          <a:xfrm>
            <a:off x="661225" y="5110072"/>
            <a:ext cx="3973395" cy="590344"/>
            <a:chOff x="5138141" y="4572000"/>
            <a:chExt cx="3973395" cy="590344"/>
          </a:xfrm>
        </p:grpSpPr>
        <p:sp>
          <p:nvSpPr>
            <p:cNvPr id="14" name="Shape 956"/>
            <p:cNvSpPr>
              <a:spLocks noChangeAspect="1"/>
            </p:cNvSpPr>
            <p:nvPr userDrawn="1"/>
          </p:nvSpPr>
          <p:spPr>
            <a:xfrm>
              <a:off x="5138141" y="4658344"/>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5" name="TextBox 71"/>
            <p:cNvSpPr txBox="1"/>
            <p:nvPr userDrawn="1"/>
          </p:nvSpPr>
          <p:spPr>
            <a:xfrm>
              <a:off x="5269299" y="4744762"/>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5</a:t>
              </a:r>
            </a:p>
          </p:txBody>
        </p:sp>
        <p:sp>
          <p:nvSpPr>
            <p:cNvPr id="16" name="TextBox 72"/>
            <p:cNvSpPr txBox="1"/>
            <p:nvPr userDrawn="1"/>
          </p:nvSpPr>
          <p:spPr>
            <a:xfrm>
              <a:off x="5839544" y="4572000"/>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Think about your approach before attempting it again</a:t>
              </a:r>
            </a:p>
          </p:txBody>
        </p:sp>
      </p:grpSp>
      <p:grpSp>
        <p:nvGrpSpPr>
          <p:cNvPr id="9" name="Group 8"/>
          <p:cNvGrpSpPr/>
          <p:nvPr userDrawn="1"/>
        </p:nvGrpSpPr>
        <p:grpSpPr>
          <a:xfrm>
            <a:off x="661225" y="5918558"/>
            <a:ext cx="3973395" cy="558442"/>
            <a:chOff x="5018205" y="5257800"/>
            <a:chExt cx="3973395" cy="558442"/>
          </a:xfrm>
        </p:grpSpPr>
        <p:sp>
          <p:nvSpPr>
            <p:cNvPr id="11" name="Shape 956"/>
            <p:cNvSpPr>
              <a:spLocks noChangeAspect="1"/>
            </p:cNvSpPr>
            <p:nvPr userDrawn="1"/>
          </p:nvSpPr>
          <p:spPr>
            <a:xfrm>
              <a:off x="5018205" y="5257800"/>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2" name="TextBox 75"/>
            <p:cNvSpPr txBox="1"/>
            <p:nvPr userDrawn="1"/>
          </p:nvSpPr>
          <p:spPr>
            <a:xfrm>
              <a:off x="5149363" y="5344218"/>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6</a:t>
              </a:r>
            </a:p>
          </p:txBody>
        </p:sp>
        <p:sp>
          <p:nvSpPr>
            <p:cNvPr id="13" name="TextBox 76"/>
            <p:cNvSpPr txBox="1"/>
            <p:nvPr userDrawn="1"/>
          </p:nvSpPr>
          <p:spPr>
            <a:xfrm>
              <a:off x="5719608" y="5259592"/>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Delivery your revised approach</a:t>
              </a:r>
            </a:p>
          </p:txBody>
        </p:sp>
      </p:grpSp>
      <p:pic>
        <p:nvPicPr>
          <p:cNvPr id="10" name="Picture 9"/>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4572378" y="283"/>
            <a:ext cx="4571622" cy="6857433"/>
          </a:xfrm>
          <a:prstGeom prst="rect">
            <a:avLst/>
          </a:prstGeom>
        </p:spPr>
      </p:pic>
    </p:spTree>
    <p:custDataLst>
      <p:tags r:id="rId1"/>
    </p:custDataLst>
    <p:extLst>
      <p:ext uri="{BB962C8B-B14F-4D97-AF65-F5344CB8AC3E}">
        <p14:creationId xmlns:p14="http://schemas.microsoft.com/office/powerpoint/2010/main" val="261222959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Centered with Large Picture">
    <p:spTree>
      <p:nvGrpSpPr>
        <p:cNvPr id="1" name=""/>
        <p:cNvGrpSpPr/>
        <p:nvPr/>
      </p:nvGrpSpPr>
      <p:grpSpPr>
        <a:xfrm>
          <a:off x="0" y="0"/>
          <a:ext cx="0" cy="0"/>
          <a:chOff x="0" y="0"/>
          <a:chExt cx="0" cy="0"/>
        </a:xfrm>
      </p:grpSpPr>
      <p:sp>
        <p:nvSpPr>
          <p:cNvPr id="3" name="Picture Placeholder 2" hidden="1"/>
          <p:cNvSpPr>
            <a:spLocks noGrp="1"/>
          </p:cNvSpPr>
          <p:nvPr>
            <p:ph type="pic" sz="quarter" idx="10"/>
          </p:nvPr>
        </p:nvSpPr>
        <p:spPr>
          <a:xfrm>
            <a:off x="0" y="0"/>
            <a:ext cx="9144000" cy="6858000"/>
          </a:xfrm>
          <a:prstGeom prst="rect">
            <a:avLst/>
          </a:prstGeom>
        </p:spPr>
        <p:txBody>
          <a:bodyPr vert="horz"/>
          <a:lstStyle>
            <a:lvl1pPr marL="0" indent="0" algn="ctr">
              <a:buNone/>
              <a:defRPr/>
            </a:lvl1pPr>
          </a:lstStyle>
          <a:p>
            <a:r>
              <a:rPr lang="en-US" dirty="0"/>
              <a:t>Click icon to add picture</a:t>
            </a:r>
          </a:p>
        </p:txBody>
      </p:sp>
      <p:sp>
        <p:nvSpPr>
          <p:cNvPr id="5" name="Title 1"/>
          <p:cNvSpPr>
            <a:spLocks noGrp="1"/>
          </p:cNvSpPr>
          <p:nvPr>
            <p:ph type="title"/>
          </p:nvPr>
        </p:nvSpPr>
        <p:spPr>
          <a:xfrm>
            <a:off x="3101359" y="2834640"/>
            <a:ext cx="2941282" cy="535531"/>
          </a:xfrm>
          <a:prstGeom prst="rect">
            <a:avLst/>
          </a:prstGeom>
        </p:spPr>
        <p:txBody>
          <a:bodyPr>
            <a:noAutofit/>
          </a:bodyPr>
          <a:lstStyle>
            <a:lvl1pPr algn="ctr">
              <a:defRPr>
                <a:solidFill>
                  <a:schemeClr val="bg1"/>
                </a:solidFill>
                <a:latin typeface="+mj-lt"/>
              </a:defRPr>
            </a:lvl1pPr>
          </a:lstStyle>
          <a:p>
            <a:pPr algn="ctr"/>
            <a:r>
              <a:rPr lang="en-US">
                <a:solidFill>
                  <a:schemeClr val="bg1"/>
                </a:solidFill>
              </a:rPr>
              <a:t>Click to edit Master title style</a:t>
            </a:r>
            <a:endParaRPr lang="en-US" dirty="0">
              <a:solidFill>
                <a:schemeClr val="bg1"/>
              </a:solidFill>
            </a:endParaRPr>
          </a:p>
        </p:txBody>
      </p:sp>
    </p:spTree>
    <p:custDataLst>
      <p:tags r:id="rId1"/>
    </p:custDataLst>
    <p:extLst>
      <p:ext uri="{BB962C8B-B14F-4D97-AF65-F5344CB8AC3E}">
        <p14:creationId xmlns:p14="http://schemas.microsoft.com/office/powerpoint/2010/main" val="1015725958"/>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Medium Image To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2740"/>
            <a:ext cx="9144000" cy="2746995"/>
          </a:xfrm>
          <a:prstGeom prst="rect">
            <a:avLst/>
          </a:prstGeom>
        </p:spPr>
        <p:txBody>
          <a:bodyPr vert="horz"/>
          <a:lstStyle/>
          <a:p>
            <a:r>
              <a:rPr lang="en-US" dirty="0"/>
              <a:t>Click icon to add picture</a:t>
            </a:r>
          </a:p>
        </p:txBody>
      </p:sp>
      <p:sp>
        <p:nvSpPr>
          <p:cNvPr id="4"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876838487"/>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Large Image Top">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4782312"/>
          </a:xfrm>
          <a:prstGeom prst="rect">
            <a:avLst/>
          </a:prstGeom>
        </p:spPr>
        <p:txBody>
          <a:bodyPr vert="horz">
            <a:noAutofit/>
          </a:bodyPr>
          <a:lstStyle/>
          <a:p>
            <a:r>
              <a:rPr lang="en-US" dirty="0"/>
              <a:t>Click icon to add picture</a:t>
            </a:r>
          </a:p>
        </p:txBody>
      </p:sp>
      <p:sp>
        <p:nvSpPr>
          <p:cNvPr id="8"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614201050"/>
      </p:ext>
    </p:extLst>
  </p:cSld>
  <p:clrMapOvr>
    <a:masterClrMapping/>
  </p:clrMapOvr>
  <p:transition spd="med"/>
  <p:extLst mod="1">
    <p:ext uri="{DCECCB84-F9BA-43D5-87BE-67443E8EF086}">
      <p15:sldGuideLst xmlns:p15="http://schemas.microsoft.com/office/powerpoint/2012/main">
        <p15:guide id="1" pos="32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Medium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386584" y="2144576"/>
            <a:ext cx="4369892" cy="2486879"/>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044998610"/>
      </p:ext>
    </p:extLst>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Title with 3 Circle Images Left Aligned Header">
    <p:spTree>
      <p:nvGrpSpPr>
        <p:cNvPr id="1" name=""/>
        <p:cNvGrpSpPr/>
        <p:nvPr/>
      </p:nvGrpSpPr>
      <p:grpSpPr>
        <a:xfrm>
          <a:off x="0" y="0"/>
          <a:ext cx="0" cy="0"/>
          <a:chOff x="0" y="0"/>
          <a:chExt cx="0" cy="0"/>
        </a:xfrm>
      </p:grpSpPr>
      <p:sp>
        <p:nvSpPr>
          <p:cNvPr id="9" name="Picture Placeholder 6"/>
          <p:cNvSpPr>
            <a:spLocks noGrp="1"/>
          </p:cNvSpPr>
          <p:nvPr>
            <p:ph type="pic" sz="quarter" idx="12"/>
          </p:nvPr>
        </p:nvSpPr>
        <p:spPr>
          <a:xfrm>
            <a:off x="6382668" y="2178434"/>
            <a:ext cx="1297037" cy="1297037"/>
          </a:xfrm>
          <a:prstGeom prst="roundRect">
            <a:avLst>
              <a:gd name="adj" fmla="val 50000"/>
            </a:avLst>
          </a:prstGeom>
        </p:spPr>
        <p:txBody>
          <a:bodyPr vert="horz"/>
          <a:lstStyle/>
          <a:p>
            <a:r>
              <a:rPr lang="en-US" dirty="0"/>
              <a:t>Click icon to add picture</a:t>
            </a:r>
          </a:p>
        </p:txBody>
      </p:sp>
      <p:sp>
        <p:nvSpPr>
          <p:cNvPr id="8" name="Picture Placeholder 6"/>
          <p:cNvSpPr>
            <a:spLocks noGrp="1"/>
          </p:cNvSpPr>
          <p:nvPr>
            <p:ph type="pic" sz="quarter" idx="11"/>
          </p:nvPr>
        </p:nvSpPr>
        <p:spPr>
          <a:xfrm>
            <a:off x="3923985" y="2178434"/>
            <a:ext cx="1297037" cy="1297037"/>
          </a:xfrm>
          <a:prstGeom prst="roundRect">
            <a:avLst>
              <a:gd name="adj" fmla="val 50000"/>
            </a:avLst>
          </a:prstGeom>
        </p:spPr>
        <p:txBody>
          <a:bodyPr vert="horz"/>
          <a:lstStyle/>
          <a:p>
            <a:r>
              <a:rPr lang="en-US" dirty="0"/>
              <a:t>Click icon to add picture</a:t>
            </a:r>
          </a:p>
        </p:txBody>
      </p:sp>
      <p:sp>
        <p:nvSpPr>
          <p:cNvPr id="7" name="Picture Placeholder 6"/>
          <p:cNvSpPr>
            <a:spLocks noGrp="1"/>
          </p:cNvSpPr>
          <p:nvPr>
            <p:ph type="pic" sz="quarter" idx="10"/>
          </p:nvPr>
        </p:nvSpPr>
        <p:spPr>
          <a:xfrm>
            <a:off x="1447940" y="2178434"/>
            <a:ext cx="1297037" cy="1297037"/>
          </a:xfrm>
          <a:prstGeom prst="roundRect">
            <a:avLst>
              <a:gd name="adj" fmla="val 50000"/>
            </a:avLst>
          </a:prstGeom>
        </p:spPr>
        <p:txBody>
          <a:bodyPr vert="horz"/>
          <a:lstStyle/>
          <a:p>
            <a:r>
              <a:rPr lang="en-US" dirty="0"/>
              <a:t>Click icon to add picture</a:t>
            </a:r>
          </a:p>
        </p:txBody>
      </p:sp>
      <p:sp>
        <p:nvSpPr>
          <p:cNvPr id="6"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802609152"/>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with 2 Vertical Images">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2304976" y="1995948"/>
            <a:ext cx="2275954" cy="4865400"/>
          </a:xfrm>
          <a:prstGeom prst="rect">
            <a:avLst/>
          </a:prstGeom>
        </p:spPr>
        <p:txBody>
          <a:bodyPr vert="horz"/>
          <a:lstStyle/>
          <a:p>
            <a:r>
              <a:rPr lang="en-US" dirty="0"/>
              <a:t>Click icon to add picture</a:t>
            </a:r>
          </a:p>
        </p:txBody>
      </p:sp>
      <p:sp>
        <p:nvSpPr>
          <p:cNvPr id="7" name="Picture Placeholder 5"/>
          <p:cNvSpPr>
            <a:spLocks noGrp="1"/>
          </p:cNvSpPr>
          <p:nvPr>
            <p:ph type="pic" sz="quarter" idx="11"/>
          </p:nvPr>
        </p:nvSpPr>
        <p:spPr>
          <a:xfrm>
            <a:off x="6865884" y="1995948"/>
            <a:ext cx="2275954" cy="4865400"/>
          </a:xfrm>
          <a:prstGeom prst="rect">
            <a:avLst/>
          </a:prstGeom>
        </p:spPr>
        <p:txBody>
          <a:bodyPr vert="horz"/>
          <a:lstStyle/>
          <a:p>
            <a:r>
              <a:rPr lang="en-US" dirty="0"/>
              <a:t>Click icon to add picture</a:t>
            </a:r>
          </a:p>
        </p:txBody>
      </p:sp>
      <p:sp>
        <p:nvSpPr>
          <p:cNvPr id="5"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022550133"/>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Medium Image Cent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510000" y="1879034"/>
            <a:ext cx="2124000" cy="3758400"/>
          </a:xfrm>
          <a:prstGeom prst="rect">
            <a:avLst/>
          </a:prstGeom>
        </p:spPr>
        <p:txBody>
          <a:bodyPr vert="horz"/>
          <a:lstStyle/>
          <a:p>
            <a:r>
              <a:rPr lang="en-US" dirty="0"/>
              <a:t>Click icon to add picture</a:t>
            </a:r>
          </a:p>
        </p:txBody>
      </p:sp>
      <p:sp>
        <p:nvSpPr>
          <p:cNvPr id="4"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595880336"/>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ircle Image Medium Cent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908846" y="2156520"/>
            <a:ext cx="3351982" cy="3358679"/>
          </a:xfrm>
          <a:prstGeom prst="roundRect">
            <a:avLst>
              <a:gd name="adj" fmla="val 50000"/>
            </a:avLst>
          </a:prstGeom>
        </p:spPr>
        <p:txBody>
          <a:bodyPr vert="horz"/>
          <a:lstStyle/>
          <a:p>
            <a:r>
              <a:rPr lang="en-US" dirty="0"/>
              <a:t>Click icon to add picture</a:t>
            </a:r>
          </a:p>
        </p:txBody>
      </p:sp>
      <p:sp>
        <p:nvSpPr>
          <p:cNvPr id="4"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116094378"/>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Image Medium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386584" y="2144576"/>
            <a:ext cx="4369892" cy="2486879"/>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097712482"/>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Image with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930" y="-3349"/>
            <a:ext cx="4589859" cy="6864698"/>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5047488" y="825227"/>
            <a:ext cx="4064048"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717045561"/>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Right">
    <p:spTree>
      <p:nvGrpSpPr>
        <p:cNvPr id="1" name=""/>
        <p:cNvGrpSpPr/>
        <p:nvPr/>
      </p:nvGrpSpPr>
      <p:grpSpPr>
        <a:xfrm>
          <a:off x="0" y="0"/>
          <a:ext cx="0" cy="0"/>
          <a:chOff x="0" y="0"/>
          <a:chExt cx="0" cy="0"/>
        </a:xfrm>
      </p:grpSpPr>
      <p:sp>
        <p:nvSpPr>
          <p:cNvPr id="3" name="Title Placeholder 7"/>
          <p:cNvSpPr>
            <a:spLocks noGrp="1"/>
          </p:cNvSpPr>
          <p:nvPr>
            <p:ph type="title"/>
          </p:nvPr>
        </p:nvSpPr>
        <p:spPr>
          <a:xfrm>
            <a:off x="4576387" y="1853523"/>
            <a:ext cx="4197052"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
        <p:nvSpPr>
          <p:cNvPr id="5" name="Picture Placeholder 4"/>
          <p:cNvSpPr>
            <a:spLocks noGrp="1"/>
          </p:cNvSpPr>
          <p:nvPr>
            <p:ph type="pic" sz="quarter" idx="10"/>
          </p:nvPr>
        </p:nvSpPr>
        <p:spPr>
          <a:xfrm>
            <a:off x="1283513" y="1868729"/>
            <a:ext cx="2130552" cy="3758184"/>
          </a:xfrm>
          <a:prstGeom prst="rect">
            <a:avLst/>
          </a:prstGeom>
        </p:spPr>
        <p:txBody>
          <a:bodyPr/>
          <a:lstStyle/>
          <a:p>
            <a:r>
              <a:rPr lang="en-US" dirty="0"/>
              <a:t>Click icon to add picture</a:t>
            </a:r>
          </a:p>
        </p:txBody>
      </p:sp>
    </p:spTree>
    <p:custDataLst>
      <p:tags r:id="rId1"/>
    </p:custDataLst>
    <p:extLst>
      <p:ext uri="{BB962C8B-B14F-4D97-AF65-F5344CB8AC3E}">
        <p14:creationId xmlns:p14="http://schemas.microsoft.com/office/powerpoint/2010/main" val="2390273533"/>
      </p:ext>
    </p:extLst>
  </p:cSld>
  <p:clrMapOvr>
    <a:masterClrMapping/>
  </p:clrMapOvr>
  <p:transition spd="med"/>
  <p:extLst mod="1">
    <p:ext uri="{DCECCB84-F9BA-43D5-87BE-67443E8EF086}">
      <p15:sldGuideLst xmlns:p15="http://schemas.microsoft.com/office/powerpoint/2012/main">
        <p15:guide id="1" orient="horz" pos="2160">
          <p15:clr>
            <a:srgbClr val="FBAE40"/>
          </p15:clr>
        </p15:guide>
        <p15:guide id="2" pos="249">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Rounded Image Left Title Right">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 y="2628900"/>
            <a:ext cx="2550694" cy="2351927"/>
          </a:xfrm>
          <a:prstGeom prst="flowChartDelay">
            <a:avLst/>
          </a:prstGeom>
        </p:spPr>
        <p:txBody>
          <a:bodyPr vert="horz"/>
          <a:lstStyle>
            <a:lvl1pPr marL="0" indent="0">
              <a:buNone/>
              <a:defRPr/>
            </a:lvl1pPr>
          </a:lstStyle>
          <a:p>
            <a:r>
              <a:rPr lang="en-US" dirty="0"/>
              <a:t>Click icon to add picture</a:t>
            </a:r>
          </a:p>
        </p:txBody>
      </p:sp>
      <p:sp>
        <p:nvSpPr>
          <p:cNvPr id="2" name="Title 1"/>
          <p:cNvSpPr>
            <a:spLocks noGrp="1"/>
          </p:cNvSpPr>
          <p:nvPr>
            <p:ph type="title" hasCustomPrompt="1"/>
          </p:nvPr>
        </p:nvSpPr>
        <p:spPr>
          <a:xfrm>
            <a:off x="3236976" y="2920058"/>
            <a:ext cx="5252116" cy="535531"/>
          </a:xfrm>
          <a:prstGeom prst="rect">
            <a:avLst/>
          </a:prstGeom>
        </p:spPr>
        <p:txBody>
          <a:bodyPr>
            <a:noAutofit/>
          </a:bodyPr>
          <a:lstStyle>
            <a:lvl1pPr algn="l">
              <a:defRPr sz="3200" b="0" i="0">
                <a:solidFill>
                  <a:schemeClr val="tx1"/>
                </a:solidFill>
                <a:latin typeface="+mj-lt"/>
                <a:ea typeface="Oswald Light" charset="0"/>
                <a:cs typeface="Oswald Light"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578856881"/>
      </p:ext>
    </p:extLst>
  </p:cSld>
  <p:clrMapOvr>
    <a:overrideClrMapping bg1="lt1" tx1="dk1" bg2="lt2" tx2="dk2" accent1="accent1" accent2="accent2" accent3="accent3" accent4="accent4" accent5="accent5" accent6="accent6" hlink="hlink" folHlink="folHlink"/>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ixty Second Summary">
    <p:spTree>
      <p:nvGrpSpPr>
        <p:cNvPr id="1" name=""/>
        <p:cNvGrpSpPr/>
        <p:nvPr/>
      </p:nvGrpSpPr>
      <p:grpSpPr>
        <a:xfrm>
          <a:off x="0" y="0"/>
          <a:ext cx="0" cy="0"/>
          <a:chOff x="0" y="0"/>
          <a:chExt cx="0" cy="0"/>
        </a:xfrm>
      </p:grpSpPr>
      <p:pic>
        <p:nvPicPr>
          <p:cNvPr id="3" name="Laura"/>
          <p:cNvPicPr>
            <a:picLocks noChangeAspect="1"/>
          </p:cNvPicPr>
          <p:nvPr userDrawn="1"/>
        </p:nvPicPr>
        <p:blipFill rotWithShape="1">
          <a:blip r:embed="rId3" cstate="print">
            <a:extLst>
              <a:ext uri="{28A0092B-C50C-407E-A947-70E740481C1C}">
                <a14:useLocalDpi xmlns:a14="http://schemas.microsoft.com/office/drawing/2010/main"/>
              </a:ext>
            </a:extLst>
          </a:blip>
          <a:srcRect b="60945"/>
          <a:stretch/>
        </p:blipFill>
        <p:spPr>
          <a:xfrm>
            <a:off x="5976588" y="2146616"/>
            <a:ext cx="1908721" cy="2952968"/>
          </a:xfrm>
          <a:prstGeom prst="rect">
            <a:avLst/>
          </a:prstGeom>
        </p:spPr>
      </p:pic>
      <p:sp>
        <p:nvSpPr>
          <p:cNvPr id="4" name="Title 1"/>
          <p:cNvSpPr>
            <a:spLocks noGrp="1"/>
          </p:cNvSpPr>
          <p:nvPr userDrawn="1"/>
        </p:nvSpPr>
        <p:spPr>
          <a:xfrm>
            <a:off x="420229" y="793614"/>
            <a:ext cx="8303541" cy="535531"/>
          </a:xfrm>
          <a:prstGeom prst="rect">
            <a:avLst/>
          </a:prstGeom>
        </p:spPr>
        <p:txBody>
          <a:bodyPr vert="horz" wrap="square" lIns="91440" tIns="45720" rIns="91440" bIns="45720" rtlCol="0" anchor="t" anchorCtr="0">
            <a:noAutofit/>
          </a:bodyPr>
          <a:lstStyle>
            <a:lvl1pPr algn="l" defTabSz="914400" rtl="0" eaLnBrk="1" latinLnBrk="0" hangingPunct="1">
              <a:lnSpc>
                <a:spcPct val="90000"/>
              </a:lnSpc>
              <a:spcBef>
                <a:spcPct val="0"/>
              </a:spcBef>
              <a:buNone/>
              <a:defRPr sz="3200" b="0" i="0" kern="1200">
                <a:solidFill>
                  <a:schemeClr val="tx1"/>
                </a:solidFill>
                <a:latin typeface="+mj-lt"/>
                <a:ea typeface="Oswald Light" charset="0"/>
                <a:cs typeface="Oswald Light" charset="0"/>
              </a:defRPr>
            </a:lvl1pPr>
          </a:lstStyle>
          <a:p>
            <a:r>
              <a:rPr lang="en-US" cap="all" dirty="0">
                <a:solidFill>
                  <a:srgbClr val="000000"/>
                </a:solidFill>
              </a:rPr>
              <a:t>Sixty Second Summary</a:t>
            </a:r>
          </a:p>
        </p:txBody>
      </p:sp>
      <p:sp>
        <p:nvSpPr>
          <p:cNvPr id="5" name="Shape 364"/>
          <p:cNvSpPr/>
          <p:nvPr userDrawn="1"/>
        </p:nvSpPr>
        <p:spPr>
          <a:xfrm>
            <a:off x="5465897" y="4222426"/>
            <a:ext cx="2930105" cy="960854"/>
          </a:xfrm>
          <a:prstGeom prst="roundRect">
            <a:avLst>
              <a:gd name="adj" fmla="val 50000"/>
            </a:avLst>
          </a:prstGeom>
          <a:solidFill>
            <a:schemeClr val="accent1"/>
          </a:solidFill>
          <a:ln w="12700">
            <a:miter lim="400000"/>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2400">
                <a:solidFill>
                  <a:srgbClr val="FFFFFF"/>
                </a:solidFill>
              </a:defRPr>
            </a:pPr>
            <a:endParaRPr sz="1687" dirty="0">
              <a:solidFill>
                <a:srgbClr val="FFFFFF"/>
              </a:solidFill>
            </a:endParaRPr>
          </a:p>
        </p:txBody>
      </p:sp>
      <p:sp>
        <p:nvSpPr>
          <p:cNvPr id="6" name="TextBox 40"/>
          <p:cNvSpPr txBox="1"/>
          <p:nvPr userDrawn="1"/>
        </p:nvSpPr>
        <p:spPr>
          <a:xfrm>
            <a:off x="5677801" y="4281418"/>
            <a:ext cx="2506293" cy="563749"/>
          </a:xfrm>
          <a:prstGeom prst="rect">
            <a:avLst/>
          </a:prstGeom>
          <a:ln w="12700">
            <a:miter lim="400000"/>
          </a:ln>
        </p:spPr>
        <p:txBody>
          <a:bodyPr lIns="90000" tIns="46800" rIns="90000" bIns="46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s-IS" sz="2000" dirty="0">
                <a:solidFill>
                  <a:srgbClr val="FFFFFF"/>
                </a:solidFill>
                <a:ea typeface="Oswald Light" charset="0"/>
                <a:cs typeface="Oswald Light" charset="0"/>
              </a:rPr>
              <a:t>Key Point</a:t>
            </a:r>
          </a:p>
        </p:txBody>
      </p:sp>
      <p:sp>
        <p:nvSpPr>
          <p:cNvPr id="7" name="TextBox 43"/>
          <p:cNvSpPr txBox="1"/>
          <p:nvPr userDrawn="1"/>
        </p:nvSpPr>
        <p:spPr>
          <a:xfrm>
            <a:off x="5801488" y="4646833"/>
            <a:ext cx="2298521" cy="485390"/>
          </a:xfrm>
          <a:prstGeom prst="rect">
            <a:avLst/>
          </a:prstGeom>
          <a:ln w="12700">
            <a:miter lim="400000"/>
          </a:ln>
        </p:spPr>
        <p:txBody>
          <a:bodyPr lIns="90000" tIns="46800" rIns="90000" bIns="4680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000000"/>
                </a:solidFill>
                <a:ea typeface="Lato Light" charset="0"/>
                <a:cs typeface="Lato Light" charset="0"/>
                <a:sym typeface="Lato Regular"/>
              </a:rPr>
              <a:t>Reduce Stressors</a:t>
            </a:r>
          </a:p>
        </p:txBody>
      </p:sp>
      <p:sp>
        <p:nvSpPr>
          <p:cNvPr id="8" name="TextBox 44"/>
          <p:cNvSpPr txBox="1"/>
          <p:nvPr userDrawn="1"/>
        </p:nvSpPr>
        <p:spPr>
          <a:xfrm>
            <a:off x="779893" y="1492387"/>
            <a:ext cx="4440621" cy="4572000"/>
          </a:xfrm>
          <a:prstGeom prst="rect">
            <a:avLst/>
          </a:prstGeom>
          <a:noFill/>
          <a:ln w="12700" cap="flat">
            <a:noFill/>
            <a:miter lim="400000"/>
          </a:ln>
          <a:effectLst/>
        </p:spPr>
        <p:txBody>
          <a:bodyPr wrap="square" lIns="90000" tIns="46800" rIns="90000" bIns="46800"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
            </a:pPr>
            <a:r>
              <a:rPr lang="en-US" sz="2000" dirty="0">
                <a:solidFill>
                  <a:srgbClr val="000000"/>
                </a:solidFill>
              </a:rPr>
              <a:t>The brain spends a lot of its time scanning for threats</a:t>
            </a:r>
          </a:p>
          <a:p>
            <a:pPr marL="342900" indent="-342900">
              <a:buFont typeface="Wingdings" panose="05000000000000000000" pitchFamily="2" charset="2"/>
              <a:buChar char="§"/>
            </a:pPr>
            <a:r>
              <a:rPr lang="en-US" sz="2000" dirty="0">
                <a:solidFill>
                  <a:srgbClr val="000000"/>
                </a:solidFill>
              </a:rPr>
              <a:t>When threats are perceived, FFF response takes over</a:t>
            </a:r>
          </a:p>
          <a:p>
            <a:pPr marL="342900" indent="-342900">
              <a:buFont typeface="Wingdings" panose="05000000000000000000" pitchFamily="2" charset="2"/>
              <a:buChar char="§"/>
            </a:pPr>
            <a:r>
              <a:rPr lang="en-US" sz="2000" dirty="0">
                <a:solidFill>
                  <a:srgbClr val="000000"/>
                </a:solidFill>
              </a:rPr>
              <a:t>Results in aggression, “escape” or  withdrawal</a:t>
            </a:r>
          </a:p>
          <a:p>
            <a:pPr marL="342900" indent="-342900">
              <a:buFont typeface="Wingdings" panose="05000000000000000000" pitchFamily="2" charset="2"/>
              <a:buChar char="§"/>
            </a:pPr>
            <a:r>
              <a:rPr lang="en-US" sz="2000" dirty="0">
                <a:solidFill>
                  <a:srgbClr val="000000"/>
                </a:solidFill>
              </a:rPr>
              <a:t>FFF more common when stressed</a:t>
            </a:r>
          </a:p>
          <a:p>
            <a:pPr marL="342900" indent="-342900">
              <a:buFont typeface="Wingdings" panose="05000000000000000000" pitchFamily="2" charset="2"/>
              <a:buChar char="§"/>
            </a:pPr>
            <a:r>
              <a:rPr lang="en-US" sz="2000" dirty="0">
                <a:solidFill>
                  <a:srgbClr val="000000"/>
                </a:solidFill>
              </a:rPr>
              <a:t>Response drains energy, causes negative physical &amp; emotional effects</a:t>
            </a:r>
          </a:p>
          <a:p>
            <a:pPr marL="342900" indent="-342900">
              <a:buFont typeface="Wingdings" panose="05000000000000000000" pitchFamily="2" charset="2"/>
              <a:buChar char="§"/>
            </a:pPr>
            <a:r>
              <a:rPr lang="en-US" sz="2000" dirty="0">
                <a:solidFill>
                  <a:srgbClr val="000000"/>
                </a:solidFill>
              </a:rPr>
              <a:t>Caregivers should minimize  stressors including interactions &amp; environment</a:t>
            </a:r>
          </a:p>
          <a:p>
            <a:pPr marL="342900" indent="-342900">
              <a:buFont typeface="Wingdings" panose="05000000000000000000" pitchFamily="2" charset="2"/>
              <a:buChar char="§"/>
            </a:pPr>
            <a:r>
              <a:rPr lang="en-US" sz="2000" dirty="0">
                <a:solidFill>
                  <a:srgbClr val="000000"/>
                </a:solidFill>
              </a:rPr>
              <a:t>Using &amp; understanding non-verbal communication is critical</a:t>
            </a:r>
          </a:p>
          <a:p>
            <a:pPr marL="342900" indent="-342900">
              <a:buFont typeface="Wingdings" panose="05000000000000000000" pitchFamily="2" charset="2"/>
              <a:buChar char="§"/>
            </a:pPr>
            <a:r>
              <a:rPr lang="en-US" sz="2000" dirty="0">
                <a:solidFill>
                  <a:srgbClr val="000000"/>
                </a:solidFill>
              </a:rPr>
              <a:t>Reducing FFF allows PWD to function at higher levels of the pyramid for enhanced quality of life</a:t>
            </a:r>
          </a:p>
        </p:txBody>
      </p:sp>
    </p:spTree>
    <p:custDataLst>
      <p:tags r:id="rId1"/>
    </p:custDataLst>
    <p:extLst>
      <p:ext uri="{BB962C8B-B14F-4D97-AF65-F5344CB8AC3E}">
        <p14:creationId xmlns:p14="http://schemas.microsoft.com/office/powerpoint/2010/main" val="289898796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Module or Unit title - Dark Blu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a:prstGeom prst="rect">
            <a:avLst/>
          </a:prstGeom>
        </p:spPr>
        <p:txBody>
          <a:bodyPr vert="horz"/>
          <a:lstStyle>
            <a:lvl1pPr marL="0" indent="0">
              <a:buNone/>
              <a:defRPr/>
            </a:lvl1pPr>
          </a:lstStyle>
          <a:p>
            <a:r>
              <a:rPr lang="en-US" dirty="0"/>
              <a:t>Click icon to add picture</a:t>
            </a:r>
          </a:p>
        </p:txBody>
      </p:sp>
      <p:sp>
        <p:nvSpPr>
          <p:cNvPr id="2" name="Title 1"/>
          <p:cNvSpPr>
            <a:spLocks noGrp="1"/>
          </p:cNvSpPr>
          <p:nvPr>
            <p:ph type="title"/>
          </p:nvPr>
        </p:nvSpPr>
        <p:spPr>
          <a:xfrm>
            <a:off x="402336" y="1716172"/>
            <a:ext cx="7886700" cy="536575"/>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9" name="Freeform 8"/>
          <p:cNvSpPr/>
          <p:nvPr userDrawn="1"/>
        </p:nvSpPr>
        <p:spPr>
          <a:xfrm>
            <a:off x="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accent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algn="ctr" defTabSz="584200" latinLnBrk="1" hangingPunct="0"/>
            <a:endParaRPr lang="en-US" sz="2400" dirty="0">
              <a:solidFill>
                <a:srgbClr val="FFFFFF"/>
              </a:solidFill>
              <a:sym typeface="Helvetica Light"/>
            </a:endParaRPr>
          </a:p>
        </p:txBody>
      </p:sp>
      <p:sp>
        <p:nvSpPr>
          <p:cNvPr id="11" name="TextBox 10"/>
          <p:cNvSpPr txBox="1"/>
          <p:nvPr userDrawn="1"/>
        </p:nvSpPr>
        <p:spPr>
          <a:xfrm>
            <a:off x="414639" y="2133600"/>
            <a:ext cx="4565649" cy="710067"/>
          </a:xfrm>
          <a:prstGeom prst="rect">
            <a:avLst/>
          </a:prstGeom>
          <a:ln w="12700">
            <a:miter lim="400000"/>
          </a:ln>
        </p:spPr>
        <p:txBody>
          <a:bodyPr lIns="90000" tIns="46800" rIns="90000" bIns="46800">
            <a:noAutofit/>
          </a:bodyPr>
          <a:lstStyle>
            <a:lvl1pPr lvl="0" algn="just" defTabSz="914400">
              <a:lnSpc>
                <a:spcPct val="125000"/>
              </a:lnSpc>
              <a:defRPr sz="1200">
                <a:latin typeface="Lato Light"/>
                <a:ea typeface="Lato Light"/>
                <a:cs typeface="Lato Light"/>
              </a:defRPr>
            </a:lvl1pPr>
          </a:lstStyle>
          <a:p>
            <a:pPr algn="l">
              <a:lnSpc>
                <a:spcPct val="100000"/>
              </a:lnSpc>
            </a:pPr>
            <a:endParaRPr lang="en-US" sz="2000" dirty="0">
              <a:solidFill>
                <a:srgbClr val="FFFFFF"/>
              </a:solidFill>
              <a:latin typeface="Calibri"/>
            </a:endParaRPr>
          </a:p>
        </p:txBody>
      </p:sp>
      <p:sp>
        <p:nvSpPr>
          <p:cNvPr id="5" name="Text Placeholder 4">
            <a:extLst>
              <a:ext uri="{FF2B5EF4-FFF2-40B4-BE49-F238E27FC236}">
                <a16:creationId xmlns:a16="http://schemas.microsoft.com/office/drawing/2014/main" id="{F35C1A99-70A3-4025-9125-C7217C60A38E}"/>
              </a:ext>
            </a:extLst>
          </p:cNvPr>
          <p:cNvSpPr>
            <a:spLocks noGrp="1"/>
          </p:cNvSpPr>
          <p:nvPr>
            <p:ph type="body" sz="quarter" idx="11"/>
          </p:nvPr>
        </p:nvSpPr>
        <p:spPr>
          <a:xfrm>
            <a:off x="228600" y="1716088"/>
            <a:ext cx="4648200" cy="1408112"/>
          </a:xfrm>
          <a:prstGeom prst="rect">
            <a:avLst/>
          </a:prstGeom>
        </p:spPr>
        <p:txBody>
          <a:bodyPr/>
          <a:lstStyle>
            <a:lvl1pPr marL="0" indent="0" algn="ctr">
              <a:buNone/>
              <a:defRPr sz="3200" cap="small" baseline="0">
                <a:solidFill>
                  <a:schemeClr val="bg1"/>
                </a:solidFill>
                <a:latin typeface="+mj-lt"/>
              </a:defRPr>
            </a:lvl1pPr>
            <a:lvl2pPr>
              <a:defRPr>
                <a:solidFill>
                  <a:schemeClr val="bg1"/>
                </a:solidFill>
              </a:defRPr>
            </a:lvl2pPr>
            <a:lvl3pPr marL="914400" indent="0" algn="ctr">
              <a:buNone/>
              <a:defRPr sz="2400">
                <a:solidFill>
                  <a:schemeClr val="bg1"/>
                </a:solidFill>
              </a:defRPr>
            </a:lvl3pPr>
            <a:lvl4pPr>
              <a:defRPr>
                <a:solidFill>
                  <a:schemeClr val="bg1"/>
                </a:solidFill>
              </a:defRPr>
            </a:lvl4pPr>
            <a:lvl5pPr>
              <a:defRPr>
                <a:solidFill>
                  <a:schemeClr val="bg1"/>
                </a:solidFill>
              </a:defRPr>
            </a:lvl5pPr>
          </a:lstStyle>
          <a:p>
            <a:pPr lvl="0"/>
            <a:r>
              <a:rPr lang="en-US" dirty="0"/>
              <a:t>Edit Master text style</a:t>
            </a:r>
          </a:p>
          <a:p>
            <a:pPr lvl="0"/>
            <a:r>
              <a:rPr lang="en-US" dirty="0"/>
              <a:t>Third level</a:t>
            </a:r>
          </a:p>
        </p:txBody>
      </p:sp>
    </p:spTree>
    <p:custDataLst>
      <p:tags r:id="rId1"/>
    </p:custDataLst>
    <p:extLst>
      <p:ext uri="{BB962C8B-B14F-4D97-AF65-F5344CB8AC3E}">
        <p14:creationId xmlns:p14="http://schemas.microsoft.com/office/powerpoint/2010/main" val="9356226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with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930" y="-3349"/>
            <a:ext cx="4589859" cy="6864698"/>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5047488" y="825227"/>
            <a:ext cx="4064048"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090479772"/>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Right">
    <p:spTree>
      <p:nvGrpSpPr>
        <p:cNvPr id="1" name=""/>
        <p:cNvGrpSpPr/>
        <p:nvPr/>
      </p:nvGrpSpPr>
      <p:grpSpPr>
        <a:xfrm>
          <a:off x="0" y="0"/>
          <a:ext cx="0" cy="0"/>
          <a:chOff x="0" y="0"/>
          <a:chExt cx="0" cy="0"/>
        </a:xfrm>
      </p:grpSpPr>
      <p:sp>
        <p:nvSpPr>
          <p:cNvPr id="3" name="Title Placeholder 7"/>
          <p:cNvSpPr>
            <a:spLocks noGrp="1"/>
          </p:cNvSpPr>
          <p:nvPr>
            <p:ph type="title"/>
          </p:nvPr>
        </p:nvSpPr>
        <p:spPr>
          <a:xfrm>
            <a:off x="4576387" y="1853523"/>
            <a:ext cx="4197052"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
        <p:nvSpPr>
          <p:cNvPr id="5" name="Picture Placeholder 4"/>
          <p:cNvSpPr>
            <a:spLocks noGrp="1"/>
          </p:cNvSpPr>
          <p:nvPr>
            <p:ph type="pic" sz="quarter" idx="10"/>
          </p:nvPr>
        </p:nvSpPr>
        <p:spPr>
          <a:xfrm>
            <a:off x="1283513" y="1868729"/>
            <a:ext cx="2130552" cy="3758184"/>
          </a:xfrm>
          <a:prstGeom prst="rect">
            <a:avLst/>
          </a:prstGeom>
        </p:spPr>
        <p:txBody>
          <a:bodyPr/>
          <a:lstStyle/>
          <a:p>
            <a:r>
              <a:rPr lang="en-US" dirty="0"/>
              <a:t>Click icon to add picture</a:t>
            </a:r>
          </a:p>
        </p:txBody>
      </p:sp>
    </p:spTree>
    <p:custDataLst>
      <p:tags r:id="rId1"/>
    </p:custDataLst>
    <p:extLst>
      <p:ext uri="{BB962C8B-B14F-4D97-AF65-F5344CB8AC3E}">
        <p14:creationId xmlns:p14="http://schemas.microsoft.com/office/powerpoint/2010/main" val="3512061785"/>
      </p:ext>
    </p:extLst>
  </p:cSld>
  <p:clrMapOvr>
    <a:masterClrMapping/>
  </p:clrMapOvr>
  <p:transition spd="med"/>
  <p:extLst mod="1">
    <p:ext uri="{DCECCB84-F9BA-43D5-87BE-67443E8EF086}">
      <p15:sldGuideLst xmlns:p15="http://schemas.microsoft.com/office/powerpoint/2012/main">
        <p15:guide id="1" orient="horz" pos="2160">
          <p15:clr>
            <a:srgbClr val="FBAE40"/>
          </p15:clr>
        </p15:guide>
        <p15:guide id="2" pos="24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ounded Image Left Title Right">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 y="2628900"/>
            <a:ext cx="2550694" cy="2351927"/>
          </a:xfrm>
          <a:prstGeom prst="flowChartDelay">
            <a:avLst/>
          </a:prstGeom>
        </p:spPr>
        <p:txBody>
          <a:bodyPr vert="horz"/>
          <a:lstStyle>
            <a:lvl1pPr marL="0" indent="0">
              <a:buNone/>
              <a:defRPr/>
            </a:lvl1pPr>
          </a:lstStyle>
          <a:p>
            <a:r>
              <a:rPr lang="en-US" dirty="0"/>
              <a:t>Click icon to add picture</a:t>
            </a:r>
          </a:p>
        </p:txBody>
      </p:sp>
      <p:sp>
        <p:nvSpPr>
          <p:cNvPr id="2" name="Title 1"/>
          <p:cNvSpPr>
            <a:spLocks noGrp="1"/>
          </p:cNvSpPr>
          <p:nvPr>
            <p:ph type="title" hasCustomPrompt="1"/>
          </p:nvPr>
        </p:nvSpPr>
        <p:spPr>
          <a:xfrm>
            <a:off x="3236976" y="2920058"/>
            <a:ext cx="5252116" cy="535531"/>
          </a:xfrm>
          <a:prstGeom prst="rect">
            <a:avLst/>
          </a:prstGeom>
        </p:spPr>
        <p:txBody>
          <a:bodyPr>
            <a:noAutofit/>
          </a:bodyPr>
          <a:lstStyle>
            <a:lvl1pPr algn="l">
              <a:defRPr sz="3200" b="0" i="0">
                <a:solidFill>
                  <a:schemeClr val="tx1"/>
                </a:solidFill>
                <a:latin typeface="+mj-lt"/>
                <a:ea typeface="Oswald Light" charset="0"/>
                <a:cs typeface="Oswald Light"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970891784"/>
      </p:ext>
    </p:extLst>
  </p:cSld>
  <p:clrMapOvr>
    <a:overrideClrMapping bg1="lt1" tx1="dk1" bg2="lt2" tx2="dk2" accent1="accent1" accent2="accent2" accent3="accent3" accent4="accent4" accent5="accent5" accent6="accent6" hlink="hlink" folHlink="folHlink"/>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4364038" y="304800"/>
            <a:ext cx="4932362" cy="6950075"/>
          </a:xfrm>
        </p:spPr>
        <p:txBody>
          <a:bodyPr/>
          <a:lstStyle>
            <a:lvl1pPr>
              <a:defRPr>
                <a:solidFill>
                  <a:schemeClr val="bg1"/>
                </a:solidFill>
              </a:defRPr>
            </a:lvl1pPr>
          </a:lstStyle>
          <a:p>
            <a:r>
              <a:rPr lang="en-US" dirty="0"/>
              <a:t>Click icon to add picture</a:t>
            </a:r>
          </a:p>
        </p:txBody>
      </p:sp>
      <p:sp>
        <p:nvSpPr>
          <p:cNvPr id="3" name="Subtitle 2"/>
          <p:cNvSpPr>
            <a:spLocks noGrp="1"/>
          </p:cNvSpPr>
          <p:nvPr>
            <p:ph type="subTitle" idx="1"/>
          </p:nvPr>
        </p:nvSpPr>
        <p:spPr>
          <a:xfrm>
            <a:off x="1371600" y="4267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737350"/>
            <a:ext cx="2133600" cy="365125"/>
          </a:xfrm>
        </p:spPr>
        <p:txBody>
          <a:bodyPr/>
          <a:lstStyle>
            <a:lvl1pPr>
              <a:defRPr>
                <a:solidFill>
                  <a:schemeClr val="bg1"/>
                </a:solidFill>
              </a:defRPr>
            </a:lvl1pPr>
          </a:lstStyle>
          <a:p>
            <a:fld id="{CEB4E566-5B33-45C8-A3A7-F991EB841742}" type="datetimeFigureOut">
              <a:rPr lang="en-US" smtClean="0">
                <a:solidFill>
                  <a:srgbClr val="000000">
                    <a:tint val="75000"/>
                  </a:srgbClr>
                </a:solidFill>
              </a:rPr>
              <a:pPr/>
              <a:t>5/13/2019</a:t>
            </a:fld>
            <a:endParaRPr lang="en-US" dirty="0">
              <a:solidFill>
                <a:srgbClr val="000000">
                  <a:tint val="75000"/>
                </a:srgbClr>
              </a:solidFill>
            </a:endParaRPr>
          </a:p>
        </p:txBody>
      </p:sp>
      <p:sp>
        <p:nvSpPr>
          <p:cNvPr id="5" name="Footer Placeholder 4"/>
          <p:cNvSpPr>
            <a:spLocks noGrp="1"/>
          </p:cNvSpPr>
          <p:nvPr>
            <p:ph type="ftr" sz="quarter" idx="11"/>
          </p:nvPr>
        </p:nvSpPr>
        <p:spPr>
          <a:xfrm>
            <a:off x="3124200" y="6737350"/>
            <a:ext cx="2895600" cy="365125"/>
          </a:xfrm>
        </p:spPr>
        <p:txBody>
          <a:bodyPr/>
          <a:lstStyle>
            <a:lvl1pPr>
              <a:defRPr>
                <a:solidFill>
                  <a:schemeClr val="bg1"/>
                </a:solidFill>
              </a:defRPr>
            </a:lvl1p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a:xfrm>
            <a:off x="6553200" y="6737350"/>
            <a:ext cx="2133600" cy="365125"/>
          </a:xfrm>
        </p:spPr>
        <p:txBody>
          <a:bodyPr/>
          <a:lstStyle>
            <a:lvl1pPr>
              <a:defRPr>
                <a:solidFill>
                  <a:schemeClr val="bg1"/>
                </a:solidFill>
              </a:defRPr>
            </a:lvl1p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
        <p:nvSpPr>
          <p:cNvPr id="7" name="Shape 471"/>
          <p:cNvSpPr/>
          <p:nvPr/>
        </p:nvSpPr>
        <p:spPr>
          <a:xfrm>
            <a:off x="533400" y="2971800"/>
            <a:ext cx="3717936" cy="937691"/>
          </a:xfrm>
          <a:prstGeom prst="roundRect">
            <a:avLst>
              <a:gd name="adj" fmla="val 50000"/>
            </a:avLst>
          </a:prstGeom>
          <a:solidFill>
            <a:schemeClr val="accent1"/>
          </a:solidFill>
          <a:ln w="12700">
            <a:miter lim="400000"/>
          </a:ln>
        </p:spPr>
        <p:txBody>
          <a:bodyPr lIns="32146" rIns="32146" anchor="ctr" anchorCtr="0"/>
          <a:lstStyle/>
          <a:p>
            <a:pPr algn="ctr">
              <a:defRPr sz="2400">
                <a:solidFill>
                  <a:srgbClr val="FFFFFF"/>
                </a:solidFill>
              </a:defRPr>
            </a:pPr>
            <a:r>
              <a:rPr lang="en-US" sz="2800" dirty="0">
                <a:solidFill>
                  <a:schemeClr val="bg1"/>
                </a:solidFill>
              </a:rPr>
              <a:t>Button 1</a:t>
            </a:r>
            <a:endParaRPr sz="2800" dirty="0">
              <a:solidFill>
                <a:schemeClr val="bg1"/>
              </a:solidFill>
            </a:endParaRPr>
          </a:p>
        </p:txBody>
      </p:sp>
      <p:sp>
        <p:nvSpPr>
          <p:cNvPr id="8" name="Shape 471"/>
          <p:cNvSpPr/>
          <p:nvPr/>
        </p:nvSpPr>
        <p:spPr>
          <a:xfrm>
            <a:off x="533400" y="4369855"/>
            <a:ext cx="3717936" cy="937691"/>
          </a:xfrm>
          <a:prstGeom prst="roundRect">
            <a:avLst>
              <a:gd name="adj" fmla="val 50000"/>
            </a:avLst>
          </a:prstGeom>
          <a:solidFill>
            <a:schemeClr val="accent1"/>
          </a:solidFill>
          <a:ln w="12700">
            <a:miter lim="400000"/>
          </a:ln>
        </p:spPr>
        <p:txBody>
          <a:bodyPr lIns="32146" rIns="32146" anchor="ctr" anchorCtr="0"/>
          <a:lstStyle/>
          <a:p>
            <a:pPr algn="ctr">
              <a:defRPr sz="2400">
                <a:solidFill>
                  <a:srgbClr val="FFFFFF"/>
                </a:solidFill>
              </a:defRPr>
            </a:pPr>
            <a:r>
              <a:rPr lang="en-US" sz="2800" dirty="0">
                <a:solidFill>
                  <a:schemeClr val="bg1"/>
                </a:solidFill>
              </a:rPr>
              <a:t>Button 2</a:t>
            </a:r>
            <a:endParaRPr sz="2800" dirty="0">
              <a:solidFill>
                <a:schemeClr val="bg1"/>
              </a:solidFill>
            </a:endParaRPr>
          </a:p>
        </p:txBody>
      </p:sp>
      <p:sp>
        <p:nvSpPr>
          <p:cNvPr id="9" name="Shape 471"/>
          <p:cNvSpPr/>
          <p:nvPr/>
        </p:nvSpPr>
        <p:spPr>
          <a:xfrm>
            <a:off x="533400" y="5767909"/>
            <a:ext cx="3717936" cy="937691"/>
          </a:xfrm>
          <a:prstGeom prst="roundRect">
            <a:avLst>
              <a:gd name="adj" fmla="val 50000"/>
            </a:avLst>
          </a:prstGeom>
          <a:solidFill>
            <a:schemeClr val="accent1"/>
          </a:solidFill>
          <a:ln w="12700">
            <a:miter lim="400000"/>
          </a:ln>
        </p:spPr>
        <p:txBody>
          <a:bodyPr lIns="32146" rIns="32146"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2400">
                <a:solidFill>
                  <a:srgbClr val="FFFFFF"/>
                </a:solidFill>
              </a:defRPr>
            </a:pPr>
            <a:r>
              <a:rPr lang="en-US" sz="2800" dirty="0">
                <a:solidFill>
                  <a:schemeClr val="bg1"/>
                </a:solidFill>
              </a:rPr>
              <a:t>Button 3</a:t>
            </a:r>
            <a:endParaRPr sz="2800" dirty="0">
              <a:solidFill>
                <a:schemeClr val="bg1"/>
              </a:solidFill>
            </a:endParaRPr>
          </a:p>
        </p:txBody>
      </p:sp>
      <p:sp>
        <p:nvSpPr>
          <p:cNvPr id="13" name="Rounded Rectangle 12"/>
          <p:cNvSpPr/>
          <p:nvPr/>
        </p:nvSpPr>
        <p:spPr>
          <a:xfrm>
            <a:off x="-4267200" y="609600"/>
            <a:ext cx="3505200" cy="350520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cap="all" dirty="0">
                <a:solidFill>
                  <a:schemeClr val="bg1"/>
                </a:solidFill>
              </a:rPr>
              <a:t>Fight</a:t>
            </a:r>
          </a:p>
          <a:p>
            <a:pPr algn="ctr"/>
            <a:r>
              <a:rPr lang="en-US" sz="2000" dirty="0">
                <a:solidFill>
                  <a:schemeClr val="bg1"/>
                </a:solidFill>
              </a:rPr>
              <a:t>Brings a physical response. This can be exhibited in many ways including pushing, slapping and biting. This is one of the main reasons to avoid startling a person with dementia.</a:t>
            </a:r>
          </a:p>
        </p:txBody>
      </p:sp>
      <p:sp>
        <p:nvSpPr>
          <p:cNvPr id="14" name="Rounded Rectangle 13"/>
          <p:cNvSpPr/>
          <p:nvPr/>
        </p:nvSpPr>
        <p:spPr>
          <a:xfrm>
            <a:off x="-4419600" y="4484154"/>
            <a:ext cx="3505200" cy="350520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cap="all" dirty="0">
                <a:solidFill>
                  <a:schemeClr val="bg1"/>
                </a:solidFill>
              </a:rPr>
              <a:t>Flight</a:t>
            </a:r>
          </a:p>
          <a:p>
            <a:pPr algn="ctr"/>
            <a:r>
              <a:rPr lang="en-US" sz="2000" dirty="0">
                <a:solidFill>
                  <a:schemeClr val="bg1"/>
                </a:solidFill>
              </a:rPr>
              <a:t>Causes the person to try to get away from the perceived danger. This can be through wandering, or repetitive behaviors like saying the same thing over and over.</a:t>
            </a:r>
          </a:p>
        </p:txBody>
      </p:sp>
      <p:sp>
        <p:nvSpPr>
          <p:cNvPr id="15" name="Rounded Rectangle 14"/>
          <p:cNvSpPr/>
          <p:nvPr/>
        </p:nvSpPr>
        <p:spPr>
          <a:xfrm>
            <a:off x="-8534400" y="4484154"/>
            <a:ext cx="3505200" cy="350520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cap="all" dirty="0">
                <a:solidFill>
                  <a:schemeClr val="bg1"/>
                </a:solidFill>
              </a:rPr>
              <a:t>Freeze</a:t>
            </a:r>
          </a:p>
          <a:p>
            <a:pPr algn="ctr"/>
            <a:r>
              <a:rPr lang="en-US" sz="2000" dirty="0">
                <a:solidFill>
                  <a:schemeClr val="bg1"/>
                </a:solidFill>
              </a:rPr>
              <a:t>Causes the person to become unresponsive. This can be exhibited as withdrawal, or being distant, inhibited, solitary or indifferet</a:t>
            </a:r>
          </a:p>
        </p:txBody>
      </p:sp>
      <p:sp>
        <p:nvSpPr>
          <p:cNvPr id="16" name="Title 15"/>
          <p:cNvSpPr>
            <a:spLocks noGrp="1"/>
          </p:cNvSpPr>
          <p:nvPr>
            <p:ph type="title"/>
          </p:nvPr>
        </p:nvSpPr>
        <p:spPr>
          <a:xfrm>
            <a:off x="533400" y="1105966"/>
            <a:ext cx="3474720" cy="570434"/>
          </a:xfrm>
        </p:spPr>
        <p:txBody>
          <a:bodyPr/>
          <a:lstStyle>
            <a:lvl1pPr>
              <a:defRPr>
                <a:solidFill>
                  <a:schemeClr val="bg1"/>
                </a:solidFill>
              </a:defRPr>
            </a:lvl1pPr>
          </a:lstStyle>
          <a:p>
            <a:r>
              <a:rPr lang="en-US"/>
              <a:t>Click to edit Master title style</a:t>
            </a:r>
            <a:endParaRPr lang="en-US" dirty="0"/>
          </a:p>
        </p:txBody>
      </p:sp>
      <p:sp>
        <p:nvSpPr>
          <p:cNvPr id="18" name="Text Placeholder 17"/>
          <p:cNvSpPr>
            <a:spLocks noGrp="1"/>
          </p:cNvSpPr>
          <p:nvPr>
            <p:ph type="body" sz="quarter" idx="13"/>
          </p:nvPr>
        </p:nvSpPr>
        <p:spPr>
          <a:xfrm>
            <a:off x="457200" y="1600200"/>
            <a:ext cx="3429000" cy="1143000"/>
          </a:xfrm>
        </p:spPr>
        <p:txBody>
          <a:bodyPr/>
          <a:lstStyle>
            <a:lvl1pPr marL="0" indent="0" algn="l" defTabSz="914400" rtl="0" eaLnBrk="1" latinLnBrk="0" hangingPunct="1">
              <a:buNone/>
              <a:defRPr lang="en-US" sz="2000" i="1" kern="1200" dirty="0" smtClean="0">
                <a:solidFill>
                  <a:schemeClr val="bg1"/>
                </a:solidFill>
                <a:latin typeface="+mn-lt"/>
                <a:ea typeface="+mn-ea"/>
                <a:cs typeface="+mn-cs"/>
              </a:defRPr>
            </a:lvl1pPr>
            <a:lvl2pPr marL="0" indent="0" algn="l" defTabSz="914400" rtl="0" eaLnBrk="1" latinLnBrk="0" hangingPunct="1">
              <a:buNone/>
              <a:defRPr lang="en-US" sz="2000" i="1" kern="1200" dirty="0" smtClean="0">
                <a:solidFill>
                  <a:srgbClr val="000000"/>
                </a:solidFill>
                <a:latin typeface="+mn-lt"/>
                <a:ea typeface="+mn-ea"/>
                <a:cs typeface="+mn-cs"/>
              </a:defRPr>
            </a:lvl2pPr>
            <a:lvl3pPr marL="0" indent="0" algn="l" defTabSz="914400" rtl="0" eaLnBrk="1" latinLnBrk="0" hangingPunct="1">
              <a:buNone/>
              <a:defRPr lang="en-US" sz="2000" i="1" kern="1200" dirty="0" smtClean="0">
                <a:solidFill>
                  <a:srgbClr val="000000"/>
                </a:solidFill>
                <a:latin typeface="+mn-lt"/>
                <a:ea typeface="+mn-ea"/>
                <a:cs typeface="+mn-cs"/>
              </a:defRPr>
            </a:lvl3pPr>
            <a:lvl4pPr marL="0" indent="0" algn="l" defTabSz="914400" rtl="0" eaLnBrk="1" latinLnBrk="0" hangingPunct="1">
              <a:buNone/>
              <a:defRPr lang="en-US" sz="2000" i="1" kern="1200" dirty="0" smtClean="0">
                <a:solidFill>
                  <a:srgbClr val="000000"/>
                </a:solidFill>
                <a:latin typeface="+mn-lt"/>
                <a:ea typeface="+mn-ea"/>
                <a:cs typeface="+mn-cs"/>
              </a:defRPr>
            </a:lvl4pPr>
            <a:lvl5pPr marL="1828800" indent="0">
              <a:buNone/>
              <a:defRPr/>
            </a:lvl5pPr>
          </a:lstStyle>
          <a:p>
            <a:pPr lvl="0"/>
            <a:r>
              <a:rPr lang="en-US"/>
              <a:t>Click to edit Master text styles</a:t>
            </a:r>
          </a:p>
        </p:txBody>
      </p:sp>
      <p:sp>
        <p:nvSpPr>
          <p:cNvPr id="22" name="Text Placeholder 21"/>
          <p:cNvSpPr>
            <a:spLocks noGrp="1"/>
          </p:cNvSpPr>
          <p:nvPr>
            <p:ph type="body" sz="quarter" idx="15"/>
          </p:nvPr>
        </p:nvSpPr>
        <p:spPr>
          <a:xfrm>
            <a:off x="-6477000" y="593651"/>
            <a:ext cx="2895600" cy="3048000"/>
          </a:xfrm>
        </p:spPr>
        <p:txBody>
          <a:bodyPr/>
          <a:lstStyle>
            <a:lvl1pPr marL="0" indent="0" algn="l">
              <a:buNone/>
              <a:defRPr lang="en-US" sz="3200" kern="1200" cap="all" dirty="0" smtClean="0">
                <a:solidFill>
                  <a:schemeClr val="tx1"/>
                </a:solidFill>
                <a:latin typeface="+mn-lt"/>
                <a:ea typeface="+mn-ea"/>
                <a:cs typeface="+mn-cs"/>
              </a:defRPr>
            </a:lvl1pPr>
            <a:lvl2pPr marL="457200" indent="0" algn="l">
              <a:buNone/>
              <a:defRPr lang="en-US" sz="2000" kern="1200" dirty="0" smtClean="0">
                <a:solidFill>
                  <a:schemeClr val="bg1"/>
                </a:solidFill>
                <a:latin typeface="+mn-lt"/>
                <a:ea typeface="+mn-ea"/>
                <a:cs typeface="+mn-cs"/>
              </a:defRPr>
            </a:lvl2pPr>
            <a:lvl3pPr marL="914400" indent="0" algn="l">
              <a:buNone/>
              <a:defRPr lang="en-US" sz="2000" kern="1200" dirty="0" smtClean="0">
                <a:solidFill>
                  <a:schemeClr val="bg1"/>
                </a:solidFill>
                <a:latin typeface="+mn-lt"/>
                <a:ea typeface="+mn-ea"/>
                <a:cs typeface="+mn-cs"/>
              </a:defRPr>
            </a:lvl3pPr>
            <a:lvl4pPr marL="1371600" indent="0" algn="l">
              <a:buNone/>
              <a:defRPr lang="en-US" sz="3200" kern="1200" cap="all" dirty="0" smtClean="0">
                <a:solidFill>
                  <a:schemeClr val="tx1"/>
                </a:solidFill>
                <a:latin typeface="+mn-lt"/>
                <a:ea typeface="+mn-ea"/>
                <a:cs typeface="+mn-cs"/>
              </a:defRPr>
            </a:lvl4pPr>
            <a:lvl5pPr marL="1828800" indent="0" algn="l">
              <a:buNone/>
              <a:defRPr lang="en-US" sz="3200" kern="1200" cap="all" dirty="0">
                <a:solidFill>
                  <a:schemeClr val="tx1"/>
                </a:solidFill>
                <a:latin typeface="+mn-lt"/>
                <a:ea typeface="+mn-ea"/>
                <a:cs typeface="+mn-cs"/>
              </a:defRPr>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34350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5 - Refine">
    <p:spTree>
      <p:nvGrpSpPr>
        <p:cNvPr id="1" name=""/>
        <p:cNvGrpSpPr/>
        <p:nvPr/>
      </p:nvGrpSpPr>
      <p:grpSpPr>
        <a:xfrm>
          <a:off x="0" y="0"/>
          <a:ext cx="0" cy="0"/>
          <a:chOff x="0" y="0"/>
          <a:chExt cx="0" cy="0"/>
        </a:xfrm>
      </p:grpSpPr>
      <p:sp>
        <p:nvSpPr>
          <p:cNvPr id="3" name="Title 7"/>
          <p:cNvSpPr>
            <a:spLocks noGrp="1"/>
          </p:cNvSpPr>
          <p:nvPr userDrawn="1"/>
        </p:nvSpPr>
        <p:spPr>
          <a:xfrm>
            <a:off x="261064" y="457200"/>
            <a:ext cx="4206240" cy="535531"/>
          </a:xfrm>
          <a:prstGeom prst="rect">
            <a:avLst/>
          </a:prstGeom>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cap="all" dirty="0">
                <a:solidFill>
                  <a:srgbClr val="000000"/>
                </a:solidFill>
                <a:sym typeface="Yanone Kaffeesatz Bold"/>
              </a:rPr>
              <a:t>Refine Your Technique</a:t>
            </a:r>
            <a:endParaRPr lang="en-US" sz="3600" cap="all" dirty="0">
              <a:solidFill>
                <a:srgbClr val="000000"/>
              </a:solidFill>
            </a:endParaRPr>
          </a:p>
        </p:txBody>
      </p:sp>
      <p:grpSp>
        <p:nvGrpSpPr>
          <p:cNvPr id="4" name="Group 3"/>
          <p:cNvGrpSpPr/>
          <p:nvPr userDrawn="1"/>
        </p:nvGrpSpPr>
        <p:grpSpPr>
          <a:xfrm>
            <a:off x="661225" y="1685466"/>
            <a:ext cx="3709297" cy="524334"/>
            <a:chOff x="5138141" y="1304466"/>
            <a:chExt cx="3709297" cy="524334"/>
          </a:xfrm>
        </p:grpSpPr>
        <p:sp>
          <p:nvSpPr>
            <p:cNvPr id="26" name="Shape 944"/>
            <p:cNvSpPr>
              <a:spLocks noChangeAspect="1"/>
            </p:cNvSpPr>
            <p:nvPr userDrawn="1"/>
          </p:nvSpPr>
          <p:spPr>
            <a:xfrm>
              <a:off x="5138141" y="130446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27" name="TextBox 55"/>
            <p:cNvSpPr txBox="1"/>
            <p:nvPr userDrawn="1"/>
          </p:nvSpPr>
          <p:spPr>
            <a:xfrm>
              <a:off x="5269299" y="1405159"/>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1</a:t>
              </a:r>
            </a:p>
          </p:txBody>
        </p:sp>
        <p:sp>
          <p:nvSpPr>
            <p:cNvPr id="28" name="TextBox 56"/>
            <p:cNvSpPr txBox="1"/>
            <p:nvPr userDrawn="1"/>
          </p:nvSpPr>
          <p:spPr>
            <a:xfrm>
              <a:off x="5839544" y="1378306"/>
              <a:ext cx="3007894" cy="450494"/>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What results did you get?</a:t>
              </a:r>
            </a:p>
          </p:txBody>
        </p:sp>
      </p:grpSp>
      <p:grpSp>
        <p:nvGrpSpPr>
          <p:cNvPr id="5" name="Group 4"/>
          <p:cNvGrpSpPr/>
          <p:nvPr userDrawn="1"/>
        </p:nvGrpSpPr>
        <p:grpSpPr>
          <a:xfrm>
            <a:off x="661225" y="2427943"/>
            <a:ext cx="3973395" cy="556650"/>
            <a:chOff x="5138141" y="2136584"/>
            <a:chExt cx="3973395" cy="556650"/>
          </a:xfrm>
        </p:grpSpPr>
        <p:sp>
          <p:nvSpPr>
            <p:cNvPr id="23" name="Shape 947"/>
            <p:cNvSpPr>
              <a:spLocks noChangeAspect="1"/>
            </p:cNvSpPr>
            <p:nvPr userDrawn="1"/>
          </p:nvSpPr>
          <p:spPr>
            <a:xfrm>
              <a:off x="5138141" y="214293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24" name="TextBox 59"/>
            <p:cNvSpPr txBox="1"/>
            <p:nvPr userDrawn="1"/>
          </p:nvSpPr>
          <p:spPr>
            <a:xfrm>
              <a:off x="5269299" y="2241421"/>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2</a:t>
              </a:r>
            </a:p>
          </p:txBody>
        </p:sp>
        <p:sp>
          <p:nvSpPr>
            <p:cNvPr id="25" name="TextBox 60"/>
            <p:cNvSpPr txBox="1"/>
            <p:nvPr userDrawn="1"/>
          </p:nvSpPr>
          <p:spPr>
            <a:xfrm>
              <a:off x="5839544" y="2136584"/>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Were changes positive, negative or neutral?</a:t>
              </a:r>
            </a:p>
          </p:txBody>
        </p:sp>
      </p:grpSp>
      <p:grpSp>
        <p:nvGrpSpPr>
          <p:cNvPr id="6" name="Group 5"/>
          <p:cNvGrpSpPr/>
          <p:nvPr userDrawn="1"/>
        </p:nvGrpSpPr>
        <p:grpSpPr>
          <a:xfrm>
            <a:off x="661225" y="3202736"/>
            <a:ext cx="3973395" cy="914400"/>
            <a:chOff x="5138141" y="2977768"/>
            <a:chExt cx="3973395" cy="914400"/>
          </a:xfrm>
        </p:grpSpPr>
        <p:sp>
          <p:nvSpPr>
            <p:cNvPr id="20" name="Shape 950"/>
            <p:cNvSpPr>
              <a:spLocks noChangeAspect="1"/>
            </p:cNvSpPr>
            <p:nvPr userDrawn="1"/>
          </p:nvSpPr>
          <p:spPr>
            <a:xfrm>
              <a:off x="5138141" y="298140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21" name="TextBox 63"/>
            <p:cNvSpPr txBox="1"/>
            <p:nvPr userDrawn="1"/>
          </p:nvSpPr>
          <p:spPr>
            <a:xfrm>
              <a:off x="5269299" y="3072237"/>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3</a:t>
              </a:r>
            </a:p>
          </p:txBody>
        </p:sp>
        <p:sp>
          <p:nvSpPr>
            <p:cNvPr id="22" name="TextBox 64"/>
            <p:cNvSpPr txBox="1"/>
            <p:nvPr userDrawn="1"/>
          </p:nvSpPr>
          <p:spPr>
            <a:xfrm>
              <a:off x="5839544" y="2977768"/>
              <a:ext cx="3271992" cy="91440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203260"/>
                  </a:solidFill>
                  <a:ea typeface="Lato Light" charset="0"/>
                  <a:cs typeface="Lato Light" charset="0"/>
                </a:rPr>
                <a:t>Were there any parts you could improve?</a:t>
              </a:r>
            </a:p>
          </p:txBody>
        </p:sp>
      </p:grpSp>
      <p:grpSp>
        <p:nvGrpSpPr>
          <p:cNvPr id="7" name="Group 6"/>
          <p:cNvGrpSpPr/>
          <p:nvPr userDrawn="1"/>
        </p:nvGrpSpPr>
        <p:grpSpPr>
          <a:xfrm>
            <a:off x="661225" y="4335279"/>
            <a:ext cx="3973395" cy="556650"/>
            <a:chOff x="5138141" y="3818952"/>
            <a:chExt cx="3973395" cy="556650"/>
          </a:xfrm>
        </p:grpSpPr>
        <p:sp>
          <p:nvSpPr>
            <p:cNvPr id="17" name="Shape 953"/>
            <p:cNvSpPr>
              <a:spLocks noChangeAspect="1"/>
            </p:cNvSpPr>
            <p:nvPr userDrawn="1"/>
          </p:nvSpPr>
          <p:spPr>
            <a:xfrm>
              <a:off x="5138141" y="381987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8" name="TextBox 67"/>
            <p:cNvSpPr txBox="1"/>
            <p:nvPr userDrawn="1"/>
          </p:nvSpPr>
          <p:spPr>
            <a:xfrm>
              <a:off x="5269299" y="3924835"/>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4</a:t>
              </a:r>
            </a:p>
          </p:txBody>
        </p:sp>
        <p:sp>
          <p:nvSpPr>
            <p:cNvPr id="19" name="TextBox 68"/>
            <p:cNvSpPr txBox="1"/>
            <p:nvPr userDrawn="1"/>
          </p:nvSpPr>
          <p:spPr>
            <a:xfrm>
              <a:off x="5839544" y="3818952"/>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How can you make those changes?</a:t>
              </a:r>
            </a:p>
          </p:txBody>
        </p:sp>
      </p:grpSp>
      <p:grpSp>
        <p:nvGrpSpPr>
          <p:cNvPr id="8" name="Group 7"/>
          <p:cNvGrpSpPr/>
          <p:nvPr userDrawn="1"/>
        </p:nvGrpSpPr>
        <p:grpSpPr>
          <a:xfrm>
            <a:off x="661225" y="5110072"/>
            <a:ext cx="3973395" cy="590344"/>
            <a:chOff x="5138141" y="4572000"/>
            <a:chExt cx="3973395" cy="590344"/>
          </a:xfrm>
        </p:grpSpPr>
        <p:sp>
          <p:nvSpPr>
            <p:cNvPr id="14" name="Shape 956"/>
            <p:cNvSpPr>
              <a:spLocks noChangeAspect="1"/>
            </p:cNvSpPr>
            <p:nvPr userDrawn="1"/>
          </p:nvSpPr>
          <p:spPr>
            <a:xfrm>
              <a:off x="5138141" y="4658344"/>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5" name="TextBox 71"/>
            <p:cNvSpPr txBox="1"/>
            <p:nvPr userDrawn="1"/>
          </p:nvSpPr>
          <p:spPr>
            <a:xfrm>
              <a:off x="5269299" y="4744762"/>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5</a:t>
              </a:r>
            </a:p>
          </p:txBody>
        </p:sp>
        <p:sp>
          <p:nvSpPr>
            <p:cNvPr id="16" name="TextBox 72"/>
            <p:cNvSpPr txBox="1"/>
            <p:nvPr userDrawn="1"/>
          </p:nvSpPr>
          <p:spPr>
            <a:xfrm>
              <a:off x="5839544" y="4572000"/>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Think about your approach before attempting it again</a:t>
              </a:r>
            </a:p>
          </p:txBody>
        </p:sp>
      </p:grpSp>
      <p:grpSp>
        <p:nvGrpSpPr>
          <p:cNvPr id="9" name="Group 8"/>
          <p:cNvGrpSpPr/>
          <p:nvPr userDrawn="1"/>
        </p:nvGrpSpPr>
        <p:grpSpPr>
          <a:xfrm>
            <a:off x="661225" y="5918558"/>
            <a:ext cx="3973395" cy="558442"/>
            <a:chOff x="5018205" y="5257800"/>
            <a:chExt cx="3973395" cy="558442"/>
          </a:xfrm>
        </p:grpSpPr>
        <p:sp>
          <p:nvSpPr>
            <p:cNvPr id="11" name="Shape 956"/>
            <p:cNvSpPr>
              <a:spLocks noChangeAspect="1"/>
            </p:cNvSpPr>
            <p:nvPr userDrawn="1"/>
          </p:nvSpPr>
          <p:spPr>
            <a:xfrm>
              <a:off x="5018205" y="5257800"/>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2" name="TextBox 75"/>
            <p:cNvSpPr txBox="1"/>
            <p:nvPr userDrawn="1"/>
          </p:nvSpPr>
          <p:spPr>
            <a:xfrm>
              <a:off x="5149363" y="5344218"/>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6</a:t>
              </a:r>
            </a:p>
          </p:txBody>
        </p:sp>
        <p:sp>
          <p:nvSpPr>
            <p:cNvPr id="13" name="TextBox 76"/>
            <p:cNvSpPr txBox="1"/>
            <p:nvPr userDrawn="1"/>
          </p:nvSpPr>
          <p:spPr>
            <a:xfrm>
              <a:off x="5719608" y="5259592"/>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Delivery your revised approach</a:t>
              </a:r>
            </a:p>
          </p:txBody>
        </p:sp>
      </p:gr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378" y="283"/>
            <a:ext cx="4571622" cy="6857433"/>
          </a:xfrm>
          <a:prstGeom prst="rect">
            <a:avLst/>
          </a:prstGeom>
        </p:spPr>
      </p:pic>
    </p:spTree>
    <p:custDataLst>
      <p:tags r:id="rId1"/>
    </p:custDataLst>
    <p:extLst>
      <p:ext uri="{BB962C8B-B14F-4D97-AF65-F5344CB8AC3E}">
        <p14:creationId xmlns:p14="http://schemas.microsoft.com/office/powerpoint/2010/main" val="17550873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COA Video">
    <p:spTree>
      <p:nvGrpSpPr>
        <p:cNvPr id="1" name=""/>
        <p:cNvGrpSpPr/>
        <p:nvPr/>
      </p:nvGrpSpPr>
      <p:grpSpPr>
        <a:xfrm>
          <a:off x="0" y="0"/>
          <a:ext cx="0" cy="0"/>
          <a:chOff x="0" y="0"/>
          <a:chExt cx="0" cy="0"/>
        </a:xfrm>
      </p:grpSpPr>
      <p:sp>
        <p:nvSpPr>
          <p:cNvPr id="6" name="Shape 887"/>
          <p:cNvSpPr/>
          <p:nvPr/>
        </p:nvSpPr>
        <p:spPr>
          <a:xfrm>
            <a:off x="825896" y="1562811"/>
            <a:ext cx="7439147" cy="5117022"/>
          </a:xfrm>
          <a:custGeom>
            <a:avLst/>
            <a:gdLst/>
            <a:ahLst/>
            <a:cxnLst>
              <a:cxn ang="0">
                <a:pos x="wd2" y="hd2"/>
              </a:cxn>
              <a:cxn ang="5400000">
                <a:pos x="wd2" y="hd2"/>
              </a:cxn>
              <a:cxn ang="10800000">
                <a:pos x="wd2" y="hd2"/>
              </a:cxn>
              <a:cxn ang="16200000">
                <a:pos x="wd2" y="hd2"/>
              </a:cxn>
            </a:cxnLst>
            <a:rect l="0" t="0" r="r" b="b"/>
            <a:pathLst>
              <a:path w="21600" h="21600" extrusionOk="0">
                <a:moveTo>
                  <a:pt x="0" y="20601"/>
                </a:moveTo>
                <a:lnTo>
                  <a:pt x="0" y="999"/>
                </a:lnTo>
                <a:cubicBezTo>
                  <a:pt x="0" y="447"/>
                  <a:pt x="308" y="0"/>
                  <a:pt x="687" y="0"/>
                </a:cubicBezTo>
                <a:lnTo>
                  <a:pt x="20913" y="0"/>
                </a:lnTo>
                <a:cubicBezTo>
                  <a:pt x="21292" y="0"/>
                  <a:pt x="21600" y="447"/>
                  <a:pt x="21600" y="999"/>
                </a:cubicBezTo>
                <a:lnTo>
                  <a:pt x="21600" y="20601"/>
                </a:lnTo>
                <a:cubicBezTo>
                  <a:pt x="21600" y="21153"/>
                  <a:pt x="21292" y="21600"/>
                  <a:pt x="20913" y="21600"/>
                </a:cubicBezTo>
                <a:lnTo>
                  <a:pt x="687" y="21600"/>
                </a:lnTo>
                <a:cubicBezTo>
                  <a:pt x="308" y="21600"/>
                  <a:pt x="0" y="21153"/>
                  <a:pt x="0" y="20601"/>
                </a:cubicBezTo>
                <a:lnTo>
                  <a:pt x="0" y="20601"/>
                </a:lnTo>
                <a:close/>
              </a:path>
            </a:pathLst>
          </a:custGeom>
          <a:gradFill flip="none" rotWithShape="1">
            <a:gsLst>
              <a:gs pos="0">
                <a:srgbClr val="D6D6D6"/>
              </a:gs>
              <a:gs pos="41690">
                <a:srgbClr val="CBCBCB"/>
              </a:gs>
              <a:gs pos="47150">
                <a:srgbClr val="C0C0C0"/>
              </a:gs>
              <a:gs pos="100000">
                <a:srgbClr val="D6D6D6"/>
              </a:gs>
            </a:gsLst>
            <a:lin ang="0" scaled="0"/>
          </a:gradFill>
          <a:ln w="12700" cap="flat">
            <a:solidFill>
              <a:srgbClr val="FFFFFF">
                <a:alpha val="41000"/>
              </a:srgbClr>
            </a:solidFill>
            <a:prstDash val="solid"/>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 name="Shape 882"/>
          <p:cNvSpPr/>
          <p:nvPr/>
        </p:nvSpPr>
        <p:spPr>
          <a:xfrm>
            <a:off x="716280" y="5627501"/>
            <a:ext cx="7658378" cy="31609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flip="none" rotWithShape="1">
            <a:gsLst>
              <a:gs pos="0">
                <a:srgbClr val="000000">
                  <a:alpha val="13000"/>
                </a:srgbClr>
              </a:gs>
              <a:gs pos="97409">
                <a:srgbClr val="000000">
                  <a:alpha val="0"/>
                </a:srgbClr>
              </a:gs>
            </a:gsLst>
            <a:path path="shape">
              <a:fillToRect l="50000" t="50000" r="50000" b="50000"/>
            </a:path>
          </a:gradFill>
          <a:ln w="12700" cap="flat">
            <a:noFill/>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nvGrpSpPr>
          <p:cNvPr id="22" name="Group 21"/>
          <p:cNvGrpSpPr/>
          <p:nvPr/>
        </p:nvGrpSpPr>
        <p:grpSpPr>
          <a:xfrm>
            <a:off x="3349086" y="5902741"/>
            <a:ext cx="2392767" cy="879059"/>
            <a:chOff x="3349086" y="5902741"/>
            <a:chExt cx="2392767" cy="879059"/>
          </a:xfrm>
        </p:grpSpPr>
        <p:sp>
          <p:nvSpPr>
            <p:cNvPr id="10" name="Shape 883"/>
            <p:cNvSpPr/>
            <p:nvPr/>
          </p:nvSpPr>
          <p:spPr>
            <a:xfrm>
              <a:off x="3349086" y="5902741"/>
              <a:ext cx="2392767" cy="879059"/>
            </a:xfrm>
            <a:custGeom>
              <a:avLst/>
              <a:gdLst/>
              <a:ahLst/>
              <a:cxnLst>
                <a:cxn ang="0">
                  <a:pos x="wd2" y="hd2"/>
                </a:cxn>
                <a:cxn ang="5400000">
                  <a:pos x="wd2" y="hd2"/>
                </a:cxn>
                <a:cxn ang="10800000">
                  <a:pos x="wd2" y="hd2"/>
                </a:cxn>
                <a:cxn ang="16200000">
                  <a:pos x="wd2" y="hd2"/>
                </a:cxn>
              </a:cxnLst>
              <a:rect l="0" t="0" r="r" b="b"/>
              <a:pathLst>
                <a:path w="21381" h="21600" extrusionOk="0">
                  <a:moveTo>
                    <a:pt x="3506" y="0"/>
                  </a:moveTo>
                  <a:cubicBezTo>
                    <a:pt x="3506" y="0"/>
                    <a:pt x="3021" y="10208"/>
                    <a:pt x="3021" y="11688"/>
                  </a:cubicBezTo>
                  <a:cubicBezTo>
                    <a:pt x="3021" y="13167"/>
                    <a:pt x="2535" y="14055"/>
                    <a:pt x="2212" y="14942"/>
                  </a:cubicBezTo>
                  <a:cubicBezTo>
                    <a:pt x="1888" y="15830"/>
                    <a:pt x="-53" y="19529"/>
                    <a:pt x="1" y="20121"/>
                  </a:cubicBezTo>
                  <a:cubicBezTo>
                    <a:pt x="55" y="20712"/>
                    <a:pt x="158" y="21600"/>
                    <a:pt x="1457" y="21600"/>
                  </a:cubicBezTo>
                  <a:cubicBezTo>
                    <a:pt x="2756" y="21600"/>
                    <a:pt x="18981" y="21452"/>
                    <a:pt x="19792" y="21452"/>
                  </a:cubicBezTo>
                  <a:cubicBezTo>
                    <a:pt x="20603" y="21452"/>
                    <a:pt x="21547" y="20276"/>
                    <a:pt x="21356" y="19677"/>
                  </a:cubicBezTo>
                  <a:cubicBezTo>
                    <a:pt x="20978" y="18493"/>
                    <a:pt x="19738" y="15978"/>
                    <a:pt x="19199" y="14795"/>
                  </a:cubicBezTo>
                  <a:cubicBezTo>
                    <a:pt x="18836" y="13999"/>
                    <a:pt x="18390" y="12132"/>
                    <a:pt x="18282" y="10948"/>
                  </a:cubicBezTo>
                  <a:cubicBezTo>
                    <a:pt x="18174" y="9764"/>
                    <a:pt x="17689" y="0"/>
                    <a:pt x="17689" y="0"/>
                  </a:cubicBezTo>
                  <a:lnTo>
                    <a:pt x="3506" y="0"/>
                  </a:lnTo>
                  <a:close/>
                </a:path>
              </a:pathLst>
            </a:custGeom>
            <a:gradFill flip="none" rotWithShape="1">
              <a:gsLst>
                <a:gs pos="0">
                  <a:srgbClr val="212121"/>
                </a:gs>
                <a:gs pos="8808">
                  <a:srgbClr val="D6D6D6"/>
                </a:gs>
                <a:gs pos="24352">
                  <a:srgbClr val="FFFFFF"/>
                </a:gs>
                <a:gs pos="40932">
                  <a:srgbClr val="797979"/>
                </a:gs>
                <a:gs pos="63730">
                  <a:srgbClr val="FFFFFF"/>
                </a:gs>
                <a:gs pos="100000">
                  <a:srgbClr val="5E5E5E"/>
                </a:gs>
              </a:gsLst>
              <a:lin ang="16200000" scaled="0"/>
            </a:gradFill>
            <a:ln w="12700" cap="flat">
              <a:noFill/>
              <a:miter lim="400000"/>
            </a:ln>
            <a:effectLst/>
          </p:spPr>
          <p:txBody>
            <a:bodyPr wrap="square" lIns="0" tIns="0" rIns="0" bIns="0" numCol="1" anchor="ctr">
              <a:noAutofit/>
            </a:bodyPr>
            <a:lstStyle/>
            <a:p>
              <a:pPr>
                <a:defRPr sz="4200">
                  <a:latin typeface="Gill Sans"/>
                  <a:ea typeface="Gill Sans"/>
                  <a:cs typeface="Gill Sans"/>
                  <a:sym typeface="Gill Sans"/>
                </a:defRPr>
              </a:pPr>
              <a:endParaRPr sz="2953" dirty="0">
                <a:solidFill>
                  <a:srgbClr val="000000"/>
                </a:solidFill>
                <a:latin typeface="Gill Sans"/>
                <a:ea typeface="Gill Sans"/>
                <a:cs typeface="Gill Sans"/>
                <a:sym typeface="Gill Sans"/>
              </a:endParaRPr>
            </a:p>
          </p:txBody>
        </p:sp>
        <p:sp>
          <p:nvSpPr>
            <p:cNvPr id="11" name="Shape 884"/>
            <p:cNvSpPr/>
            <p:nvPr/>
          </p:nvSpPr>
          <p:spPr>
            <a:xfrm>
              <a:off x="3690186" y="6414521"/>
              <a:ext cx="1719968" cy="3612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189" y="21600"/>
                  </a:lnTo>
                  <a:lnTo>
                    <a:pt x="3411" y="21600"/>
                  </a:lnTo>
                  <a:lnTo>
                    <a:pt x="0" y="0"/>
                  </a:lnTo>
                  <a:close/>
                </a:path>
              </a:pathLst>
            </a:custGeom>
            <a:solidFill>
              <a:srgbClr val="000000">
                <a:alpha val="5000"/>
              </a:srgbClr>
            </a:solidFill>
            <a:ln w="12700" cap="flat">
              <a:noFill/>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 name="Shape 885"/>
            <p:cNvSpPr/>
            <p:nvPr/>
          </p:nvSpPr>
          <p:spPr>
            <a:xfrm>
              <a:off x="3379386" y="6685463"/>
              <a:ext cx="2317430" cy="57200"/>
            </a:xfrm>
            <a:custGeom>
              <a:avLst/>
              <a:gdLst/>
              <a:ahLst/>
              <a:cxnLst>
                <a:cxn ang="0">
                  <a:pos x="wd2" y="hd2"/>
                </a:cxn>
                <a:cxn ang="5400000">
                  <a:pos x="wd2" y="hd2"/>
                </a:cxn>
                <a:cxn ang="10800000">
                  <a:pos x="wd2" y="hd2"/>
                </a:cxn>
                <a:cxn ang="16200000">
                  <a:pos x="wd2" y="hd2"/>
                </a:cxn>
              </a:cxnLst>
              <a:rect l="0" t="0" r="r" b="b"/>
              <a:pathLst>
                <a:path w="21600" h="21600" extrusionOk="0">
                  <a:moveTo>
                    <a:pt x="0" y="4547"/>
                  </a:moveTo>
                  <a:cubicBezTo>
                    <a:pt x="0" y="4547"/>
                    <a:pt x="6524" y="7958"/>
                    <a:pt x="10800" y="7958"/>
                  </a:cubicBezTo>
                  <a:cubicBezTo>
                    <a:pt x="15076" y="7958"/>
                    <a:pt x="21600" y="0"/>
                    <a:pt x="21600" y="0"/>
                  </a:cubicBezTo>
                  <a:cubicBezTo>
                    <a:pt x="21600" y="0"/>
                    <a:pt x="21487" y="13642"/>
                    <a:pt x="18619" y="18189"/>
                  </a:cubicBezTo>
                  <a:cubicBezTo>
                    <a:pt x="16932" y="20864"/>
                    <a:pt x="12263" y="21600"/>
                    <a:pt x="10800" y="21600"/>
                  </a:cubicBezTo>
                  <a:cubicBezTo>
                    <a:pt x="9337" y="21600"/>
                    <a:pt x="3943" y="21600"/>
                    <a:pt x="2869" y="21600"/>
                  </a:cubicBezTo>
                  <a:cubicBezTo>
                    <a:pt x="900" y="21600"/>
                    <a:pt x="0" y="4547"/>
                    <a:pt x="0" y="4547"/>
                  </a:cubicBezTo>
                  <a:close/>
                </a:path>
              </a:pathLst>
            </a:custGeom>
            <a:solidFill>
              <a:srgbClr val="FFFFFF">
                <a:alpha val="70000"/>
              </a:srgbClr>
            </a:solidFill>
            <a:ln w="12700" cap="flat">
              <a:noFill/>
              <a:miter lim="400000"/>
            </a:ln>
            <a:effectLst/>
          </p:spPr>
          <p:txBody>
            <a:bodyPr wrap="square" lIns="0" tIns="0" rIns="0" bIns="0" numCol="1" anchor="ctr">
              <a:noAutofit/>
            </a:bodyPr>
            <a:lstStyle/>
            <a:p>
              <a:pPr>
                <a:defRPr sz="4200">
                  <a:latin typeface="Gill Sans"/>
                  <a:ea typeface="Gill Sans"/>
                  <a:cs typeface="Gill Sans"/>
                  <a:sym typeface="Gill Sans"/>
                </a:defRPr>
              </a:pPr>
              <a:endParaRPr sz="2953" dirty="0">
                <a:solidFill>
                  <a:srgbClr val="000000"/>
                </a:solidFill>
                <a:latin typeface="Gill Sans"/>
                <a:ea typeface="Gill Sans"/>
                <a:cs typeface="Gill Sans"/>
                <a:sym typeface="Gill Sans"/>
              </a:endParaRPr>
            </a:p>
          </p:txBody>
        </p:sp>
      </p:grpSp>
      <p:sp>
        <p:nvSpPr>
          <p:cNvPr id="13" name="Shape 889"/>
          <p:cNvSpPr/>
          <p:nvPr/>
        </p:nvSpPr>
        <p:spPr>
          <a:xfrm>
            <a:off x="3042762" y="5278902"/>
            <a:ext cx="3005415" cy="31609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flip="none" rotWithShape="1">
            <a:gsLst>
              <a:gs pos="0">
                <a:srgbClr val="000000">
                  <a:alpha val="36000"/>
                </a:srgbClr>
              </a:gs>
              <a:gs pos="97409">
                <a:srgbClr val="000000">
                  <a:alpha val="0"/>
                </a:srgbClr>
              </a:gs>
            </a:gsLst>
            <a:path path="shape">
              <a:fillToRect l="50000" t="50000" r="50000" b="50000"/>
            </a:path>
          </a:gradFill>
          <a:ln w="12700" cap="flat">
            <a:noFill/>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 name="Shape 892"/>
          <p:cNvSpPr/>
          <p:nvPr/>
        </p:nvSpPr>
        <p:spPr>
          <a:xfrm>
            <a:off x="2860494" y="1447800"/>
            <a:ext cx="3369950" cy="4066307"/>
          </a:xfrm>
          <a:custGeom>
            <a:avLst/>
            <a:gdLst/>
            <a:ahLst/>
            <a:cxnLst>
              <a:cxn ang="0">
                <a:pos x="wd2" y="hd2"/>
              </a:cxn>
              <a:cxn ang="5400000">
                <a:pos x="wd2" y="hd2"/>
              </a:cxn>
              <a:cxn ang="10800000">
                <a:pos x="wd2" y="hd2"/>
              </a:cxn>
              <a:cxn ang="16200000">
                <a:pos x="wd2" y="hd2"/>
              </a:cxn>
            </a:cxnLst>
            <a:rect l="0" t="0" r="r" b="b"/>
            <a:pathLst>
              <a:path w="21064" h="21233" extrusionOk="0">
                <a:moveTo>
                  <a:pt x="11" y="0"/>
                </a:moveTo>
                <a:lnTo>
                  <a:pt x="20074" y="0"/>
                </a:lnTo>
                <a:cubicBezTo>
                  <a:pt x="20621" y="0"/>
                  <a:pt x="21064" y="301"/>
                  <a:pt x="21064" y="672"/>
                </a:cubicBezTo>
                <a:lnTo>
                  <a:pt x="21064" y="672"/>
                </a:lnTo>
                <a:lnTo>
                  <a:pt x="21064" y="21229"/>
                </a:lnTo>
                <a:cubicBezTo>
                  <a:pt x="21064" y="21600"/>
                  <a:pt x="-536" y="0"/>
                  <a:pt x="11" y="0"/>
                </a:cubicBezTo>
                <a:close/>
              </a:path>
            </a:pathLst>
          </a:custGeom>
          <a:gradFill flip="none" rotWithShape="1">
            <a:gsLst>
              <a:gs pos="0">
                <a:srgbClr val="FFFFFF">
                  <a:alpha val="0"/>
                </a:srgbClr>
              </a:gs>
              <a:gs pos="100000">
                <a:srgbClr val="FFFFFF">
                  <a:alpha val="29000"/>
                </a:srgbClr>
              </a:gs>
            </a:gsLst>
            <a:lin ang="16200000" scaled="0"/>
          </a:gradFill>
          <a:ln w="12700" cap="flat">
            <a:noFill/>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8" name="Title 17"/>
          <p:cNvSpPr>
            <a:spLocks noGrp="1"/>
          </p:cNvSpPr>
          <p:nvPr>
            <p:ph type="title"/>
          </p:nvPr>
        </p:nvSpPr>
        <p:spPr/>
        <p:txBody>
          <a:bodyPr/>
          <a:lstStyle/>
          <a:p>
            <a:r>
              <a:rPr lang="en-US"/>
              <a:t>Click to edit Master title style</a:t>
            </a:r>
          </a:p>
        </p:txBody>
      </p:sp>
      <p:sp>
        <p:nvSpPr>
          <p:cNvPr id="20" name="Text Placeholder 19"/>
          <p:cNvSpPr>
            <a:spLocks noGrp="1"/>
          </p:cNvSpPr>
          <p:nvPr>
            <p:ph type="body" sz="quarter" idx="10"/>
          </p:nvPr>
        </p:nvSpPr>
        <p:spPr>
          <a:xfrm>
            <a:off x="1070749" y="4992687"/>
            <a:ext cx="6949440" cy="569913"/>
          </a:xfrm>
        </p:spPr>
        <p:txBody>
          <a:bodyPr>
            <a:noAutofit/>
          </a:bodyPr>
          <a:lstStyle>
            <a:lvl1pPr marL="0" indent="0" algn="ctr" defTabSz="914400" rtl="0" eaLnBrk="1" latinLnBrk="0" hangingPunct="1">
              <a:buNone/>
              <a:defRPr lang="en-US" sz="1400" kern="1200" dirty="0" smtClean="0">
                <a:solidFill>
                  <a:schemeClr val="tx1"/>
                </a:solidFill>
                <a:latin typeface="+mn-lt"/>
                <a:ea typeface="+mn-ea"/>
                <a:cs typeface="+mn-cs"/>
              </a:defRPr>
            </a:lvl1pPr>
            <a:lvl2pPr marL="0" indent="0" algn="ctr" defTabSz="914400" rtl="0" eaLnBrk="1" latinLnBrk="0" hangingPunct="1">
              <a:buNone/>
              <a:defRPr lang="en-US" sz="1400" kern="1200" dirty="0" smtClean="0">
                <a:solidFill>
                  <a:schemeClr val="tx1"/>
                </a:solidFill>
                <a:latin typeface="+mn-lt"/>
                <a:ea typeface="+mn-ea"/>
                <a:cs typeface="+mn-cs"/>
              </a:defRPr>
            </a:lvl2pPr>
            <a:lvl3pPr marL="0" indent="0" algn="ctr" defTabSz="914400" rtl="0" eaLnBrk="1" latinLnBrk="0" hangingPunct="1">
              <a:buNone/>
              <a:defRPr lang="en-US" sz="1400" kern="1200" dirty="0" smtClean="0">
                <a:solidFill>
                  <a:schemeClr val="tx1"/>
                </a:solidFill>
                <a:latin typeface="+mn-lt"/>
                <a:ea typeface="+mn-ea"/>
                <a:cs typeface="+mn-cs"/>
              </a:defRPr>
            </a:lvl3pPr>
            <a:lvl4pPr marL="0" indent="0" algn="ctr" defTabSz="914400" rtl="0" eaLnBrk="1" latinLnBrk="0" hangingPunct="1">
              <a:buNone/>
              <a:defRPr lang="en-US" sz="1400" kern="1200" dirty="0" smtClean="0">
                <a:solidFill>
                  <a:schemeClr val="tx1"/>
                </a:solidFill>
                <a:latin typeface="+mn-lt"/>
                <a:ea typeface="+mn-ea"/>
                <a:cs typeface="+mn-cs"/>
              </a:defRPr>
            </a:lvl4pPr>
            <a:lvl5pPr marL="0" indent="0" algn="ctr" defTabSz="914400" rtl="0" eaLnBrk="1" latinLnBrk="0" hangingPunct="1">
              <a:buNone/>
              <a:defRPr lang="en-US" sz="1400" kern="1200" dirty="0">
                <a:solidFill>
                  <a:schemeClr val="tx1"/>
                </a:solidFill>
                <a:latin typeface="+mn-lt"/>
                <a:ea typeface="+mn-ea"/>
                <a:cs typeface="+mn-cs"/>
              </a:defRPr>
            </a:lvl5pPr>
          </a:lstStyle>
          <a:p>
            <a:pPr lvl="0"/>
            <a:r>
              <a:rPr lang="en-US"/>
              <a:t>Click to edit Master text styles</a:t>
            </a:r>
          </a:p>
        </p:txBody>
      </p:sp>
      <p:sp>
        <p:nvSpPr>
          <p:cNvPr id="21" name="Rounded Rectangle 20"/>
          <p:cNvSpPr/>
          <p:nvPr/>
        </p:nvSpPr>
        <p:spPr>
          <a:xfrm>
            <a:off x="1219200" y="1752600"/>
            <a:ext cx="6675120" cy="32004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9396610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Reminder or Tip">
    <p:spTree>
      <p:nvGrpSpPr>
        <p:cNvPr id="1" name=""/>
        <p:cNvGrpSpPr/>
        <p:nvPr/>
      </p:nvGrpSpPr>
      <p:grpSpPr>
        <a:xfrm>
          <a:off x="0" y="0"/>
          <a:ext cx="0" cy="0"/>
          <a:chOff x="0" y="0"/>
          <a:chExt cx="0" cy="0"/>
        </a:xfrm>
      </p:grpSpPr>
      <p:pic>
        <p:nvPicPr>
          <p:cNvPr id="6" name="Picture Placeholder 6"/>
          <p:cNvPicPr>
            <a:picLocks noChangeAspect="1"/>
          </p:cNvPicPr>
          <p:nvPr/>
        </p:nvPicPr>
        <p:blipFill>
          <a:blip r:embed="rId3" cstate="print">
            <a:extLst>
              <a:ext uri="{28A0092B-C50C-407E-A947-70E740481C1C}">
                <a14:useLocalDpi xmlns:a14="http://schemas.microsoft.com/office/drawing/2010/main" val="0"/>
              </a:ext>
            </a:extLst>
          </a:blip>
          <a:srcRect l="5556" r="5556"/>
          <a:stretch>
            <a:fillRect/>
          </a:stretch>
        </p:blipFill>
        <p:spPr>
          <a:xfrm>
            <a:off x="0" y="0"/>
            <a:ext cx="9144000" cy="6858000"/>
          </a:xfrm>
          <a:prstGeom prst="rect">
            <a:avLst/>
          </a:prstGeom>
        </p:spPr>
      </p:pic>
      <p:sp>
        <p:nvSpPr>
          <p:cNvPr id="7" name="Shape 471"/>
          <p:cNvSpPr/>
          <p:nvPr/>
        </p:nvSpPr>
        <p:spPr>
          <a:xfrm>
            <a:off x="762000" y="2286000"/>
            <a:ext cx="7620000" cy="2123478"/>
          </a:xfrm>
          <a:prstGeom prst="roundRect">
            <a:avLst>
              <a:gd name="adj" fmla="val 50000"/>
            </a:avLst>
          </a:prstGeom>
          <a:solidFill>
            <a:schemeClr val="accent1"/>
          </a:solidFill>
          <a:ln w="12700">
            <a:solidFill>
              <a:schemeClr val="accent1"/>
            </a:solidFill>
            <a:miter lim="400000"/>
          </a:ln>
        </p:spPr>
        <p:txBody>
          <a:bodyPr lIns="32146" rIns="32146"/>
          <a:lstStyle/>
          <a:p>
            <a:pPr>
              <a:defRPr sz="2400">
                <a:solidFill>
                  <a:srgbClr val="FFFFFF"/>
                </a:solidFill>
              </a:defRPr>
            </a:pPr>
            <a:endParaRPr sz="1687" dirty="0">
              <a:solidFill>
                <a:srgbClr val="FFFFFF"/>
              </a:solidFill>
            </a:endParaRPr>
          </a:p>
        </p:txBody>
      </p:sp>
      <p:sp>
        <p:nvSpPr>
          <p:cNvPr id="10" name="Title 9"/>
          <p:cNvSpPr>
            <a:spLocks noGrp="1"/>
          </p:cNvSpPr>
          <p:nvPr>
            <p:ph type="title"/>
          </p:nvPr>
        </p:nvSpPr>
        <p:spPr>
          <a:xfrm>
            <a:off x="457200" y="2873262"/>
            <a:ext cx="8229600" cy="487362"/>
          </a:xfrm>
        </p:spPr>
        <p:txBody>
          <a:bodyPr/>
          <a:lstStyle>
            <a:lvl1pPr>
              <a:defRPr>
                <a:solidFill>
                  <a:schemeClr val="bg1"/>
                </a:solidFill>
              </a:defRPr>
            </a:lvl1pPr>
          </a:lstStyle>
          <a:p>
            <a:r>
              <a:rPr lang="en-US"/>
              <a:t>Click to edit Master title style</a:t>
            </a:r>
            <a:endParaRPr lang="en-US" dirty="0"/>
          </a:p>
        </p:txBody>
      </p:sp>
      <p:sp>
        <p:nvSpPr>
          <p:cNvPr id="12" name="Text Placeholder 11"/>
          <p:cNvSpPr>
            <a:spLocks noGrp="1"/>
          </p:cNvSpPr>
          <p:nvPr>
            <p:ph type="body" sz="quarter" idx="10"/>
          </p:nvPr>
        </p:nvSpPr>
        <p:spPr>
          <a:xfrm>
            <a:off x="1097280" y="3347739"/>
            <a:ext cx="6949440" cy="1905000"/>
          </a:xfrm>
        </p:spPr>
        <p:txBody>
          <a:bodyPr>
            <a:normAutofit/>
          </a:bodyPr>
          <a:lstStyle>
            <a:lvl1pPr marL="0" indent="0" algn="ctr" defTabSz="914400" rtl="0" eaLnBrk="1" latinLnBrk="0" hangingPunct="1">
              <a:buNone/>
              <a:defRPr lang="en-US" sz="2000" kern="1200" dirty="0" smtClean="0">
                <a:solidFill>
                  <a:srgbClr val="FFFFFF"/>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2077276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6" name="Shape 471"/>
          <p:cNvSpPr/>
          <p:nvPr/>
        </p:nvSpPr>
        <p:spPr>
          <a:xfrm>
            <a:off x="5251376" y="3652876"/>
            <a:ext cx="2673424" cy="753713"/>
          </a:xfrm>
          <a:prstGeom prst="roundRect">
            <a:avLst>
              <a:gd name="adj" fmla="val 50000"/>
            </a:avLst>
          </a:prstGeom>
          <a:solidFill>
            <a:schemeClr val="accent5"/>
          </a:solidFill>
          <a:ln w="12700">
            <a:miter lim="400000"/>
          </a:ln>
        </p:spPr>
        <p:txBody>
          <a:bodyPr lIns="32146" rIns="32146"/>
          <a:lstStyle/>
          <a:p>
            <a:pPr>
              <a:defRPr sz="2400">
                <a:solidFill>
                  <a:srgbClr val="FFFFFF"/>
                </a:solidFill>
              </a:defRPr>
            </a:pPr>
            <a:endParaRPr dirty="0">
              <a:solidFill>
                <a:srgbClr val="FFFFFF"/>
              </a:solidFill>
            </a:endParaRPr>
          </a:p>
        </p:txBody>
      </p:sp>
      <p:sp>
        <p:nvSpPr>
          <p:cNvPr id="7" name="Shape 95"/>
          <p:cNvSpPr>
            <a:spLocks noChangeAspect="1"/>
          </p:cNvSpPr>
          <p:nvPr/>
        </p:nvSpPr>
        <p:spPr>
          <a:xfrm>
            <a:off x="3685394" y="3981555"/>
            <a:ext cx="269703" cy="26970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a:defRPr sz="2400">
                <a:solidFill>
                  <a:srgbClr val="FFFFFF"/>
                </a:solidFill>
              </a:defRPr>
            </a:pPr>
            <a:endParaRPr dirty="0">
              <a:solidFill>
                <a:srgbClr val="000000"/>
              </a:solidFill>
            </a:endParaRPr>
          </a:p>
        </p:txBody>
      </p:sp>
      <p:sp>
        <p:nvSpPr>
          <p:cNvPr id="8" name="Shape 471"/>
          <p:cNvSpPr/>
          <p:nvPr/>
        </p:nvSpPr>
        <p:spPr>
          <a:xfrm>
            <a:off x="1083282" y="3652876"/>
            <a:ext cx="2673424" cy="753713"/>
          </a:xfrm>
          <a:prstGeom prst="roundRect">
            <a:avLst>
              <a:gd name="adj" fmla="val 50000"/>
            </a:avLst>
          </a:prstGeom>
          <a:solidFill>
            <a:schemeClr val="bg2"/>
          </a:solidFill>
          <a:ln w="12700">
            <a:miter lim="400000"/>
          </a:ln>
        </p:spPr>
        <p:txBody>
          <a:bodyPr lIns="32146" rIns="32146"/>
          <a:lstStyle/>
          <a:p>
            <a:pPr>
              <a:defRPr sz="2400">
                <a:solidFill>
                  <a:srgbClr val="FFFFFF"/>
                </a:solidFill>
              </a:defRPr>
            </a:pPr>
            <a:endParaRPr dirty="0">
              <a:solidFill>
                <a:srgbClr val="FFFFFF"/>
              </a:solidFill>
            </a:endParaRPr>
          </a:p>
        </p:txBody>
      </p:sp>
      <p:sp>
        <p:nvSpPr>
          <p:cNvPr id="9" name="Shape 95"/>
          <p:cNvSpPr>
            <a:spLocks noChangeAspect="1"/>
          </p:cNvSpPr>
          <p:nvPr/>
        </p:nvSpPr>
        <p:spPr>
          <a:xfrm>
            <a:off x="1235557" y="3981555"/>
            <a:ext cx="269703" cy="26970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a:defRPr sz="2400">
                <a:solidFill>
                  <a:srgbClr val="FFFFFF"/>
                </a:solidFill>
              </a:defRPr>
            </a:pPr>
            <a:endParaRPr dirty="0">
              <a:solidFill>
                <a:srgbClr val="000000"/>
              </a:solidFill>
            </a:endParaRPr>
          </a:p>
        </p:txBody>
      </p:sp>
      <p:pic>
        <p:nvPicPr>
          <p:cNvPr id="10" name="Picture Placeholder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5290" y="1532056"/>
            <a:ext cx="1850131" cy="1943415"/>
          </a:xfrm>
          <a:prstGeom prst="rect">
            <a:avLst/>
          </a:prstGeom>
        </p:spPr>
      </p:pic>
      <p:pic>
        <p:nvPicPr>
          <p:cNvPr id="11" name="Picture Placeholder 8"/>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5283" y="1676400"/>
            <a:ext cx="2960917" cy="1554480"/>
          </a:xfrm>
          <a:prstGeom prst="rect">
            <a:avLst/>
          </a:prstGeom>
        </p:spPr>
      </p:pic>
      <p:sp>
        <p:nvSpPr>
          <p:cNvPr id="12" name="TextBox 11"/>
          <p:cNvSpPr txBox="1"/>
          <p:nvPr/>
        </p:nvSpPr>
        <p:spPr>
          <a:xfrm>
            <a:off x="1132326" y="3810000"/>
            <a:ext cx="2526454" cy="432335"/>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3200" cap="none" dirty="0">
                <a:solidFill>
                  <a:srgbClr val="000000"/>
                </a:solidFill>
                <a:latin typeface="Calibri"/>
                <a:ea typeface="Oswald Light" charset="0"/>
                <a:cs typeface="Oswald Light" charset="0"/>
              </a:rPr>
              <a:t>Acute</a:t>
            </a:r>
          </a:p>
        </p:txBody>
      </p:sp>
      <p:sp>
        <p:nvSpPr>
          <p:cNvPr id="13" name="TextBox 12"/>
          <p:cNvSpPr txBox="1"/>
          <p:nvPr/>
        </p:nvSpPr>
        <p:spPr>
          <a:xfrm>
            <a:off x="609600" y="4589676"/>
            <a:ext cx="3571555" cy="1941173"/>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marL="742950" lvl="1" indent="-285750">
              <a:buFont typeface="Wingdings" panose="05000000000000000000" pitchFamily="2" charset="2"/>
              <a:buChar char="§"/>
            </a:pPr>
            <a:r>
              <a:rPr lang="en-US" sz="2000" dirty="0"/>
              <a:t>Emotional &amp; physical pain &amp; discomfort</a:t>
            </a:r>
          </a:p>
          <a:p>
            <a:pPr marL="742950" lvl="1" indent="-285750">
              <a:buFont typeface="Wingdings" panose="05000000000000000000" pitchFamily="2" charset="2"/>
              <a:buChar char="§"/>
            </a:pPr>
            <a:r>
              <a:rPr lang="en-US" sz="2000" dirty="0"/>
              <a:t>Sense of distrust &amp; fear</a:t>
            </a:r>
          </a:p>
          <a:p>
            <a:pPr marL="742950" lvl="1" indent="-285750">
              <a:buFont typeface="Wingdings" panose="05000000000000000000" pitchFamily="2" charset="2"/>
              <a:buChar char="§"/>
            </a:pPr>
            <a:r>
              <a:rPr lang="en-US" sz="2000" dirty="0"/>
              <a:t>Distressing behaviors</a:t>
            </a:r>
          </a:p>
          <a:p>
            <a:pPr marL="742950" lvl="1" indent="-285750">
              <a:buFont typeface="Wingdings" panose="05000000000000000000" pitchFamily="2" charset="2"/>
              <a:buChar char="§"/>
            </a:pPr>
            <a:r>
              <a:rPr lang="en-US" sz="2000" dirty="0"/>
              <a:t>Need for medication</a:t>
            </a:r>
            <a:br>
              <a:rPr lang="en-US" sz="2000" dirty="0"/>
            </a:br>
            <a:r>
              <a:rPr lang="en-US" sz="2000" dirty="0"/>
              <a:t>or restraints</a:t>
            </a:r>
          </a:p>
        </p:txBody>
      </p:sp>
      <p:sp>
        <p:nvSpPr>
          <p:cNvPr id="14" name="TextBox 13"/>
          <p:cNvSpPr txBox="1"/>
          <p:nvPr/>
        </p:nvSpPr>
        <p:spPr>
          <a:xfrm>
            <a:off x="5322146" y="3810000"/>
            <a:ext cx="2526454" cy="432335"/>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3200" cap="none" dirty="0">
                <a:solidFill>
                  <a:schemeClr val="bg1"/>
                </a:solidFill>
                <a:latin typeface="Calibri"/>
                <a:ea typeface="Oswald Light" charset="0"/>
                <a:cs typeface="Oswald Light" charset="0"/>
              </a:rPr>
              <a:t>Chronic</a:t>
            </a:r>
          </a:p>
        </p:txBody>
      </p:sp>
      <p:sp>
        <p:nvSpPr>
          <p:cNvPr id="15" name="TextBox 14"/>
          <p:cNvSpPr txBox="1"/>
          <p:nvPr/>
        </p:nvSpPr>
        <p:spPr>
          <a:xfrm>
            <a:off x="4762750" y="4589675"/>
            <a:ext cx="3847850" cy="1325620"/>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marL="742950" lvl="1" indent="-285750">
              <a:buFont typeface="Wingdings" panose="05000000000000000000" pitchFamily="2" charset="2"/>
              <a:buChar char="§"/>
            </a:pPr>
            <a:r>
              <a:rPr lang="en-US" sz="2000" dirty="0"/>
              <a:t>Loss of function</a:t>
            </a:r>
          </a:p>
          <a:p>
            <a:pPr marL="742950" lvl="1" indent="-285750">
              <a:buFont typeface="Wingdings" panose="05000000000000000000" pitchFamily="2" charset="2"/>
              <a:buChar char="§"/>
            </a:pPr>
            <a:r>
              <a:rPr lang="en-US" sz="2000" dirty="0"/>
              <a:t>Loss of socialization</a:t>
            </a:r>
          </a:p>
          <a:p>
            <a:pPr marL="742950" lvl="1" indent="-285750">
              <a:buFont typeface="Wingdings" panose="05000000000000000000" pitchFamily="2" charset="2"/>
              <a:buChar char="§"/>
            </a:pPr>
            <a:r>
              <a:rPr lang="en-US" sz="2000" dirty="0"/>
              <a:t>Loss of quality of life</a:t>
            </a:r>
          </a:p>
          <a:p>
            <a:pPr marL="742950" lvl="1" indent="-285750">
              <a:buFont typeface="Wingdings" panose="05000000000000000000" pitchFamily="2" charset="2"/>
              <a:buChar char="§"/>
            </a:pPr>
            <a:r>
              <a:rPr lang="en-US" sz="2000" dirty="0"/>
              <a:t>Institutionalization</a:t>
            </a:r>
          </a:p>
        </p:txBody>
      </p:sp>
      <p:sp>
        <p:nvSpPr>
          <p:cNvPr id="16" name="Title 3"/>
          <p:cNvSpPr>
            <a:spLocks noGrp="1"/>
          </p:cNvSpPr>
          <p:nvPr>
            <p:ph type="title"/>
          </p:nvPr>
        </p:nvSpPr>
        <p:spPr>
          <a:xfrm>
            <a:off x="402335" y="825227"/>
            <a:ext cx="8412480" cy="535531"/>
          </a:xfrm>
        </p:spPr>
        <p:txBody>
          <a:bodyPr/>
          <a:lstStyle/>
          <a:p>
            <a:r>
              <a:rPr lang="en-US" sz="3600" cap="all"/>
              <a:t>Click to edit Master title style</a:t>
            </a:r>
            <a:endParaRPr lang="en-US" sz="3600" cap="all" dirty="0"/>
          </a:p>
        </p:txBody>
      </p:sp>
      <p:sp>
        <p:nvSpPr>
          <p:cNvPr id="17" name="Shape 95"/>
          <p:cNvSpPr>
            <a:spLocks noChangeAspect="1"/>
          </p:cNvSpPr>
          <p:nvPr/>
        </p:nvSpPr>
        <p:spPr>
          <a:xfrm>
            <a:off x="5410200" y="3981555"/>
            <a:ext cx="269703" cy="26970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a:defRPr sz="2400">
                <a:solidFill>
                  <a:srgbClr val="FFFFFF"/>
                </a:solidFill>
              </a:defRPr>
            </a:pPr>
            <a:endParaRPr dirty="0">
              <a:solidFill>
                <a:srgbClr val="000000"/>
              </a:solidFill>
            </a:endParaRPr>
          </a:p>
        </p:txBody>
      </p:sp>
    </p:spTree>
    <p:custDataLst>
      <p:tags r:id="rId1"/>
    </p:custDataLst>
    <p:extLst>
      <p:ext uri="{BB962C8B-B14F-4D97-AF65-F5344CB8AC3E}">
        <p14:creationId xmlns:p14="http://schemas.microsoft.com/office/powerpoint/2010/main" val="2564814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What We Can Do">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578" y="283"/>
            <a:ext cx="4571622" cy="6857433"/>
          </a:xfrm>
          <a:prstGeom prst="rect">
            <a:avLst/>
          </a:prstGeom>
        </p:spPr>
      </p:pic>
      <p:sp>
        <p:nvSpPr>
          <p:cNvPr id="7" name="Title 7"/>
          <p:cNvSpPr>
            <a:spLocks noGrp="1"/>
          </p:cNvSpPr>
          <p:nvPr>
            <p:ph type="title"/>
          </p:nvPr>
        </p:nvSpPr>
        <p:spPr>
          <a:xfrm>
            <a:off x="337264" y="457200"/>
            <a:ext cx="4206240" cy="535531"/>
          </a:xfrm>
        </p:spPr>
        <p:txBody>
          <a:bodyPr/>
          <a:lstStyle/>
          <a:p>
            <a:r>
              <a:rPr lang="en-US" sz="3600">
                <a:sym typeface="Yanone Kaffeesatz Bold"/>
              </a:rPr>
              <a:t>Click to edit Master title style</a:t>
            </a:r>
            <a:endParaRPr lang="en-US" sz="3600" dirty="0"/>
          </a:p>
        </p:txBody>
      </p:sp>
      <p:grpSp>
        <p:nvGrpSpPr>
          <p:cNvPr id="8" name="Group 7"/>
          <p:cNvGrpSpPr/>
          <p:nvPr/>
        </p:nvGrpSpPr>
        <p:grpSpPr>
          <a:xfrm>
            <a:off x="609600" y="1298915"/>
            <a:ext cx="3309518" cy="834685"/>
            <a:chOff x="1828800" y="3505201"/>
            <a:chExt cx="2341648" cy="590581"/>
          </a:xfrm>
        </p:grpSpPr>
        <p:sp>
          <p:nvSpPr>
            <p:cNvPr id="9" name="Shape 471"/>
            <p:cNvSpPr/>
            <p:nvPr/>
          </p:nvSpPr>
          <p:spPr>
            <a:xfrm>
              <a:off x="1828800" y="3505201"/>
              <a:ext cx="2341648" cy="590581"/>
            </a:xfrm>
            <a:prstGeom prst="roundRect">
              <a:avLst>
                <a:gd name="adj" fmla="val 50000"/>
              </a:avLst>
            </a:prstGeom>
            <a:solidFill>
              <a:schemeClr val="accent1"/>
            </a:solidFill>
            <a:ln w="12700">
              <a:solidFill>
                <a:schemeClr val="accent5"/>
              </a:solidFill>
              <a:miter lim="400000"/>
            </a:ln>
          </p:spPr>
          <p:txBody>
            <a:bodyPr lIns="32146" rIns="32146"/>
            <a:lstStyle/>
            <a:p>
              <a:pPr>
                <a:defRPr sz="2400">
                  <a:solidFill>
                    <a:srgbClr val="FFFFFF"/>
                  </a:solidFill>
                </a:defRPr>
              </a:pPr>
              <a:endParaRPr sz="1687" dirty="0">
                <a:solidFill>
                  <a:srgbClr val="FFFFFF"/>
                </a:solidFill>
              </a:endParaRPr>
            </a:p>
          </p:txBody>
        </p:sp>
        <p:sp>
          <p:nvSpPr>
            <p:cNvPr id="10" name="TextBox 9"/>
            <p:cNvSpPr txBox="1"/>
            <p:nvPr/>
          </p:nvSpPr>
          <p:spPr>
            <a:xfrm>
              <a:off x="1873119" y="3616421"/>
              <a:ext cx="2194560"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2000" cap="none" dirty="0">
                  <a:solidFill>
                    <a:srgbClr val="FFFFFF"/>
                  </a:solidFill>
                  <a:latin typeface="Calibri"/>
                  <a:ea typeface="Oswald Light" charset="0"/>
                  <a:cs typeface="Oswald Light" charset="0"/>
                </a:rPr>
                <a:t>Support Up the Pyramid</a:t>
              </a:r>
            </a:p>
          </p:txBody>
        </p:sp>
      </p:grpSp>
      <p:grpSp>
        <p:nvGrpSpPr>
          <p:cNvPr id="11" name="Group 10"/>
          <p:cNvGrpSpPr/>
          <p:nvPr/>
        </p:nvGrpSpPr>
        <p:grpSpPr>
          <a:xfrm>
            <a:off x="609600" y="2438400"/>
            <a:ext cx="3309518" cy="834685"/>
            <a:chOff x="1828800" y="3505201"/>
            <a:chExt cx="2341648" cy="590581"/>
          </a:xfrm>
        </p:grpSpPr>
        <p:sp>
          <p:nvSpPr>
            <p:cNvPr id="12" name="Shape 471"/>
            <p:cNvSpPr/>
            <p:nvPr/>
          </p:nvSpPr>
          <p:spPr>
            <a:xfrm>
              <a:off x="1828800" y="3505201"/>
              <a:ext cx="2341648" cy="590581"/>
            </a:xfrm>
            <a:prstGeom prst="roundRect">
              <a:avLst>
                <a:gd name="adj" fmla="val 50000"/>
              </a:avLst>
            </a:prstGeom>
            <a:solidFill>
              <a:schemeClr val="accent1"/>
            </a:solidFill>
            <a:ln w="12700">
              <a:solidFill>
                <a:schemeClr val="accent5"/>
              </a:solidFill>
              <a:miter lim="400000"/>
            </a:ln>
          </p:spPr>
          <p:txBody>
            <a:bodyPr lIns="32146" rIns="32146"/>
            <a:lstStyle/>
            <a:p>
              <a:pPr>
                <a:defRPr sz="2400">
                  <a:solidFill>
                    <a:srgbClr val="FFFFFF"/>
                  </a:solidFill>
                </a:defRPr>
              </a:pPr>
              <a:endParaRPr sz="1687" dirty="0">
                <a:solidFill>
                  <a:srgbClr val="FFFFFF"/>
                </a:solidFill>
              </a:endParaRPr>
            </a:p>
          </p:txBody>
        </p:sp>
        <p:sp>
          <p:nvSpPr>
            <p:cNvPr id="13" name="TextBox 12"/>
            <p:cNvSpPr txBox="1"/>
            <p:nvPr/>
          </p:nvSpPr>
          <p:spPr>
            <a:xfrm>
              <a:off x="1873119" y="3616421"/>
              <a:ext cx="2194560"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2000" cap="none" dirty="0">
                  <a:solidFill>
                    <a:srgbClr val="FFFFFF"/>
                  </a:solidFill>
                  <a:latin typeface="Calibri"/>
                  <a:ea typeface="Oswald Light" charset="0"/>
                  <a:cs typeface="Oswald Light" charset="0"/>
                </a:rPr>
                <a:t>Provide a Safe Environment</a:t>
              </a:r>
              <a:endParaRPr lang="en-US" sz="1600" cap="none" dirty="0">
                <a:solidFill>
                  <a:srgbClr val="FFFFFF"/>
                </a:solidFill>
                <a:latin typeface="Calibri"/>
                <a:ea typeface="Oswald Light" charset="0"/>
                <a:cs typeface="Oswald Light" charset="0"/>
              </a:endParaRPr>
            </a:p>
          </p:txBody>
        </p:sp>
      </p:grpSp>
      <p:grpSp>
        <p:nvGrpSpPr>
          <p:cNvPr id="14" name="Group 13"/>
          <p:cNvGrpSpPr/>
          <p:nvPr/>
        </p:nvGrpSpPr>
        <p:grpSpPr>
          <a:xfrm>
            <a:off x="609600" y="3661115"/>
            <a:ext cx="3309518" cy="834685"/>
            <a:chOff x="1828800" y="3505201"/>
            <a:chExt cx="2341648" cy="590581"/>
          </a:xfrm>
        </p:grpSpPr>
        <p:sp>
          <p:nvSpPr>
            <p:cNvPr id="15" name="Shape 471"/>
            <p:cNvSpPr/>
            <p:nvPr/>
          </p:nvSpPr>
          <p:spPr>
            <a:xfrm>
              <a:off x="1828800" y="3505201"/>
              <a:ext cx="2341648" cy="590581"/>
            </a:xfrm>
            <a:prstGeom prst="roundRect">
              <a:avLst>
                <a:gd name="adj" fmla="val 50000"/>
              </a:avLst>
            </a:prstGeom>
            <a:solidFill>
              <a:schemeClr val="accent1"/>
            </a:solidFill>
            <a:ln w="12700">
              <a:solidFill>
                <a:schemeClr val="accent5"/>
              </a:solidFill>
              <a:miter lim="400000"/>
            </a:ln>
          </p:spPr>
          <p:txBody>
            <a:bodyPr lIns="32146" rIns="32146"/>
            <a:lstStyle/>
            <a:p>
              <a:pPr>
                <a:defRPr sz="2400">
                  <a:solidFill>
                    <a:srgbClr val="FFFFFF"/>
                  </a:solidFill>
                </a:defRPr>
              </a:pPr>
              <a:endParaRPr sz="1687" dirty="0">
                <a:solidFill>
                  <a:srgbClr val="FFFFFF"/>
                </a:solidFill>
              </a:endParaRPr>
            </a:p>
          </p:txBody>
        </p:sp>
        <p:sp>
          <p:nvSpPr>
            <p:cNvPr id="16" name="TextBox 15"/>
            <p:cNvSpPr txBox="1"/>
            <p:nvPr/>
          </p:nvSpPr>
          <p:spPr>
            <a:xfrm>
              <a:off x="1873119" y="3616421"/>
              <a:ext cx="2194560"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lnSpc>
                  <a:spcPct val="100000"/>
                </a:lnSpc>
              </a:pPr>
              <a:r>
                <a:rPr lang="en-US" sz="2000" cap="none" dirty="0">
                  <a:solidFill>
                    <a:srgbClr val="FFFFFF"/>
                  </a:solidFill>
                  <a:latin typeface="Calibri"/>
                  <a:ea typeface="Oswald Light" charset="0"/>
                  <a:cs typeface="Oswald Light" charset="0"/>
                </a:rPr>
                <a:t>Use Effective Communication</a:t>
              </a:r>
              <a:endParaRPr lang="en-US" sz="1600" cap="none" dirty="0">
                <a:solidFill>
                  <a:srgbClr val="FFFFFF"/>
                </a:solidFill>
                <a:latin typeface="Calibri"/>
                <a:ea typeface="Oswald Light" charset="0"/>
                <a:cs typeface="Oswald Light" charset="0"/>
              </a:endParaRPr>
            </a:p>
          </p:txBody>
        </p:sp>
      </p:grpSp>
    </p:spTree>
    <p:custDataLst>
      <p:tags r:id="rId1"/>
    </p:custDataLst>
    <p:extLst>
      <p:ext uri="{BB962C8B-B14F-4D97-AF65-F5344CB8AC3E}">
        <p14:creationId xmlns:p14="http://schemas.microsoft.com/office/powerpoint/2010/main" val="2674675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COA BLUE Title w/Large Image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F71E0A7-618C-47A1-8246-78CA07BD5421}"/>
              </a:ext>
            </a:extLst>
          </p:cNvPr>
          <p:cNvSpPr>
            <a:spLocks noGrp="1"/>
          </p:cNvSpPr>
          <p:nvPr>
            <p:ph type="pic" sz="quarter" idx="11"/>
          </p:nvPr>
        </p:nvSpPr>
        <p:spPr>
          <a:xfrm>
            <a:off x="0" y="1447800"/>
            <a:ext cx="100428552" cy="5486400"/>
          </a:xfrm>
        </p:spPr>
        <p:txBody>
          <a:bodyPr/>
          <a:lstStyle/>
          <a:p>
            <a:endParaRPr lang="en-US" dirty="0"/>
          </a:p>
        </p:txBody>
      </p:sp>
      <p:sp>
        <p:nvSpPr>
          <p:cNvPr id="7" name="TextBox 6"/>
          <p:cNvSpPr txBox="1"/>
          <p:nvPr/>
        </p:nvSpPr>
        <p:spPr>
          <a:xfrm>
            <a:off x="0" y="304800"/>
            <a:ext cx="8991600" cy="1143000"/>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lnSpc>
                <a:spcPct val="100000"/>
              </a:lnSpc>
            </a:pPr>
            <a:endParaRPr lang="en-US" sz="3200" cap="all" dirty="0">
              <a:solidFill>
                <a:srgbClr val="000000"/>
              </a:solidFill>
            </a:endParaRPr>
          </a:p>
        </p:txBody>
      </p:sp>
      <p:sp>
        <p:nvSpPr>
          <p:cNvPr id="4" name="Title 3">
            <a:extLst>
              <a:ext uri="{FF2B5EF4-FFF2-40B4-BE49-F238E27FC236}">
                <a16:creationId xmlns:a16="http://schemas.microsoft.com/office/drawing/2014/main" id="{556FE94F-6637-4379-8652-4CECCF534131}"/>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2993347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60 Second Summary">
    <p:spTree>
      <p:nvGrpSpPr>
        <p:cNvPr id="1" name=""/>
        <p:cNvGrpSpPr/>
        <p:nvPr/>
      </p:nvGrpSpPr>
      <p:grpSpPr>
        <a:xfrm>
          <a:off x="0" y="0"/>
          <a:ext cx="0" cy="0"/>
          <a:chOff x="0" y="0"/>
          <a:chExt cx="0" cy="0"/>
        </a:xfrm>
      </p:grpSpPr>
      <p:pic>
        <p:nvPicPr>
          <p:cNvPr id="6" name="Laura"/>
          <p:cNvPicPr>
            <a:picLocks noChangeAspect="1"/>
          </p:cNvPicPr>
          <p:nvPr>
            <p:custDataLst>
              <p:tags r:id="rId2"/>
            </p:custDataLst>
          </p:nvPr>
        </p:nvPicPr>
        <p:blipFill rotWithShape="1">
          <a:blip r:embed="rId4" cstate="print">
            <a:extLst>
              <a:ext uri="{28A0092B-C50C-407E-A947-70E740481C1C}">
                <a14:useLocalDpi xmlns:a14="http://schemas.microsoft.com/office/drawing/2010/main"/>
              </a:ext>
            </a:extLst>
          </a:blip>
          <a:srcRect b="60945"/>
          <a:stretch/>
        </p:blipFill>
        <p:spPr>
          <a:xfrm>
            <a:off x="5964600" y="2178229"/>
            <a:ext cx="1908721" cy="2952968"/>
          </a:xfrm>
          <a:prstGeom prst="rect">
            <a:avLst/>
          </a:prstGeom>
        </p:spPr>
      </p:pic>
      <p:sp>
        <p:nvSpPr>
          <p:cNvPr id="8" name="Shape 364"/>
          <p:cNvSpPr/>
          <p:nvPr/>
        </p:nvSpPr>
        <p:spPr>
          <a:xfrm>
            <a:off x="5448004" y="4254039"/>
            <a:ext cx="2930105" cy="960854"/>
          </a:xfrm>
          <a:prstGeom prst="roundRect">
            <a:avLst>
              <a:gd name="adj" fmla="val 50000"/>
            </a:avLst>
          </a:prstGeom>
          <a:solidFill>
            <a:schemeClr val="accent1"/>
          </a:solidFill>
          <a:ln w="12700">
            <a:miter lim="400000"/>
          </a:ln>
        </p:spPr>
        <p:txBody>
          <a:bodyPr lIns="32146" rIns="32146"/>
          <a:lstStyle/>
          <a:p>
            <a:pPr>
              <a:defRPr sz="2400">
                <a:solidFill>
                  <a:srgbClr val="FFFFFF"/>
                </a:solidFill>
              </a:defRPr>
            </a:pPr>
            <a:endParaRPr sz="1687" dirty="0">
              <a:solidFill>
                <a:srgbClr val="FFFFFF"/>
              </a:solidFill>
            </a:endParaRPr>
          </a:p>
        </p:txBody>
      </p:sp>
      <p:sp>
        <p:nvSpPr>
          <p:cNvPr id="9" name="TextBox 8"/>
          <p:cNvSpPr txBox="1"/>
          <p:nvPr/>
        </p:nvSpPr>
        <p:spPr>
          <a:xfrm>
            <a:off x="5659908" y="4313031"/>
            <a:ext cx="2506293" cy="563749"/>
          </a:xfrm>
          <a:prstGeom prst="rect">
            <a:avLst/>
          </a:prstGeom>
          <a:ln w="12700">
            <a:miter lim="400000"/>
          </a:ln>
        </p:spPr>
        <p:txBody>
          <a:bodyPr lIns="90000" tIns="46800" rIns="90000" bIns="46800" anchor="ctr"/>
          <a:lstStyle>
            <a:lvl1pPr lvl="0" algn="l" defTabSz="914400">
              <a:defRPr sz="6000" cap="all">
                <a:solidFill>
                  <a:srgbClr val="FFFFFF"/>
                </a:solidFill>
                <a:latin typeface="Yanone Kaffeesatz Bold"/>
                <a:ea typeface="Yanone Kaffeesatz Bold"/>
                <a:cs typeface="Yanone Kaffeesatz Bold"/>
              </a:defRPr>
            </a:lvl1pPr>
          </a:lstStyle>
          <a:p>
            <a:pPr algn="ctr"/>
            <a:r>
              <a:rPr lang="is-IS" sz="2000" dirty="0">
                <a:solidFill>
                  <a:schemeClr val="bg1"/>
                </a:solidFill>
                <a:latin typeface="Calibri"/>
                <a:ea typeface="Oswald Light" charset="0"/>
                <a:cs typeface="Oswald Light" charset="0"/>
              </a:rPr>
              <a:t>Key Point</a:t>
            </a:r>
          </a:p>
        </p:txBody>
      </p:sp>
      <p:sp>
        <p:nvSpPr>
          <p:cNvPr id="12" name="Title 11"/>
          <p:cNvSpPr>
            <a:spLocks noGrp="1"/>
          </p:cNvSpPr>
          <p:nvPr>
            <p:ph type="title" hasCustomPrompt="1"/>
          </p:nvPr>
        </p:nvSpPr>
        <p:spPr>
          <a:xfrm>
            <a:off x="457200" y="274638"/>
            <a:ext cx="8229600" cy="1143000"/>
          </a:xfrm>
        </p:spPr>
        <p:txBody>
          <a:bodyPr/>
          <a:lstStyle>
            <a:lvl1pPr>
              <a:defRPr/>
            </a:lvl1pPr>
          </a:lstStyle>
          <a:p>
            <a:r>
              <a:rPr lang="en-US" dirty="0"/>
              <a:t>Sixty Second Summary</a:t>
            </a:r>
          </a:p>
        </p:txBody>
      </p:sp>
      <p:sp>
        <p:nvSpPr>
          <p:cNvPr id="14" name="Text Placeholder 13"/>
          <p:cNvSpPr>
            <a:spLocks noGrp="1"/>
          </p:cNvSpPr>
          <p:nvPr>
            <p:ph type="body" sz="quarter" idx="10"/>
          </p:nvPr>
        </p:nvSpPr>
        <p:spPr>
          <a:xfrm>
            <a:off x="457200" y="1600200"/>
            <a:ext cx="4663440" cy="1981200"/>
          </a:xfrm>
        </p:spPr>
        <p:txBody>
          <a:bodyPr>
            <a:normAutofit/>
          </a:bodyPr>
          <a:lstStyle>
            <a:lvl1pPr>
              <a:defRPr sz="2400"/>
            </a:lvl1pPr>
            <a:lvl2pPr>
              <a:defRPr sz="14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5"/>
          <p:cNvSpPr>
            <a:spLocks noGrp="1"/>
          </p:cNvSpPr>
          <p:nvPr>
            <p:ph type="body" sz="quarter" idx="11"/>
          </p:nvPr>
        </p:nvSpPr>
        <p:spPr>
          <a:xfrm>
            <a:off x="5455920" y="4724400"/>
            <a:ext cx="2926080" cy="304800"/>
          </a:xfrm>
        </p:spPr>
        <p:txBody>
          <a:bodyPr/>
          <a:lstStyle>
            <a:lvl1pPr>
              <a:defRPr lang="en-US" sz="2000" b="1" kern="1200" dirty="0" smtClean="0">
                <a:solidFill>
                  <a:srgbClr val="FFFFFF"/>
                </a:solidFill>
                <a:latin typeface="Calibri"/>
                <a:ea typeface="Lato Light" charset="0"/>
                <a:cs typeface="Lato Light" charset="0"/>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30464466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B4E566-5B33-45C8-A3A7-F991EB841742}" type="datetimeFigureOut">
              <a:rPr lang="en-US" smtClean="0">
                <a:solidFill>
                  <a:srgbClr val="000000">
                    <a:tint val="75000"/>
                  </a:srgbClr>
                </a:solidFill>
              </a:rPr>
              <a:pPr/>
              <a:t>5/13/2019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4194313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ICOA BLUE - Topic Title">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small" baseline="0"/>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27426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EB4E566-5B33-45C8-A3A7-F991EB841742}" type="datetimeFigureOut">
              <a:rPr lang="en-US" smtClean="0">
                <a:solidFill>
                  <a:srgbClr val="000000">
                    <a:tint val="75000"/>
                  </a:srgbClr>
                </a:solidFill>
              </a:rPr>
              <a:pPr/>
              <a:t>5/13/2019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1175287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ICOA BLUE - 2 column w/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small" baseline="0">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marL="742950" indent="-285750">
              <a:buFont typeface="Wingdings" panose="05000000000000000000" pitchFamily="2"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marL="742950" indent="-285750">
              <a:defRPr lang="en-US" sz="2400" kern="1200" dirty="0">
                <a:solidFill>
                  <a:schemeClr val="tx1"/>
                </a:solidFill>
                <a:latin typeface="+mn-lt"/>
                <a:ea typeface="+mn-ea"/>
                <a:cs typeface="+mn-cs"/>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marL="742950" lvl="1" indent="-285750" algn="l" defTabSz="914400" rtl="0" eaLnBrk="1" latinLnBrk="0" hangingPunct="1">
              <a:spcBef>
                <a:spcPct val="20000"/>
              </a:spcBef>
              <a:buFont typeface="Wingdings" panose="05000000000000000000" pitchFamily="2" charset="2"/>
              <a:buChar char=""/>
            </a:pPr>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EB4E566-5B33-45C8-A3A7-F991EB841742}" type="datetimeFigureOut">
              <a:rPr lang="en-US" smtClean="0">
                <a:solidFill>
                  <a:srgbClr val="000000">
                    <a:tint val="75000"/>
                  </a:srgbClr>
                </a:solidFill>
              </a:rPr>
              <a:pPr/>
              <a:t>5/13/2019</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122770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ICOA BLUE -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B4E566-5B33-45C8-A3A7-F991EB841742}" type="datetimeFigureOut">
              <a:rPr lang="en-US" smtClean="0">
                <a:solidFill>
                  <a:srgbClr val="000000">
                    <a:tint val="75000"/>
                  </a:srgbClr>
                </a:solidFill>
              </a:rPr>
              <a:pPr/>
              <a:t>5/13/2019</a:t>
            </a:fld>
            <a:endParaRPr lang="en-US" dirty="0">
              <a:solidFill>
                <a:srgbClr val="000000">
                  <a:tint val="75000"/>
                </a:srgbClr>
              </a:solidFill>
            </a:endParaRPr>
          </a:p>
        </p:txBody>
      </p:sp>
      <p:sp>
        <p:nvSpPr>
          <p:cNvPr id="8" name="Footer Placeholder 7"/>
          <p:cNvSpPr>
            <a:spLocks noGrp="1"/>
          </p:cNvSpPr>
          <p:nvPr>
            <p:ph type="ftr" sz="quarter" idx="11"/>
          </p:nvPr>
        </p:nvSpPr>
        <p:spPr/>
        <p:txBody>
          <a:bodyPr/>
          <a:lstStyle/>
          <a:p>
            <a:endParaRPr lang="en-US" dirty="0">
              <a:solidFill>
                <a:srgbClr val="000000">
                  <a:tint val="75000"/>
                </a:srgbClr>
              </a:solidFill>
            </a:endParaRPr>
          </a:p>
        </p:txBody>
      </p:sp>
      <p:sp>
        <p:nvSpPr>
          <p:cNvPr id="9" name="Slide Number Placeholder 8"/>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682921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ummary">
    <p:spTree>
      <p:nvGrpSpPr>
        <p:cNvPr id="1" name=""/>
        <p:cNvGrpSpPr/>
        <p:nvPr/>
      </p:nvGrpSpPr>
      <p:grpSpPr>
        <a:xfrm>
          <a:off x="0" y="0"/>
          <a:ext cx="0" cy="0"/>
          <a:chOff x="0" y="0"/>
          <a:chExt cx="0" cy="0"/>
        </a:xfrm>
      </p:grpSpPr>
      <p:pic>
        <p:nvPicPr>
          <p:cNvPr id="3" name="Picture 2"/>
          <p:cNvPicPr>
            <a:picLocks noGrp="1" noChangeAspect="1"/>
          </p:cNvPicPr>
          <p:nvPr userDrawn="1"/>
        </p:nvPicPr>
        <p:blipFill rotWithShape="1">
          <a:blip r:embed="rId3" cstate="print">
            <a:extLst>
              <a:ext uri="{28A0092B-C50C-407E-A947-70E740481C1C}">
                <a14:useLocalDpi xmlns:a14="http://schemas.microsoft.com/office/drawing/2010/main" val="0"/>
              </a:ext>
            </a:extLst>
          </a:blip>
          <a:srcRect r="11111" b="371"/>
          <a:stretch/>
        </p:blipFill>
        <p:spPr>
          <a:xfrm>
            <a:off x="-16996" y="0"/>
            <a:ext cx="9177993" cy="6858000"/>
          </a:xfrm>
          <a:prstGeom prst="rect">
            <a:avLst/>
          </a:prstGeom>
        </p:spPr>
      </p:pic>
      <p:sp>
        <p:nvSpPr>
          <p:cNvPr id="4" name="Shape 471"/>
          <p:cNvSpPr/>
          <p:nvPr userDrawn="1"/>
        </p:nvSpPr>
        <p:spPr>
          <a:xfrm>
            <a:off x="634562" y="1456688"/>
            <a:ext cx="7806642" cy="2200912"/>
          </a:xfrm>
          <a:prstGeom prst="roundRect">
            <a:avLst>
              <a:gd name="adj" fmla="val 50000"/>
            </a:avLst>
          </a:prstGeom>
          <a:solidFill>
            <a:schemeClr val="accent1"/>
          </a:solidFill>
          <a:ln w="12700">
            <a:miter lim="400000"/>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2400">
                <a:solidFill>
                  <a:srgbClr val="FFFFFF"/>
                </a:solidFill>
              </a:defRPr>
            </a:pPr>
            <a:endParaRPr sz="1687" dirty="0">
              <a:solidFill>
                <a:srgbClr val="FFFFFF"/>
              </a:solidFill>
            </a:endParaRPr>
          </a:p>
        </p:txBody>
      </p:sp>
      <p:sp>
        <p:nvSpPr>
          <p:cNvPr id="6" name="Rectangle 5"/>
          <p:cNvSpPr/>
          <p:nvPr userDrawn="1"/>
        </p:nvSpPr>
        <p:spPr>
          <a:xfrm>
            <a:off x="1146983" y="2175808"/>
            <a:ext cx="6781800" cy="132343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FFFFFF"/>
                </a:solidFill>
              </a:rPr>
              <a:t>Dementia causes a gradual loss of brain cells in different parts of the brain. Over time, gradual loss of a person’s ability to remember, think logically &amp;to control certain actions occurs. Understanding this change is important in caring for PWD.</a:t>
            </a:r>
          </a:p>
        </p:txBody>
      </p:sp>
      <p:sp>
        <p:nvSpPr>
          <p:cNvPr id="8" name="Text Placeholder 7"/>
          <p:cNvSpPr>
            <a:spLocks noGrp="1"/>
          </p:cNvSpPr>
          <p:nvPr>
            <p:ph type="body" sz="quarter" idx="10"/>
          </p:nvPr>
        </p:nvSpPr>
        <p:spPr>
          <a:xfrm>
            <a:off x="1049338" y="1600200"/>
            <a:ext cx="6951662" cy="576263"/>
          </a:xfrm>
          <a:prstGeom prst="rect">
            <a:avLst/>
          </a:prstGeom>
        </p:spPr>
        <p:txBody>
          <a:bodyPr/>
          <a:lstStyle>
            <a:lvl1pPr>
              <a:defRPr lang="en-US" sz="3200" b="0" i="0" kern="1200" dirty="0" smtClean="0">
                <a:solidFill>
                  <a:schemeClr val="bg1"/>
                </a:solidFill>
                <a:latin typeface="+mj-lt"/>
                <a:ea typeface="Oswald Light" charset="0"/>
                <a:cs typeface="Oswald Light" charset="0"/>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6911566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ICOA BLUE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B4E566-5B33-45C8-A3A7-F991EB841742}" type="datetimeFigureOut">
              <a:rPr lang="en-US" smtClean="0">
                <a:solidFill>
                  <a:srgbClr val="000000">
                    <a:tint val="75000"/>
                  </a:srgbClr>
                </a:solidFill>
              </a:rPr>
              <a:pPr/>
              <a:t>5/13/2019</a:t>
            </a:fld>
            <a:endParaRPr lang="en-US" dirty="0">
              <a:solidFill>
                <a:srgbClr val="000000">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0000">
                  <a:tint val="75000"/>
                </a:srgbClr>
              </a:solidFill>
            </a:endParaRPr>
          </a:p>
        </p:txBody>
      </p:sp>
      <p:sp>
        <p:nvSpPr>
          <p:cNvPr id="5" name="Slide Number Placeholder 4"/>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0196014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ICOA BLUE - 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B4E566-5B33-45C8-A3A7-F991EB841742}" type="datetimeFigureOut">
              <a:rPr lang="en-US" smtClean="0">
                <a:solidFill>
                  <a:srgbClr val="000000">
                    <a:tint val="75000"/>
                  </a:srgbClr>
                </a:solidFill>
              </a:rPr>
              <a:pPr/>
              <a:t>5/13/2019</a:t>
            </a:fld>
            <a:endParaRPr lang="en-US" dirty="0">
              <a:solidFill>
                <a:srgbClr val="00000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0380619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COA BLUE - Content w/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B4E566-5B33-45C8-A3A7-F991EB841742}" type="datetimeFigureOut">
              <a:rPr lang="en-US" smtClean="0">
                <a:solidFill>
                  <a:srgbClr val="000000">
                    <a:tint val="75000"/>
                  </a:srgbClr>
                </a:solidFill>
              </a:rPr>
              <a:pPr/>
              <a:t>5/13/2019</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4249947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COA BLUE - Picture w/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4102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9769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B4E566-5B33-45C8-A3A7-F991EB841742}" type="datetimeFigureOut">
              <a:rPr lang="en-US" smtClean="0">
                <a:solidFill>
                  <a:srgbClr val="000000">
                    <a:tint val="75000"/>
                  </a:srgbClr>
                </a:solidFill>
              </a:rPr>
              <a:pPr/>
              <a:t>5/13/2019</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7000649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urse Titl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2133600" y="-76200"/>
            <a:ext cx="7239000" cy="7010400"/>
          </a:xfrm>
        </p:spPr>
        <p:txBody>
          <a:bodyPr/>
          <a:lstStyle/>
          <a:p>
            <a:r>
              <a:rPr lang="en-US" dirty="0"/>
              <a:t>Click icon to add picture</a:t>
            </a:r>
          </a:p>
        </p:txBody>
      </p:sp>
      <p:sp>
        <p:nvSpPr>
          <p:cNvPr id="7" name="Freeform 6"/>
          <p:cNvSpPr/>
          <p:nvPr/>
        </p:nvSpPr>
        <p:spPr>
          <a:xfrm>
            <a:off x="-3810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fromWordArt="0" anchor="ctr" anchorCtr="0" forceAA="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584200" rtl="0" fontAlgn="auto" latinLnBrk="1" hangingPunct="0">
              <a:lnSpc>
                <a:spcPct val="100000"/>
              </a:lnSpc>
              <a:spcBef>
                <a:spcPts val="0"/>
              </a:spcBef>
              <a:spcAft>
                <a:spcPts val="0"/>
              </a:spcAft>
              <a:buClrTx/>
              <a:buSzTx/>
              <a:buFontTx/>
              <a:buNone/>
              <a:tabLst/>
            </a:pPr>
            <a:endParaRPr kumimoji="0" lang="en-US" b="1" i="0" u="none" strike="noStrike" cap="none" spc="0" normalizeH="0" baseline="0" dirty="0">
              <a:ln>
                <a:noFill/>
              </a:ln>
              <a:solidFill>
                <a:srgbClr val="FFFFFF"/>
              </a:solidFill>
              <a:effectLst/>
              <a:uFillTx/>
              <a:latin typeface="+mn-lt"/>
              <a:ea typeface="+mn-ea"/>
              <a:cs typeface="+mn-cs"/>
              <a:sym typeface="Helvetica Light"/>
            </a:endParaRPr>
          </a:p>
        </p:txBody>
      </p:sp>
      <p:sp>
        <p:nvSpPr>
          <p:cNvPr id="12" name="Title 11"/>
          <p:cNvSpPr>
            <a:spLocks noGrp="1"/>
          </p:cNvSpPr>
          <p:nvPr>
            <p:ph type="title"/>
          </p:nvPr>
        </p:nvSpPr>
        <p:spPr>
          <a:xfrm>
            <a:off x="342900" y="1447800"/>
            <a:ext cx="5303520" cy="457200"/>
          </a:xfrm>
        </p:spPr>
        <p:txBody>
          <a:bodyPr>
            <a:normAutofit/>
          </a:bodyPr>
          <a:lstStyle>
            <a:lvl1pPr>
              <a:defRPr lang="en-US" sz="2800" kern="1200" cap="all" baseline="0" dirty="0">
                <a:solidFill>
                  <a:schemeClr val="bg1"/>
                </a:solidFill>
                <a:latin typeface="+mn-lt"/>
                <a:ea typeface="+mn-ea"/>
                <a:cs typeface="+mn-cs"/>
              </a:defRPr>
            </a:lvl1pPr>
          </a:lstStyle>
          <a:p>
            <a:r>
              <a:rPr lang="en-US"/>
              <a:t>Click to edit Master title style</a:t>
            </a:r>
            <a:endParaRPr lang="en-US" dirty="0"/>
          </a:p>
        </p:txBody>
      </p:sp>
      <p:sp>
        <p:nvSpPr>
          <p:cNvPr id="14" name="Text Placeholder 13"/>
          <p:cNvSpPr>
            <a:spLocks noGrp="1"/>
          </p:cNvSpPr>
          <p:nvPr>
            <p:ph type="body" sz="quarter" idx="10"/>
          </p:nvPr>
        </p:nvSpPr>
        <p:spPr>
          <a:xfrm>
            <a:off x="342900" y="1905000"/>
            <a:ext cx="4152900" cy="1271587"/>
          </a:xfrm>
        </p:spPr>
        <p:txBody>
          <a:bodyPr>
            <a:normAutofit/>
          </a:bodyPr>
          <a:lstStyle>
            <a:lvl1pPr marL="0" inden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31966321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6524319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urse Outcom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4648200" y="0"/>
            <a:ext cx="4572000" cy="6858000"/>
          </a:xfrm>
        </p:spPr>
        <p:txBody>
          <a:bodyPr/>
          <a:lstStyle/>
          <a:p>
            <a:r>
              <a:rPr lang="en-US" dirty="0"/>
              <a:t>Click icon to add picture</a:t>
            </a:r>
          </a:p>
        </p:txBody>
      </p:sp>
      <p:sp>
        <p:nvSpPr>
          <p:cNvPr id="7" name="Shape 471"/>
          <p:cNvSpPr/>
          <p:nvPr/>
        </p:nvSpPr>
        <p:spPr>
          <a:xfrm>
            <a:off x="609600" y="838200"/>
            <a:ext cx="7806642" cy="2200912"/>
          </a:xfrm>
          <a:prstGeom prst="roundRect">
            <a:avLst>
              <a:gd name="adj" fmla="val 50000"/>
            </a:avLst>
          </a:prstGeom>
          <a:solidFill>
            <a:schemeClr val="accent1"/>
          </a:solidFill>
          <a:ln w="12700">
            <a:miter lim="400000"/>
          </a:ln>
        </p:spPr>
        <p:txBody>
          <a:bodyPr lIns="32146" rIns="32146"/>
          <a:lstStyle/>
          <a:p>
            <a:pPr>
              <a:defRPr sz="2400">
                <a:solidFill>
                  <a:srgbClr val="FFFFFF"/>
                </a:solidFill>
              </a:defRPr>
            </a:pPr>
            <a:endParaRPr sz="1687" dirty="0">
              <a:solidFill>
                <a:schemeClr val="bg1"/>
              </a:solidFill>
            </a:endParaRPr>
          </a:p>
        </p:txBody>
      </p:sp>
      <p:sp>
        <p:nvSpPr>
          <p:cNvPr id="10" name="Title 9"/>
          <p:cNvSpPr>
            <a:spLocks noGrp="1"/>
          </p:cNvSpPr>
          <p:nvPr>
            <p:ph type="title"/>
          </p:nvPr>
        </p:nvSpPr>
        <p:spPr>
          <a:xfrm>
            <a:off x="1066800" y="1057912"/>
            <a:ext cx="6934200" cy="505361"/>
          </a:xfrm>
        </p:spPr>
        <p:txBody>
          <a:bodyPr>
            <a:normAutofit/>
          </a:bodyPr>
          <a:lstStyle>
            <a:lvl1pPr algn="ctr">
              <a:defRPr sz="3200" baseline="0">
                <a:solidFill>
                  <a:schemeClr val="bg1"/>
                </a:solidFill>
              </a:defRPr>
            </a:lvl1pPr>
          </a:lstStyle>
          <a:p>
            <a:r>
              <a:rPr lang="en-US"/>
              <a:t>Click to edit Master title style</a:t>
            </a:r>
            <a:endParaRPr lang="en-US" dirty="0"/>
          </a:p>
        </p:txBody>
      </p:sp>
      <p:sp>
        <p:nvSpPr>
          <p:cNvPr id="12" name="Text Placeholder 11"/>
          <p:cNvSpPr>
            <a:spLocks noGrp="1"/>
          </p:cNvSpPr>
          <p:nvPr>
            <p:ph type="body" sz="quarter" idx="10"/>
          </p:nvPr>
        </p:nvSpPr>
        <p:spPr>
          <a:xfrm>
            <a:off x="1219200" y="1591312"/>
            <a:ext cx="6629400" cy="1219200"/>
          </a:xfrm>
        </p:spPr>
        <p:txBody>
          <a:bodyPr/>
          <a:lstStyle>
            <a:lvl1pPr marL="0" indent="0" algn="l" defTabSz="914400" rtl="0" eaLnBrk="1" latinLnBrk="0" hangingPunct="1">
              <a:buNone/>
              <a:defRPr lang="en-US" sz="2000" kern="1200" dirty="0" smtClean="0">
                <a:solidFill>
                  <a:schemeClr val="bg1"/>
                </a:solidFill>
                <a:latin typeface="+mn-lt"/>
                <a:ea typeface="+mn-ea"/>
                <a:cs typeface="+mn-cs"/>
              </a:defRPr>
            </a:lvl1pPr>
            <a:lvl2pPr marL="0" indent="0" algn="l" defTabSz="914400" rtl="0" eaLnBrk="1" latinLnBrk="0" hangingPunct="1">
              <a:buNone/>
              <a:defRPr lang="en-US" sz="2000" kern="1200" dirty="0" smtClean="0">
                <a:solidFill>
                  <a:schemeClr val="bg1"/>
                </a:solidFill>
                <a:latin typeface="+mn-lt"/>
                <a:ea typeface="+mn-ea"/>
                <a:cs typeface="+mn-cs"/>
              </a:defRPr>
            </a:lvl2pPr>
            <a:lvl3pPr marL="0" indent="0" algn="l" defTabSz="914400" rtl="0" eaLnBrk="1" latinLnBrk="0" hangingPunct="1">
              <a:buNone/>
              <a:defRPr lang="en-US" sz="2000" kern="1200" dirty="0" smtClean="0">
                <a:solidFill>
                  <a:schemeClr val="bg1"/>
                </a:solidFill>
                <a:latin typeface="+mn-lt"/>
                <a:ea typeface="+mn-ea"/>
                <a:cs typeface="+mn-cs"/>
              </a:defRPr>
            </a:lvl3pPr>
            <a:lvl4pPr marL="0" indent="0" algn="l" defTabSz="914400" rtl="0" eaLnBrk="1" latinLnBrk="0" hangingPunct="1">
              <a:buNone/>
              <a:defRPr lang="en-US" sz="2000" kern="1200" dirty="0" smtClean="0">
                <a:solidFill>
                  <a:schemeClr val="bg1"/>
                </a:solidFill>
                <a:latin typeface="+mn-lt"/>
                <a:ea typeface="+mn-ea"/>
                <a:cs typeface="+mn-cs"/>
              </a:defRPr>
            </a:lvl4pPr>
            <a:lvl5pPr marL="18288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32549922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COA_BLUE-Where We're Go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A4A207-8F24-40D6-B236-F29B4AF2062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48200" y="-152400"/>
            <a:ext cx="4632960" cy="6949440"/>
          </a:xfrm>
          <a:prstGeom prst="rect">
            <a:avLst/>
          </a:prstGeom>
        </p:spPr>
      </p:pic>
      <p:sp>
        <p:nvSpPr>
          <p:cNvPr id="7" name="Shape 471"/>
          <p:cNvSpPr/>
          <p:nvPr/>
        </p:nvSpPr>
        <p:spPr>
          <a:xfrm>
            <a:off x="609600" y="847088"/>
            <a:ext cx="7806642" cy="2200912"/>
          </a:xfrm>
          <a:prstGeom prst="roundRect">
            <a:avLst>
              <a:gd name="adj" fmla="val 50000"/>
            </a:avLst>
          </a:prstGeom>
          <a:solidFill>
            <a:schemeClr val="accent4"/>
          </a:solidFill>
          <a:ln w="12700">
            <a:solidFill>
              <a:schemeClr val="accent4">
                <a:lumMod val="50000"/>
              </a:schemeClr>
            </a:solidFill>
            <a:miter lim="400000"/>
          </a:ln>
          <a:effectLst>
            <a:outerShdw blurRad="50800" dist="38100" dir="2700000" algn="tl" rotWithShape="0">
              <a:prstClr val="black">
                <a:alpha val="40000"/>
              </a:prstClr>
            </a:outerShdw>
          </a:effectLst>
        </p:spPr>
        <p:txBody>
          <a:bodyPr lIns="32146" rIns="32146"/>
          <a:lstStyle/>
          <a:p>
            <a:pPr>
              <a:defRPr sz="2400">
                <a:solidFill>
                  <a:srgbClr val="FFFFFF"/>
                </a:solidFill>
              </a:defRPr>
            </a:pPr>
            <a:endParaRPr sz="1687" dirty="0">
              <a:solidFill>
                <a:schemeClr val="bg1"/>
              </a:solidFill>
            </a:endParaRPr>
          </a:p>
        </p:txBody>
      </p:sp>
      <p:sp>
        <p:nvSpPr>
          <p:cNvPr id="10" name="Title 9"/>
          <p:cNvSpPr>
            <a:spLocks noGrp="1"/>
          </p:cNvSpPr>
          <p:nvPr>
            <p:ph type="title" hasCustomPrompt="1"/>
          </p:nvPr>
        </p:nvSpPr>
        <p:spPr>
          <a:xfrm>
            <a:off x="1066800" y="1057912"/>
            <a:ext cx="6934200" cy="505361"/>
          </a:xfrm>
        </p:spPr>
        <p:txBody>
          <a:bodyPr>
            <a:normAutofit/>
          </a:bodyPr>
          <a:lstStyle>
            <a:lvl1pPr algn="ctr">
              <a:defRPr sz="3200" baseline="0">
                <a:solidFill>
                  <a:schemeClr val="bg1"/>
                </a:solidFill>
              </a:defRPr>
            </a:lvl1pPr>
          </a:lstStyle>
          <a:p>
            <a:r>
              <a:rPr lang="en-US" dirty="0"/>
              <a:t>Where We’re Going</a:t>
            </a:r>
          </a:p>
        </p:txBody>
      </p:sp>
      <p:sp>
        <p:nvSpPr>
          <p:cNvPr id="12" name="Text Placeholder 11"/>
          <p:cNvSpPr>
            <a:spLocks noGrp="1"/>
          </p:cNvSpPr>
          <p:nvPr>
            <p:ph type="body" sz="quarter" idx="10"/>
          </p:nvPr>
        </p:nvSpPr>
        <p:spPr>
          <a:xfrm>
            <a:off x="1219200" y="1591312"/>
            <a:ext cx="6629400" cy="1219200"/>
          </a:xfrm>
        </p:spPr>
        <p:txBody>
          <a:bodyPr/>
          <a:lstStyle>
            <a:lvl1pPr marL="0" indent="0" algn="l" defTabSz="914400" rtl="0" eaLnBrk="1" latinLnBrk="0" hangingPunct="1">
              <a:buNone/>
              <a:defRPr lang="en-US" sz="2000" kern="1200" dirty="0" smtClean="0">
                <a:solidFill>
                  <a:schemeClr val="bg1"/>
                </a:solidFill>
                <a:latin typeface="+mn-lt"/>
                <a:ea typeface="+mn-ea"/>
                <a:cs typeface="+mn-cs"/>
              </a:defRPr>
            </a:lvl1pPr>
            <a:lvl2pPr marL="0" indent="0" algn="l" defTabSz="914400" rtl="0" eaLnBrk="1" latinLnBrk="0" hangingPunct="1">
              <a:buNone/>
              <a:defRPr lang="en-US" sz="2000" kern="1200" dirty="0" smtClean="0">
                <a:solidFill>
                  <a:schemeClr val="bg1"/>
                </a:solidFill>
                <a:latin typeface="+mn-lt"/>
                <a:ea typeface="+mn-ea"/>
                <a:cs typeface="+mn-cs"/>
              </a:defRPr>
            </a:lvl2pPr>
            <a:lvl3pPr marL="0" indent="0" algn="l" defTabSz="914400" rtl="0" eaLnBrk="1" latinLnBrk="0" hangingPunct="1">
              <a:buNone/>
              <a:defRPr lang="en-US" sz="2000" kern="1200" dirty="0" smtClean="0">
                <a:solidFill>
                  <a:schemeClr val="bg1"/>
                </a:solidFill>
                <a:latin typeface="+mn-lt"/>
                <a:ea typeface="+mn-ea"/>
                <a:cs typeface="+mn-cs"/>
              </a:defRPr>
            </a:lvl3pPr>
            <a:lvl4pPr marL="0" indent="0" algn="l" defTabSz="914400" rtl="0" eaLnBrk="1" latinLnBrk="0" hangingPunct="1">
              <a:buNone/>
              <a:defRPr lang="en-US" sz="2000" kern="1200" dirty="0" smtClean="0">
                <a:solidFill>
                  <a:schemeClr val="bg1"/>
                </a:solidFill>
                <a:latin typeface="+mn-lt"/>
                <a:ea typeface="+mn-ea"/>
                <a:cs typeface="+mn-cs"/>
              </a:defRPr>
            </a:lvl4pPr>
            <a:lvl5pPr marL="18288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38528989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Definition">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495800" y="0"/>
            <a:ext cx="5334000" cy="6781800"/>
          </a:xfrm>
        </p:spPr>
        <p:txBody>
          <a:bodyPr/>
          <a:lstStyle/>
          <a:p>
            <a:r>
              <a:rPr lang="en-US" dirty="0"/>
              <a:t>Click icon to add picture</a:t>
            </a:r>
          </a:p>
        </p:txBody>
      </p:sp>
      <p:sp>
        <p:nvSpPr>
          <p:cNvPr id="12" name="Text Placeholder 11"/>
          <p:cNvSpPr>
            <a:spLocks noGrp="1"/>
          </p:cNvSpPr>
          <p:nvPr>
            <p:ph type="body" sz="quarter" idx="12"/>
          </p:nvPr>
        </p:nvSpPr>
        <p:spPr>
          <a:xfrm>
            <a:off x="457200" y="1905000"/>
            <a:ext cx="3505200" cy="4800600"/>
          </a:xfrm>
        </p:spPr>
        <p:txBody>
          <a:bodyPr>
            <a:normAutofit/>
          </a:bodyPr>
          <a:lstStyle>
            <a:lvl1pPr marL="0" indent="0">
              <a:buNone/>
              <a:defRPr kumimoji="0" lang="en-US" sz="2000" b="0" i="1"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1pPr>
            <a:lvl2pPr marL="457200" indent="0">
              <a:buNone/>
              <a:defRPr kumimoji="0" lang="en-US" sz="2000" b="0" i="0"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2pPr>
            <a:lvl3pPr marL="914400" indent="0">
              <a:buNone/>
              <a:defRPr kumimoji="0" lang="en-US" sz="2000" b="0" i="0"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3pPr>
            <a:lvl4pPr marL="1371600" indent="0">
              <a:buNone/>
              <a:defRPr kumimoji="0" lang="en-US" sz="2000" b="0" i="0"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4pPr>
            <a:lvl5pPr marL="1828800" indent="0">
              <a:buNone/>
              <a:defRPr kumimoji="0" lang="en-US" sz="2000" b="0" i="0"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5pPr>
          </a:lstStyle>
          <a:p>
            <a:pPr lvl="0"/>
            <a:r>
              <a:rPr lang="en-US"/>
              <a:t>Click to edit Master text styles</a:t>
            </a:r>
          </a:p>
          <a:p>
            <a:pPr lvl="1"/>
            <a:r>
              <a:rPr lang="en-US"/>
              <a:t>Second level</a:t>
            </a:r>
          </a:p>
        </p:txBody>
      </p:sp>
      <p:sp>
        <p:nvSpPr>
          <p:cNvPr id="13" name="Title 12"/>
          <p:cNvSpPr>
            <a:spLocks noGrp="1"/>
          </p:cNvSpPr>
          <p:nvPr>
            <p:ph type="title"/>
          </p:nvPr>
        </p:nvSpPr>
        <p:spPr>
          <a:xfrm>
            <a:off x="457200" y="1600200"/>
            <a:ext cx="4114800" cy="609600"/>
          </a:xfrm>
        </p:spPr>
        <p:txBody>
          <a:bodyPr>
            <a:normAutofit/>
          </a:bodyPr>
          <a:lstStyle>
            <a:lvl1pPr>
              <a:defRPr kumimoji="0" lang="en-US" sz="3200" b="1" i="0" u="none" strike="noStrike" kern="1200" cap="none" normalizeH="0" baseline="0" dirty="0" smtClean="0">
                <a:ln>
                  <a:noFill/>
                </a:ln>
                <a:solidFill>
                  <a:schemeClr val="tx1"/>
                </a:solidFill>
                <a:effectLst/>
                <a:latin typeface="Arial" pitchFamily="34" charset="0"/>
                <a:ea typeface="+mn-ea"/>
                <a:cs typeface="Arial" pitchFamily="34" charset="0"/>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5359663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ICOA BLUE - How We'll Get There2">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Participant </a:t>
            </a:r>
            <a:r>
              <a:rPr lang="en-US" dirty="0" err="1">
                <a:sym typeface="Yanone Kaffeesatz Bold"/>
              </a:rPr>
              <a:t>Objectiives</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dirty="0"/>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Tree>
    <p:custDataLst>
      <p:tags r:id="rId1"/>
    </p:custDataLst>
    <p:extLst>
      <p:ext uri="{BB962C8B-B14F-4D97-AF65-F5344CB8AC3E}">
        <p14:creationId xmlns:p14="http://schemas.microsoft.com/office/powerpoint/2010/main" val="1087339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pic or Section Title - Dark Blue">
    <p:spTree>
      <p:nvGrpSpPr>
        <p:cNvPr id="1" name=""/>
        <p:cNvGrpSpPr/>
        <p:nvPr/>
      </p:nvGrpSpPr>
      <p:grpSpPr>
        <a:xfrm>
          <a:off x="0" y="0"/>
          <a:ext cx="0" cy="0"/>
          <a:chOff x="0" y="0"/>
          <a:chExt cx="0" cy="0"/>
        </a:xfrm>
      </p:grpSpPr>
      <p:sp>
        <p:nvSpPr>
          <p:cNvPr id="12" name="Round Same Side Corner Rectangle 11"/>
          <p:cNvSpPr/>
          <p:nvPr userDrawn="1"/>
        </p:nvSpPr>
        <p:spPr>
          <a:xfrm rot="5400000">
            <a:off x="2633777" y="-856769"/>
            <a:ext cx="2143339" cy="7410893"/>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Title 13"/>
          <p:cNvSpPr txBox="1">
            <a:spLocks/>
          </p:cNvSpPr>
          <p:nvPr userDrawn="1"/>
        </p:nvSpPr>
        <p:spPr>
          <a:xfrm>
            <a:off x="3905094" y="2356991"/>
            <a:ext cx="3200400" cy="1077218"/>
          </a:xfrm>
          <a:prstGeom prst="rect">
            <a:avLst/>
          </a:prstGeom>
        </p:spPr>
        <p:txBody>
          <a:bodyPr anchor="ctr" anchorCtr="0">
            <a:noAutofit/>
          </a:bodyPr>
          <a:lst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a:lstStyle>
          <a:p>
            <a:pPr>
              <a:lnSpc>
                <a:spcPct val="100000"/>
              </a:lnSpc>
              <a:spcBef>
                <a:spcPts val="0"/>
              </a:spcBef>
            </a:pPr>
            <a:r>
              <a:rPr lang="en-US" sz="2400" dirty="0">
                <a:solidFill>
                  <a:srgbClr val="FFFFFF">
                    <a:lumMod val="65000"/>
                  </a:srgbClr>
                </a:solidFill>
              </a:rPr>
              <a:t>Insert Header Here</a:t>
            </a:r>
            <a:br>
              <a:rPr lang="en-US" sz="2400" dirty="0">
                <a:solidFill>
                  <a:srgbClr val="FFFFFF">
                    <a:lumMod val="65000"/>
                  </a:srgbClr>
                </a:solidFill>
              </a:rPr>
            </a:br>
            <a:r>
              <a:rPr lang="en-US" sz="4000" dirty="0">
                <a:solidFill>
                  <a:srgbClr val="000000"/>
                </a:solidFill>
              </a:rPr>
              <a:t>TITLE LAYOUT</a:t>
            </a:r>
          </a:p>
        </p:txBody>
      </p:sp>
      <p:sp>
        <p:nvSpPr>
          <p:cNvPr id="5" name="Picture Placeholder 4"/>
          <p:cNvSpPr>
            <a:spLocks noGrp="1"/>
          </p:cNvSpPr>
          <p:nvPr>
            <p:ph type="pic" sz="quarter" idx="10"/>
          </p:nvPr>
        </p:nvSpPr>
        <p:spPr>
          <a:xfrm>
            <a:off x="0" y="1777008"/>
            <a:ext cx="3759398" cy="2142009"/>
          </a:xfrm>
          <a:prstGeom prst="rect">
            <a:avLst/>
          </a:prstGeom>
        </p:spPr>
        <p:txBody>
          <a:bodyPr vert="horz"/>
          <a:lstStyle>
            <a:lvl1pPr marL="0" indent="0">
              <a:buNone/>
              <a:defRPr/>
            </a:lvl1pPr>
          </a:lstStyle>
          <a:p>
            <a:r>
              <a:rPr lang="en-US" dirty="0"/>
              <a:t>Click icon to add picture</a:t>
            </a:r>
          </a:p>
        </p:txBody>
      </p:sp>
      <p:sp>
        <p:nvSpPr>
          <p:cNvPr id="7" name="Title 6"/>
          <p:cNvSpPr>
            <a:spLocks noGrp="1"/>
          </p:cNvSpPr>
          <p:nvPr>
            <p:ph type="title"/>
          </p:nvPr>
        </p:nvSpPr>
        <p:spPr>
          <a:xfrm>
            <a:off x="3905094" y="2706624"/>
            <a:ext cx="3441371" cy="1274195"/>
          </a:xfrm>
          <a:prstGeom prst="rect">
            <a:avLst/>
          </a:prstGeom>
        </p:spPr>
        <p:txBody>
          <a:bodyPr vert="horz">
            <a:spAutoFit/>
          </a:bodyPr>
          <a:lstStyle>
            <a:lvl1pPr algn="l">
              <a:defRPr lang="en-US" sz="3200" b="0" i="0" cap="all">
                <a:solidFill>
                  <a:schemeClr val="bg1"/>
                </a:solidFill>
                <a:latin typeface="+mj-lt"/>
                <a:cs typeface="Oswald Light" charset="0"/>
              </a:defRPr>
            </a:lvl1pPr>
          </a:lstStyle>
          <a:p>
            <a:pPr lvl="0" algn="l">
              <a:lnSpc>
                <a:spcPct val="80000"/>
              </a:lnSpc>
            </a:pPr>
            <a:r>
              <a:rPr lang="en-US"/>
              <a:t>Click to edit Master title style</a:t>
            </a:r>
            <a:endParaRPr lang="en-US" dirty="0"/>
          </a:p>
        </p:txBody>
      </p:sp>
    </p:spTree>
    <p:custDataLst>
      <p:tags r:id="rId1"/>
    </p:custDataLst>
    <p:extLst>
      <p:ext uri="{BB962C8B-B14F-4D97-AF65-F5344CB8AC3E}">
        <p14:creationId xmlns:p14="http://schemas.microsoft.com/office/powerpoint/2010/main" val="428295472"/>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ICOA BLUE - Where Weve Been 2">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Where We’ve Been</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pic>
        <p:nvPicPr>
          <p:cNvPr id="33" name="Picture 32"/>
          <p:cNvPicPr>
            <a:picLocks noChangeAspect="1"/>
          </p:cNvPicPr>
          <p:nvPr/>
        </p:nvPicPr>
        <p:blipFill>
          <a:blip>
            <a:extLst>
              <a:ext uri="{28A0092B-C50C-407E-A947-70E740481C1C}">
                <a14:useLocalDpi xmlns:a14="http://schemas.microsoft.com/office/drawing/2010/main" val="0"/>
              </a:ext>
            </a:extLst>
          </a:blip>
          <a:stretch>
            <a:fillRect/>
          </a:stretch>
        </p:blipFill>
        <p:spPr>
          <a:xfrm>
            <a:off x="4648578" y="283"/>
            <a:ext cx="4571622" cy="6857433"/>
          </a:xfrm>
          <a:prstGeom prst="rect">
            <a:avLst/>
          </a:prstGeom>
        </p:spPr>
      </p:pic>
    </p:spTree>
    <p:custDataLst>
      <p:tags r:id="rId1"/>
    </p:custDataLst>
    <p:extLst>
      <p:ext uri="{BB962C8B-B14F-4D97-AF65-F5344CB8AC3E}">
        <p14:creationId xmlns:p14="http://schemas.microsoft.com/office/powerpoint/2010/main" val="6934463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ICOA BLUE - How We'll Get There">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How We’ll Get There</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5" name="TextBox 4"/>
          <p:cNvSpPr txBox="1"/>
          <p:nvPr/>
        </p:nvSpPr>
        <p:spPr>
          <a:xfrm>
            <a:off x="-3352800" y="228600"/>
            <a:ext cx="2590800" cy="3970318"/>
          </a:xfrm>
          <a:prstGeom prst="rect">
            <a:avLst/>
          </a:prstGeom>
          <a:noFill/>
        </p:spPr>
        <p:txBody>
          <a:bodyPr wrap="square" rtlCol="0">
            <a:spAutoFit/>
          </a:bodyPr>
          <a:lstStyle/>
          <a:p>
            <a:r>
              <a:rPr lang="en-US" b="1" u="sng" dirty="0"/>
              <a:t>NOTE: Best practice is to copy the bullet points from the course objectives slide (How We’ll Get There” and paste them onto the “Where We’ve Been” layout. If written well, those objectives should also summarize what has been learned. Throughout the course or topic </a:t>
            </a:r>
          </a:p>
          <a:p>
            <a:endParaRPr lang="en-US" dirty="0"/>
          </a:p>
        </p:txBody>
      </p:sp>
      <p:pic>
        <p:nvPicPr>
          <p:cNvPr id="33" name="Picture 32"/>
          <p:cNvPicPr>
            <a:picLocks noChangeAspect="1"/>
          </p:cNvPicPr>
          <p:nvPr/>
        </p:nvPicPr>
        <p:blipFill>
          <a:blip>
            <a:extLst>
              <a:ext uri="{28A0092B-C50C-407E-A947-70E740481C1C}">
                <a14:useLocalDpi xmlns:a14="http://schemas.microsoft.com/office/drawing/2010/main" val="0"/>
              </a:ext>
            </a:extLst>
          </a:blip>
          <a:stretch>
            <a:fillRect/>
          </a:stretch>
        </p:blipFill>
        <p:spPr>
          <a:xfrm>
            <a:off x="4648578" y="283"/>
            <a:ext cx="4571622" cy="6857433"/>
          </a:xfrm>
          <a:prstGeom prst="rect">
            <a:avLst/>
          </a:prstGeom>
        </p:spPr>
      </p:pic>
    </p:spTree>
    <p:custDataLst>
      <p:tags r:id="rId1"/>
    </p:custDataLst>
    <p:extLst>
      <p:ext uri="{BB962C8B-B14F-4D97-AF65-F5344CB8AC3E}">
        <p14:creationId xmlns:p14="http://schemas.microsoft.com/office/powerpoint/2010/main" val="28518519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ICOA BLUE - Refine Your Technique">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Refine Your Technique</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567"/>
            <a:ext cx="4571622" cy="6857433"/>
          </a:xfrm>
          <a:prstGeom prst="rect">
            <a:avLst/>
          </a:prstGeom>
        </p:spPr>
      </p:pic>
    </p:spTree>
    <p:custDataLst>
      <p:tags r:id="rId1"/>
    </p:custDataLst>
    <p:extLst>
      <p:ext uri="{BB962C8B-B14F-4D97-AF65-F5344CB8AC3E}">
        <p14:creationId xmlns:p14="http://schemas.microsoft.com/office/powerpoint/2010/main" val="22776081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Where Weve Been">
    <p:spTree>
      <p:nvGrpSpPr>
        <p:cNvPr id="1" name=""/>
        <p:cNvGrpSpPr/>
        <p:nvPr/>
      </p:nvGrpSpPr>
      <p:grpSpPr>
        <a:xfrm>
          <a:off x="0" y="0"/>
          <a:ext cx="0" cy="0"/>
          <a:chOff x="0" y="0"/>
          <a:chExt cx="0" cy="0"/>
        </a:xfrm>
      </p:grpSpPr>
      <p:pic>
        <p:nvPicPr>
          <p:cNvPr id="6" name="Picture 5"/>
          <p:cNvPicPr>
            <a:picLocks noChangeAspect="1"/>
          </p:cNvPicPr>
          <p:nvPr/>
        </p:nvPicPr>
        <p:blipFill>
          <a:blip>
            <a:extLst>
              <a:ext uri="{28A0092B-C50C-407E-A947-70E740481C1C}">
                <a14:useLocalDpi xmlns:a14="http://schemas.microsoft.com/office/drawing/2010/main" val="0"/>
              </a:ext>
            </a:extLst>
          </a:blip>
          <a:stretch>
            <a:fillRect/>
          </a:stretch>
        </p:blipFill>
        <p:spPr>
          <a:xfrm>
            <a:off x="4648578" y="283"/>
            <a:ext cx="4571622" cy="6857433"/>
          </a:xfrm>
          <a:prstGeom prst="rect">
            <a:avLst/>
          </a:prstGeom>
        </p:spPr>
      </p:pic>
      <p:sp>
        <p:nvSpPr>
          <p:cNvPr id="7" name="Title 7"/>
          <p:cNvSpPr>
            <a:spLocks noGrp="1"/>
          </p:cNvSpPr>
          <p:nvPr>
            <p:ph type="title"/>
          </p:nvPr>
        </p:nvSpPr>
        <p:spPr>
          <a:xfrm>
            <a:off x="337264" y="457200"/>
            <a:ext cx="4206240" cy="535531"/>
          </a:xfrm>
        </p:spPr>
        <p:txBody>
          <a:bodyPr/>
          <a:lstStyle/>
          <a:p>
            <a:r>
              <a:rPr lang="en-US">
                <a:sym typeface="Yanone Kaffeesatz Bold"/>
              </a:rPr>
              <a:t>Click to edit Master title style</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5" name="TextBox 4"/>
          <p:cNvSpPr txBox="1"/>
          <p:nvPr/>
        </p:nvSpPr>
        <p:spPr>
          <a:xfrm>
            <a:off x="-3352800" y="228600"/>
            <a:ext cx="2590800" cy="4524315"/>
          </a:xfrm>
          <a:prstGeom prst="rect">
            <a:avLst/>
          </a:prstGeom>
          <a:noFill/>
        </p:spPr>
        <p:txBody>
          <a:bodyPr wrap="square" rtlCol="0">
            <a:spAutoFit/>
          </a:bodyPr>
          <a:lstStyle/>
          <a:p>
            <a:r>
              <a:rPr lang="en-US" b="1" u="sng" dirty="0"/>
              <a:t>Instructions:</a:t>
            </a:r>
          </a:p>
          <a:p>
            <a:r>
              <a:rPr lang="en-US" dirty="0"/>
              <a:t>Each bullet point is an individual text box. Add your text, then delete any unused bullet</a:t>
            </a:r>
            <a:r>
              <a:rPr lang="en-US" baseline="0" dirty="0"/>
              <a:t> graphics and their related text boxes. For longer text, you may want to change the vertical spacing between bullet groups. You can select the bullet and its text box and manually space them, or you can use “Distribute Vertically” under the align option.</a:t>
            </a:r>
            <a:endParaRPr lang="en-US" dirty="0"/>
          </a:p>
        </p:txBody>
      </p:sp>
    </p:spTree>
    <p:custDataLst>
      <p:tags r:id="rId1"/>
    </p:custDataLst>
    <p:extLst>
      <p:ext uri="{BB962C8B-B14F-4D97-AF65-F5344CB8AC3E}">
        <p14:creationId xmlns:p14="http://schemas.microsoft.com/office/powerpoint/2010/main" val="42776430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ngratulations">
    <p:spTree>
      <p:nvGrpSpPr>
        <p:cNvPr id="1" name=""/>
        <p:cNvGrpSpPr/>
        <p:nvPr/>
      </p:nvGrpSpPr>
      <p:grpSpPr>
        <a:xfrm>
          <a:off x="0" y="0"/>
          <a:ext cx="0" cy="0"/>
          <a:chOff x="0" y="0"/>
          <a:chExt cx="0" cy="0"/>
        </a:xfrm>
      </p:grpSpPr>
      <p:sp>
        <p:nvSpPr>
          <p:cNvPr id="6" name="Title 7"/>
          <p:cNvSpPr>
            <a:spLocks noGrp="1"/>
          </p:cNvSpPr>
          <p:nvPr>
            <p:ph type="title"/>
          </p:nvPr>
        </p:nvSpPr>
        <p:spPr>
          <a:xfrm>
            <a:off x="104696" y="457200"/>
            <a:ext cx="4314904" cy="535531"/>
          </a:xfrm>
        </p:spPr>
        <p:txBody>
          <a:bodyPr/>
          <a:lstStyle>
            <a:lvl1pPr algn="ctr">
              <a:defRPr/>
            </a:lvl1pPr>
          </a:lstStyle>
          <a:p>
            <a:r>
              <a:rPr lang="en-US" sz="3600" cap="all">
                <a:sym typeface="Yanone Kaffeesatz Bold"/>
              </a:rPr>
              <a:t>Click to edit Master title style</a:t>
            </a:r>
            <a:endParaRPr lang="en-US" sz="3600" cap="all" dirty="0"/>
          </a:p>
        </p:txBody>
      </p:sp>
      <p:pic>
        <p:nvPicPr>
          <p:cNvPr id="7" name="Picture 6"/>
          <p:cNvPicPr>
            <a:picLocks noChangeAspect="1"/>
          </p:cNvPicPr>
          <p:nvPr/>
        </p:nvPicPr>
        <p:blipFill>
          <a:blip>
            <a:extLst>
              <a:ext uri="{28A0092B-C50C-407E-A947-70E740481C1C}">
                <a14:useLocalDpi xmlns:a14="http://schemas.microsoft.com/office/drawing/2010/main" val="0"/>
              </a:ext>
            </a:extLst>
          </a:blip>
          <a:stretch>
            <a:fillRect/>
          </a:stretch>
        </p:blipFill>
        <p:spPr>
          <a:xfrm>
            <a:off x="4648578" y="283"/>
            <a:ext cx="4571622" cy="6857433"/>
          </a:xfrm>
          <a:prstGeom prst="rect">
            <a:avLst/>
          </a:prstGeom>
        </p:spPr>
      </p:pic>
      <p:sp>
        <p:nvSpPr>
          <p:cNvPr id="10" name="Text Placeholder 9"/>
          <p:cNvSpPr>
            <a:spLocks noGrp="1"/>
          </p:cNvSpPr>
          <p:nvPr>
            <p:ph type="body" sz="quarter" idx="10"/>
          </p:nvPr>
        </p:nvSpPr>
        <p:spPr>
          <a:xfrm>
            <a:off x="457200" y="1295400"/>
            <a:ext cx="3749040" cy="4552950"/>
          </a:xfrm>
        </p:spPr>
        <p:txBody>
          <a:bodyPr>
            <a:normAutofit/>
          </a:bodyPr>
          <a:lstStyle>
            <a:lvl1pPr marL="0" indent="0">
              <a:buNone/>
              <a:defRPr lang="en-US" sz="2000" kern="1200" dirty="0" smtClean="0">
                <a:solidFill>
                  <a:schemeClr val="tx1"/>
                </a:solidFill>
                <a:latin typeface="+mn-lt"/>
                <a:ea typeface="+mn-ea"/>
                <a:cs typeface="+mn-cs"/>
              </a:defRPr>
            </a:lvl1pPr>
            <a:lvl2pPr marL="457200" indent="0">
              <a:buNone/>
              <a:defRPr lang="en-US" sz="2000" kern="1200" dirty="0" smtClean="0">
                <a:solidFill>
                  <a:schemeClr val="tx1"/>
                </a:solidFill>
                <a:latin typeface="+mn-lt"/>
                <a:ea typeface="+mn-ea"/>
                <a:cs typeface="+mn-cs"/>
              </a:defRPr>
            </a:lvl2pPr>
            <a:lvl3pPr marL="914400" indent="0">
              <a:buNone/>
              <a:defRPr lang="en-US" sz="2000" kern="1200" dirty="0" smtClean="0">
                <a:solidFill>
                  <a:schemeClr val="tx1"/>
                </a:solidFill>
                <a:latin typeface="+mn-lt"/>
                <a:ea typeface="+mn-ea"/>
                <a:cs typeface="+mn-cs"/>
              </a:defRPr>
            </a:lvl3pPr>
            <a:lvl4pPr marL="1371600" indent="0">
              <a:buNone/>
              <a:defRPr lang="en-US" sz="2000" kern="1200" dirty="0" smtClean="0">
                <a:solidFill>
                  <a:schemeClr val="tx1"/>
                </a:solidFill>
                <a:latin typeface="+mn-lt"/>
                <a:ea typeface="+mn-ea"/>
                <a:cs typeface="+mn-cs"/>
              </a:defRPr>
            </a:lvl4pPr>
            <a:lvl5pPr marL="1828800" indent="0">
              <a:buNone/>
              <a:defRPr lang="en-US" sz="2000" kern="1200" dirty="0">
                <a:solidFill>
                  <a:schemeClr val="tx1"/>
                </a:solidFill>
                <a:latin typeface="+mn-lt"/>
                <a:ea typeface="+mn-ea"/>
                <a:cs typeface="+mn-cs"/>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25674700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ection Heading">
    <p:spTree>
      <p:nvGrpSpPr>
        <p:cNvPr id="1" name=""/>
        <p:cNvGrpSpPr/>
        <p:nvPr/>
      </p:nvGrpSpPr>
      <p:grpSpPr>
        <a:xfrm>
          <a:off x="0" y="0"/>
          <a:ext cx="0" cy="0"/>
          <a:chOff x="0" y="0"/>
          <a:chExt cx="0" cy="0"/>
        </a:xfrm>
      </p:grpSpPr>
      <p:sp>
        <p:nvSpPr>
          <p:cNvPr id="6" name="Round Same Side Corner Rectangle 5"/>
          <p:cNvSpPr/>
          <p:nvPr/>
        </p:nvSpPr>
        <p:spPr>
          <a:xfrm rot="5400000">
            <a:off x="2633777" y="-856769"/>
            <a:ext cx="2143339" cy="7410893"/>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Placeholder 4"/>
          <p:cNvPicPr>
            <a:picLocks noChangeAspect="1"/>
          </p:cNvPicPr>
          <p:nvPr/>
        </p:nvPicPr>
        <p:blipFill>
          <a:blip r:embed="rId3" cstate="screen">
            <a:extLst>
              <a:ext uri="{28A0092B-C50C-407E-A947-70E740481C1C}">
                <a14:useLocalDpi xmlns:a14="http://schemas.microsoft.com/office/drawing/2010/main"/>
              </a:ext>
            </a:extLst>
          </a:blip>
          <a:srcRect t="7208" b="7208"/>
          <a:stretch>
            <a:fillRect/>
          </a:stretch>
        </p:blipFill>
        <p:spPr>
          <a:xfrm>
            <a:off x="0" y="1777008"/>
            <a:ext cx="3759398" cy="2142009"/>
          </a:xfrm>
          <a:prstGeom prst="rect">
            <a:avLst/>
          </a:prstGeom>
        </p:spPr>
      </p:pic>
      <p:sp>
        <p:nvSpPr>
          <p:cNvPr id="8" name="Title 13"/>
          <p:cNvSpPr>
            <a:spLocks noGrp="1"/>
          </p:cNvSpPr>
          <p:nvPr>
            <p:ph type="title"/>
          </p:nvPr>
        </p:nvSpPr>
        <p:spPr>
          <a:xfrm>
            <a:off x="3905094" y="2356991"/>
            <a:ext cx="3200400" cy="1077218"/>
          </a:xfrm>
        </p:spPr>
        <p:txBody>
          <a:bodyPr anchor="ctr" anchorCtr="0">
            <a:noAutofit/>
          </a:bodyPr>
          <a:lstStyle/>
          <a:p>
            <a:pPr lvl="0">
              <a:lnSpc>
                <a:spcPct val="100000"/>
              </a:lnSpc>
              <a:spcBef>
                <a:spcPts val="0"/>
              </a:spcBef>
            </a:pPr>
            <a:r>
              <a:rPr lang="en-US" sz="2400" cap="none">
                <a:solidFill>
                  <a:srgbClr val="FFFFFF">
                    <a:lumMod val="65000"/>
                  </a:srgbClr>
                </a:solidFill>
              </a:rPr>
              <a:t>Click to edit Master title style</a:t>
            </a:r>
            <a:endParaRPr lang="en-US" sz="4000" dirty="0"/>
          </a:p>
        </p:txBody>
      </p:sp>
    </p:spTree>
    <p:custDataLst>
      <p:tags r:id="rId1"/>
    </p:custDataLst>
    <p:extLst>
      <p:ext uri="{BB962C8B-B14F-4D97-AF65-F5344CB8AC3E}">
        <p14:creationId xmlns:p14="http://schemas.microsoft.com/office/powerpoint/2010/main" val="31242202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60/40 Layout">
    <p:spTree>
      <p:nvGrpSpPr>
        <p:cNvPr id="1" name=""/>
        <p:cNvGrpSpPr/>
        <p:nvPr/>
      </p:nvGrpSpPr>
      <p:grpSpPr>
        <a:xfrm>
          <a:off x="0" y="0"/>
          <a:ext cx="0" cy="0"/>
          <a:chOff x="0" y="0"/>
          <a:chExt cx="0" cy="0"/>
        </a:xfrm>
      </p:grpSpPr>
      <p:pic>
        <p:nvPicPr>
          <p:cNvPr id="6" name="Picture Placeholder 23"/>
          <p:cNvPicPr>
            <a:picLocks noChangeAspect="1"/>
          </p:cNvPicPr>
          <p:nvPr/>
        </p:nvPicPr>
        <p:blipFill>
          <a:blip r:embed="rId3" cstate="screen">
            <a:extLst>
              <a:ext uri="{28A0092B-C50C-407E-A947-70E740481C1C}">
                <a14:useLocalDpi xmlns:a14="http://schemas.microsoft.com/office/drawing/2010/main"/>
              </a:ext>
            </a:extLst>
          </a:blip>
          <a:srcRect t="27436" b="27436"/>
          <a:stretch>
            <a:fillRect/>
          </a:stretch>
        </p:blipFill>
        <p:spPr>
          <a:xfrm>
            <a:off x="0" y="-12740"/>
            <a:ext cx="9144000" cy="2746995"/>
          </a:xfrm>
          <a:prstGeom prst="rect">
            <a:avLst/>
          </a:prstGeom>
        </p:spPr>
      </p:pic>
      <p:sp>
        <p:nvSpPr>
          <p:cNvPr id="7" name="Title 6"/>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8" name="TextBox 7"/>
          <p:cNvSpPr txBox="1"/>
          <p:nvPr/>
        </p:nvSpPr>
        <p:spPr>
          <a:xfrm>
            <a:off x="4549846" y="3300544"/>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ea typeface="Lato Light" charset="0"/>
                <a:cs typeface="Lato Light" charset="0"/>
              </a:rPr>
              <a:t>100</a:t>
            </a:r>
          </a:p>
        </p:txBody>
      </p:sp>
      <p:cxnSp>
        <p:nvCxnSpPr>
          <p:cNvPr id="9" name="Straight Connector 8"/>
          <p:cNvCxnSpPr/>
          <p:nvPr/>
        </p:nvCxnSpPr>
        <p:spPr>
          <a:xfrm>
            <a:off x="5246370" y="3436896"/>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46370" y="3958911"/>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246370" y="4480925"/>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46370" y="5002940"/>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246370" y="5524955"/>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46370" y="6046970"/>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549846" y="3816002"/>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ea typeface="Lato Light" charset="0"/>
                <a:cs typeface="Lato Light" charset="0"/>
              </a:rPr>
              <a:t>80</a:t>
            </a:r>
          </a:p>
        </p:txBody>
      </p:sp>
      <p:sp>
        <p:nvSpPr>
          <p:cNvPr id="16" name="TextBox 15"/>
          <p:cNvSpPr txBox="1"/>
          <p:nvPr/>
        </p:nvSpPr>
        <p:spPr>
          <a:xfrm>
            <a:off x="4549846" y="4331459"/>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ea typeface="Lato Light" charset="0"/>
                <a:cs typeface="Lato Light" charset="0"/>
              </a:rPr>
              <a:t>60</a:t>
            </a:r>
          </a:p>
        </p:txBody>
      </p:sp>
      <p:sp>
        <p:nvSpPr>
          <p:cNvPr id="17" name="TextBox 16"/>
          <p:cNvSpPr txBox="1"/>
          <p:nvPr/>
        </p:nvSpPr>
        <p:spPr>
          <a:xfrm>
            <a:off x="4549846" y="4842010"/>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ea typeface="Lato Light" charset="0"/>
                <a:cs typeface="Lato Light" charset="0"/>
              </a:rPr>
              <a:t>40</a:t>
            </a:r>
          </a:p>
        </p:txBody>
      </p:sp>
      <p:sp>
        <p:nvSpPr>
          <p:cNvPr id="18" name="TextBox 17"/>
          <p:cNvSpPr txBox="1"/>
          <p:nvPr/>
        </p:nvSpPr>
        <p:spPr>
          <a:xfrm>
            <a:off x="4549846" y="5377597"/>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ea typeface="Lato Light" charset="0"/>
                <a:cs typeface="Lato Light" charset="0"/>
              </a:rPr>
              <a:t>20</a:t>
            </a:r>
          </a:p>
        </p:txBody>
      </p:sp>
      <p:sp>
        <p:nvSpPr>
          <p:cNvPr id="19" name="TextBox 18"/>
          <p:cNvSpPr txBox="1"/>
          <p:nvPr/>
        </p:nvSpPr>
        <p:spPr>
          <a:xfrm>
            <a:off x="4844861" y="5899581"/>
            <a:ext cx="331837"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ea typeface="Lato Light" charset="0"/>
                <a:cs typeface="Lato Light" charset="0"/>
              </a:rPr>
              <a:t>0</a:t>
            </a:r>
          </a:p>
        </p:txBody>
      </p:sp>
      <p:sp>
        <p:nvSpPr>
          <p:cNvPr id="20" name="TextBox 19"/>
          <p:cNvSpPr txBox="1"/>
          <p:nvPr/>
        </p:nvSpPr>
        <p:spPr>
          <a:xfrm>
            <a:off x="5133698" y="6101790"/>
            <a:ext cx="1013688" cy="341040"/>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ea typeface="Lato Light" charset="0"/>
                <a:cs typeface="Lato Light" charset="0"/>
              </a:rPr>
              <a:t>February</a:t>
            </a:r>
          </a:p>
        </p:txBody>
      </p:sp>
      <p:sp>
        <p:nvSpPr>
          <p:cNvPr id="21" name="TextBox 20"/>
          <p:cNvSpPr txBox="1"/>
          <p:nvPr/>
        </p:nvSpPr>
        <p:spPr>
          <a:xfrm>
            <a:off x="6059547" y="6105094"/>
            <a:ext cx="795125" cy="341040"/>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ea typeface="Lato Light" charset="0"/>
                <a:cs typeface="Lato Light" charset="0"/>
              </a:rPr>
              <a:t>March</a:t>
            </a:r>
          </a:p>
        </p:txBody>
      </p:sp>
      <p:sp>
        <p:nvSpPr>
          <p:cNvPr id="22" name="TextBox 21"/>
          <p:cNvSpPr txBox="1"/>
          <p:nvPr/>
        </p:nvSpPr>
        <p:spPr>
          <a:xfrm>
            <a:off x="6936438" y="6092691"/>
            <a:ext cx="626019" cy="341040"/>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ea typeface="Lato Light" charset="0"/>
                <a:cs typeface="Lato Light" charset="0"/>
              </a:rPr>
              <a:t>April</a:t>
            </a:r>
          </a:p>
        </p:txBody>
      </p:sp>
      <p:sp>
        <p:nvSpPr>
          <p:cNvPr id="23" name="TextBox 22"/>
          <p:cNvSpPr txBox="1"/>
          <p:nvPr/>
        </p:nvSpPr>
        <p:spPr>
          <a:xfrm>
            <a:off x="7772678" y="6074898"/>
            <a:ext cx="563048" cy="341040"/>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May</a:t>
            </a:r>
          </a:p>
        </p:txBody>
      </p:sp>
      <p:grpSp>
        <p:nvGrpSpPr>
          <p:cNvPr id="24" name="Group 23"/>
          <p:cNvGrpSpPr/>
          <p:nvPr/>
        </p:nvGrpSpPr>
        <p:grpSpPr>
          <a:xfrm>
            <a:off x="5306887" y="4734130"/>
            <a:ext cx="667311" cy="1296000"/>
            <a:chOff x="5304332" y="4847345"/>
            <a:chExt cx="667311" cy="1296000"/>
          </a:xfrm>
        </p:grpSpPr>
        <p:sp>
          <p:nvSpPr>
            <p:cNvPr id="25" name="Rectangle 24"/>
            <p:cNvSpPr/>
            <p:nvPr/>
          </p:nvSpPr>
          <p:spPr>
            <a:xfrm>
              <a:off x="5304332" y="5512530"/>
              <a:ext cx="201600" cy="6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5537187" y="5819345"/>
              <a:ext cx="201600" cy="3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5770043" y="4847345"/>
              <a:ext cx="201600" cy="129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p:cNvGrpSpPr/>
          <p:nvPr/>
        </p:nvGrpSpPr>
        <p:grpSpPr>
          <a:xfrm>
            <a:off x="6109884" y="3726130"/>
            <a:ext cx="675400" cy="2304000"/>
            <a:chOff x="6117363" y="3839345"/>
            <a:chExt cx="675400" cy="2304000"/>
          </a:xfrm>
        </p:grpSpPr>
        <p:sp>
          <p:nvSpPr>
            <p:cNvPr id="29" name="Rectangle 28"/>
            <p:cNvSpPr/>
            <p:nvPr/>
          </p:nvSpPr>
          <p:spPr>
            <a:xfrm>
              <a:off x="6117363" y="5819345"/>
              <a:ext cx="201600" cy="32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6354263" y="4523345"/>
              <a:ext cx="201600" cy="16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6591163" y="3839345"/>
              <a:ext cx="201600" cy="230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 name="Group 31"/>
          <p:cNvGrpSpPr/>
          <p:nvPr/>
        </p:nvGrpSpPr>
        <p:grpSpPr>
          <a:xfrm>
            <a:off x="6914415" y="4446130"/>
            <a:ext cx="670065" cy="1584000"/>
            <a:chOff x="6914819" y="4559345"/>
            <a:chExt cx="670065" cy="1584000"/>
          </a:xfrm>
        </p:grpSpPr>
        <p:sp>
          <p:nvSpPr>
            <p:cNvPr id="33" name="Rectangle 32"/>
            <p:cNvSpPr/>
            <p:nvPr/>
          </p:nvSpPr>
          <p:spPr>
            <a:xfrm>
              <a:off x="6914819" y="5639345"/>
              <a:ext cx="198000" cy="50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7150851" y="4559345"/>
              <a:ext cx="198000" cy="158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7386884" y="5171345"/>
              <a:ext cx="198000" cy="9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 name="Group 35"/>
          <p:cNvGrpSpPr/>
          <p:nvPr/>
        </p:nvGrpSpPr>
        <p:grpSpPr>
          <a:xfrm>
            <a:off x="7718167" y="3834130"/>
            <a:ext cx="672070" cy="2196000"/>
            <a:chOff x="7718167" y="3947345"/>
            <a:chExt cx="672070" cy="2196000"/>
          </a:xfrm>
        </p:grpSpPr>
        <p:sp>
          <p:nvSpPr>
            <p:cNvPr id="37" name="Rectangle 36"/>
            <p:cNvSpPr/>
            <p:nvPr/>
          </p:nvSpPr>
          <p:spPr>
            <a:xfrm>
              <a:off x="7718167" y="5423345"/>
              <a:ext cx="198000" cy="7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p:cNvSpPr/>
            <p:nvPr/>
          </p:nvSpPr>
          <p:spPr>
            <a:xfrm>
              <a:off x="7959556" y="4919345"/>
              <a:ext cx="198000" cy="12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p:cNvSpPr/>
            <p:nvPr/>
          </p:nvSpPr>
          <p:spPr>
            <a:xfrm>
              <a:off x="8192237" y="3947345"/>
              <a:ext cx="198000" cy="219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TextBox 39"/>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grpSp>
        <p:nvGrpSpPr>
          <p:cNvPr id="41" name="Group 40"/>
          <p:cNvGrpSpPr/>
          <p:nvPr/>
        </p:nvGrpSpPr>
        <p:grpSpPr>
          <a:xfrm>
            <a:off x="396135" y="3136925"/>
            <a:ext cx="3363395" cy="952962"/>
            <a:chOff x="-1699695" y="-1161451"/>
            <a:chExt cx="3363395" cy="952962"/>
          </a:xfrm>
        </p:grpSpPr>
        <p:sp>
          <p:nvSpPr>
            <p:cNvPr id="42" name="TextBox 41"/>
            <p:cNvSpPr txBox="1"/>
            <p:nvPr/>
          </p:nvSpPr>
          <p:spPr>
            <a:xfrm>
              <a:off x="-1699695" y="-795446"/>
              <a:ext cx="3363395" cy="58695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It might describe the image. </a:t>
              </a:r>
            </a:p>
          </p:txBody>
        </p:sp>
        <p:sp>
          <p:nvSpPr>
            <p:cNvPr id="43" name="TextBox 42"/>
            <p:cNvSpPr txBox="1"/>
            <p:nvPr/>
          </p:nvSpPr>
          <p:spPr>
            <a:xfrm>
              <a:off x="-1699695" y="-1161451"/>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01</a:t>
              </a:r>
            </a:p>
          </p:txBody>
        </p:sp>
      </p:grpSp>
      <p:grpSp>
        <p:nvGrpSpPr>
          <p:cNvPr id="44" name="Group 43"/>
          <p:cNvGrpSpPr/>
          <p:nvPr/>
        </p:nvGrpSpPr>
        <p:grpSpPr>
          <a:xfrm>
            <a:off x="396135" y="4280012"/>
            <a:ext cx="3363395" cy="952962"/>
            <a:chOff x="-1737829" y="1252712"/>
            <a:chExt cx="3363395" cy="952962"/>
          </a:xfrm>
        </p:grpSpPr>
        <p:sp>
          <p:nvSpPr>
            <p:cNvPr id="45" name="TextBox 44"/>
            <p:cNvSpPr txBox="1"/>
            <p:nvPr/>
          </p:nvSpPr>
          <p:spPr>
            <a:xfrm>
              <a:off x="-1737829" y="1618717"/>
              <a:ext cx="3363395" cy="58695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It might describe the image.</a:t>
              </a:r>
            </a:p>
          </p:txBody>
        </p:sp>
        <p:sp>
          <p:nvSpPr>
            <p:cNvPr id="46" name="TextBox 45"/>
            <p:cNvSpPr txBox="1"/>
            <p:nvPr/>
          </p:nvSpPr>
          <p:spPr>
            <a:xfrm>
              <a:off x="-1737829" y="1252712"/>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02</a:t>
              </a:r>
            </a:p>
          </p:txBody>
        </p:sp>
      </p:grpSp>
      <p:grpSp>
        <p:nvGrpSpPr>
          <p:cNvPr id="47" name="Group 46"/>
          <p:cNvGrpSpPr/>
          <p:nvPr/>
        </p:nvGrpSpPr>
        <p:grpSpPr>
          <a:xfrm>
            <a:off x="396135" y="5423100"/>
            <a:ext cx="3363395" cy="952962"/>
            <a:chOff x="-1777518" y="2458672"/>
            <a:chExt cx="3363395" cy="952962"/>
          </a:xfrm>
        </p:grpSpPr>
        <p:sp>
          <p:nvSpPr>
            <p:cNvPr id="48" name="TextBox 47"/>
            <p:cNvSpPr txBox="1"/>
            <p:nvPr/>
          </p:nvSpPr>
          <p:spPr>
            <a:xfrm>
              <a:off x="-1777518" y="2824677"/>
              <a:ext cx="3363395" cy="58695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It might describe the image.</a:t>
              </a:r>
            </a:p>
          </p:txBody>
        </p:sp>
        <p:sp>
          <p:nvSpPr>
            <p:cNvPr id="49" name="TextBox 48"/>
            <p:cNvSpPr txBox="1"/>
            <p:nvPr/>
          </p:nvSpPr>
          <p:spPr>
            <a:xfrm>
              <a:off x="-1777518" y="2458672"/>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03</a:t>
              </a:r>
            </a:p>
          </p:txBody>
        </p:sp>
      </p:grpSp>
    </p:spTree>
    <p:custDataLst>
      <p:tags r:id="rId1"/>
    </p:custDataLst>
    <p:extLst>
      <p:ext uri="{BB962C8B-B14F-4D97-AF65-F5344CB8AC3E}">
        <p14:creationId xmlns:p14="http://schemas.microsoft.com/office/powerpoint/2010/main" val="28180638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COA BLUE -, 70/40 2-column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1014602-9EBB-4492-9AA8-0E465E87FA66}"/>
              </a:ext>
            </a:extLst>
          </p:cNvPr>
          <p:cNvSpPr>
            <a:spLocks noGrp="1"/>
          </p:cNvSpPr>
          <p:nvPr>
            <p:ph type="pic" sz="quarter" idx="10"/>
          </p:nvPr>
        </p:nvSpPr>
        <p:spPr>
          <a:xfrm>
            <a:off x="0" y="0"/>
            <a:ext cx="8839200" cy="4419600"/>
          </a:xfrm>
        </p:spPr>
        <p:txBody>
          <a:bodyPr/>
          <a:lstStyle/>
          <a:p>
            <a:endParaRPr lang="en-US" dirty="0"/>
          </a:p>
        </p:txBody>
      </p:sp>
      <p:sp>
        <p:nvSpPr>
          <p:cNvPr id="7" name="Title 6"/>
          <p:cNvSpPr>
            <a:spLocks noGrp="1"/>
          </p:cNvSpPr>
          <p:nvPr>
            <p:ph type="title"/>
          </p:nvPr>
        </p:nvSpPr>
        <p:spPr>
          <a:xfrm>
            <a:off x="402336" y="825227"/>
            <a:ext cx="8303541" cy="535531"/>
          </a:xfrm>
        </p:spPr>
        <p:txBody>
          <a:bodyPr/>
          <a:lstStyle/>
          <a:p>
            <a:r>
              <a:rPr lang="en-US" dirty="0"/>
              <a:t>Click to edit Master title style</a:t>
            </a:r>
          </a:p>
        </p:txBody>
      </p:sp>
      <p:sp>
        <p:nvSpPr>
          <p:cNvPr id="5" name="Text Placeholder 4">
            <a:extLst>
              <a:ext uri="{FF2B5EF4-FFF2-40B4-BE49-F238E27FC236}">
                <a16:creationId xmlns:a16="http://schemas.microsoft.com/office/drawing/2014/main" id="{DF74A864-9A3C-4C94-BAD7-077F7532061F}"/>
              </a:ext>
            </a:extLst>
          </p:cNvPr>
          <p:cNvSpPr>
            <a:spLocks noGrp="1"/>
          </p:cNvSpPr>
          <p:nvPr>
            <p:ph type="body" sz="quarter" idx="11"/>
          </p:nvPr>
        </p:nvSpPr>
        <p:spPr>
          <a:xfrm>
            <a:off x="402336" y="4419600"/>
            <a:ext cx="3255264" cy="914400"/>
          </a:xfrm>
        </p:spPr>
        <p:txBody>
          <a:bodyPr/>
          <a:lstStyle>
            <a:lvl1pPr marL="0" indent="0">
              <a:buNone/>
              <a:defRPr/>
            </a:lvl1pPr>
          </a:lstStyle>
          <a:p>
            <a:pPr lvl="0"/>
            <a:r>
              <a:rPr lang="en-US" dirty="0"/>
              <a:t>Edit Master text styles</a:t>
            </a:r>
          </a:p>
        </p:txBody>
      </p:sp>
      <p:sp>
        <p:nvSpPr>
          <p:cNvPr id="16" name="Text Placeholder 15">
            <a:extLst>
              <a:ext uri="{FF2B5EF4-FFF2-40B4-BE49-F238E27FC236}">
                <a16:creationId xmlns:a16="http://schemas.microsoft.com/office/drawing/2014/main" id="{8AF693DF-034F-4D83-A9E5-FDE97A015F56}"/>
              </a:ext>
            </a:extLst>
          </p:cNvPr>
          <p:cNvSpPr>
            <a:spLocks noGrp="1"/>
          </p:cNvSpPr>
          <p:nvPr>
            <p:ph type="body" sz="quarter" idx="12"/>
          </p:nvPr>
        </p:nvSpPr>
        <p:spPr>
          <a:xfrm>
            <a:off x="228600" y="4953000"/>
            <a:ext cx="4038600" cy="1752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4">
            <a:extLst>
              <a:ext uri="{FF2B5EF4-FFF2-40B4-BE49-F238E27FC236}">
                <a16:creationId xmlns:a16="http://schemas.microsoft.com/office/drawing/2014/main" id="{9433D02E-A854-4EF5-AE7D-CDA3262DA4EA}"/>
              </a:ext>
            </a:extLst>
          </p:cNvPr>
          <p:cNvSpPr>
            <a:spLocks noGrp="1"/>
          </p:cNvSpPr>
          <p:nvPr>
            <p:ph type="body" sz="quarter" idx="13"/>
          </p:nvPr>
        </p:nvSpPr>
        <p:spPr>
          <a:xfrm>
            <a:off x="5050536" y="4419600"/>
            <a:ext cx="3255264" cy="914400"/>
          </a:xfrm>
        </p:spPr>
        <p:txBody>
          <a:bodyPr/>
          <a:lstStyle>
            <a:lvl1pPr marL="0" indent="0">
              <a:buNone/>
              <a:defRPr/>
            </a:lvl1pPr>
          </a:lstStyle>
          <a:p>
            <a:pPr lvl="0"/>
            <a:r>
              <a:rPr lang="en-US" dirty="0"/>
              <a:t>Edit Master text styles</a:t>
            </a:r>
          </a:p>
        </p:txBody>
      </p:sp>
      <p:sp>
        <p:nvSpPr>
          <p:cNvPr id="20" name="Text Placeholder 15">
            <a:extLst>
              <a:ext uri="{FF2B5EF4-FFF2-40B4-BE49-F238E27FC236}">
                <a16:creationId xmlns:a16="http://schemas.microsoft.com/office/drawing/2014/main" id="{65CAA0BF-8AE9-45F4-9C4A-71FC119736B9}"/>
              </a:ext>
            </a:extLst>
          </p:cNvPr>
          <p:cNvSpPr>
            <a:spLocks noGrp="1"/>
          </p:cNvSpPr>
          <p:nvPr>
            <p:ph type="body" sz="quarter" idx="14"/>
          </p:nvPr>
        </p:nvSpPr>
        <p:spPr>
          <a:xfrm>
            <a:off x="4876800" y="4953000"/>
            <a:ext cx="4038600" cy="1752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6066979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Grid 6-column5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7" name="Shape 202"/>
          <p:cNvSpPr/>
          <p:nvPr/>
        </p:nvSpPr>
        <p:spPr>
          <a:xfrm flipV="1">
            <a:off x="3225976" y="1940055"/>
            <a:ext cx="0" cy="4358428"/>
          </a:xfrm>
          <a:prstGeom prst="line">
            <a:avLst/>
          </a:prstGeom>
          <a:solidFill>
            <a:srgbClr val="FFFFFF">
              <a:alpha val="50417"/>
            </a:srgbClr>
          </a:solidFill>
          <a:ln w="9525">
            <a:solidFill>
              <a:schemeClr val="accent4">
                <a:lumMod val="40000"/>
                <a:lumOff val="60000"/>
                <a:alpha val="50417"/>
              </a:schemeClr>
            </a:solidFill>
            <a:prstDash val="solid"/>
            <a:miter/>
          </a:ln>
        </p:spPr>
        <p:txBody>
          <a:bodyPr lIns="32146" rIns="32146"/>
          <a:lstStyle/>
          <a:p>
            <a:pPr lvl="0">
              <a:defRPr sz="2400"/>
            </a:pPr>
            <a:endParaRPr sz="1687" dirty="0"/>
          </a:p>
        </p:txBody>
      </p:sp>
      <p:sp>
        <p:nvSpPr>
          <p:cNvPr id="8" name="Shape 203"/>
          <p:cNvSpPr/>
          <p:nvPr/>
        </p:nvSpPr>
        <p:spPr>
          <a:xfrm>
            <a:off x="506250" y="4119269"/>
            <a:ext cx="8107866" cy="1"/>
          </a:xfrm>
          <a:prstGeom prst="line">
            <a:avLst/>
          </a:prstGeom>
          <a:solidFill>
            <a:srgbClr val="FFFFFF">
              <a:alpha val="50417"/>
            </a:srgbClr>
          </a:solidFill>
          <a:ln w="9525">
            <a:solidFill>
              <a:schemeClr val="accent4">
                <a:lumMod val="40000"/>
                <a:lumOff val="60000"/>
                <a:alpha val="50417"/>
              </a:schemeClr>
            </a:solidFill>
            <a:prstDash val="solid"/>
            <a:miter/>
          </a:ln>
        </p:spPr>
        <p:txBody>
          <a:bodyPr lIns="32146" rIns="32146"/>
          <a:lstStyle/>
          <a:p>
            <a:pPr lvl="0">
              <a:defRPr sz="2400"/>
            </a:pPr>
            <a:endParaRPr sz="1687" dirty="0"/>
          </a:p>
        </p:txBody>
      </p:sp>
      <p:sp>
        <p:nvSpPr>
          <p:cNvPr id="9" name="Shape 208"/>
          <p:cNvSpPr/>
          <p:nvPr/>
        </p:nvSpPr>
        <p:spPr>
          <a:xfrm flipV="1">
            <a:off x="5925497" y="1988696"/>
            <a:ext cx="0" cy="4309787"/>
          </a:xfrm>
          <a:prstGeom prst="line">
            <a:avLst/>
          </a:prstGeom>
          <a:solidFill>
            <a:srgbClr val="FFFFFF">
              <a:alpha val="50417"/>
            </a:srgbClr>
          </a:solidFill>
          <a:ln w="9525">
            <a:solidFill>
              <a:schemeClr val="accent4">
                <a:lumMod val="40000"/>
                <a:lumOff val="60000"/>
                <a:alpha val="50417"/>
              </a:schemeClr>
            </a:solidFill>
            <a:prstDash val="solid"/>
            <a:miter/>
          </a:ln>
        </p:spPr>
        <p:txBody>
          <a:bodyPr lIns="32146" rIns="32146"/>
          <a:lstStyle/>
          <a:p>
            <a:pPr lvl="0">
              <a:defRPr sz="2400"/>
            </a:pPr>
            <a:endParaRPr sz="1687" dirty="0"/>
          </a:p>
        </p:txBody>
      </p:sp>
      <p:sp>
        <p:nvSpPr>
          <p:cNvPr id="10" name="Shape 232"/>
          <p:cNvSpPr/>
          <p:nvPr/>
        </p:nvSpPr>
        <p:spPr>
          <a:xfrm>
            <a:off x="4412382" y="4432310"/>
            <a:ext cx="401374" cy="267114"/>
          </a:xfrm>
          <a:custGeom>
            <a:avLst/>
            <a:gdLst/>
            <a:ahLst/>
            <a:cxnLst>
              <a:cxn ang="0">
                <a:pos x="wd2" y="hd2"/>
              </a:cxn>
              <a:cxn ang="5400000">
                <a:pos x="wd2" y="hd2"/>
              </a:cxn>
              <a:cxn ang="10800000">
                <a:pos x="wd2" y="hd2"/>
              </a:cxn>
              <a:cxn ang="16200000">
                <a:pos x="wd2" y="hd2"/>
              </a:cxn>
            </a:cxnLst>
            <a:rect l="0" t="0" r="r" b="b"/>
            <a:pathLst>
              <a:path w="21600" h="21519" extrusionOk="0">
                <a:moveTo>
                  <a:pt x="16157" y="5093"/>
                </a:moveTo>
                <a:cubicBezTo>
                  <a:pt x="14342" y="436"/>
                  <a:pt x="14342" y="436"/>
                  <a:pt x="14342" y="436"/>
                </a:cubicBezTo>
                <a:cubicBezTo>
                  <a:pt x="14170" y="48"/>
                  <a:pt x="13824" y="-81"/>
                  <a:pt x="13565" y="48"/>
                </a:cubicBezTo>
                <a:cubicBezTo>
                  <a:pt x="13392" y="307"/>
                  <a:pt x="13306" y="824"/>
                  <a:pt x="13392" y="1212"/>
                </a:cubicBezTo>
                <a:cubicBezTo>
                  <a:pt x="14947" y="4963"/>
                  <a:pt x="14947" y="4963"/>
                  <a:pt x="14947" y="4963"/>
                </a:cubicBezTo>
                <a:cubicBezTo>
                  <a:pt x="6048" y="4963"/>
                  <a:pt x="6048" y="4963"/>
                  <a:pt x="6048" y="4963"/>
                </a:cubicBezTo>
                <a:cubicBezTo>
                  <a:pt x="2678" y="4963"/>
                  <a:pt x="0" y="9102"/>
                  <a:pt x="0" y="14017"/>
                </a:cubicBezTo>
                <a:cubicBezTo>
                  <a:pt x="0" y="17380"/>
                  <a:pt x="0" y="17380"/>
                  <a:pt x="0" y="17380"/>
                </a:cubicBezTo>
                <a:cubicBezTo>
                  <a:pt x="0" y="17768"/>
                  <a:pt x="259" y="18156"/>
                  <a:pt x="518" y="18156"/>
                </a:cubicBezTo>
                <a:cubicBezTo>
                  <a:pt x="2506" y="18156"/>
                  <a:pt x="2506" y="18156"/>
                  <a:pt x="2506" y="18156"/>
                </a:cubicBezTo>
                <a:cubicBezTo>
                  <a:pt x="2765" y="20096"/>
                  <a:pt x="3888" y="21519"/>
                  <a:pt x="5184" y="21519"/>
                </a:cubicBezTo>
                <a:cubicBezTo>
                  <a:pt x="6480" y="21519"/>
                  <a:pt x="7603" y="20096"/>
                  <a:pt x="7862" y="18285"/>
                </a:cubicBezTo>
                <a:cubicBezTo>
                  <a:pt x="13392" y="18285"/>
                  <a:pt x="13392" y="18285"/>
                  <a:pt x="13392" y="18285"/>
                </a:cubicBezTo>
                <a:cubicBezTo>
                  <a:pt x="13651" y="20096"/>
                  <a:pt x="14688" y="21519"/>
                  <a:pt x="16070" y="21519"/>
                </a:cubicBezTo>
                <a:cubicBezTo>
                  <a:pt x="17366" y="21519"/>
                  <a:pt x="18403" y="20096"/>
                  <a:pt x="18749" y="18285"/>
                </a:cubicBezTo>
                <a:cubicBezTo>
                  <a:pt x="21082" y="18285"/>
                  <a:pt x="21082" y="18285"/>
                  <a:pt x="21082" y="18285"/>
                </a:cubicBezTo>
                <a:cubicBezTo>
                  <a:pt x="21341" y="18285"/>
                  <a:pt x="21600" y="17897"/>
                  <a:pt x="21600" y="17509"/>
                </a:cubicBezTo>
                <a:cubicBezTo>
                  <a:pt x="21600" y="14017"/>
                  <a:pt x="21600" y="14017"/>
                  <a:pt x="21600" y="14017"/>
                </a:cubicBezTo>
                <a:cubicBezTo>
                  <a:pt x="21600" y="9361"/>
                  <a:pt x="19181" y="5481"/>
                  <a:pt x="16157" y="5093"/>
                </a:cubicBezTo>
                <a:close/>
                <a:moveTo>
                  <a:pt x="5184" y="19967"/>
                </a:moveTo>
                <a:cubicBezTo>
                  <a:pt x="4234" y="19967"/>
                  <a:pt x="3456" y="18803"/>
                  <a:pt x="3456" y="17380"/>
                </a:cubicBezTo>
                <a:cubicBezTo>
                  <a:pt x="3456" y="15957"/>
                  <a:pt x="4234" y="14793"/>
                  <a:pt x="5184" y="14793"/>
                </a:cubicBezTo>
                <a:cubicBezTo>
                  <a:pt x="6134" y="14793"/>
                  <a:pt x="6912" y="15957"/>
                  <a:pt x="6912" y="17380"/>
                </a:cubicBezTo>
                <a:cubicBezTo>
                  <a:pt x="6912" y="18803"/>
                  <a:pt x="6134" y="19967"/>
                  <a:pt x="5184" y="19967"/>
                </a:cubicBezTo>
                <a:close/>
                <a:moveTo>
                  <a:pt x="16070" y="19967"/>
                </a:moveTo>
                <a:cubicBezTo>
                  <a:pt x="15120" y="19967"/>
                  <a:pt x="14342" y="18803"/>
                  <a:pt x="14342" y="17380"/>
                </a:cubicBezTo>
                <a:cubicBezTo>
                  <a:pt x="14342" y="15957"/>
                  <a:pt x="15120" y="14793"/>
                  <a:pt x="16070" y="14793"/>
                </a:cubicBezTo>
                <a:cubicBezTo>
                  <a:pt x="16934" y="14793"/>
                  <a:pt x="17712" y="15957"/>
                  <a:pt x="17712" y="17380"/>
                </a:cubicBezTo>
                <a:cubicBezTo>
                  <a:pt x="17712" y="18803"/>
                  <a:pt x="16934" y="19967"/>
                  <a:pt x="16070" y="19967"/>
                </a:cubicBezTo>
                <a:close/>
                <a:moveTo>
                  <a:pt x="20563" y="16733"/>
                </a:moveTo>
                <a:cubicBezTo>
                  <a:pt x="18749" y="16733"/>
                  <a:pt x="18749" y="16733"/>
                  <a:pt x="18749" y="16733"/>
                </a:cubicBezTo>
                <a:cubicBezTo>
                  <a:pt x="18576" y="14793"/>
                  <a:pt x="17366" y="13241"/>
                  <a:pt x="16070" y="13241"/>
                </a:cubicBezTo>
                <a:cubicBezTo>
                  <a:pt x="14688" y="13241"/>
                  <a:pt x="13565" y="14793"/>
                  <a:pt x="13306" y="16733"/>
                </a:cubicBezTo>
                <a:cubicBezTo>
                  <a:pt x="7949" y="16733"/>
                  <a:pt x="7949" y="16733"/>
                  <a:pt x="7949" y="16733"/>
                </a:cubicBezTo>
                <a:cubicBezTo>
                  <a:pt x="7690" y="14793"/>
                  <a:pt x="6566" y="13241"/>
                  <a:pt x="5184" y="13241"/>
                </a:cubicBezTo>
                <a:cubicBezTo>
                  <a:pt x="3888" y="13241"/>
                  <a:pt x="2765" y="14664"/>
                  <a:pt x="2506" y="16604"/>
                </a:cubicBezTo>
                <a:cubicBezTo>
                  <a:pt x="1037" y="16604"/>
                  <a:pt x="1037" y="16604"/>
                  <a:pt x="1037" y="16604"/>
                </a:cubicBezTo>
                <a:cubicBezTo>
                  <a:pt x="1037" y="14017"/>
                  <a:pt x="1037" y="14017"/>
                  <a:pt x="1037" y="14017"/>
                </a:cubicBezTo>
                <a:cubicBezTo>
                  <a:pt x="1037" y="9878"/>
                  <a:pt x="3283" y="6515"/>
                  <a:pt x="6048" y="6515"/>
                </a:cubicBezTo>
                <a:cubicBezTo>
                  <a:pt x="15552" y="6515"/>
                  <a:pt x="15552" y="6515"/>
                  <a:pt x="15552" y="6515"/>
                </a:cubicBezTo>
                <a:cubicBezTo>
                  <a:pt x="18317" y="6515"/>
                  <a:pt x="20563" y="9878"/>
                  <a:pt x="20563" y="14017"/>
                </a:cubicBezTo>
                <a:lnTo>
                  <a:pt x="20563" y="16733"/>
                </a:lnTo>
                <a:close/>
              </a:path>
            </a:pathLst>
          </a:custGeom>
          <a:solidFill>
            <a:schemeClr val="accent5"/>
          </a:solidFill>
          <a:ln w="12700">
            <a:miter lim="400000"/>
          </a:ln>
        </p:spPr>
        <p:txBody>
          <a:bodyPr lIns="32146" rIns="32146"/>
          <a:lstStyle/>
          <a:p>
            <a:pPr algn="l" defTabSz="642915">
              <a:defRPr sz="1800">
                <a:latin typeface="Calibri"/>
                <a:ea typeface="Calibri"/>
                <a:cs typeface="Calibri"/>
                <a:sym typeface="Calibri"/>
              </a:defRPr>
            </a:pPr>
            <a:endParaRPr sz="1266" dirty="0"/>
          </a:p>
        </p:txBody>
      </p:sp>
      <p:sp>
        <p:nvSpPr>
          <p:cNvPr id="11" name="Freeform 96"/>
          <p:cNvSpPr>
            <a:spLocks noEditPoints="1"/>
          </p:cNvSpPr>
          <p:nvPr/>
        </p:nvSpPr>
        <p:spPr bwMode="auto">
          <a:xfrm>
            <a:off x="1702300" y="1861400"/>
            <a:ext cx="374716" cy="457396"/>
          </a:xfrm>
          <a:custGeom>
            <a:avLst/>
            <a:gdLst>
              <a:gd name="T0" fmla="*/ 201 w 208"/>
              <a:gd name="T1" fmla="*/ 135 h 254"/>
              <a:gd name="T2" fmla="*/ 201 w 208"/>
              <a:gd name="T3" fmla="*/ 134 h 254"/>
              <a:gd name="T4" fmla="*/ 201 w 208"/>
              <a:gd name="T5" fmla="*/ 82 h 254"/>
              <a:gd name="T6" fmla="*/ 128 w 208"/>
              <a:gd name="T7" fmla="*/ 0 h 254"/>
              <a:gd name="T8" fmla="*/ 80 w 208"/>
              <a:gd name="T9" fmla="*/ 0 h 254"/>
              <a:gd name="T10" fmla="*/ 7 w 208"/>
              <a:gd name="T11" fmla="*/ 82 h 254"/>
              <a:gd name="T12" fmla="*/ 7 w 208"/>
              <a:gd name="T13" fmla="*/ 135 h 254"/>
              <a:gd name="T14" fmla="*/ 0 w 208"/>
              <a:gd name="T15" fmla="*/ 154 h 254"/>
              <a:gd name="T16" fmla="*/ 31 w 208"/>
              <a:gd name="T17" fmla="*/ 185 h 254"/>
              <a:gd name="T18" fmla="*/ 104 w 208"/>
              <a:gd name="T19" fmla="*/ 254 h 254"/>
              <a:gd name="T20" fmla="*/ 175 w 208"/>
              <a:gd name="T21" fmla="*/ 185 h 254"/>
              <a:gd name="T22" fmla="*/ 177 w 208"/>
              <a:gd name="T23" fmla="*/ 185 h 254"/>
              <a:gd name="T24" fmla="*/ 208 w 208"/>
              <a:gd name="T25" fmla="*/ 154 h 254"/>
              <a:gd name="T26" fmla="*/ 201 w 208"/>
              <a:gd name="T27" fmla="*/ 135 h 254"/>
              <a:gd name="T28" fmla="*/ 19 w 208"/>
              <a:gd name="T29" fmla="*/ 82 h 254"/>
              <a:gd name="T30" fmla="*/ 80 w 208"/>
              <a:gd name="T31" fmla="*/ 12 h 254"/>
              <a:gd name="T32" fmla="*/ 128 w 208"/>
              <a:gd name="T33" fmla="*/ 12 h 254"/>
              <a:gd name="T34" fmla="*/ 189 w 208"/>
              <a:gd name="T35" fmla="*/ 82 h 254"/>
              <a:gd name="T36" fmla="*/ 189 w 208"/>
              <a:gd name="T37" fmla="*/ 126 h 254"/>
              <a:gd name="T38" fmla="*/ 183 w 208"/>
              <a:gd name="T39" fmla="*/ 124 h 254"/>
              <a:gd name="T40" fmla="*/ 182 w 208"/>
              <a:gd name="T41" fmla="*/ 124 h 254"/>
              <a:gd name="T42" fmla="*/ 173 w 208"/>
              <a:gd name="T43" fmla="*/ 124 h 254"/>
              <a:gd name="T44" fmla="*/ 159 w 208"/>
              <a:gd name="T45" fmla="*/ 64 h 254"/>
              <a:gd name="T46" fmla="*/ 158 w 208"/>
              <a:gd name="T47" fmla="*/ 59 h 254"/>
              <a:gd name="T48" fmla="*/ 153 w 208"/>
              <a:gd name="T49" fmla="*/ 57 h 254"/>
              <a:gd name="T50" fmla="*/ 97 w 208"/>
              <a:gd name="T51" fmla="*/ 57 h 254"/>
              <a:gd name="T52" fmla="*/ 25 w 208"/>
              <a:gd name="T53" fmla="*/ 124 h 254"/>
              <a:gd name="T54" fmla="*/ 19 w 208"/>
              <a:gd name="T55" fmla="*/ 126 h 254"/>
              <a:gd name="T56" fmla="*/ 19 w 208"/>
              <a:gd name="T57" fmla="*/ 82 h 254"/>
              <a:gd name="T58" fmla="*/ 177 w 208"/>
              <a:gd name="T59" fmla="*/ 173 h 254"/>
              <a:gd name="T60" fmla="*/ 171 w 208"/>
              <a:gd name="T61" fmla="*/ 173 h 254"/>
              <a:gd name="T62" fmla="*/ 165 w 208"/>
              <a:gd name="T63" fmla="*/ 178 h 254"/>
              <a:gd name="T64" fmla="*/ 104 w 208"/>
              <a:gd name="T65" fmla="*/ 242 h 254"/>
              <a:gd name="T66" fmla="*/ 41 w 208"/>
              <a:gd name="T67" fmla="*/ 178 h 254"/>
              <a:gd name="T68" fmla="*/ 35 w 208"/>
              <a:gd name="T69" fmla="*/ 173 h 254"/>
              <a:gd name="T70" fmla="*/ 35 w 208"/>
              <a:gd name="T71" fmla="*/ 173 h 254"/>
              <a:gd name="T72" fmla="*/ 31 w 208"/>
              <a:gd name="T73" fmla="*/ 173 h 254"/>
              <a:gd name="T74" fmla="*/ 12 w 208"/>
              <a:gd name="T75" fmla="*/ 154 h 254"/>
              <a:gd name="T76" fmla="*/ 31 w 208"/>
              <a:gd name="T77" fmla="*/ 135 h 254"/>
              <a:gd name="T78" fmla="*/ 37 w 208"/>
              <a:gd name="T79" fmla="*/ 129 h 254"/>
              <a:gd name="T80" fmla="*/ 97 w 208"/>
              <a:gd name="T81" fmla="*/ 69 h 254"/>
              <a:gd name="T82" fmla="*/ 146 w 208"/>
              <a:gd name="T83" fmla="*/ 69 h 254"/>
              <a:gd name="T84" fmla="*/ 167 w 208"/>
              <a:gd name="T85" fmla="*/ 134 h 254"/>
              <a:gd name="T86" fmla="*/ 171 w 208"/>
              <a:gd name="T87" fmla="*/ 136 h 254"/>
              <a:gd name="T88" fmla="*/ 181 w 208"/>
              <a:gd name="T89" fmla="*/ 136 h 254"/>
              <a:gd name="T90" fmla="*/ 196 w 208"/>
              <a:gd name="T91" fmla="*/ 154 h 254"/>
              <a:gd name="T92" fmla="*/ 177 w 208"/>
              <a:gd name="T93" fmla="*/ 173 h 254"/>
              <a:gd name="T94" fmla="*/ 62 w 208"/>
              <a:gd name="T95" fmla="*/ 140 h 254"/>
              <a:gd name="T96" fmla="*/ 59 w 208"/>
              <a:gd name="T97" fmla="*/ 147 h 254"/>
              <a:gd name="T98" fmla="*/ 62 w 208"/>
              <a:gd name="T99" fmla="*/ 154 h 254"/>
              <a:gd name="T100" fmla="*/ 69 w 208"/>
              <a:gd name="T101" fmla="*/ 157 h 254"/>
              <a:gd name="T102" fmla="*/ 76 w 208"/>
              <a:gd name="T103" fmla="*/ 154 h 254"/>
              <a:gd name="T104" fmla="*/ 79 w 208"/>
              <a:gd name="T105" fmla="*/ 147 h 254"/>
              <a:gd name="T106" fmla="*/ 76 w 208"/>
              <a:gd name="T107" fmla="*/ 140 h 254"/>
              <a:gd name="T108" fmla="*/ 62 w 208"/>
              <a:gd name="T109" fmla="*/ 140 h 254"/>
              <a:gd name="T110" fmla="*/ 131 w 208"/>
              <a:gd name="T111" fmla="*/ 140 h 254"/>
              <a:gd name="T112" fmla="*/ 128 w 208"/>
              <a:gd name="T113" fmla="*/ 147 h 254"/>
              <a:gd name="T114" fmla="*/ 131 w 208"/>
              <a:gd name="T115" fmla="*/ 154 h 254"/>
              <a:gd name="T116" fmla="*/ 138 w 208"/>
              <a:gd name="T117" fmla="*/ 157 h 254"/>
              <a:gd name="T118" fmla="*/ 146 w 208"/>
              <a:gd name="T119" fmla="*/ 154 h 254"/>
              <a:gd name="T120" fmla="*/ 148 w 208"/>
              <a:gd name="T121" fmla="*/ 147 h 254"/>
              <a:gd name="T122" fmla="*/ 146 w 208"/>
              <a:gd name="T123" fmla="*/ 140 h 254"/>
              <a:gd name="T124" fmla="*/ 131 w 208"/>
              <a:gd name="T125" fmla="*/ 14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254">
                <a:moveTo>
                  <a:pt x="201" y="135"/>
                </a:moveTo>
                <a:cubicBezTo>
                  <a:pt x="201" y="135"/>
                  <a:pt x="201" y="134"/>
                  <a:pt x="201" y="134"/>
                </a:cubicBezTo>
                <a:cubicBezTo>
                  <a:pt x="201" y="82"/>
                  <a:pt x="201" y="82"/>
                  <a:pt x="201" y="82"/>
                </a:cubicBezTo>
                <a:cubicBezTo>
                  <a:pt x="201" y="44"/>
                  <a:pt x="169" y="0"/>
                  <a:pt x="128" y="0"/>
                </a:cubicBezTo>
                <a:cubicBezTo>
                  <a:pt x="80" y="0"/>
                  <a:pt x="80" y="0"/>
                  <a:pt x="80" y="0"/>
                </a:cubicBezTo>
                <a:cubicBezTo>
                  <a:pt x="38" y="0"/>
                  <a:pt x="7" y="44"/>
                  <a:pt x="7" y="82"/>
                </a:cubicBezTo>
                <a:cubicBezTo>
                  <a:pt x="7" y="135"/>
                  <a:pt x="7" y="135"/>
                  <a:pt x="7" y="135"/>
                </a:cubicBezTo>
                <a:cubicBezTo>
                  <a:pt x="2" y="140"/>
                  <a:pt x="0" y="147"/>
                  <a:pt x="0" y="154"/>
                </a:cubicBezTo>
                <a:cubicBezTo>
                  <a:pt x="0" y="171"/>
                  <a:pt x="14" y="185"/>
                  <a:pt x="31" y="185"/>
                </a:cubicBezTo>
                <a:cubicBezTo>
                  <a:pt x="39" y="221"/>
                  <a:pt x="74" y="254"/>
                  <a:pt x="104" y="254"/>
                </a:cubicBezTo>
                <a:cubicBezTo>
                  <a:pt x="135" y="254"/>
                  <a:pt x="165" y="219"/>
                  <a:pt x="175" y="185"/>
                </a:cubicBezTo>
                <a:cubicBezTo>
                  <a:pt x="176" y="185"/>
                  <a:pt x="176" y="185"/>
                  <a:pt x="177" y="185"/>
                </a:cubicBezTo>
                <a:cubicBezTo>
                  <a:pt x="194" y="185"/>
                  <a:pt x="208" y="171"/>
                  <a:pt x="208" y="154"/>
                </a:cubicBezTo>
                <a:cubicBezTo>
                  <a:pt x="208" y="147"/>
                  <a:pt x="205" y="140"/>
                  <a:pt x="201" y="135"/>
                </a:cubicBezTo>
                <a:close/>
                <a:moveTo>
                  <a:pt x="19" y="82"/>
                </a:moveTo>
                <a:cubicBezTo>
                  <a:pt x="19" y="50"/>
                  <a:pt x="45" y="12"/>
                  <a:pt x="80" y="12"/>
                </a:cubicBezTo>
                <a:cubicBezTo>
                  <a:pt x="128" y="12"/>
                  <a:pt x="128" y="12"/>
                  <a:pt x="128" y="12"/>
                </a:cubicBezTo>
                <a:cubicBezTo>
                  <a:pt x="162" y="12"/>
                  <a:pt x="189" y="50"/>
                  <a:pt x="189" y="82"/>
                </a:cubicBezTo>
                <a:cubicBezTo>
                  <a:pt x="189" y="126"/>
                  <a:pt x="189" y="126"/>
                  <a:pt x="189" y="126"/>
                </a:cubicBezTo>
                <a:cubicBezTo>
                  <a:pt x="187" y="125"/>
                  <a:pt x="185" y="124"/>
                  <a:pt x="183" y="124"/>
                </a:cubicBezTo>
                <a:cubicBezTo>
                  <a:pt x="183" y="124"/>
                  <a:pt x="182" y="124"/>
                  <a:pt x="182" y="124"/>
                </a:cubicBezTo>
                <a:cubicBezTo>
                  <a:pt x="173" y="124"/>
                  <a:pt x="173" y="124"/>
                  <a:pt x="173" y="124"/>
                </a:cubicBezTo>
                <a:cubicBezTo>
                  <a:pt x="149" y="102"/>
                  <a:pt x="159" y="65"/>
                  <a:pt x="159" y="64"/>
                </a:cubicBezTo>
                <a:cubicBezTo>
                  <a:pt x="160" y="63"/>
                  <a:pt x="159" y="61"/>
                  <a:pt x="158" y="59"/>
                </a:cubicBezTo>
                <a:cubicBezTo>
                  <a:pt x="157" y="58"/>
                  <a:pt x="155" y="57"/>
                  <a:pt x="153" y="57"/>
                </a:cubicBezTo>
                <a:cubicBezTo>
                  <a:pt x="97" y="57"/>
                  <a:pt x="97" y="57"/>
                  <a:pt x="97" y="57"/>
                </a:cubicBezTo>
                <a:cubicBezTo>
                  <a:pt x="59" y="57"/>
                  <a:pt x="28" y="86"/>
                  <a:pt x="25" y="124"/>
                </a:cubicBezTo>
                <a:cubicBezTo>
                  <a:pt x="23" y="124"/>
                  <a:pt x="21" y="125"/>
                  <a:pt x="19" y="126"/>
                </a:cubicBezTo>
                <a:lnTo>
                  <a:pt x="19" y="82"/>
                </a:lnTo>
                <a:close/>
                <a:moveTo>
                  <a:pt x="177" y="173"/>
                </a:moveTo>
                <a:cubicBezTo>
                  <a:pt x="176" y="173"/>
                  <a:pt x="172" y="173"/>
                  <a:pt x="171" y="173"/>
                </a:cubicBezTo>
                <a:cubicBezTo>
                  <a:pt x="168" y="173"/>
                  <a:pt x="166" y="175"/>
                  <a:pt x="165" y="178"/>
                </a:cubicBezTo>
                <a:cubicBezTo>
                  <a:pt x="157" y="208"/>
                  <a:pt x="130" y="242"/>
                  <a:pt x="104" y="242"/>
                </a:cubicBezTo>
                <a:cubicBezTo>
                  <a:pt x="78" y="242"/>
                  <a:pt x="46" y="210"/>
                  <a:pt x="41" y="178"/>
                </a:cubicBezTo>
                <a:cubicBezTo>
                  <a:pt x="41" y="175"/>
                  <a:pt x="38" y="173"/>
                  <a:pt x="35" y="173"/>
                </a:cubicBezTo>
                <a:cubicBezTo>
                  <a:pt x="35" y="173"/>
                  <a:pt x="35" y="173"/>
                  <a:pt x="35" y="173"/>
                </a:cubicBezTo>
                <a:cubicBezTo>
                  <a:pt x="35" y="173"/>
                  <a:pt x="31" y="173"/>
                  <a:pt x="31" y="173"/>
                </a:cubicBezTo>
                <a:cubicBezTo>
                  <a:pt x="20" y="173"/>
                  <a:pt x="12" y="165"/>
                  <a:pt x="12" y="154"/>
                </a:cubicBezTo>
                <a:cubicBezTo>
                  <a:pt x="12" y="144"/>
                  <a:pt x="20" y="135"/>
                  <a:pt x="31" y="135"/>
                </a:cubicBezTo>
                <a:cubicBezTo>
                  <a:pt x="34" y="135"/>
                  <a:pt x="37" y="132"/>
                  <a:pt x="37" y="129"/>
                </a:cubicBezTo>
                <a:cubicBezTo>
                  <a:pt x="37" y="96"/>
                  <a:pt x="64" y="69"/>
                  <a:pt x="97" y="69"/>
                </a:cubicBezTo>
                <a:cubicBezTo>
                  <a:pt x="146" y="69"/>
                  <a:pt x="146" y="69"/>
                  <a:pt x="146" y="69"/>
                </a:cubicBezTo>
                <a:cubicBezTo>
                  <a:pt x="144" y="83"/>
                  <a:pt x="142" y="114"/>
                  <a:pt x="167" y="134"/>
                </a:cubicBezTo>
                <a:cubicBezTo>
                  <a:pt x="168" y="135"/>
                  <a:pt x="170" y="136"/>
                  <a:pt x="171" y="136"/>
                </a:cubicBezTo>
                <a:cubicBezTo>
                  <a:pt x="181" y="136"/>
                  <a:pt x="181" y="136"/>
                  <a:pt x="181" y="136"/>
                </a:cubicBezTo>
                <a:cubicBezTo>
                  <a:pt x="190" y="138"/>
                  <a:pt x="196" y="146"/>
                  <a:pt x="196" y="154"/>
                </a:cubicBezTo>
                <a:cubicBezTo>
                  <a:pt x="196" y="165"/>
                  <a:pt x="187" y="173"/>
                  <a:pt x="177" y="173"/>
                </a:cubicBezTo>
                <a:close/>
                <a:moveTo>
                  <a:pt x="62" y="140"/>
                </a:moveTo>
                <a:cubicBezTo>
                  <a:pt x="60" y="142"/>
                  <a:pt x="59" y="144"/>
                  <a:pt x="59" y="147"/>
                </a:cubicBezTo>
                <a:cubicBezTo>
                  <a:pt x="59" y="149"/>
                  <a:pt x="60" y="152"/>
                  <a:pt x="62" y="154"/>
                </a:cubicBezTo>
                <a:cubicBezTo>
                  <a:pt x="64" y="156"/>
                  <a:pt x="66" y="157"/>
                  <a:pt x="69" y="157"/>
                </a:cubicBezTo>
                <a:cubicBezTo>
                  <a:pt x="71" y="157"/>
                  <a:pt x="74" y="156"/>
                  <a:pt x="76" y="154"/>
                </a:cubicBezTo>
                <a:cubicBezTo>
                  <a:pt x="78" y="152"/>
                  <a:pt x="79" y="149"/>
                  <a:pt x="79" y="147"/>
                </a:cubicBezTo>
                <a:cubicBezTo>
                  <a:pt x="79" y="144"/>
                  <a:pt x="78" y="142"/>
                  <a:pt x="76" y="140"/>
                </a:cubicBezTo>
                <a:cubicBezTo>
                  <a:pt x="72" y="136"/>
                  <a:pt x="65" y="136"/>
                  <a:pt x="62" y="140"/>
                </a:cubicBezTo>
                <a:close/>
                <a:moveTo>
                  <a:pt x="131" y="140"/>
                </a:moveTo>
                <a:cubicBezTo>
                  <a:pt x="130" y="142"/>
                  <a:pt x="128" y="144"/>
                  <a:pt x="128" y="147"/>
                </a:cubicBezTo>
                <a:cubicBezTo>
                  <a:pt x="128" y="149"/>
                  <a:pt x="130" y="152"/>
                  <a:pt x="131" y="154"/>
                </a:cubicBezTo>
                <a:cubicBezTo>
                  <a:pt x="133" y="156"/>
                  <a:pt x="136" y="157"/>
                  <a:pt x="138" y="157"/>
                </a:cubicBezTo>
                <a:cubicBezTo>
                  <a:pt x="141" y="157"/>
                  <a:pt x="144" y="156"/>
                  <a:pt x="146" y="154"/>
                </a:cubicBezTo>
                <a:cubicBezTo>
                  <a:pt x="147" y="152"/>
                  <a:pt x="148" y="149"/>
                  <a:pt x="148" y="147"/>
                </a:cubicBezTo>
                <a:cubicBezTo>
                  <a:pt x="148" y="144"/>
                  <a:pt x="147" y="142"/>
                  <a:pt x="146" y="140"/>
                </a:cubicBezTo>
                <a:cubicBezTo>
                  <a:pt x="142" y="136"/>
                  <a:pt x="135" y="136"/>
                  <a:pt x="131" y="140"/>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2" name="Freeform 66"/>
          <p:cNvSpPr>
            <a:spLocks noEditPoints="1"/>
          </p:cNvSpPr>
          <p:nvPr/>
        </p:nvSpPr>
        <p:spPr bwMode="auto">
          <a:xfrm>
            <a:off x="7080327" y="1977231"/>
            <a:ext cx="437204" cy="341565"/>
          </a:xfrm>
          <a:custGeom>
            <a:avLst/>
            <a:gdLst>
              <a:gd name="T0" fmla="*/ 167 w 256"/>
              <a:gd name="T1" fmla="*/ 57 h 200"/>
              <a:gd name="T2" fmla="*/ 128 w 256"/>
              <a:gd name="T3" fmla="*/ 0 h 200"/>
              <a:gd name="T4" fmla="*/ 89 w 256"/>
              <a:gd name="T5" fmla="*/ 57 h 200"/>
              <a:gd name="T6" fmla="*/ 101 w 256"/>
              <a:gd name="T7" fmla="*/ 40 h 200"/>
              <a:gd name="T8" fmla="*/ 155 w 256"/>
              <a:gd name="T9" fmla="*/ 40 h 200"/>
              <a:gd name="T10" fmla="*/ 128 w 256"/>
              <a:gd name="T11" fmla="*/ 84 h 200"/>
              <a:gd name="T12" fmla="*/ 101 w 256"/>
              <a:gd name="T13" fmla="*/ 40 h 200"/>
              <a:gd name="T14" fmla="*/ 236 w 256"/>
              <a:gd name="T15" fmla="*/ 74 h 200"/>
              <a:gd name="T16" fmla="*/ 207 w 256"/>
              <a:gd name="T17" fmla="*/ 33 h 200"/>
              <a:gd name="T18" fmla="*/ 178 w 256"/>
              <a:gd name="T19" fmla="*/ 74 h 200"/>
              <a:gd name="T20" fmla="*/ 190 w 256"/>
              <a:gd name="T21" fmla="*/ 62 h 200"/>
              <a:gd name="T22" fmla="*/ 224 w 256"/>
              <a:gd name="T23" fmla="*/ 62 h 200"/>
              <a:gd name="T24" fmla="*/ 207 w 256"/>
              <a:gd name="T25" fmla="*/ 91 h 200"/>
              <a:gd name="T26" fmla="*/ 190 w 256"/>
              <a:gd name="T27" fmla="*/ 62 h 200"/>
              <a:gd name="T28" fmla="*/ 78 w 256"/>
              <a:gd name="T29" fmla="*/ 74 h 200"/>
              <a:gd name="T30" fmla="*/ 49 w 256"/>
              <a:gd name="T31" fmla="*/ 33 h 200"/>
              <a:gd name="T32" fmla="*/ 20 w 256"/>
              <a:gd name="T33" fmla="*/ 74 h 200"/>
              <a:gd name="T34" fmla="*/ 32 w 256"/>
              <a:gd name="T35" fmla="*/ 62 h 200"/>
              <a:gd name="T36" fmla="*/ 66 w 256"/>
              <a:gd name="T37" fmla="*/ 62 h 200"/>
              <a:gd name="T38" fmla="*/ 49 w 256"/>
              <a:gd name="T39" fmla="*/ 91 h 200"/>
              <a:gd name="T40" fmla="*/ 32 w 256"/>
              <a:gd name="T41" fmla="*/ 62 h 200"/>
              <a:gd name="T42" fmla="*/ 173 w 256"/>
              <a:gd name="T43" fmla="*/ 127 h 200"/>
              <a:gd name="T44" fmla="*/ 10 w 256"/>
              <a:gd name="T45" fmla="*/ 134 h 200"/>
              <a:gd name="T46" fmla="*/ 0 w 256"/>
              <a:gd name="T47" fmla="*/ 194 h 200"/>
              <a:gd name="T48" fmla="*/ 250 w 256"/>
              <a:gd name="T49" fmla="*/ 200 h 200"/>
              <a:gd name="T50" fmla="*/ 256 w 256"/>
              <a:gd name="T51" fmla="*/ 151 h 200"/>
              <a:gd name="T52" fmla="*/ 67 w 256"/>
              <a:gd name="T53" fmla="*/ 140 h 200"/>
              <a:gd name="T54" fmla="*/ 59 w 256"/>
              <a:gd name="T55" fmla="*/ 188 h 200"/>
              <a:gd name="T56" fmla="*/ 12 w 256"/>
              <a:gd name="T57" fmla="*/ 151 h 200"/>
              <a:gd name="T58" fmla="*/ 70 w 256"/>
              <a:gd name="T59" fmla="*/ 136 h 200"/>
              <a:gd name="T60" fmla="*/ 185 w 256"/>
              <a:gd name="T61" fmla="*/ 188 h 200"/>
              <a:gd name="T62" fmla="*/ 71 w 256"/>
              <a:gd name="T63" fmla="*/ 159 h 200"/>
              <a:gd name="T64" fmla="*/ 169 w 256"/>
              <a:gd name="T65" fmla="*/ 139 h 200"/>
              <a:gd name="T66" fmla="*/ 181 w 256"/>
              <a:gd name="T67" fmla="*/ 148 h 200"/>
              <a:gd name="T68" fmla="*/ 185 w 256"/>
              <a:gd name="T69" fmla="*/ 188 h 200"/>
              <a:gd name="T70" fmla="*/ 197 w 256"/>
              <a:gd name="T71" fmla="*/ 188 h 200"/>
              <a:gd name="T72" fmla="*/ 189 w 256"/>
              <a:gd name="T73" fmla="*/ 140 h 200"/>
              <a:gd name="T74" fmla="*/ 240 w 256"/>
              <a:gd name="T75" fmla="*/ 145 h 200"/>
              <a:gd name="T76" fmla="*/ 244 w 256"/>
              <a:gd name="T77" fmla="*/ 1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6" h="200">
                <a:moveTo>
                  <a:pt x="128" y="96"/>
                </a:moveTo>
                <a:cubicBezTo>
                  <a:pt x="150" y="96"/>
                  <a:pt x="167" y="78"/>
                  <a:pt x="167" y="57"/>
                </a:cubicBezTo>
                <a:cubicBezTo>
                  <a:pt x="167" y="40"/>
                  <a:pt x="167" y="40"/>
                  <a:pt x="167" y="40"/>
                </a:cubicBezTo>
                <a:cubicBezTo>
                  <a:pt x="167" y="18"/>
                  <a:pt x="150" y="0"/>
                  <a:pt x="128" y="0"/>
                </a:cubicBezTo>
                <a:cubicBezTo>
                  <a:pt x="106" y="0"/>
                  <a:pt x="89" y="18"/>
                  <a:pt x="89" y="40"/>
                </a:cubicBezTo>
                <a:cubicBezTo>
                  <a:pt x="89" y="57"/>
                  <a:pt x="89" y="57"/>
                  <a:pt x="89" y="57"/>
                </a:cubicBezTo>
                <a:cubicBezTo>
                  <a:pt x="89" y="78"/>
                  <a:pt x="106" y="96"/>
                  <a:pt x="128" y="96"/>
                </a:cubicBezTo>
                <a:close/>
                <a:moveTo>
                  <a:pt x="101" y="40"/>
                </a:moveTo>
                <a:cubicBezTo>
                  <a:pt x="101" y="25"/>
                  <a:pt x="113" y="12"/>
                  <a:pt x="128" y="12"/>
                </a:cubicBezTo>
                <a:cubicBezTo>
                  <a:pt x="143" y="12"/>
                  <a:pt x="155" y="25"/>
                  <a:pt x="155" y="40"/>
                </a:cubicBezTo>
                <a:cubicBezTo>
                  <a:pt x="155" y="57"/>
                  <a:pt x="155" y="57"/>
                  <a:pt x="155" y="57"/>
                </a:cubicBezTo>
                <a:cubicBezTo>
                  <a:pt x="155" y="72"/>
                  <a:pt x="143" y="84"/>
                  <a:pt x="128" y="84"/>
                </a:cubicBezTo>
                <a:cubicBezTo>
                  <a:pt x="113" y="84"/>
                  <a:pt x="101" y="72"/>
                  <a:pt x="101" y="57"/>
                </a:cubicBezTo>
                <a:lnTo>
                  <a:pt x="101" y="40"/>
                </a:lnTo>
                <a:close/>
                <a:moveTo>
                  <a:pt x="207" y="103"/>
                </a:moveTo>
                <a:cubicBezTo>
                  <a:pt x="223" y="103"/>
                  <a:pt x="236" y="90"/>
                  <a:pt x="236" y="74"/>
                </a:cubicBezTo>
                <a:cubicBezTo>
                  <a:pt x="236" y="62"/>
                  <a:pt x="236" y="62"/>
                  <a:pt x="236" y="62"/>
                </a:cubicBezTo>
                <a:cubicBezTo>
                  <a:pt x="236" y="46"/>
                  <a:pt x="223" y="33"/>
                  <a:pt x="207" y="33"/>
                </a:cubicBezTo>
                <a:cubicBezTo>
                  <a:pt x="191" y="33"/>
                  <a:pt x="178" y="46"/>
                  <a:pt x="178" y="62"/>
                </a:cubicBezTo>
                <a:cubicBezTo>
                  <a:pt x="178" y="74"/>
                  <a:pt x="178" y="74"/>
                  <a:pt x="178" y="74"/>
                </a:cubicBezTo>
                <a:cubicBezTo>
                  <a:pt x="178" y="90"/>
                  <a:pt x="191" y="103"/>
                  <a:pt x="207" y="103"/>
                </a:cubicBezTo>
                <a:close/>
                <a:moveTo>
                  <a:pt x="190" y="62"/>
                </a:moveTo>
                <a:cubicBezTo>
                  <a:pt x="190" y="53"/>
                  <a:pt x="198" y="45"/>
                  <a:pt x="207" y="45"/>
                </a:cubicBezTo>
                <a:cubicBezTo>
                  <a:pt x="217" y="45"/>
                  <a:pt x="224" y="53"/>
                  <a:pt x="224" y="62"/>
                </a:cubicBezTo>
                <a:cubicBezTo>
                  <a:pt x="224" y="74"/>
                  <a:pt x="224" y="74"/>
                  <a:pt x="224" y="74"/>
                </a:cubicBezTo>
                <a:cubicBezTo>
                  <a:pt x="224" y="83"/>
                  <a:pt x="217" y="91"/>
                  <a:pt x="207" y="91"/>
                </a:cubicBezTo>
                <a:cubicBezTo>
                  <a:pt x="198" y="91"/>
                  <a:pt x="190" y="83"/>
                  <a:pt x="190" y="74"/>
                </a:cubicBezTo>
                <a:lnTo>
                  <a:pt x="190" y="62"/>
                </a:lnTo>
                <a:close/>
                <a:moveTo>
                  <a:pt x="49" y="103"/>
                </a:moveTo>
                <a:cubicBezTo>
                  <a:pt x="65" y="103"/>
                  <a:pt x="78" y="90"/>
                  <a:pt x="78" y="74"/>
                </a:cubicBezTo>
                <a:cubicBezTo>
                  <a:pt x="78" y="62"/>
                  <a:pt x="78" y="62"/>
                  <a:pt x="78" y="62"/>
                </a:cubicBezTo>
                <a:cubicBezTo>
                  <a:pt x="78" y="46"/>
                  <a:pt x="65" y="33"/>
                  <a:pt x="49" y="33"/>
                </a:cubicBezTo>
                <a:cubicBezTo>
                  <a:pt x="33" y="33"/>
                  <a:pt x="20" y="46"/>
                  <a:pt x="20" y="62"/>
                </a:cubicBezTo>
                <a:cubicBezTo>
                  <a:pt x="20" y="74"/>
                  <a:pt x="20" y="74"/>
                  <a:pt x="20" y="74"/>
                </a:cubicBezTo>
                <a:cubicBezTo>
                  <a:pt x="20" y="90"/>
                  <a:pt x="33" y="103"/>
                  <a:pt x="49" y="103"/>
                </a:cubicBezTo>
                <a:close/>
                <a:moveTo>
                  <a:pt x="32" y="62"/>
                </a:moveTo>
                <a:cubicBezTo>
                  <a:pt x="32" y="53"/>
                  <a:pt x="39" y="45"/>
                  <a:pt x="49" y="45"/>
                </a:cubicBezTo>
                <a:cubicBezTo>
                  <a:pt x="58" y="45"/>
                  <a:pt x="66" y="53"/>
                  <a:pt x="66" y="62"/>
                </a:cubicBezTo>
                <a:cubicBezTo>
                  <a:pt x="66" y="74"/>
                  <a:pt x="66" y="74"/>
                  <a:pt x="66" y="74"/>
                </a:cubicBezTo>
                <a:cubicBezTo>
                  <a:pt x="66" y="83"/>
                  <a:pt x="58" y="91"/>
                  <a:pt x="49" y="91"/>
                </a:cubicBezTo>
                <a:cubicBezTo>
                  <a:pt x="39" y="91"/>
                  <a:pt x="32" y="83"/>
                  <a:pt x="32" y="74"/>
                </a:cubicBezTo>
                <a:lnTo>
                  <a:pt x="32" y="62"/>
                </a:lnTo>
                <a:close/>
                <a:moveTo>
                  <a:pt x="246" y="134"/>
                </a:moveTo>
                <a:cubicBezTo>
                  <a:pt x="224" y="122"/>
                  <a:pt x="197" y="120"/>
                  <a:pt x="173" y="127"/>
                </a:cubicBezTo>
                <a:cubicBezTo>
                  <a:pt x="146" y="111"/>
                  <a:pt x="110" y="111"/>
                  <a:pt x="83" y="127"/>
                </a:cubicBezTo>
                <a:cubicBezTo>
                  <a:pt x="59" y="120"/>
                  <a:pt x="32" y="122"/>
                  <a:pt x="10" y="134"/>
                </a:cubicBezTo>
                <a:cubicBezTo>
                  <a:pt x="4" y="138"/>
                  <a:pt x="0" y="144"/>
                  <a:pt x="0" y="151"/>
                </a:cubicBezTo>
                <a:cubicBezTo>
                  <a:pt x="0" y="194"/>
                  <a:pt x="0" y="194"/>
                  <a:pt x="0" y="194"/>
                </a:cubicBezTo>
                <a:cubicBezTo>
                  <a:pt x="0" y="198"/>
                  <a:pt x="3" y="200"/>
                  <a:pt x="6" y="200"/>
                </a:cubicBezTo>
                <a:cubicBezTo>
                  <a:pt x="250" y="200"/>
                  <a:pt x="250" y="200"/>
                  <a:pt x="250" y="200"/>
                </a:cubicBezTo>
                <a:cubicBezTo>
                  <a:pt x="253" y="200"/>
                  <a:pt x="256" y="198"/>
                  <a:pt x="256" y="194"/>
                </a:cubicBezTo>
                <a:cubicBezTo>
                  <a:pt x="256" y="151"/>
                  <a:pt x="256" y="151"/>
                  <a:pt x="256" y="151"/>
                </a:cubicBezTo>
                <a:cubicBezTo>
                  <a:pt x="256" y="144"/>
                  <a:pt x="252" y="138"/>
                  <a:pt x="246" y="134"/>
                </a:cubicBezTo>
                <a:close/>
                <a:moveTo>
                  <a:pt x="67" y="140"/>
                </a:moveTo>
                <a:cubicBezTo>
                  <a:pt x="62" y="145"/>
                  <a:pt x="59" y="151"/>
                  <a:pt x="59" y="159"/>
                </a:cubicBezTo>
                <a:cubicBezTo>
                  <a:pt x="59" y="188"/>
                  <a:pt x="59" y="188"/>
                  <a:pt x="59" y="188"/>
                </a:cubicBezTo>
                <a:cubicBezTo>
                  <a:pt x="12" y="188"/>
                  <a:pt x="12" y="188"/>
                  <a:pt x="12" y="188"/>
                </a:cubicBezTo>
                <a:cubicBezTo>
                  <a:pt x="12" y="151"/>
                  <a:pt x="12" y="151"/>
                  <a:pt x="12" y="151"/>
                </a:cubicBezTo>
                <a:cubicBezTo>
                  <a:pt x="12" y="149"/>
                  <a:pt x="13" y="146"/>
                  <a:pt x="16" y="145"/>
                </a:cubicBezTo>
                <a:cubicBezTo>
                  <a:pt x="32" y="136"/>
                  <a:pt x="52" y="133"/>
                  <a:pt x="70" y="136"/>
                </a:cubicBezTo>
                <a:cubicBezTo>
                  <a:pt x="69" y="138"/>
                  <a:pt x="68" y="139"/>
                  <a:pt x="67" y="140"/>
                </a:cubicBezTo>
                <a:close/>
                <a:moveTo>
                  <a:pt x="185" y="188"/>
                </a:moveTo>
                <a:cubicBezTo>
                  <a:pt x="71" y="188"/>
                  <a:pt x="71" y="188"/>
                  <a:pt x="71" y="188"/>
                </a:cubicBezTo>
                <a:cubicBezTo>
                  <a:pt x="71" y="159"/>
                  <a:pt x="71" y="159"/>
                  <a:pt x="71" y="159"/>
                </a:cubicBezTo>
                <a:cubicBezTo>
                  <a:pt x="71" y="155"/>
                  <a:pt x="72" y="151"/>
                  <a:pt x="75" y="148"/>
                </a:cubicBezTo>
                <a:cubicBezTo>
                  <a:pt x="100" y="123"/>
                  <a:pt x="140" y="120"/>
                  <a:pt x="169" y="139"/>
                </a:cubicBezTo>
                <a:cubicBezTo>
                  <a:pt x="169" y="139"/>
                  <a:pt x="169" y="139"/>
                  <a:pt x="169" y="139"/>
                </a:cubicBezTo>
                <a:cubicBezTo>
                  <a:pt x="173" y="142"/>
                  <a:pt x="177" y="145"/>
                  <a:pt x="181" y="148"/>
                </a:cubicBezTo>
                <a:cubicBezTo>
                  <a:pt x="184" y="151"/>
                  <a:pt x="185" y="155"/>
                  <a:pt x="185" y="159"/>
                </a:cubicBezTo>
                <a:lnTo>
                  <a:pt x="185" y="188"/>
                </a:lnTo>
                <a:close/>
                <a:moveTo>
                  <a:pt x="244" y="188"/>
                </a:moveTo>
                <a:cubicBezTo>
                  <a:pt x="197" y="188"/>
                  <a:pt x="197" y="188"/>
                  <a:pt x="197" y="188"/>
                </a:cubicBezTo>
                <a:cubicBezTo>
                  <a:pt x="197" y="159"/>
                  <a:pt x="197" y="159"/>
                  <a:pt x="197" y="159"/>
                </a:cubicBezTo>
                <a:cubicBezTo>
                  <a:pt x="197" y="151"/>
                  <a:pt x="194" y="145"/>
                  <a:pt x="189" y="140"/>
                </a:cubicBezTo>
                <a:cubicBezTo>
                  <a:pt x="188" y="139"/>
                  <a:pt x="187" y="138"/>
                  <a:pt x="186" y="136"/>
                </a:cubicBezTo>
                <a:cubicBezTo>
                  <a:pt x="204" y="133"/>
                  <a:pt x="223" y="136"/>
                  <a:pt x="240" y="145"/>
                </a:cubicBezTo>
                <a:cubicBezTo>
                  <a:pt x="242" y="146"/>
                  <a:pt x="244" y="149"/>
                  <a:pt x="244" y="151"/>
                </a:cubicBezTo>
                <a:lnTo>
                  <a:pt x="244" y="188"/>
                </a:ln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3" name="Freeform 116"/>
          <p:cNvSpPr>
            <a:spLocks noEditPoints="1"/>
          </p:cNvSpPr>
          <p:nvPr/>
        </p:nvSpPr>
        <p:spPr bwMode="auto">
          <a:xfrm>
            <a:off x="4416249" y="1910041"/>
            <a:ext cx="393641" cy="408755"/>
          </a:xfrm>
          <a:custGeom>
            <a:avLst/>
            <a:gdLst>
              <a:gd name="T0" fmla="*/ 81 w 252"/>
              <a:gd name="T1" fmla="*/ 169 h 262"/>
              <a:gd name="T2" fmla="*/ 91 w 252"/>
              <a:gd name="T3" fmla="*/ 179 h 262"/>
              <a:gd name="T4" fmla="*/ 101 w 252"/>
              <a:gd name="T5" fmla="*/ 169 h 262"/>
              <a:gd name="T6" fmla="*/ 84 w 252"/>
              <a:gd name="T7" fmla="*/ 162 h 262"/>
              <a:gd name="T8" fmla="*/ 167 w 252"/>
              <a:gd name="T9" fmla="*/ 176 h 262"/>
              <a:gd name="T10" fmla="*/ 167 w 252"/>
              <a:gd name="T11" fmla="*/ 162 h 262"/>
              <a:gd name="T12" fmla="*/ 150 w 252"/>
              <a:gd name="T13" fmla="*/ 169 h 262"/>
              <a:gd name="T14" fmla="*/ 160 w 252"/>
              <a:gd name="T15" fmla="*/ 179 h 262"/>
              <a:gd name="T16" fmla="*/ 226 w 252"/>
              <a:gd name="T17" fmla="*/ 142 h 262"/>
              <a:gd name="T18" fmla="*/ 86 w 252"/>
              <a:gd name="T19" fmla="*/ 45 h 262"/>
              <a:gd name="T20" fmla="*/ 22 w 252"/>
              <a:gd name="T21" fmla="*/ 145 h 262"/>
              <a:gd name="T22" fmla="*/ 0 w 252"/>
              <a:gd name="T23" fmla="*/ 161 h 262"/>
              <a:gd name="T24" fmla="*/ 70 w 252"/>
              <a:gd name="T25" fmla="*/ 228 h 262"/>
              <a:gd name="T26" fmla="*/ 126 w 252"/>
              <a:gd name="T27" fmla="*/ 262 h 262"/>
              <a:gd name="T28" fmla="*/ 126 w 252"/>
              <a:gd name="T29" fmla="*/ 262 h 262"/>
              <a:gd name="T30" fmla="*/ 166 w 252"/>
              <a:gd name="T31" fmla="*/ 245 h 262"/>
              <a:gd name="T32" fmla="*/ 184 w 252"/>
              <a:gd name="T33" fmla="*/ 229 h 262"/>
              <a:gd name="T34" fmla="*/ 252 w 252"/>
              <a:gd name="T35" fmla="*/ 161 h 262"/>
              <a:gd name="T36" fmla="*/ 187 w 252"/>
              <a:gd name="T37" fmla="*/ 175 h 262"/>
              <a:gd name="T38" fmla="*/ 126 w 252"/>
              <a:gd name="T39" fmla="*/ 250 h 262"/>
              <a:gd name="T40" fmla="*/ 65 w 252"/>
              <a:gd name="T41" fmla="*/ 175 h 262"/>
              <a:gd name="T42" fmla="*/ 105 w 252"/>
              <a:gd name="T43" fmla="*/ 107 h 262"/>
              <a:gd name="T44" fmla="*/ 187 w 252"/>
              <a:gd name="T45" fmla="*/ 175 h 262"/>
              <a:gd name="T46" fmla="*/ 189 w 252"/>
              <a:gd name="T47" fmla="*/ 216 h 262"/>
              <a:gd name="T48" fmla="*/ 199 w 252"/>
              <a:gd name="T49" fmla="*/ 145 h 262"/>
              <a:gd name="T50" fmla="*/ 99 w 252"/>
              <a:gd name="T51" fmla="*/ 80 h 262"/>
              <a:gd name="T52" fmla="*/ 89 w 252"/>
              <a:gd name="T53" fmla="*/ 85 h 262"/>
              <a:gd name="T54" fmla="*/ 56 w 252"/>
              <a:gd name="T55" fmla="*/ 140 h 262"/>
              <a:gd name="T56" fmla="*/ 53 w 252"/>
              <a:gd name="T57" fmla="*/ 175 h 262"/>
              <a:gd name="T58" fmla="*/ 29 w 252"/>
              <a:gd name="T59" fmla="*/ 203 h 262"/>
              <a:gd name="T60" fmla="*/ 32 w 252"/>
              <a:gd name="T61" fmla="*/ 153 h 262"/>
              <a:gd name="T62" fmla="*/ 50 w 252"/>
              <a:gd name="T63" fmla="*/ 62 h 262"/>
              <a:gd name="T64" fmla="*/ 91 w 252"/>
              <a:gd name="T65" fmla="*/ 56 h 262"/>
              <a:gd name="T66" fmla="*/ 214 w 252"/>
              <a:gd name="T67" fmla="*/ 146 h 262"/>
              <a:gd name="T68" fmla="*/ 240 w 252"/>
              <a:gd name="T69" fmla="*/ 165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 h="262">
                <a:moveTo>
                  <a:pt x="84" y="162"/>
                </a:moveTo>
                <a:cubicBezTo>
                  <a:pt x="82" y="163"/>
                  <a:pt x="81" y="166"/>
                  <a:pt x="81" y="169"/>
                </a:cubicBezTo>
                <a:cubicBezTo>
                  <a:pt x="81" y="171"/>
                  <a:pt x="82" y="174"/>
                  <a:pt x="84" y="176"/>
                </a:cubicBezTo>
                <a:cubicBezTo>
                  <a:pt x="86" y="178"/>
                  <a:pt x="89" y="179"/>
                  <a:pt x="91" y="179"/>
                </a:cubicBezTo>
                <a:cubicBezTo>
                  <a:pt x="94" y="179"/>
                  <a:pt x="97" y="178"/>
                  <a:pt x="98" y="176"/>
                </a:cubicBezTo>
                <a:cubicBezTo>
                  <a:pt x="100" y="174"/>
                  <a:pt x="101" y="171"/>
                  <a:pt x="101" y="169"/>
                </a:cubicBezTo>
                <a:cubicBezTo>
                  <a:pt x="101" y="166"/>
                  <a:pt x="100" y="163"/>
                  <a:pt x="98" y="162"/>
                </a:cubicBezTo>
                <a:cubicBezTo>
                  <a:pt x="95" y="158"/>
                  <a:pt x="88" y="158"/>
                  <a:pt x="84" y="162"/>
                </a:cubicBezTo>
                <a:close/>
                <a:moveTo>
                  <a:pt x="160" y="179"/>
                </a:moveTo>
                <a:cubicBezTo>
                  <a:pt x="163" y="179"/>
                  <a:pt x="166" y="178"/>
                  <a:pt x="167" y="176"/>
                </a:cubicBezTo>
                <a:cubicBezTo>
                  <a:pt x="169" y="174"/>
                  <a:pt x="170" y="171"/>
                  <a:pt x="170" y="169"/>
                </a:cubicBezTo>
                <a:cubicBezTo>
                  <a:pt x="170" y="166"/>
                  <a:pt x="169" y="163"/>
                  <a:pt x="167" y="162"/>
                </a:cubicBezTo>
                <a:cubicBezTo>
                  <a:pt x="164" y="158"/>
                  <a:pt x="157" y="158"/>
                  <a:pt x="153" y="162"/>
                </a:cubicBezTo>
                <a:cubicBezTo>
                  <a:pt x="151" y="163"/>
                  <a:pt x="150" y="166"/>
                  <a:pt x="150" y="169"/>
                </a:cubicBezTo>
                <a:cubicBezTo>
                  <a:pt x="150" y="171"/>
                  <a:pt x="151" y="174"/>
                  <a:pt x="153" y="176"/>
                </a:cubicBezTo>
                <a:cubicBezTo>
                  <a:pt x="155" y="178"/>
                  <a:pt x="158" y="179"/>
                  <a:pt x="160" y="179"/>
                </a:cubicBezTo>
                <a:close/>
                <a:moveTo>
                  <a:pt x="249" y="156"/>
                </a:moveTo>
                <a:cubicBezTo>
                  <a:pt x="226" y="142"/>
                  <a:pt x="226" y="142"/>
                  <a:pt x="226" y="142"/>
                </a:cubicBezTo>
                <a:cubicBezTo>
                  <a:pt x="226" y="73"/>
                  <a:pt x="211" y="30"/>
                  <a:pt x="181" y="17"/>
                </a:cubicBezTo>
                <a:cubicBezTo>
                  <a:pt x="144" y="0"/>
                  <a:pt x="97" y="36"/>
                  <a:pt x="86" y="45"/>
                </a:cubicBezTo>
                <a:cubicBezTo>
                  <a:pt x="78" y="43"/>
                  <a:pt x="58" y="40"/>
                  <a:pt x="42" y="53"/>
                </a:cubicBezTo>
                <a:cubicBezTo>
                  <a:pt x="23" y="68"/>
                  <a:pt x="17" y="99"/>
                  <a:pt x="22" y="145"/>
                </a:cubicBezTo>
                <a:cubicBezTo>
                  <a:pt x="3" y="156"/>
                  <a:pt x="3" y="156"/>
                  <a:pt x="3" y="156"/>
                </a:cubicBezTo>
                <a:cubicBezTo>
                  <a:pt x="1" y="157"/>
                  <a:pt x="0" y="159"/>
                  <a:pt x="0" y="161"/>
                </a:cubicBezTo>
                <a:cubicBezTo>
                  <a:pt x="0" y="162"/>
                  <a:pt x="0" y="192"/>
                  <a:pt x="21" y="211"/>
                </a:cubicBezTo>
                <a:cubicBezTo>
                  <a:pt x="33" y="223"/>
                  <a:pt x="50" y="229"/>
                  <a:pt x="70" y="228"/>
                </a:cubicBezTo>
                <a:cubicBezTo>
                  <a:pt x="75" y="234"/>
                  <a:pt x="80" y="240"/>
                  <a:pt x="86" y="245"/>
                </a:cubicBezTo>
                <a:cubicBezTo>
                  <a:pt x="99" y="256"/>
                  <a:pt x="113" y="262"/>
                  <a:pt x="126" y="262"/>
                </a:cubicBezTo>
                <a:cubicBezTo>
                  <a:pt x="126" y="262"/>
                  <a:pt x="126" y="262"/>
                  <a:pt x="126" y="262"/>
                </a:cubicBezTo>
                <a:cubicBezTo>
                  <a:pt x="126" y="262"/>
                  <a:pt x="126" y="262"/>
                  <a:pt x="126" y="262"/>
                </a:cubicBezTo>
                <a:cubicBezTo>
                  <a:pt x="126" y="262"/>
                  <a:pt x="126" y="262"/>
                  <a:pt x="126" y="262"/>
                </a:cubicBezTo>
                <a:cubicBezTo>
                  <a:pt x="139" y="262"/>
                  <a:pt x="153" y="256"/>
                  <a:pt x="166" y="245"/>
                </a:cubicBezTo>
                <a:cubicBezTo>
                  <a:pt x="172" y="240"/>
                  <a:pt x="177" y="234"/>
                  <a:pt x="182" y="229"/>
                </a:cubicBezTo>
                <a:cubicBezTo>
                  <a:pt x="182" y="229"/>
                  <a:pt x="183" y="229"/>
                  <a:pt x="184" y="229"/>
                </a:cubicBezTo>
                <a:cubicBezTo>
                  <a:pt x="204" y="229"/>
                  <a:pt x="219" y="223"/>
                  <a:pt x="231" y="211"/>
                </a:cubicBezTo>
                <a:cubicBezTo>
                  <a:pt x="252" y="192"/>
                  <a:pt x="252" y="162"/>
                  <a:pt x="252" y="161"/>
                </a:cubicBezTo>
                <a:cubicBezTo>
                  <a:pt x="252" y="159"/>
                  <a:pt x="251" y="157"/>
                  <a:pt x="249" y="156"/>
                </a:cubicBezTo>
                <a:close/>
                <a:moveTo>
                  <a:pt x="187" y="175"/>
                </a:moveTo>
                <a:cubicBezTo>
                  <a:pt x="187" y="199"/>
                  <a:pt x="177" y="220"/>
                  <a:pt x="158" y="236"/>
                </a:cubicBezTo>
                <a:cubicBezTo>
                  <a:pt x="147" y="245"/>
                  <a:pt x="136" y="250"/>
                  <a:pt x="126" y="250"/>
                </a:cubicBezTo>
                <a:cubicBezTo>
                  <a:pt x="116" y="250"/>
                  <a:pt x="105" y="245"/>
                  <a:pt x="94" y="236"/>
                </a:cubicBezTo>
                <a:cubicBezTo>
                  <a:pt x="74" y="220"/>
                  <a:pt x="65" y="199"/>
                  <a:pt x="65" y="175"/>
                </a:cubicBezTo>
                <a:cubicBezTo>
                  <a:pt x="65" y="149"/>
                  <a:pt x="65" y="149"/>
                  <a:pt x="65" y="149"/>
                </a:cubicBezTo>
                <a:cubicBezTo>
                  <a:pt x="73" y="143"/>
                  <a:pt x="95" y="128"/>
                  <a:pt x="105" y="107"/>
                </a:cubicBezTo>
                <a:cubicBezTo>
                  <a:pt x="120" y="124"/>
                  <a:pt x="146" y="145"/>
                  <a:pt x="187" y="150"/>
                </a:cubicBezTo>
                <a:lnTo>
                  <a:pt x="187" y="175"/>
                </a:lnTo>
                <a:close/>
                <a:moveTo>
                  <a:pt x="223" y="203"/>
                </a:moveTo>
                <a:cubicBezTo>
                  <a:pt x="214" y="211"/>
                  <a:pt x="203" y="215"/>
                  <a:pt x="189" y="216"/>
                </a:cubicBezTo>
                <a:cubicBezTo>
                  <a:pt x="196" y="204"/>
                  <a:pt x="199" y="190"/>
                  <a:pt x="199" y="175"/>
                </a:cubicBezTo>
                <a:cubicBezTo>
                  <a:pt x="199" y="145"/>
                  <a:pt x="199" y="145"/>
                  <a:pt x="199" y="145"/>
                </a:cubicBezTo>
                <a:cubicBezTo>
                  <a:pt x="199" y="142"/>
                  <a:pt x="197" y="139"/>
                  <a:pt x="194" y="139"/>
                </a:cubicBezTo>
                <a:cubicBezTo>
                  <a:pt x="127" y="132"/>
                  <a:pt x="100" y="80"/>
                  <a:pt x="99" y="80"/>
                </a:cubicBezTo>
                <a:cubicBezTo>
                  <a:pt x="98" y="77"/>
                  <a:pt x="94" y="76"/>
                  <a:pt x="91" y="77"/>
                </a:cubicBezTo>
                <a:cubicBezTo>
                  <a:pt x="88" y="79"/>
                  <a:pt x="87" y="82"/>
                  <a:pt x="89" y="85"/>
                </a:cubicBezTo>
                <a:cubicBezTo>
                  <a:pt x="89" y="86"/>
                  <a:pt x="91" y="90"/>
                  <a:pt x="96" y="97"/>
                </a:cubicBezTo>
                <a:cubicBezTo>
                  <a:pt x="89" y="121"/>
                  <a:pt x="56" y="140"/>
                  <a:pt x="56" y="140"/>
                </a:cubicBezTo>
                <a:cubicBezTo>
                  <a:pt x="54" y="141"/>
                  <a:pt x="53" y="143"/>
                  <a:pt x="53" y="145"/>
                </a:cubicBezTo>
                <a:cubicBezTo>
                  <a:pt x="53" y="175"/>
                  <a:pt x="53" y="175"/>
                  <a:pt x="53" y="175"/>
                </a:cubicBezTo>
                <a:cubicBezTo>
                  <a:pt x="53" y="190"/>
                  <a:pt x="56" y="204"/>
                  <a:pt x="62" y="216"/>
                </a:cubicBezTo>
                <a:cubicBezTo>
                  <a:pt x="49" y="215"/>
                  <a:pt x="38" y="211"/>
                  <a:pt x="29" y="203"/>
                </a:cubicBezTo>
                <a:cubicBezTo>
                  <a:pt x="16" y="190"/>
                  <a:pt x="13" y="172"/>
                  <a:pt x="13" y="165"/>
                </a:cubicBezTo>
                <a:cubicBezTo>
                  <a:pt x="32" y="153"/>
                  <a:pt x="32" y="153"/>
                  <a:pt x="32" y="153"/>
                </a:cubicBezTo>
                <a:cubicBezTo>
                  <a:pt x="34" y="152"/>
                  <a:pt x="35" y="150"/>
                  <a:pt x="35" y="147"/>
                </a:cubicBezTo>
                <a:cubicBezTo>
                  <a:pt x="29" y="104"/>
                  <a:pt x="34" y="75"/>
                  <a:pt x="50" y="62"/>
                </a:cubicBezTo>
                <a:cubicBezTo>
                  <a:pt x="64" y="50"/>
                  <a:pt x="85" y="58"/>
                  <a:pt x="85" y="58"/>
                </a:cubicBezTo>
                <a:cubicBezTo>
                  <a:pt x="87" y="58"/>
                  <a:pt x="90" y="58"/>
                  <a:pt x="91" y="56"/>
                </a:cubicBezTo>
                <a:cubicBezTo>
                  <a:pt x="92" y="56"/>
                  <a:pt x="141" y="12"/>
                  <a:pt x="176" y="28"/>
                </a:cubicBezTo>
                <a:cubicBezTo>
                  <a:pt x="201" y="39"/>
                  <a:pt x="214" y="80"/>
                  <a:pt x="214" y="146"/>
                </a:cubicBezTo>
                <a:cubicBezTo>
                  <a:pt x="214" y="148"/>
                  <a:pt x="215" y="150"/>
                  <a:pt x="217" y="151"/>
                </a:cubicBezTo>
                <a:cubicBezTo>
                  <a:pt x="240" y="165"/>
                  <a:pt x="240" y="165"/>
                  <a:pt x="240" y="165"/>
                </a:cubicBezTo>
                <a:cubicBezTo>
                  <a:pt x="239" y="172"/>
                  <a:pt x="236" y="190"/>
                  <a:pt x="223" y="203"/>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4" name="Freeform 46"/>
          <p:cNvSpPr>
            <a:spLocks noEditPoints="1"/>
          </p:cNvSpPr>
          <p:nvPr/>
        </p:nvSpPr>
        <p:spPr bwMode="auto">
          <a:xfrm>
            <a:off x="1699483" y="4386535"/>
            <a:ext cx="380350" cy="312889"/>
          </a:xfrm>
          <a:custGeom>
            <a:avLst/>
            <a:gdLst>
              <a:gd name="T0" fmla="*/ 219 w 249"/>
              <a:gd name="T1" fmla="*/ 72 h 205"/>
              <a:gd name="T2" fmla="*/ 184 w 249"/>
              <a:gd name="T3" fmla="*/ 72 h 205"/>
              <a:gd name="T4" fmla="*/ 184 w 249"/>
              <a:gd name="T5" fmla="*/ 22 h 205"/>
              <a:gd name="T6" fmla="*/ 162 w 249"/>
              <a:gd name="T7" fmla="*/ 0 h 205"/>
              <a:gd name="T8" fmla="*/ 154 w 249"/>
              <a:gd name="T9" fmla="*/ 0 h 205"/>
              <a:gd name="T10" fmla="*/ 148 w 249"/>
              <a:gd name="T11" fmla="*/ 6 h 205"/>
              <a:gd name="T12" fmla="*/ 154 w 249"/>
              <a:gd name="T13" fmla="*/ 12 h 205"/>
              <a:gd name="T14" fmla="*/ 162 w 249"/>
              <a:gd name="T15" fmla="*/ 12 h 205"/>
              <a:gd name="T16" fmla="*/ 172 w 249"/>
              <a:gd name="T17" fmla="*/ 22 h 205"/>
              <a:gd name="T18" fmla="*/ 172 w 249"/>
              <a:gd name="T19" fmla="*/ 32 h 205"/>
              <a:gd name="T20" fmla="*/ 6 w 249"/>
              <a:gd name="T21" fmla="*/ 32 h 205"/>
              <a:gd name="T22" fmla="*/ 0 w 249"/>
              <a:gd name="T23" fmla="*/ 38 h 205"/>
              <a:gd name="T24" fmla="*/ 0 w 249"/>
              <a:gd name="T25" fmla="*/ 175 h 205"/>
              <a:gd name="T26" fmla="*/ 6 w 249"/>
              <a:gd name="T27" fmla="*/ 181 h 205"/>
              <a:gd name="T28" fmla="*/ 22 w 249"/>
              <a:gd name="T29" fmla="*/ 181 h 205"/>
              <a:gd name="T30" fmla="*/ 53 w 249"/>
              <a:gd name="T31" fmla="*/ 205 h 205"/>
              <a:gd name="T32" fmla="*/ 84 w 249"/>
              <a:gd name="T33" fmla="*/ 179 h 205"/>
              <a:gd name="T34" fmla="*/ 153 w 249"/>
              <a:gd name="T35" fmla="*/ 179 h 205"/>
              <a:gd name="T36" fmla="*/ 184 w 249"/>
              <a:gd name="T37" fmla="*/ 205 h 205"/>
              <a:gd name="T38" fmla="*/ 215 w 249"/>
              <a:gd name="T39" fmla="*/ 179 h 205"/>
              <a:gd name="T40" fmla="*/ 243 w 249"/>
              <a:gd name="T41" fmla="*/ 179 h 205"/>
              <a:gd name="T42" fmla="*/ 249 w 249"/>
              <a:gd name="T43" fmla="*/ 173 h 205"/>
              <a:gd name="T44" fmla="*/ 249 w 249"/>
              <a:gd name="T45" fmla="*/ 102 h 205"/>
              <a:gd name="T46" fmla="*/ 219 w 249"/>
              <a:gd name="T47" fmla="*/ 72 h 205"/>
              <a:gd name="T48" fmla="*/ 53 w 249"/>
              <a:gd name="T49" fmla="*/ 193 h 205"/>
              <a:gd name="T50" fmla="*/ 33 w 249"/>
              <a:gd name="T51" fmla="*/ 173 h 205"/>
              <a:gd name="T52" fmla="*/ 53 w 249"/>
              <a:gd name="T53" fmla="*/ 154 h 205"/>
              <a:gd name="T54" fmla="*/ 73 w 249"/>
              <a:gd name="T55" fmla="*/ 173 h 205"/>
              <a:gd name="T56" fmla="*/ 53 w 249"/>
              <a:gd name="T57" fmla="*/ 193 h 205"/>
              <a:gd name="T58" fmla="*/ 153 w 249"/>
              <a:gd name="T59" fmla="*/ 167 h 205"/>
              <a:gd name="T60" fmla="*/ 84 w 249"/>
              <a:gd name="T61" fmla="*/ 167 h 205"/>
              <a:gd name="T62" fmla="*/ 53 w 249"/>
              <a:gd name="T63" fmla="*/ 142 h 205"/>
              <a:gd name="T64" fmla="*/ 22 w 249"/>
              <a:gd name="T65" fmla="*/ 169 h 205"/>
              <a:gd name="T66" fmla="*/ 12 w 249"/>
              <a:gd name="T67" fmla="*/ 169 h 205"/>
              <a:gd name="T68" fmla="*/ 12 w 249"/>
              <a:gd name="T69" fmla="*/ 44 h 205"/>
              <a:gd name="T70" fmla="*/ 172 w 249"/>
              <a:gd name="T71" fmla="*/ 44 h 205"/>
              <a:gd name="T72" fmla="*/ 172 w 249"/>
              <a:gd name="T73" fmla="*/ 144 h 205"/>
              <a:gd name="T74" fmla="*/ 153 w 249"/>
              <a:gd name="T75" fmla="*/ 167 h 205"/>
              <a:gd name="T76" fmla="*/ 184 w 249"/>
              <a:gd name="T77" fmla="*/ 193 h 205"/>
              <a:gd name="T78" fmla="*/ 164 w 249"/>
              <a:gd name="T79" fmla="*/ 173 h 205"/>
              <a:gd name="T80" fmla="*/ 184 w 249"/>
              <a:gd name="T81" fmla="*/ 154 h 205"/>
              <a:gd name="T82" fmla="*/ 204 w 249"/>
              <a:gd name="T83" fmla="*/ 173 h 205"/>
              <a:gd name="T84" fmla="*/ 184 w 249"/>
              <a:gd name="T85" fmla="*/ 193 h 205"/>
              <a:gd name="T86" fmla="*/ 237 w 249"/>
              <a:gd name="T87" fmla="*/ 167 h 205"/>
              <a:gd name="T88" fmla="*/ 215 w 249"/>
              <a:gd name="T89" fmla="*/ 167 h 205"/>
              <a:gd name="T90" fmla="*/ 184 w 249"/>
              <a:gd name="T91" fmla="*/ 142 h 205"/>
              <a:gd name="T92" fmla="*/ 184 w 249"/>
              <a:gd name="T93" fmla="*/ 84 h 205"/>
              <a:gd name="T94" fmla="*/ 219 w 249"/>
              <a:gd name="T95" fmla="*/ 84 h 205"/>
              <a:gd name="T96" fmla="*/ 237 w 249"/>
              <a:gd name="T97" fmla="*/ 102 h 205"/>
              <a:gd name="T98" fmla="*/ 237 w 249"/>
              <a:gd name="T99" fmla="*/ 167 h 205"/>
              <a:gd name="T100" fmla="*/ 217 w 249"/>
              <a:gd name="T101" fmla="*/ 95 h 205"/>
              <a:gd name="T102" fmla="*/ 211 w 249"/>
              <a:gd name="T103" fmla="*/ 101 h 205"/>
              <a:gd name="T104" fmla="*/ 211 w 249"/>
              <a:gd name="T105" fmla="*/ 124 h 205"/>
              <a:gd name="T106" fmla="*/ 217 w 249"/>
              <a:gd name="T107" fmla="*/ 130 h 205"/>
              <a:gd name="T108" fmla="*/ 223 w 249"/>
              <a:gd name="T109" fmla="*/ 124 h 205"/>
              <a:gd name="T110" fmla="*/ 223 w 249"/>
              <a:gd name="T111" fmla="*/ 101 h 205"/>
              <a:gd name="T112" fmla="*/ 217 w 249"/>
              <a:gd name="T113" fmla="*/ 9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9" h="205">
                <a:moveTo>
                  <a:pt x="219" y="72"/>
                </a:moveTo>
                <a:cubicBezTo>
                  <a:pt x="184" y="72"/>
                  <a:pt x="184" y="72"/>
                  <a:pt x="184" y="72"/>
                </a:cubicBezTo>
                <a:cubicBezTo>
                  <a:pt x="184" y="22"/>
                  <a:pt x="184" y="22"/>
                  <a:pt x="184" y="22"/>
                </a:cubicBezTo>
                <a:cubicBezTo>
                  <a:pt x="184" y="10"/>
                  <a:pt x="174" y="0"/>
                  <a:pt x="162" y="0"/>
                </a:cubicBezTo>
                <a:cubicBezTo>
                  <a:pt x="154" y="0"/>
                  <a:pt x="154" y="0"/>
                  <a:pt x="154" y="0"/>
                </a:cubicBezTo>
                <a:cubicBezTo>
                  <a:pt x="151" y="0"/>
                  <a:pt x="148" y="3"/>
                  <a:pt x="148" y="6"/>
                </a:cubicBezTo>
                <a:cubicBezTo>
                  <a:pt x="148" y="9"/>
                  <a:pt x="151" y="12"/>
                  <a:pt x="154" y="12"/>
                </a:cubicBezTo>
                <a:cubicBezTo>
                  <a:pt x="162" y="12"/>
                  <a:pt x="162" y="12"/>
                  <a:pt x="162" y="12"/>
                </a:cubicBezTo>
                <a:cubicBezTo>
                  <a:pt x="168" y="12"/>
                  <a:pt x="172" y="17"/>
                  <a:pt x="172" y="22"/>
                </a:cubicBezTo>
                <a:cubicBezTo>
                  <a:pt x="172" y="32"/>
                  <a:pt x="172" y="32"/>
                  <a:pt x="172" y="32"/>
                </a:cubicBezTo>
                <a:cubicBezTo>
                  <a:pt x="6" y="32"/>
                  <a:pt x="6" y="32"/>
                  <a:pt x="6" y="32"/>
                </a:cubicBezTo>
                <a:cubicBezTo>
                  <a:pt x="2" y="32"/>
                  <a:pt x="0" y="35"/>
                  <a:pt x="0" y="38"/>
                </a:cubicBezTo>
                <a:cubicBezTo>
                  <a:pt x="0" y="175"/>
                  <a:pt x="0" y="175"/>
                  <a:pt x="0" y="175"/>
                </a:cubicBezTo>
                <a:cubicBezTo>
                  <a:pt x="0" y="178"/>
                  <a:pt x="2" y="181"/>
                  <a:pt x="6" y="181"/>
                </a:cubicBezTo>
                <a:cubicBezTo>
                  <a:pt x="22" y="181"/>
                  <a:pt x="22" y="181"/>
                  <a:pt x="22" y="181"/>
                </a:cubicBezTo>
                <a:cubicBezTo>
                  <a:pt x="25" y="195"/>
                  <a:pt x="38" y="205"/>
                  <a:pt x="53" y="205"/>
                </a:cubicBezTo>
                <a:cubicBezTo>
                  <a:pt x="69" y="205"/>
                  <a:pt x="81" y="194"/>
                  <a:pt x="84" y="179"/>
                </a:cubicBezTo>
                <a:cubicBezTo>
                  <a:pt x="153" y="179"/>
                  <a:pt x="153" y="179"/>
                  <a:pt x="153" y="179"/>
                </a:cubicBezTo>
                <a:cubicBezTo>
                  <a:pt x="155" y="194"/>
                  <a:pt x="168" y="205"/>
                  <a:pt x="184" y="205"/>
                </a:cubicBezTo>
                <a:cubicBezTo>
                  <a:pt x="199" y="205"/>
                  <a:pt x="212" y="194"/>
                  <a:pt x="215" y="179"/>
                </a:cubicBezTo>
                <a:cubicBezTo>
                  <a:pt x="243" y="179"/>
                  <a:pt x="243" y="179"/>
                  <a:pt x="243" y="179"/>
                </a:cubicBezTo>
                <a:cubicBezTo>
                  <a:pt x="247" y="179"/>
                  <a:pt x="249" y="177"/>
                  <a:pt x="249" y="173"/>
                </a:cubicBezTo>
                <a:cubicBezTo>
                  <a:pt x="249" y="102"/>
                  <a:pt x="249" y="102"/>
                  <a:pt x="249" y="102"/>
                </a:cubicBezTo>
                <a:cubicBezTo>
                  <a:pt x="249" y="85"/>
                  <a:pt x="236" y="72"/>
                  <a:pt x="219" y="72"/>
                </a:cubicBezTo>
                <a:close/>
                <a:moveTo>
                  <a:pt x="53" y="193"/>
                </a:moveTo>
                <a:cubicBezTo>
                  <a:pt x="42" y="193"/>
                  <a:pt x="33" y="184"/>
                  <a:pt x="33" y="173"/>
                </a:cubicBezTo>
                <a:cubicBezTo>
                  <a:pt x="33" y="162"/>
                  <a:pt x="42" y="154"/>
                  <a:pt x="53" y="154"/>
                </a:cubicBezTo>
                <a:cubicBezTo>
                  <a:pt x="64" y="154"/>
                  <a:pt x="73" y="162"/>
                  <a:pt x="73" y="173"/>
                </a:cubicBezTo>
                <a:cubicBezTo>
                  <a:pt x="73" y="184"/>
                  <a:pt x="64" y="193"/>
                  <a:pt x="53" y="193"/>
                </a:cubicBezTo>
                <a:close/>
                <a:moveTo>
                  <a:pt x="153" y="167"/>
                </a:moveTo>
                <a:cubicBezTo>
                  <a:pt x="84" y="167"/>
                  <a:pt x="84" y="167"/>
                  <a:pt x="84" y="167"/>
                </a:cubicBezTo>
                <a:cubicBezTo>
                  <a:pt x="81" y="153"/>
                  <a:pt x="69" y="142"/>
                  <a:pt x="53" y="142"/>
                </a:cubicBezTo>
                <a:cubicBezTo>
                  <a:pt x="37" y="142"/>
                  <a:pt x="24" y="153"/>
                  <a:pt x="22" y="169"/>
                </a:cubicBezTo>
                <a:cubicBezTo>
                  <a:pt x="12" y="169"/>
                  <a:pt x="12" y="169"/>
                  <a:pt x="12" y="169"/>
                </a:cubicBezTo>
                <a:cubicBezTo>
                  <a:pt x="12" y="44"/>
                  <a:pt x="12" y="44"/>
                  <a:pt x="12" y="44"/>
                </a:cubicBezTo>
                <a:cubicBezTo>
                  <a:pt x="172" y="44"/>
                  <a:pt x="172" y="44"/>
                  <a:pt x="172" y="44"/>
                </a:cubicBezTo>
                <a:cubicBezTo>
                  <a:pt x="172" y="144"/>
                  <a:pt x="172" y="144"/>
                  <a:pt x="172" y="144"/>
                </a:cubicBezTo>
                <a:cubicBezTo>
                  <a:pt x="162" y="148"/>
                  <a:pt x="155" y="157"/>
                  <a:pt x="153" y="167"/>
                </a:cubicBezTo>
                <a:close/>
                <a:moveTo>
                  <a:pt x="184" y="193"/>
                </a:moveTo>
                <a:cubicBezTo>
                  <a:pt x="173" y="193"/>
                  <a:pt x="164" y="184"/>
                  <a:pt x="164" y="173"/>
                </a:cubicBezTo>
                <a:cubicBezTo>
                  <a:pt x="164" y="162"/>
                  <a:pt x="173" y="154"/>
                  <a:pt x="184" y="154"/>
                </a:cubicBezTo>
                <a:cubicBezTo>
                  <a:pt x="195" y="154"/>
                  <a:pt x="204" y="162"/>
                  <a:pt x="204" y="173"/>
                </a:cubicBezTo>
                <a:cubicBezTo>
                  <a:pt x="204" y="184"/>
                  <a:pt x="195" y="193"/>
                  <a:pt x="184" y="193"/>
                </a:cubicBezTo>
                <a:close/>
                <a:moveTo>
                  <a:pt x="237" y="167"/>
                </a:moveTo>
                <a:cubicBezTo>
                  <a:pt x="215" y="167"/>
                  <a:pt x="215" y="167"/>
                  <a:pt x="215" y="167"/>
                </a:cubicBezTo>
                <a:cubicBezTo>
                  <a:pt x="212" y="153"/>
                  <a:pt x="199" y="142"/>
                  <a:pt x="184" y="142"/>
                </a:cubicBezTo>
                <a:cubicBezTo>
                  <a:pt x="184" y="84"/>
                  <a:pt x="184" y="84"/>
                  <a:pt x="184" y="84"/>
                </a:cubicBezTo>
                <a:cubicBezTo>
                  <a:pt x="219" y="84"/>
                  <a:pt x="219" y="84"/>
                  <a:pt x="219" y="84"/>
                </a:cubicBezTo>
                <a:cubicBezTo>
                  <a:pt x="229" y="84"/>
                  <a:pt x="237" y="92"/>
                  <a:pt x="237" y="102"/>
                </a:cubicBezTo>
                <a:lnTo>
                  <a:pt x="237" y="167"/>
                </a:lnTo>
                <a:close/>
                <a:moveTo>
                  <a:pt x="217" y="95"/>
                </a:moveTo>
                <a:cubicBezTo>
                  <a:pt x="213" y="95"/>
                  <a:pt x="211" y="97"/>
                  <a:pt x="211" y="101"/>
                </a:cubicBezTo>
                <a:cubicBezTo>
                  <a:pt x="211" y="124"/>
                  <a:pt x="211" y="124"/>
                  <a:pt x="211" y="124"/>
                </a:cubicBezTo>
                <a:cubicBezTo>
                  <a:pt x="211" y="127"/>
                  <a:pt x="213" y="130"/>
                  <a:pt x="217" y="130"/>
                </a:cubicBezTo>
                <a:cubicBezTo>
                  <a:pt x="220" y="130"/>
                  <a:pt x="223" y="127"/>
                  <a:pt x="223" y="124"/>
                </a:cubicBezTo>
                <a:cubicBezTo>
                  <a:pt x="223" y="101"/>
                  <a:pt x="223" y="101"/>
                  <a:pt x="223" y="101"/>
                </a:cubicBezTo>
                <a:cubicBezTo>
                  <a:pt x="223" y="97"/>
                  <a:pt x="220" y="95"/>
                  <a:pt x="217" y="95"/>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5" name="Freeform 166"/>
          <p:cNvSpPr>
            <a:spLocks noEditPoints="1"/>
          </p:cNvSpPr>
          <p:nvPr/>
        </p:nvSpPr>
        <p:spPr bwMode="auto">
          <a:xfrm>
            <a:off x="7081913" y="4431697"/>
            <a:ext cx="434032" cy="267727"/>
          </a:xfrm>
          <a:custGeom>
            <a:avLst/>
            <a:gdLst>
              <a:gd name="T0" fmla="*/ 203 w 245"/>
              <a:gd name="T1" fmla="*/ 0 h 151"/>
              <a:gd name="T2" fmla="*/ 43 w 245"/>
              <a:gd name="T3" fmla="*/ 0 h 151"/>
              <a:gd name="T4" fmla="*/ 1 w 245"/>
              <a:gd name="T5" fmla="*/ 42 h 151"/>
              <a:gd name="T6" fmla="*/ 0 w 245"/>
              <a:gd name="T7" fmla="*/ 125 h 151"/>
              <a:gd name="T8" fmla="*/ 2 w 245"/>
              <a:gd name="T9" fmla="*/ 129 h 151"/>
              <a:gd name="T10" fmla="*/ 6 w 245"/>
              <a:gd name="T11" fmla="*/ 131 h 151"/>
              <a:gd name="T12" fmla="*/ 25 w 245"/>
              <a:gd name="T13" fmla="*/ 131 h 151"/>
              <a:gd name="T14" fmla="*/ 50 w 245"/>
              <a:gd name="T15" fmla="*/ 151 h 151"/>
              <a:gd name="T16" fmla="*/ 75 w 245"/>
              <a:gd name="T17" fmla="*/ 131 h 151"/>
              <a:gd name="T18" fmla="*/ 171 w 245"/>
              <a:gd name="T19" fmla="*/ 131 h 151"/>
              <a:gd name="T20" fmla="*/ 171 w 245"/>
              <a:gd name="T21" fmla="*/ 131 h 151"/>
              <a:gd name="T22" fmla="*/ 196 w 245"/>
              <a:gd name="T23" fmla="*/ 151 h 151"/>
              <a:gd name="T24" fmla="*/ 222 w 245"/>
              <a:gd name="T25" fmla="*/ 131 h 151"/>
              <a:gd name="T26" fmla="*/ 239 w 245"/>
              <a:gd name="T27" fmla="*/ 131 h 151"/>
              <a:gd name="T28" fmla="*/ 245 w 245"/>
              <a:gd name="T29" fmla="*/ 125 h 151"/>
              <a:gd name="T30" fmla="*/ 245 w 245"/>
              <a:gd name="T31" fmla="*/ 42 h 151"/>
              <a:gd name="T32" fmla="*/ 203 w 245"/>
              <a:gd name="T33" fmla="*/ 0 h 151"/>
              <a:gd name="T34" fmla="*/ 50 w 245"/>
              <a:gd name="T35" fmla="*/ 139 h 151"/>
              <a:gd name="T36" fmla="*/ 36 w 245"/>
              <a:gd name="T37" fmla="*/ 125 h 151"/>
              <a:gd name="T38" fmla="*/ 50 w 245"/>
              <a:gd name="T39" fmla="*/ 111 h 151"/>
              <a:gd name="T40" fmla="*/ 64 w 245"/>
              <a:gd name="T41" fmla="*/ 125 h 151"/>
              <a:gd name="T42" fmla="*/ 50 w 245"/>
              <a:gd name="T43" fmla="*/ 139 h 151"/>
              <a:gd name="T44" fmla="*/ 196 w 245"/>
              <a:gd name="T45" fmla="*/ 139 h 151"/>
              <a:gd name="T46" fmla="*/ 183 w 245"/>
              <a:gd name="T47" fmla="*/ 125 h 151"/>
              <a:gd name="T48" fmla="*/ 196 w 245"/>
              <a:gd name="T49" fmla="*/ 111 h 151"/>
              <a:gd name="T50" fmla="*/ 210 w 245"/>
              <a:gd name="T51" fmla="*/ 125 h 151"/>
              <a:gd name="T52" fmla="*/ 196 w 245"/>
              <a:gd name="T53" fmla="*/ 139 h 151"/>
              <a:gd name="T54" fmla="*/ 233 w 245"/>
              <a:gd name="T55" fmla="*/ 119 h 151"/>
              <a:gd name="T56" fmla="*/ 222 w 245"/>
              <a:gd name="T57" fmla="*/ 119 h 151"/>
              <a:gd name="T58" fmla="*/ 196 w 245"/>
              <a:gd name="T59" fmla="*/ 99 h 151"/>
              <a:gd name="T60" fmla="*/ 171 w 245"/>
              <a:gd name="T61" fmla="*/ 119 h 151"/>
              <a:gd name="T62" fmla="*/ 171 w 245"/>
              <a:gd name="T63" fmla="*/ 119 h 151"/>
              <a:gd name="T64" fmla="*/ 75 w 245"/>
              <a:gd name="T65" fmla="*/ 119 h 151"/>
              <a:gd name="T66" fmla="*/ 50 w 245"/>
              <a:gd name="T67" fmla="*/ 99 h 151"/>
              <a:gd name="T68" fmla="*/ 25 w 245"/>
              <a:gd name="T69" fmla="*/ 119 h 151"/>
              <a:gd name="T70" fmla="*/ 12 w 245"/>
              <a:gd name="T71" fmla="*/ 119 h 151"/>
              <a:gd name="T72" fmla="*/ 13 w 245"/>
              <a:gd name="T73" fmla="*/ 42 h 151"/>
              <a:gd name="T74" fmla="*/ 43 w 245"/>
              <a:gd name="T75" fmla="*/ 12 h 151"/>
              <a:gd name="T76" fmla="*/ 190 w 245"/>
              <a:gd name="T77" fmla="*/ 12 h 151"/>
              <a:gd name="T78" fmla="*/ 190 w 245"/>
              <a:gd name="T79" fmla="*/ 64 h 151"/>
              <a:gd name="T80" fmla="*/ 196 w 245"/>
              <a:gd name="T81" fmla="*/ 70 h 151"/>
              <a:gd name="T82" fmla="*/ 233 w 245"/>
              <a:gd name="T83" fmla="*/ 70 h 151"/>
              <a:gd name="T84" fmla="*/ 233 w 245"/>
              <a:gd name="T85" fmla="*/ 119 h 151"/>
              <a:gd name="T86" fmla="*/ 233 w 245"/>
              <a:gd name="T87" fmla="*/ 58 h 151"/>
              <a:gd name="T88" fmla="*/ 202 w 245"/>
              <a:gd name="T89" fmla="*/ 58 h 151"/>
              <a:gd name="T90" fmla="*/ 202 w 245"/>
              <a:gd name="T91" fmla="*/ 12 h 151"/>
              <a:gd name="T92" fmla="*/ 203 w 245"/>
              <a:gd name="T93" fmla="*/ 12 h 151"/>
              <a:gd name="T94" fmla="*/ 233 w 245"/>
              <a:gd name="T95" fmla="*/ 42 h 151"/>
              <a:gd name="T96" fmla="*/ 233 w 245"/>
              <a:gd name="T97" fmla="*/ 58 h 151"/>
              <a:gd name="T98" fmla="*/ 166 w 245"/>
              <a:gd name="T99" fmla="*/ 42 h 151"/>
              <a:gd name="T100" fmla="*/ 118 w 245"/>
              <a:gd name="T101" fmla="*/ 42 h 151"/>
              <a:gd name="T102" fmla="*/ 112 w 245"/>
              <a:gd name="T103" fmla="*/ 48 h 151"/>
              <a:gd name="T104" fmla="*/ 118 w 245"/>
              <a:gd name="T105" fmla="*/ 54 h 151"/>
              <a:gd name="T106" fmla="*/ 166 w 245"/>
              <a:gd name="T107" fmla="*/ 54 h 151"/>
              <a:gd name="T108" fmla="*/ 172 w 245"/>
              <a:gd name="T109" fmla="*/ 48 h 151"/>
              <a:gd name="T110" fmla="*/ 166 w 245"/>
              <a:gd name="T111" fmla="*/ 42 h 151"/>
              <a:gd name="T112" fmla="*/ 91 w 245"/>
              <a:gd name="T113" fmla="*/ 42 h 151"/>
              <a:gd name="T114" fmla="*/ 42 w 245"/>
              <a:gd name="T115" fmla="*/ 42 h 151"/>
              <a:gd name="T116" fmla="*/ 36 w 245"/>
              <a:gd name="T117" fmla="*/ 48 h 151"/>
              <a:gd name="T118" fmla="*/ 42 w 245"/>
              <a:gd name="T119" fmla="*/ 54 h 151"/>
              <a:gd name="T120" fmla="*/ 91 w 245"/>
              <a:gd name="T121" fmla="*/ 54 h 151"/>
              <a:gd name="T122" fmla="*/ 97 w 245"/>
              <a:gd name="T123" fmla="*/ 48 h 151"/>
              <a:gd name="T124" fmla="*/ 91 w 245"/>
              <a:gd name="T125" fmla="*/ 4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5" h="151">
                <a:moveTo>
                  <a:pt x="203" y="0"/>
                </a:moveTo>
                <a:cubicBezTo>
                  <a:pt x="43" y="0"/>
                  <a:pt x="43" y="0"/>
                  <a:pt x="43" y="0"/>
                </a:cubicBezTo>
                <a:cubicBezTo>
                  <a:pt x="20" y="0"/>
                  <a:pt x="1" y="19"/>
                  <a:pt x="1" y="42"/>
                </a:cubicBezTo>
                <a:cubicBezTo>
                  <a:pt x="0" y="125"/>
                  <a:pt x="0" y="125"/>
                  <a:pt x="0" y="125"/>
                </a:cubicBezTo>
                <a:cubicBezTo>
                  <a:pt x="0" y="126"/>
                  <a:pt x="1" y="128"/>
                  <a:pt x="2" y="129"/>
                </a:cubicBezTo>
                <a:cubicBezTo>
                  <a:pt x="3" y="130"/>
                  <a:pt x="5" y="131"/>
                  <a:pt x="6" y="131"/>
                </a:cubicBezTo>
                <a:cubicBezTo>
                  <a:pt x="25" y="131"/>
                  <a:pt x="25" y="131"/>
                  <a:pt x="25" y="131"/>
                </a:cubicBezTo>
                <a:cubicBezTo>
                  <a:pt x="28" y="142"/>
                  <a:pt x="38" y="151"/>
                  <a:pt x="50" y="151"/>
                </a:cubicBezTo>
                <a:cubicBezTo>
                  <a:pt x="62" y="151"/>
                  <a:pt x="72" y="142"/>
                  <a:pt x="75" y="131"/>
                </a:cubicBezTo>
                <a:cubicBezTo>
                  <a:pt x="171" y="131"/>
                  <a:pt x="171" y="131"/>
                  <a:pt x="171" y="131"/>
                </a:cubicBezTo>
                <a:cubicBezTo>
                  <a:pt x="171" y="131"/>
                  <a:pt x="171" y="131"/>
                  <a:pt x="171" y="131"/>
                </a:cubicBezTo>
                <a:cubicBezTo>
                  <a:pt x="174" y="142"/>
                  <a:pt x="184" y="151"/>
                  <a:pt x="196" y="151"/>
                </a:cubicBezTo>
                <a:cubicBezTo>
                  <a:pt x="209" y="151"/>
                  <a:pt x="219" y="142"/>
                  <a:pt x="222" y="131"/>
                </a:cubicBezTo>
                <a:cubicBezTo>
                  <a:pt x="239" y="131"/>
                  <a:pt x="239" y="131"/>
                  <a:pt x="239" y="131"/>
                </a:cubicBezTo>
                <a:cubicBezTo>
                  <a:pt x="243" y="131"/>
                  <a:pt x="245" y="128"/>
                  <a:pt x="245" y="125"/>
                </a:cubicBezTo>
                <a:cubicBezTo>
                  <a:pt x="245" y="42"/>
                  <a:pt x="245" y="42"/>
                  <a:pt x="245" y="42"/>
                </a:cubicBezTo>
                <a:cubicBezTo>
                  <a:pt x="245" y="19"/>
                  <a:pt x="227" y="0"/>
                  <a:pt x="203" y="0"/>
                </a:cubicBezTo>
                <a:close/>
                <a:moveTo>
                  <a:pt x="50" y="139"/>
                </a:moveTo>
                <a:cubicBezTo>
                  <a:pt x="42" y="139"/>
                  <a:pt x="36" y="133"/>
                  <a:pt x="36" y="125"/>
                </a:cubicBezTo>
                <a:cubicBezTo>
                  <a:pt x="36" y="117"/>
                  <a:pt x="42" y="111"/>
                  <a:pt x="50" y="111"/>
                </a:cubicBezTo>
                <a:cubicBezTo>
                  <a:pt x="58" y="111"/>
                  <a:pt x="64" y="117"/>
                  <a:pt x="64" y="125"/>
                </a:cubicBezTo>
                <a:cubicBezTo>
                  <a:pt x="64" y="133"/>
                  <a:pt x="58" y="139"/>
                  <a:pt x="50" y="139"/>
                </a:cubicBezTo>
                <a:close/>
                <a:moveTo>
                  <a:pt x="196" y="139"/>
                </a:moveTo>
                <a:cubicBezTo>
                  <a:pt x="189" y="139"/>
                  <a:pt x="183" y="133"/>
                  <a:pt x="183" y="125"/>
                </a:cubicBezTo>
                <a:cubicBezTo>
                  <a:pt x="183" y="117"/>
                  <a:pt x="189" y="111"/>
                  <a:pt x="196" y="111"/>
                </a:cubicBezTo>
                <a:cubicBezTo>
                  <a:pt x="204" y="111"/>
                  <a:pt x="210" y="117"/>
                  <a:pt x="210" y="125"/>
                </a:cubicBezTo>
                <a:cubicBezTo>
                  <a:pt x="210" y="133"/>
                  <a:pt x="204" y="139"/>
                  <a:pt x="196" y="139"/>
                </a:cubicBezTo>
                <a:close/>
                <a:moveTo>
                  <a:pt x="233" y="119"/>
                </a:moveTo>
                <a:cubicBezTo>
                  <a:pt x="222" y="119"/>
                  <a:pt x="222" y="119"/>
                  <a:pt x="222" y="119"/>
                </a:cubicBezTo>
                <a:cubicBezTo>
                  <a:pt x="219" y="108"/>
                  <a:pt x="209" y="99"/>
                  <a:pt x="196" y="99"/>
                </a:cubicBezTo>
                <a:cubicBezTo>
                  <a:pt x="184" y="99"/>
                  <a:pt x="174" y="108"/>
                  <a:pt x="171" y="119"/>
                </a:cubicBezTo>
                <a:cubicBezTo>
                  <a:pt x="171" y="119"/>
                  <a:pt x="171" y="119"/>
                  <a:pt x="171" y="119"/>
                </a:cubicBezTo>
                <a:cubicBezTo>
                  <a:pt x="75" y="119"/>
                  <a:pt x="75" y="119"/>
                  <a:pt x="75" y="119"/>
                </a:cubicBezTo>
                <a:cubicBezTo>
                  <a:pt x="72" y="108"/>
                  <a:pt x="62" y="99"/>
                  <a:pt x="50" y="99"/>
                </a:cubicBezTo>
                <a:cubicBezTo>
                  <a:pt x="38" y="99"/>
                  <a:pt x="28" y="108"/>
                  <a:pt x="25" y="119"/>
                </a:cubicBezTo>
                <a:cubicBezTo>
                  <a:pt x="12" y="119"/>
                  <a:pt x="12" y="119"/>
                  <a:pt x="12" y="119"/>
                </a:cubicBezTo>
                <a:cubicBezTo>
                  <a:pt x="13" y="42"/>
                  <a:pt x="13" y="42"/>
                  <a:pt x="13" y="42"/>
                </a:cubicBezTo>
                <a:cubicBezTo>
                  <a:pt x="13" y="26"/>
                  <a:pt x="27" y="12"/>
                  <a:pt x="43" y="12"/>
                </a:cubicBezTo>
                <a:cubicBezTo>
                  <a:pt x="190" y="12"/>
                  <a:pt x="190" y="12"/>
                  <a:pt x="190" y="12"/>
                </a:cubicBezTo>
                <a:cubicBezTo>
                  <a:pt x="190" y="64"/>
                  <a:pt x="190" y="64"/>
                  <a:pt x="190" y="64"/>
                </a:cubicBezTo>
                <a:cubicBezTo>
                  <a:pt x="190" y="67"/>
                  <a:pt x="193" y="70"/>
                  <a:pt x="196" y="70"/>
                </a:cubicBezTo>
                <a:cubicBezTo>
                  <a:pt x="233" y="70"/>
                  <a:pt x="233" y="70"/>
                  <a:pt x="233" y="70"/>
                </a:cubicBezTo>
                <a:lnTo>
                  <a:pt x="233" y="119"/>
                </a:lnTo>
                <a:close/>
                <a:moveTo>
                  <a:pt x="233" y="58"/>
                </a:moveTo>
                <a:cubicBezTo>
                  <a:pt x="202" y="58"/>
                  <a:pt x="202" y="58"/>
                  <a:pt x="202" y="58"/>
                </a:cubicBezTo>
                <a:cubicBezTo>
                  <a:pt x="202" y="12"/>
                  <a:pt x="202" y="12"/>
                  <a:pt x="202" y="12"/>
                </a:cubicBezTo>
                <a:cubicBezTo>
                  <a:pt x="203" y="12"/>
                  <a:pt x="203" y="12"/>
                  <a:pt x="203" y="12"/>
                </a:cubicBezTo>
                <a:cubicBezTo>
                  <a:pt x="220" y="12"/>
                  <a:pt x="233" y="26"/>
                  <a:pt x="233" y="42"/>
                </a:cubicBezTo>
                <a:lnTo>
                  <a:pt x="233" y="58"/>
                </a:lnTo>
                <a:close/>
                <a:moveTo>
                  <a:pt x="166" y="42"/>
                </a:moveTo>
                <a:cubicBezTo>
                  <a:pt x="118" y="42"/>
                  <a:pt x="118" y="42"/>
                  <a:pt x="118" y="42"/>
                </a:cubicBezTo>
                <a:cubicBezTo>
                  <a:pt x="114" y="42"/>
                  <a:pt x="112" y="45"/>
                  <a:pt x="112" y="48"/>
                </a:cubicBezTo>
                <a:cubicBezTo>
                  <a:pt x="112" y="51"/>
                  <a:pt x="114" y="54"/>
                  <a:pt x="118" y="54"/>
                </a:cubicBezTo>
                <a:cubicBezTo>
                  <a:pt x="166" y="54"/>
                  <a:pt x="166" y="54"/>
                  <a:pt x="166" y="54"/>
                </a:cubicBezTo>
                <a:cubicBezTo>
                  <a:pt x="169" y="54"/>
                  <a:pt x="172" y="51"/>
                  <a:pt x="172" y="48"/>
                </a:cubicBezTo>
                <a:cubicBezTo>
                  <a:pt x="172" y="45"/>
                  <a:pt x="169" y="42"/>
                  <a:pt x="166" y="42"/>
                </a:cubicBezTo>
                <a:close/>
                <a:moveTo>
                  <a:pt x="91" y="42"/>
                </a:moveTo>
                <a:cubicBezTo>
                  <a:pt x="42" y="42"/>
                  <a:pt x="42" y="42"/>
                  <a:pt x="42" y="42"/>
                </a:cubicBezTo>
                <a:cubicBezTo>
                  <a:pt x="39" y="42"/>
                  <a:pt x="36" y="45"/>
                  <a:pt x="36" y="48"/>
                </a:cubicBezTo>
                <a:cubicBezTo>
                  <a:pt x="36" y="51"/>
                  <a:pt x="39" y="54"/>
                  <a:pt x="42" y="54"/>
                </a:cubicBezTo>
                <a:cubicBezTo>
                  <a:pt x="91" y="54"/>
                  <a:pt x="91" y="54"/>
                  <a:pt x="91" y="54"/>
                </a:cubicBezTo>
                <a:cubicBezTo>
                  <a:pt x="94" y="54"/>
                  <a:pt x="97" y="51"/>
                  <a:pt x="97" y="48"/>
                </a:cubicBezTo>
                <a:cubicBezTo>
                  <a:pt x="97" y="45"/>
                  <a:pt x="94" y="42"/>
                  <a:pt x="91" y="42"/>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6" name="TextBox 15"/>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grpSp>
        <p:nvGrpSpPr>
          <p:cNvPr id="17" name="Group 16"/>
          <p:cNvGrpSpPr/>
          <p:nvPr/>
        </p:nvGrpSpPr>
        <p:grpSpPr>
          <a:xfrm>
            <a:off x="882408" y="2491631"/>
            <a:ext cx="2014501" cy="1199183"/>
            <a:chOff x="1004470" y="-1384567"/>
            <a:chExt cx="2014501" cy="1199183"/>
          </a:xfrm>
        </p:grpSpPr>
        <p:sp>
          <p:nvSpPr>
            <p:cNvPr id="18" name="TextBox 17"/>
            <p:cNvSpPr txBox="1"/>
            <p:nvPr/>
          </p:nvSpPr>
          <p:spPr>
            <a:xfrm>
              <a:off x="1004470" y="-1018562"/>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first item in the grid layout.</a:t>
              </a:r>
            </a:p>
          </p:txBody>
        </p:sp>
        <p:sp>
          <p:nvSpPr>
            <p:cNvPr id="19" name="TextBox 18"/>
            <p:cNvSpPr txBox="1"/>
            <p:nvPr/>
          </p:nvSpPr>
          <p:spPr>
            <a:xfrm>
              <a:off x="1374584" y="-1384567"/>
              <a:ext cx="1274273"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01</a:t>
              </a:r>
            </a:p>
          </p:txBody>
        </p:sp>
      </p:grpSp>
      <p:grpSp>
        <p:nvGrpSpPr>
          <p:cNvPr id="20" name="Group 19"/>
          <p:cNvGrpSpPr/>
          <p:nvPr/>
        </p:nvGrpSpPr>
        <p:grpSpPr>
          <a:xfrm>
            <a:off x="3605819" y="2491631"/>
            <a:ext cx="2014501" cy="1199183"/>
            <a:chOff x="3018971" y="-1646500"/>
            <a:chExt cx="2014501" cy="1199183"/>
          </a:xfrm>
        </p:grpSpPr>
        <p:sp>
          <p:nvSpPr>
            <p:cNvPr id="21" name="TextBox 20"/>
            <p:cNvSpPr txBox="1"/>
            <p:nvPr/>
          </p:nvSpPr>
          <p:spPr>
            <a:xfrm>
              <a:off x="3018971" y="-1280495"/>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second item in the grid layout.</a:t>
              </a:r>
            </a:p>
          </p:txBody>
        </p:sp>
        <p:sp>
          <p:nvSpPr>
            <p:cNvPr id="22" name="TextBox 21"/>
            <p:cNvSpPr txBox="1"/>
            <p:nvPr/>
          </p:nvSpPr>
          <p:spPr>
            <a:xfrm>
              <a:off x="3143555" y="-1646500"/>
              <a:ext cx="1765332"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02</a:t>
              </a:r>
            </a:p>
          </p:txBody>
        </p:sp>
      </p:grpSp>
      <p:grpSp>
        <p:nvGrpSpPr>
          <p:cNvPr id="23" name="Group 22"/>
          <p:cNvGrpSpPr/>
          <p:nvPr/>
        </p:nvGrpSpPr>
        <p:grpSpPr>
          <a:xfrm>
            <a:off x="6291679" y="2491631"/>
            <a:ext cx="2014501" cy="1199183"/>
            <a:chOff x="5276803" y="-1661351"/>
            <a:chExt cx="2014501" cy="1199183"/>
          </a:xfrm>
        </p:grpSpPr>
        <p:sp>
          <p:nvSpPr>
            <p:cNvPr id="24" name="TextBox 23"/>
            <p:cNvSpPr txBox="1"/>
            <p:nvPr/>
          </p:nvSpPr>
          <p:spPr>
            <a:xfrm>
              <a:off x="5276803" y="-1295346"/>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third item in the grid layout.</a:t>
              </a:r>
            </a:p>
          </p:txBody>
        </p:sp>
        <p:sp>
          <p:nvSpPr>
            <p:cNvPr id="25" name="TextBox 24"/>
            <p:cNvSpPr txBox="1"/>
            <p:nvPr/>
          </p:nvSpPr>
          <p:spPr>
            <a:xfrm>
              <a:off x="5547883" y="-1661351"/>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03</a:t>
              </a:r>
            </a:p>
          </p:txBody>
        </p:sp>
      </p:grpSp>
      <p:grpSp>
        <p:nvGrpSpPr>
          <p:cNvPr id="26" name="Group 25"/>
          <p:cNvGrpSpPr/>
          <p:nvPr/>
        </p:nvGrpSpPr>
        <p:grpSpPr>
          <a:xfrm>
            <a:off x="882408" y="4876915"/>
            <a:ext cx="2014501" cy="1199183"/>
            <a:chOff x="8614116" y="-1646500"/>
            <a:chExt cx="2014501" cy="1199183"/>
          </a:xfrm>
        </p:grpSpPr>
        <p:sp>
          <p:nvSpPr>
            <p:cNvPr id="27" name="TextBox 26"/>
            <p:cNvSpPr txBox="1"/>
            <p:nvPr/>
          </p:nvSpPr>
          <p:spPr>
            <a:xfrm>
              <a:off x="8614116" y="-1280495"/>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third item in the grid layout.</a:t>
              </a:r>
            </a:p>
          </p:txBody>
        </p:sp>
        <p:sp>
          <p:nvSpPr>
            <p:cNvPr id="28" name="TextBox 27"/>
            <p:cNvSpPr txBox="1"/>
            <p:nvPr/>
          </p:nvSpPr>
          <p:spPr>
            <a:xfrm>
              <a:off x="8885196" y="-1646500"/>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04</a:t>
              </a:r>
            </a:p>
          </p:txBody>
        </p:sp>
      </p:grpSp>
      <p:grpSp>
        <p:nvGrpSpPr>
          <p:cNvPr id="29" name="Group 28"/>
          <p:cNvGrpSpPr/>
          <p:nvPr/>
        </p:nvGrpSpPr>
        <p:grpSpPr>
          <a:xfrm>
            <a:off x="3605819" y="4876915"/>
            <a:ext cx="2014501" cy="1199183"/>
            <a:chOff x="9350286" y="212212"/>
            <a:chExt cx="2014501" cy="1199183"/>
          </a:xfrm>
        </p:grpSpPr>
        <p:sp>
          <p:nvSpPr>
            <p:cNvPr id="30" name="TextBox 29"/>
            <p:cNvSpPr txBox="1"/>
            <p:nvPr/>
          </p:nvSpPr>
          <p:spPr>
            <a:xfrm>
              <a:off x="9350286" y="578217"/>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fourth item in the grid layout.</a:t>
              </a:r>
            </a:p>
          </p:txBody>
        </p:sp>
        <p:sp>
          <p:nvSpPr>
            <p:cNvPr id="31" name="TextBox 30"/>
            <p:cNvSpPr txBox="1"/>
            <p:nvPr/>
          </p:nvSpPr>
          <p:spPr>
            <a:xfrm>
              <a:off x="9621366" y="212212"/>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05</a:t>
              </a:r>
            </a:p>
          </p:txBody>
        </p:sp>
      </p:grpSp>
      <p:grpSp>
        <p:nvGrpSpPr>
          <p:cNvPr id="32" name="Group 31"/>
          <p:cNvGrpSpPr/>
          <p:nvPr/>
        </p:nvGrpSpPr>
        <p:grpSpPr>
          <a:xfrm>
            <a:off x="6291679" y="4876915"/>
            <a:ext cx="2014501" cy="1199183"/>
            <a:chOff x="9621366" y="2012222"/>
            <a:chExt cx="2014501" cy="1199183"/>
          </a:xfrm>
        </p:grpSpPr>
        <p:sp>
          <p:nvSpPr>
            <p:cNvPr id="33" name="TextBox 32"/>
            <p:cNvSpPr txBox="1"/>
            <p:nvPr/>
          </p:nvSpPr>
          <p:spPr>
            <a:xfrm>
              <a:off x="9621366" y="2378227"/>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sixth item in the grid layout.</a:t>
              </a:r>
            </a:p>
          </p:txBody>
        </p:sp>
        <p:sp>
          <p:nvSpPr>
            <p:cNvPr id="34" name="TextBox 33"/>
            <p:cNvSpPr txBox="1"/>
            <p:nvPr/>
          </p:nvSpPr>
          <p:spPr>
            <a:xfrm>
              <a:off x="9892446" y="2012222"/>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06</a:t>
              </a:r>
            </a:p>
          </p:txBody>
        </p:sp>
      </p:grpSp>
    </p:spTree>
    <p:custDataLst>
      <p:tags r:id="rId1"/>
    </p:custDataLst>
    <p:extLst>
      <p:ext uri="{BB962C8B-B14F-4D97-AF65-F5344CB8AC3E}">
        <p14:creationId xmlns:p14="http://schemas.microsoft.com/office/powerpoint/2010/main" val="38753445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COA BLUE 3-Column w/Tags">
    <p:spTree>
      <p:nvGrpSpPr>
        <p:cNvPr id="1" name=""/>
        <p:cNvGrpSpPr/>
        <p:nvPr/>
      </p:nvGrpSpPr>
      <p:grpSpPr>
        <a:xfrm>
          <a:off x="0" y="0"/>
          <a:ext cx="0" cy="0"/>
          <a:chOff x="0" y="0"/>
          <a:chExt cx="0" cy="0"/>
        </a:xfrm>
      </p:grpSpPr>
      <p:sp>
        <p:nvSpPr>
          <p:cNvPr id="6" name="Shape 279"/>
          <p:cNvSpPr/>
          <p:nvPr/>
        </p:nvSpPr>
        <p:spPr>
          <a:xfrm>
            <a:off x="1319766" y="2063442"/>
            <a:ext cx="1524355" cy="152702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cap="flat">
            <a:solidFill>
              <a:schemeClr val="accent4">
                <a:lumMod val="40000"/>
                <a:lumOff val="60000"/>
              </a:schemeClr>
            </a:solidFill>
            <a:prstDash val="solid"/>
            <a:miter lim="8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dirty="0"/>
          </a:p>
        </p:txBody>
      </p:sp>
      <p:sp>
        <p:nvSpPr>
          <p:cNvPr id="7" name="Shape 277"/>
          <p:cNvSpPr/>
          <p:nvPr/>
        </p:nvSpPr>
        <p:spPr>
          <a:xfrm>
            <a:off x="3810994" y="2063442"/>
            <a:ext cx="1524353" cy="15270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solidFill>
              <a:schemeClr val="accent4">
                <a:lumMod val="40000"/>
                <a:lumOff val="60000"/>
              </a:schemeClr>
            </a:solidFill>
            <a:prstDash val="solid"/>
            <a:miter/>
          </a:ln>
        </p:spPr>
        <p:txBody>
          <a:bodyPr lIns="32146" rIns="32146"/>
          <a:lstStyle/>
          <a:p>
            <a:pPr defTabSz="642915">
              <a:defRPr sz="5600">
                <a:latin typeface="Gill Sans"/>
                <a:ea typeface="Gill Sans"/>
                <a:cs typeface="Gill Sans"/>
                <a:sym typeface="Gill Sans"/>
              </a:defRPr>
            </a:pPr>
            <a:endParaRPr sz="3937" dirty="0"/>
          </a:p>
        </p:txBody>
      </p:sp>
      <p:sp>
        <p:nvSpPr>
          <p:cNvPr id="8" name="Shape 251"/>
          <p:cNvSpPr/>
          <p:nvPr/>
        </p:nvSpPr>
        <p:spPr>
          <a:xfrm>
            <a:off x="6254495" y="2063442"/>
            <a:ext cx="1524353" cy="15270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solidFill>
              <a:schemeClr val="accent4">
                <a:lumMod val="40000"/>
                <a:lumOff val="60000"/>
              </a:schemeClr>
            </a:solidFill>
            <a:prstDash val="solid"/>
            <a:miter/>
          </a:ln>
        </p:spPr>
        <p:txBody>
          <a:bodyPr lIns="32146" rIns="32146"/>
          <a:lstStyle/>
          <a:p>
            <a:pPr defTabSz="642915">
              <a:defRPr sz="5600">
                <a:latin typeface="Gill Sans"/>
                <a:ea typeface="Gill Sans"/>
                <a:cs typeface="Gill Sans"/>
                <a:sym typeface="Gill Sans"/>
              </a:defRPr>
            </a:pPr>
            <a:endParaRPr sz="3937" dirty="0"/>
          </a:p>
        </p:txBody>
      </p:sp>
      <p:sp>
        <p:nvSpPr>
          <p:cNvPr id="3" name="Picture Placeholder 2">
            <a:extLst>
              <a:ext uri="{FF2B5EF4-FFF2-40B4-BE49-F238E27FC236}">
                <a16:creationId xmlns:a16="http://schemas.microsoft.com/office/drawing/2014/main" id="{D186BE16-8369-4F41-9A85-E97C0A90CD85}"/>
              </a:ext>
            </a:extLst>
          </p:cNvPr>
          <p:cNvSpPr>
            <a:spLocks noGrp="1"/>
          </p:cNvSpPr>
          <p:nvPr>
            <p:ph type="pic" sz="quarter" idx="10"/>
          </p:nvPr>
        </p:nvSpPr>
        <p:spPr>
          <a:xfrm>
            <a:off x="1447800" y="2178050"/>
            <a:ext cx="1444625" cy="1250950"/>
          </a:xfrm>
          <a:prstGeom prst="ellipse">
            <a:avLst/>
          </a:prstGeom>
        </p:spPr>
        <p:txBody>
          <a:bodyPr/>
          <a:lstStyle/>
          <a:p>
            <a:endParaRPr lang="en-US" dirty="0"/>
          </a:p>
        </p:txBody>
      </p:sp>
      <p:sp>
        <p:nvSpPr>
          <p:cNvPr id="26" name="Picture Placeholder 2">
            <a:extLst>
              <a:ext uri="{FF2B5EF4-FFF2-40B4-BE49-F238E27FC236}">
                <a16:creationId xmlns:a16="http://schemas.microsoft.com/office/drawing/2014/main" id="{CFFC8C37-A52C-4D7E-8888-22EC997618FB}"/>
              </a:ext>
            </a:extLst>
          </p:cNvPr>
          <p:cNvSpPr>
            <a:spLocks noGrp="1"/>
          </p:cNvSpPr>
          <p:nvPr>
            <p:ph type="pic" sz="quarter" idx="11"/>
          </p:nvPr>
        </p:nvSpPr>
        <p:spPr>
          <a:xfrm>
            <a:off x="3889375" y="2254250"/>
            <a:ext cx="1444625" cy="1250950"/>
          </a:xfrm>
          <a:prstGeom prst="ellipse">
            <a:avLst/>
          </a:prstGeom>
        </p:spPr>
        <p:txBody>
          <a:bodyPr/>
          <a:lstStyle/>
          <a:p>
            <a:endParaRPr lang="en-US" dirty="0"/>
          </a:p>
        </p:txBody>
      </p:sp>
      <p:sp>
        <p:nvSpPr>
          <p:cNvPr id="27" name="Picture Placeholder 2">
            <a:extLst>
              <a:ext uri="{FF2B5EF4-FFF2-40B4-BE49-F238E27FC236}">
                <a16:creationId xmlns:a16="http://schemas.microsoft.com/office/drawing/2014/main" id="{320BEADA-004B-4228-A457-94588D8C26A5}"/>
              </a:ext>
            </a:extLst>
          </p:cNvPr>
          <p:cNvSpPr>
            <a:spLocks noGrp="1"/>
          </p:cNvSpPr>
          <p:nvPr>
            <p:ph type="pic" sz="quarter" idx="12"/>
          </p:nvPr>
        </p:nvSpPr>
        <p:spPr>
          <a:xfrm>
            <a:off x="6400800" y="2254250"/>
            <a:ext cx="1444625" cy="1250950"/>
          </a:xfrm>
          <a:prstGeom prst="ellipse">
            <a:avLst/>
          </a:prstGeom>
        </p:spPr>
        <p:txBody>
          <a:bodyPr/>
          <a:lstStyle/>
          <a:p>
            <a:endParaRPr lang="en-US" dirty="0"/>
          </a:p>
        </p:txBody>
      </p:sp>
      <p:sp>
        <p:nvSpPr>
          <p:cNvPr id="9" name="Shape 471"/>
          <p:cNvSpPr/>
          <p:nvPr/>
        </p:nvSpPr>
        <p:spPr>
          <a:xfrm>
            <a:off x="6148012" y="3903560"/>
            <a:ext cx="1784246" cy="503029"/>
          </a:xfrm>
          <a:prstGeom prst="roundRect">
            <a:avLst>
              <a:gd name="adj" fmla="val 50000"/>
            </a:avLst>
          </a:prstGeom>
          <a:solidFill>
            <a:schemeClr val="accent2"/>
          </a:solidFill>
          <a:ln w="12700">
            <a:solidFill>
              <a:schemeClr val="accent4"/>
            </a:solidFill>
            <a:miter lim="400000"/>
          </a:ln>
        </p:spPr>
        <p:txBody>
          <a:bodyPr lIns="32146" rIns="32146"/>
          <a:lstStyle/>
          <a:p>
            <a:pPr lvl="0">
              <a:defRPr sz="2400">
                <a:solidFill>
                  <a:srgbClr val="FFFFFF"/>
                </a:solidFill>
              </a:defRPr>
            </a:pPr>
            <a:endParaRPr sz="1687" dirty="0"/>
          </a:p>
        </p:txBody>
      </p:sp>
      <p:sp>
        <p:nvSpPr>
          <p:cNvPr id="10" name="Shape 95"/>
          <p:cNvSpPr>
            <a:spLocks noChangeAspect="1"/>
          </p:cNvSpPr>
          <p:nvPr/>
        </p:nvSpPr>
        <p:spPr>
          <a:xfrm>
            <a:off x="6257835" y="4071258"/>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11" name="Shape 471"/>
          <p:cNvSpPr/>
          <p:nvPr/>
        </p:nvSpPr>
        <p:spPr>
          <a:xfrm>
            <a:off x="3681013" y="3903560"/>
            <a:ext cx="1784246" cy="503029"/>
          </a:xfrm>
          <a:prstGeom prst="roundRect">
            <a:avLst>
              <a:gd name="adj" fmla="val 50000"/>
            </a:avLst>
          </a:prstGeom>
          <a:solidFill>
            <a:schemeClr val="tx2"/>
          </a:solidFill>
          <a:ln w="12700">
            <a:solidFill>
              <a:schemeClr val="accent4"/>
            </a:solidFill>
            <a:miter lim="400000"/>
          </a:ln>
        </p:spPr>
        <p:txBody>
          <a:bodyPr lIns="32146" rIns="32146"/>
          <a:lstStyle/>
          <a:p>
            <a:pPr lvl="0">
              <a:defRPr sz="2400">
                <a:solidFill>
                  <a:srgbClr val="FFFFFF"/>
                </a:solidFill>
              </a:defRPr>
            </a:pPr>
            <a:endParaRPr sz="1687" dirty="0"/>
          </a:p>
        </p:txBody>
      </p:sp>
      <p:sp>
        <p:nvSpPr>
          <p:cNvPr id="12" name="Shape 95"/>
          <p:cNvSpPr>
            <a:spLocks noChangeAspect="1"/>
          </p:cNvSpPr>
          <p:nvPr/>
        </p:nvSpPr>
        <p:spPr>
          <a:xfrm>
            <a:off x="3807998" y="4071258"/>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13" name="Shape 471"/>
          <p:cNvSpPr/>
          <p:nvPr/>
        </p:nvSpPr>
        <p:spPr>
          <a:xfrm>
            <a:off x="1205885" y="3903560"/>
            <a:ext cx="1784246" cy="503029"/>
          </a:xfrm>
          <a:prstGeom prst="roundRect">
            <a:avLst>
              <a:gd name="adj" fmla="val 50000"/>
            </a:avLst>
          </a:prstGeom>
          <a:solidFill>
            <a:schemeClr val="accent4">
              <a:lumMod val="75000"/>
            </a:schemeClr>
          </a:solidFill>
          <a:ln w="12700">
            <a:solidFill>
              <a:schemeClr val="accent4"/>
            </a:solidFill>
            <a:miter lim="400000"/>
          </a:ln>
        </p:spPr>
        <p:txBody>
          <a:bodyPr lIns="32146" rIns="32146"/>
          <a:lstStyle/>
          <a:p>
            <a:pPr lvl="0">
              <a:defRPr sz="2400">
                <a:solidFill>
                  <a:srgbClr val="FFFFFF"/>
                </a:solidFill>
              </a:defRPr>
            </a:pPr>
            <a:endParaRPr sz="1687" dirty="0"/>
          </a:p>
        </p:txBody>
      </p:sp>
      <p:sp>
        <p:nvSpPr>
          <p:cNvPr id="14" name="Shape 95"/>
          <p:cNvSpPr>
            <a:spLocks noChangeAspect="1"/>
          </p:cNvSpPr>
          <p:nvPr/>
        </p:nvSpPr>
        <p:spPr>
          <a:xfrm>
            <a:off x="1358161" y="4071258"/>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18" name="Title 1"/>
          <p:cNvSpPr>
            <a:spLocks noGrp="1"/>
          </p:cNvSpPr>
          <p:nvPr>
            <p:ph type="title"/>
          </p:nvPr>
        </p:nvSpPr>
        <p:spPr>
          <a:xfrm>
            <a:off x="402336" y="825227"/>
            <a:ext cx="8303541" cy="535531"/>
          </a:xfrm>
        </p:spPr>
        <p:txBody>
          <a:bodyPr/>
          <a:lstStyle>
            <a:lvl1pPr>
              <a:defRPr cap="small" baseline="0"/>
            </a:lvl1pPr>
          </a:lstStyle>
          <a:p>
            <a:pPr lvl="0"/>
            <a:r>
              <a:rPr lang="en-US" dirty="0">
                <a:sym typeface="Yanone Kaffeesatz Bold"/>
              </a:rPr>
              <a:t>Click to edit Master title style</a:t>
            </a:r>
            <a:endParaRPr lang="en-US" dirty="0"/>
          </a:p>
        </p:txBody>
      </p:sp>
      <p:sp>
        <p:nvSpPr>
          <p:cNvPr id="25" name="TextBox 24"/>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
        <p:nvSpPr>
          <p:cNvPr id="5" name="Text Placeholder 4">
            <a:extLst>
              <a:ext uri="{FF2B5EF4-FFF2-40B4-BE49-F238E27FC236}">
                <a16:creationId xmlns:a16="http://schemas.microsoft.com/office/drawing/2014/main" id="{A5912F10-441E-4EAC-BE62-539F901E144E}"/>
              </a:ext>
            </a:extLst>
          </p:cNvPr>
          <p:cNvSpPr>
            <a:spLocks noGrp="1"/>
          </p:cNvSpPr>
          <p:nvPr>
            <p:ph type="body" sz="quarter" idx="13"/>
          </p:nvPr>
        </p:nvSpPr>
        <p:spPr>
          <a:xfrm>
            <a:off x="1600200" y="3997016"/>
            <a:ext cx="1204912" cy="296863"/>
          </a:xfrm>
        </p:spPr>
        <p:txBody>
          <a:bodyPr anchor="ctr" anchorCtr="0">
            <a:noAutofit/>
          </a:bodyPr>
          <a:lstStyle>
            <a:lvl1pPr marL="0" indent="0">
              <a:spcBef>
                <a:spcPts val="0"/>
              </a:spcBef>
              <a:buNone/>
              <a:defRPr sz="18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Edit Master text styles</a:t>
            </a:r>
          </a:p>
        </p:txBody>
      </p:sp>
      <p:sp>
        <p:nvSpPr>
          <p:cNvPr id="29" name="Text Placeholder 4">
            <a:extLst>
              <a:ext uri="{FF2B5EF4-FFF2-40B4-BE49-F238E27FC236}">
                <a16:creationId xmlns:a16="http://schemas.microsoft.com/office/drawing/2014/main" id="{0E84D2D8-27A2-4146-B525-875F3AEBCF26}"/>
              </a:ext>
            </a:extLst>
          </p:cNvPr>
          <p:cNvSpPr>
            <a:spLocks noGrp="1"/>
          </p:cNvSpPr>
          <p:nvPr>
            <p:ph type="body" sz="quarter" idx="14"/>
          </p:nvPr>
        </p:nvSpPr>
        <p:spPr>
          <a:xfrm>
            <a:off x="4051133" y="3997016"/>
            <a:ext cx="1204912" cy="296863"/>
          </a:xfrm>
        </p:spPr>
        <p:txBody>
          <a:bodyPr anchor="ctr" anchorCtr="0">
            <a:noAutofit/>
          </a:bodyPr>
          <a:lstStyle>
            <a:lvl1pPr marL="0" indent="0">
              <a:buNone/>
              <a:defRPr sz="18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Edit Master text styles</a:t>
            </a:r>
          </a:p>
        </p:txBody>
      </p:sp>
      <p:sp>
        <p:nvSpPr>
          <p:cNvPr id="32" name="Text Placeholder 4">
            <a:extLst>
              <a:ext uri="{FF2B5EF4-FFF2-40B4-BE49-F238E27FC236}">
                <a16:creationId xmlns:a16="http://schemas.microsoft.com/office/drawing/2014/main" id="{69DAAEF5-8771-4FF7-9628-30E336D0DFDA}"/>
              </a:ext>
            </a:extLst>
          </p:cNvPr>
          <p:cNvSpPr>
            <a:spLocks noGrp="1"/>
          </p:cNvSpPr>
          <p:nvPr>
            <p:ph type="body" sz="quarter" idx="15"/>
          </p:nvPr>
        </p:nvSpPr>
        <p:spPr>
          <a:xfrm>
            <a:off x="6509340" y="3997016"/>
            <a:ext cx="1204912" cy="296863"/>
          </a:xfrm>
        </p:spPr>
        <p:txBody>
          <a:bodyPr anchor="ctr" anchorCtr="0">
            <a:noAutofit/>
          </a:bodyPr>
          <a:lstStyle>
            <a:lvl1pPr marL="0" indent="0">
              <a:buNone/>
              <a:defRPr sz="18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Edit Master text styles</a:t>
            </a:r>
          </a:p>
        </p:txBody>
      </p:sp>
      <p:sp>
        <p:nvSpPr>
          <p:cNvPr id="34" name="Text Placeholder 33">
            <a:extLst>
              <a:ext uri="{FF2B5EF4-FFF2-40B4-BE49-F238E27FC236}">
                <a16:creationId xmlns:a16="http://schemas.microsoft.com/office/drawing/2014/main" id="{67224C70-2BBE-4B43-91BD-6B25BF0AA763}"/>
              </a:ext>
            </a:extLst>
          </p:cNvPr>
          <p:cNvSpPr>
            <a:spLocks noGrp="1"/>
          </p:cNvSpPr>
          <p:nvPr>
            <p:ph type="body" sz="quarter" idx="16"/>
          </p:nvPr>
        </p:nvSpPr>
        <p:spPr>
          <a:xfrm>
            <a:off x="1250707" y="4431751"/>
            <a:ext cx="1685925" cy="21945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35" name="Text Placeholder 33">
            <a:extLst>
              <a:ext uri="{FF2B5EF4-FFF2-40B4-BE49-F238E27FC236}">
                <a16:creationId xmlns:a16="http://schemas.microsoft.com/office/drawing/2014/main" id="{1251A3CE-E0D4-4AEA-BD7C-F54FF70AF473}"/>
              </a:ext>
            </a:extLst>
          </p:cNvPr>
          <p:cNvSpPr>
            <a:spLocks noGrp="1"/>
          </p:cNvSpPr>
          <p:nvPr>
            <p:ph type="body" sz="quarter" idx="17"/>
          </p:nvPr>
        </p:nvSpPr>
        <p:spPr>
          <a:xfrm>
            <a:off x="3706691" y="4431751"/>
            <a:ext cx="1685925" cy="21945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36" name="Text Placeholder 33">
            <a:extLst>
              <a:ext uri="{FF2B5EF4-FFF2-40B4-BE49-F238E27FC236}">
                <a16:creationId xmlns:a16="http://schemas.microsoft.com/office/drawing/2014/main" id="{27C6D089-534A-476A-AB4D-B37CD72AE58E}"/>
              </a:ext>
            </a:extLst>
          </p:cNvPr>
          <p:cNvSpPr>
            <a:spLocks noGrp="1"/>
          </p:cNvSpPr>
          <p:nvPr>
            <p:ph type="body" sz="quarter" idx="18"/>
          </p:nvPr>
        </p:nvSpPr>
        <p:spPr>
          <a:xfrm>
            <a:off x="6162675" y="4431751"/>
            <a:ext cx="1685925" cy="2194560"/>
          </a:xfrm>
        </p:spPr>
        <p:txBody>
          <a:bodyPr>
            <a:no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custDataLst>
      <p:tags r:id="rId1"/>
    </p:custDataLst>
    <p:extLst>
      <p:ext uri="{BB962C8B-B14F-4D97-AF65-F5344CB8AC3E}">
        <p14:creationId xmlns:p14="http://schemas.microsoft.com/office/powerpoint/2010/main" val="3997890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596112947"/>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ICOA BLUE _ Labelled Image TEMPLATE">
    <p:spTree>
      <p:nvGrpSpPr>
        <p:cNvPr id="1" name=""/>
        <p:cNvGrpSpPr/>
        <p:nvPr/>
      </p:nvGrpSpPr>
      <p:grpSpPr>
        <a:xfrm>
          <a:off x="0" y="0"/>
          <a:ext cx="0" cy="0"/>
          <a:chOff x="0" y="0"/>
          <a:chExt cx="0" cy="0"/>
        </a:xfrm>
      </p:grpSpPr>
      <p:sp>
        <p:nvSpPr>
          <p:cNvPr id="6" name="Rectangle 5"/>
          <p:cNvSpPr/>
          <p:nvPr/>
        </p:nvSpPr>
        <p:spPr>
          <a:xfrm>
            <a:off x="0" y="3944174"/>
            <a:ext cx="9144000" cy="2926080"/>
          </a:xfrm>
          <a:prstGeom prst="rect">
            <a:avLst/>
          </a:prstGeom>
          <a:solidFill>
            <a:schemeClr val="accent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7" name="Picture 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06865" y="1223876"/>
            <a:ext cx="2530270" cy="5091682"/>
          </a:xfrm>
          <a:prstGeom prst="rect">
            <a:avLst/>
          </a:prstGeom>
        </p:spPr>
      </p:pic>
      <p:pic>
        <p:nvPicPr>
          <p:cNvPr id="8" name="Picture Placeholder 55"/>
          <p:cNvPicPr>
            <a:picLocks noChangeAspect="1"/>
          </p:cNvPicPr>
          <p:nvPr/>
        </p:nvPicPr>
        <p:blipFill>
          <a:blip r:embed="rId9" cstate="screen">
            <a:extLst>
              <a:ext uri="{28A0092B-C50C-407E-A947-70E740481C1C}">
                <a14:useLocalDpi xmlns:a14="http://schemas.microsoft.com/office/drawing/2010/main"/>
              </a:ext>
            </a:extLst>
          </a:blip>
          <a:srcRect l="31178" r="31178"/>
          <a:stretch>
            <a:fillRect/>
          </a:stretch>
        </p:blipFill>
        <p:spPr>
          <a:xfrm>
            <a:off x="3510000" y="1879034"/>
            <a:ext cx="2124000" cy="3758400"/>
          </a:xfrm>
          <a:prstGeom prst="rect">
            <a:avLst/>
          </a:prstGeom>
        </p:spPr>
      </p:pic>
      <p:sp>
        <p:nvSpPr>
          <p:cNvPr id="9" name="Title 4"/>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10" name="TextBox 9"/>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cxnSp>
        <p:nvCxnSpPr>
          <p:cNvPr id="11" name="Straight Connector 10"/>
          <p:cNvCxnSpPr/>
          <p:nvPr/>
        </p:nvCxnSpPr>
        <p:spPr>
          <a:xfrm>
            <a:off x="5327558" y="5166942"/>
            <a:ext cx="1158450"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12" name="Shape 471"/>
          <p:cNvSpPr/>
          <p:nvPr/>
        </p:nvSpPr>
        <p:spPr>
          <a:xfrm>
            <a:off x="6474578" y="4941942"/>
            <a:ext cx="1784246" cy="450000"/>
          </a:xfrm>
          <a:prstGeom prst="roundRect">
            <a:avLst>
              <a:gd name="adj" fmla="val 50000"/>
            </a:avLst>
          </a:prstGeom>
          <a:solidFill>
            <a:schemeClr val="accent4">
              <a:lumMod val="50000"/>
            </a:schemeClr>
          </a:solidFill>
          <a:ln w="12700">
            <a:miter lim="400000"/>
          </a:ln>
        </p:spPr>
        <p:txBody>
          <a:bodyPr lIns="32146" rIns="32146"/>
          <a:lstStyle/>
          <a:p>
            <a:pPr lvl="0">
              <a:defRPr sz="2400">
                <a:solidFill>
                  <a:srgbClr val="FFFFFF"/>
                </a:solidFill>
              </a:defRPr>
            </a:pPr>
            <a:endParaRPr sz="1687" dirty="0"/>
          </a:p>
        </p:txBody>
      </p:sp>
      <p:sp>
        <p:nvSpPr>
          <p:cNvPr id="13" name="Shape 95"/>
          <p:cNvSpPr>
            <a:spLocks noChangeAspect="1"/>
          </p:cNvSpPr>
          <p:nvPr>
            <p:custDataLst>
              <p:tags r:id="rId2"/>
            </p:custDataLst>
          </p:nvPr>
        </p:nvSpPr>
        <p:spPr>
          <a:xfrm>
            <a:off x="6569698" y="5076942"/>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14" name="TextBox 13"/>
          <p:cNvSpPr txBox="1"/>
          <p:nvPr/>
        </p:nvSpPr>
        <p:spPr>
          <a:xfrm>
            <a:off x="6493083" y="5022672"/>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06</a:t>
            </a:r>
          </a:p>
        </p:txBody>
      </p:sp>
      <p:cxnSp>
        <p:nvCxnSpPr>
          <p:cNvPr id="15" name="Straight Connector 14"/>
          <p:cNvCxnSpPr/>
          <p:nvPr/>
        </p:nvCxnSpPr>
        <p:spPr>
          <a:xfrm>
            <a:off x="5317654" y="4147241"/>
            <a:ext cx="1158450"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16" name="Shape 471"/>
          <p:cNvSpPr/>
          <p:nvPr/>
        </p:nvSpPr>
        <p:spPr>
          <a:xfrm>
            <a:off x="6474578" y="3922241"/>
            <a:ext cx="1784246" cy="450000"/>
          </a:xfrm>
          <a:prstGeom prst="roundRect">
            <a:avLst>
              <a:gd name="adj" fmla="val 50000"/>
            </a:avLst>
          </a:prstGeom>
          <a:solidFill>
            <a:schemeClr val="accent2"/>
          </a:solidFill>
          <a:ln w="12700">
            <a:miter lim="400000"/>
          </a:ln>
        </p:spPr>
        <p:txBody>
          <a:bodyPr lIns="32146" rIns="32146"/>
          <a:lstStyle/>
          <a:p>
            <a:pPr lvl="0">
              <a:defRPr sz="2400">
                <a:solidFill>
                  <a:srgbClr val="FFFFFF"/>
                </a:solidFill>
              </a:defRPr>
            </a:pPr>
            <a:endParaRPr sz="1687" dirty="0"/>
          </a:p>
        </p:txBody>
      </p:sp>
      <p:sp>
        <p:nvSpPr>
          <p:cNvPr id="17" name="Shape 95"/>
          <p:cNvSpPr>
            <a:spLocks noChangeAspect="1"/>
          </p:cNvSpPr>
          <p:nvPr>
            <p:custDataLst>
              <p:tags r:id="rId3"/>
            </p:custDataLst>
          </p:nvPr>
        </p:nvSpPr>
        <p:spPr>
          <a:xfrm>
            <a:off x="6569698" y="4057241"/>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18" name="TextBox 17"/>
          <p:cNvSpPr txBox="1"/>
          <p:nvPr/>
        </p:nvSpPr>
        <p:spPr>
          <a:xfrm>
            <a:off x="6493083" y="4002971"/>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05</a:t>
            </a:r>
          </a:p>
        </p:txBody>
      </p:sp>
      <p:cxnSp>
        <p:nvCxnSpPr>
          <p:cNvPr id="19" name="Straight Connector 18"/>
          <p:cNvCxnSpPr/>
          <p:nvPr/>
        </p:nvCxnSpPr>
        <p:spPr>
          <a:xfrm>
            <a:off x="4907987" y="3112252"/>
            <a:ext cx="1566591" cy="1664"/>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20" name="Shape 471"/>
          <p:cNvSpPr/>
          <p:nvPr/>
        </p:nvSpPr>
        <p:spPr>
          <a:xfrm>
            <a:off x="6474578" y="2902541"/>
            <a:ext cx="1784246" cy="450000"/>
          </a:xfrm>
          <a:prstGeom prst="roundRect">
            <a:avLst>
              <a:gd name="adj" fmla="val 50000"/>
            </a:avLst>
          </a:prstGeom>
          <a:solidFill>
            <a:schemeClr val="tx2">
              <a:lumMod val="50000"/>
            </a:schemeClr>
          </a:solidFill>
          <a:ln w="12700">
            <a:miter lim="400000"/>
          </a:ln>
        </p:spPr>
        <p:txBody>
          <a:bodyPr lIns="32146" rIns="32146"/>
          <a:lstStyle/>
          <a:p>
            <a:pPr lvl="0">
              <a:defRPr sz="2400">
                <a:solidFill>
                  <a:srgbClr val="FFFFFF"/>
                </a:solidFill>
              </a:defRPr>
            </a:pPr>
            <a:endParaRPr sz="1687" dirty="0"/>
          </a:p>
        </p:txBody>
      </p:sp>
      <p:sp>
        <p:nvSpPr>
          <p:cNvPr id="21" name="Shape 95"/>
          <p:cNvSpPr>
            <a:spLocks noChangeAspect="1"/>
          </p:cNvSpPr>
          <p:nvPr>
            <p:custDataLst>
              <p:tags r:id="rId4"/>
            </p:custDataLst>
          </p:nvPr>
        </p:nvSpPr>
        <p:spPr>
          <a:xfrm>
            <a:off x="6569698" y="3023084"/>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22" name="TextBox 21"/>
          <p:cNvSpPr txBox="1"/>
          <p:nvPr/>
        </p:nvSpPr>
        <p:spPr>
          <a:xfrm>
            <a:off x="6493083" y="2968814"/>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04</a:t>
            </a:r>
          </a:p>
        </p:txBody>
      </p:sp>
      <p:cxnSp>
        <p:nvCxnSpPr>
          <p:cNvPr id="23" name="Straight Connector 22"/>
          <p:cNvCxnSpPr/>
          <p:nvPr/>
        </p:nvCxnSpPr>
        <p:spPr>
          <a:xfrm flipH="1">
            <a:off x="2678329" y="4657091"/>
            <a:ext cx="886427"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24" name="Shape 471"/>
          <p:cNvSpPr/>
          <p:nvPr/>
        </p:nvSpPr>
        <p:spPr>
          <a:xfrm>
            <a:off x="894083" y="4432091"/>
            <a:ext cx="1784246" cy="450000"/>
          </a:xfrm>
          <a:prstGeom prst="roundRect">
            <a:avLst>
              <a:gd name="adj" fmla="val 50000"/>
            </a:avLst>
          </a:prstGeom>
          <a:solidFill>
            <a:schemeClr val="accent2">
              <a:lumMod val="50000"/>
            </a:schemeClr>
          </a:solidFill>
          <a:ln w="12700">
            <a:miter lim="400000"/>
          </a:ln>
        </p:spPr>
        <p:txBody>
          <a:bodyPr lIns="32146" rIns="32146"/>
          <a:lstStyle/>
          <a:p>
            <a:pPr lvl="0">
              <a:defRPr sz="2400">
                <a:solidFill>
                  <a:srgbClr val="FFFFFF"/>
                </a:solidFill>
              </a:defRPr>
            </a:pPr>
            <a:endParaRPr sz="1687" dirty="0">
              <a:latin typeface="+mj-lt"/>
            </a:endParaRPr>
          </a:p>
        </p:txBody>
      </p:sp>
      <p:sp>
        <p:nvSpPr>
          <p:cNvPr id="25" name="Shape 95"/>
          <p:cNvSpPr>
            <a:spLocks noChangeAspect="1"/>
          </p:cNvSpPr>
          <p:nvPr>
            <p:custDataLst>
              <p:tags r:id="rId5"/>
            </p:custDataLst>
          </p:nvPr>
        </p:nvSpPr>
        <p:spPr>
          <a:xfrm>
            <a:off x="2378811" y="4567091"/>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26" name="TextBox 25"/>
          <p:cNvSpPr txBox="1"/>
          <p:nvPr/>
        </p:nvSpPr>
        <p:spPr>
          <a:xfrm>
            <a:off x="784452" y="4512821"/>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03</a:t>
            </a:r>
          </a:p>
        </p:txBody>
      </p:sp>
      <p:cxnSp>
        <p:nvCxnSpPr>
          <p:cNvPr id="27" name="Straight Connector 26"/>
          <p:cNvCxnSpPr/>
          <p:nvPr/>
        </p:nvCxnSpPr>
        <p:spPr>
          <a:xfrm flipH="1">
            <a:off x="2683149" y="3637391"/>
            <a:ext cx="1158450"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28" name="Shape 471"/>
          <p:cNvSpPr/>
          <p:nvPr/>
        </p:nvSpPr>
        <p:spPr>
          <a:xfrm>
            <a:off x="894083" y="3412391"/>
            <a:ext cx="1784246" cy="450000"/>
          </a:xfrm>
          <a:prstGeom prst="roundRect">
            <a:avLst>
              <a:gd name="adj" fmla="val 50000"/>
            </a:avLst>
          </a:prstGeom>
          <a:solidFill>
            <a:schemeClr val="tx2"/>
          </a:solidFill>
          <a:ln w="12700">
            <a:miter lim="400000"/>
          </a:ln>
        </p:spPr>
        <p:txBody>
          <a:bodyPr lIns="32146" rIns="32146"/>
          <a:lstStyle/>
          <a:p>
            <a:pPr lvl="0">
              <a:defRPr sz="2400">
                <a:solidFill>
                  <a:srgbClr val="FFFFFF"/>
                </a:solidFill>
              </a:defRPr>
            </a:pPr>
            <a:endParaRPr sz="1687" dirty="0">
              <a:latin typeface="+mj-lt"/>
            </a:endParaRPr>
          </a:p>
        </p:txBody>
      </p:sp>
      <p:sp>
        <p:nvSpPr>
          <p:cNvPr id="29" name="Shape 95"/>
          <p:cNvSpPr>
            <a:spLocks noChangeAspect="1"/>
          </p:cNvSpPr>
          <p:nvPr>
            <p:custDataLst>
              <p:tags r:id="rId6"/>
            </p:custDataLst>
          </p:nvPr>
        </p:nvSpPr>
        <p:spPr>
          <a:xfrm>
            <a:off x="2378811" y="3547391"/>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30" name="TextBox 29"/>
          <p:cNvSpPr txBox="1"/>
          <p:nvPr/>
        </p:nvSpPr>
        <p:spPr>
          <a:xfrm>
            <a:off x="885795" y="3493121"/>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02</a:t>
            </a:r>
          </a:p>
        </p:txBody>
      </p:sp>
      <p:cxnSp>
        <p:nvCxnSpPr>
          <p:cNvPr id="31" name="Straight Connector 30"/>
          <p:cNvCxnSpPr/>
          <p:nvPr/>
        </p:nvCxnSpPr>
        <p:spPr>
          <a:xfrm flipH="1">
            <a:off x="2683149" y="2617691"/>
            <a:ext cx="1158450"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32" name="Shape 471"/>
          <p:cNvSpPr/>
          <p:nvPr/>
        </p:nvSpPr>
        <p:spPr>
          <a:xfrm>
            <a:off x="894083" y="2392691"/>
            <a:ext cx="1784246" cy="450000"/>
          </a:xfrm>
          <a:prstGeom prst="roundRect">
            <a:avLst>
              <a:gd name="adj" fmla="val 50000"/>
            </a:avLst>
          </a:prstGeom>
          <a:solidFill>
            <a:schemeClr val="accent4">
              <a:lumMod val="75000"/>
            </a:schemeClr>
          </a:solidFill>
          <a:ln w="12700">
            <a:miter lim="400000"/>
          </a:ln>
        </p:spPr>
        <p:txBody>
          <a:bodyPr lIns="32146" rIns="32146"/>
          <a:lstStyle/>
          <a:p>
            <a:pPr lvl="0">
              <a:defRPr sz="2400">
                <a:solidFill>
                  <a:srgbClr val="FFFFFF"/>
                </a:solidFill>
              </a:defRPr>
            </a:pPr>
            <a:endParaRPr sz="1687" dirty="0"/>
          </a:p>
        </p:txBody>
      </p:sp>
      <p:sp>
        <p:nvSpPr>
          <p:cNvPr id="33" name="Shape 95"/>
          <p:cNvSpPr>
            <a:spLocks noChangeAspect="1"/>
          </p:cNvSpPr>
          <p:nvPr>
            <p:custDataLst>
              <p:tags r:id="rId7"/>
            </p:custDataLst>
          </p:nvPr>
        </p:nvSpPr>
        <p:spPr>
          <a:xfrm>
            <a:off x="2378811" y="2527691"/>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34" name="TextBox 33"/>
          <p:cNvSpPr txBox="1"/>
          <p:nvPr/>
        </p:nvSpPr>
        <p:spPr>
          <a:xfrm>
            <a:off x="912588" y="2473421"/>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01</a:t>
            </a:r>
          </a:p>
        </p:txBody>
      </p:sp>
    </p:spTree>
    <p:custDataLst>
      <p:tags r:id="rId1"/>
    </p:custDataLst>
    <p:extLst>
      <p:ext uri="{BB962C8B-B14F-4D97-AF65-F5344CB8AC3E}">
        <p14:creationId xmlns:p14="http://schemas.microsoft.com/office/powerpoint/2010/main" val="27011517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6" name="Shape 95"/>
          <p:cNvSpPr>
            <a:spLocks noChangeAspect="1"/>
          </p:cNvSpPr>
          <p:nvPr/>
        </p:nvSpPr>
        <p:spPr>
          <a:xfrm>
            <a:off x="5162092" y="2094092"/>
            <a:ext cx="767739" cy="76773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lumMod val="20000"/>
              <a:lumOff val="80000"/>
            </a:schemeClr>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7" name="Shape 95"/>
          <p:cNvSpPr>
            <a:spLocks noChangeAspect="1"/>
          </p:cNvSpPr>
          <p:nvPr/>
        </p:nvSpPr>
        <p:spPr>
          <a:xfrm>
            <a:off x="524202" y="2094092"/>
            <a:ext cx="767739" cy="76773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lumMod val="20000"/>
              <a:lumOff val="80000"/>
            </a:schemeClr>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8" name="Freeform 26"/>
          <p:cNvSpPr>
            <a:spLocks noEditPoints="1"/>
          </p:cNvSpPr>
          <p:nvPr/>
        </p:nvSpPr>
        <p:spPr bwMode="auto">
          <a:xfrm>
            <a:off x="699147" y="2301714"/>
            <a:ext cx="417849" cy="352495"/>
          </a:xfrm>
          <a:custGeom>
            <a:avLst/>
            <a:gdLst>
              <a:gd name="T0" fmla="*/ 35 w 253"/>
              <a:gd name="T1" fmla="*/ 90 h 213"/>
              <a:gd name="T2" fmla="*/ 29 w 253"/>
              <a:gd name="T3" fmla="*/ 168 h 213"/>
              <a:gd name="T4" fmla="*/ 110 w 253"/>
              <a:gd name="T5" fmla="*/ 174 h 213"/>
              <a:gd name="T6" fmla="*/ 116 w 253"/>
              <a:gd name="T7" fmla="*/ 96 h 213"/>
              <a:gd name="T8" fmla="*/ 104 w 253"/>
              <a:gd name="T9" fmla="*/ 162 h 213"/>
              <a:gd name="T10" fmla="*/ 41 w 253"/>
              <a:gd name="T11" fmla="*/ 102 h 213"/>
              <a:gd name="T12" fmla="*/ 104 w 253"/>
              <a:gd name="T13" fmla="*/ 162 h 213"/>
              <a:gd name="T14" fmla="*/ 244 w 253"/>
              <a:gd name="T15" fmla="*/ 61 h 213"/>
              <a:gd name="T16" fmla="*/ 197 w 253"/>
              <a:gd name="T17" fmla="*/ 89 h 213"/>
              <a:gd name="T18" fmla="*/ 153 w 253"/>
              <a:gd name="T19" fmla="*/ 51 h 213"/>
              <a:gd name="T20" fmla="*/ 147 w 253"/>
              <a:gd name="T21" fmla="*/ 0 h 213"/>
              <a:gd name="T22" fmla="*/ 32 w 253"/>
              <a:gd name="T23" fmla="*/ 20 h 213"/>
              <a:gd name="T24" fmla="*/ 141 w 253"/>
              <a:gd name="T25" fmla="*/ 39 h 213"/>
              <a:gd name="T26" fmla="*/ 38 w 253"/>
              <a:gd name="T27" fmla="*/ 51 h 213"/>
              <a:gd name="T28" fmla="*/ 0 w 253"/>
              <a:gd name="T29" fmla="*/ 175 h 213"/>
              <a:gd name="T30" fmla="*/ 159 w 253"/>
              <a:gd name="T31" fmla="*/ 213 h 213"/>
              <a:gd name="T32" fmla="*/ 197 w 253"/>
              <a:gd name="T33" fmla="*/ 170 h 213"/>
              <a:gd name="T34" fmla="*/ 247 w 253"/>
              <a:gd name="T35" fmla="*/ 204 h 213"/>
              <a:gd name="T36" fmla="*/ 253 w 253"/>
              <a:gd name="T37" fmla="*/ 198 h 213"/>
              <a:gd name="T38" fmla="*/ 250 w 253"/>
              <a:gd name="T39" fmla="*/ 60 h 213"/>
              <a:gd name="T40" fmla="*/ 44 w 253"/>
              <a:gd name="T41" fmla="*/ 20 h 213"/>
              <a:gd name="T42" fmla="*/ 141 w 253"/>
              <a:gd name="T43" fmla="*/ 12 h 213"/>
              <a:gd name="T44" fmla="*/ 52 w 253"/>
              <a:gd name="T45" fmla="*/ 27 h 213"/>
              <a:gd name="T46" fmla="*/ 159 w 253"/>
              <a:gd name="T47" fmla="*/ 201 h 213"/>
              <a:gd name="T48" fmla="*/ 12 w 253"/>
              <a:gd name="T49" fmla="*/ 175 h 213"/>
              <a:gd name="T50" fmla="*/ 38 w 253"/>
              <a:gd name="T51" fmla="*/ 63 h 213"/>
              <a:gd name="T52" fmla="*/ 185 w 253"/>
              <a:gd name="T53" fmla="*/ 89 h 213"/>
              <a:gd name="T54" fmla="*/ 241 w 253"/>
              <a:gd name="T55" fmla="*/ 187 h 213"/>
              <a:gd name="T56" fmla="*/ 197 w 253"/>
              <a:gd name="T57" fmla="*/ 156 h 213"/>
              <a:gd name="T58" fmla="*/ 198 w 253"/>
              <a:gd name="T59" fmla="*/ 108 h 213"/>
              <a:gd name="T60" fmla="*/ 241 w 253"/>
              <a:gd name="T61" fmla="*/ 187 h 213"/>
              <a:gd name="T62" fmla="*/ 132 w 253"/>
              <a:gd name="T63" fmla="*/ 106 h 213"/>
              <a:gd name="T64" fmla="*/ 168 w 253"/>
              <a:gd name="T65" fmla="*/ 106 h 213"/>
              <a:gd name="T66" fmla="*/ 150 w 253"/>
              <a:gd name="T67" fmla="*/ 112 h 213"/>
              <a:gd name="T68" fmla="*/ 150 w 253"/>
              <a:gd name="T69" fmla="*/ 100 h 213"/>
              <a:gd name="T70" fmla="*/ 150 w 253"/>
              <a:gd name="T71" fmla="*/ 112 h 213"/>
              <a:gd name="T72" fmla="*/ 132 w 253"/>
              <a:gd name="T73" fmla="*/ 156 h 213"/>
              <a:gd name="T74" fmla="*/ 168 w 253"/>
              <a:gd name="T75" fmla="*/ 156 h 213"/>
              <a:gd name="T76" fmla="*/ 150 w 253"/>
              <a:gd name="T77" fmla="*/ 162 h 213"/>
              <a:gd name="T78" fmla="*/ 150 w 253"/>
              <a:gd name="T79" fmla="*/ 150 h 213"/>
              <a:gd name="T80" fmla="*/ 150 w 253"/>
              <a:gd name="T81" fmla="*/ 16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3" h="213">
                <a:moveTo>
                  <a:pt x="110" y="90"/>
                </a:moveTo>
                <a:cubicBezTo>
                  <a:pt x="35" y="90"/>
                  <a:pt x="35" y="90"/>
                  <a:pt x="35" y="90"/>
                </a:cubicBezTo>
                <a:cubicBezTo>
                  <a:pt x="32" y="90"/>
                  <a:pt x="29" y="93"/>
                  <a:pt x="29" y="96"/>
                </a:cubicBezTo>
                <a:cubicBezTo>
                  <a:pt x="29" y="168"/>
                  <a:pt x="29" y="168"/>
                  <a:pt x="29" y="168"/>
                </a:cubicBezTo>
                <a:cubicBezTo>
                  <a:pt x="29" y="171"/>
                  <a:pt x="32" y="174"/>
                  <a:pt x="35" y="174"/>
                </a:cubicBezTo>
                <a:cubicBezTo>
                  <a:pt x="110" y="174"/>
                  <a:pt x="110" y="174"/>
                  <a:pt x="110" y="174"/>
                </a:cubicBezTo>
                <a:cubicBezTo>
                  <a:pt x="113" y="174"/>
                  <a:pt x="116" y="171"/>
                  <a:pt x="116" y="168"/>
                </a:cubicBezTo>
                <a:cubicBezTo>
                  <a:pt x="116" y="96"/>
                  <a:pt x="116" y="96"/>
                  <a:pt x="116" y="96"/>
                </a:cubicBezTo>
                <a:cubicBezTo>
                  <a:pt x="116" y="93"/>
                  <a:pt x="113" y="90"/>
                  <a:pt x="110" y="90"/>
                </a:cubicBezTo>
                <a:close/>
                <a:moveTo>
                  <a:pt x="104" y="162"/>
                </a:moveTo>
                <a:cubicBezTo>
                  <a:pt x="41" y="162"/>
                  <a:pt x="41" y="162"/>
                  <a:pt x="41" y="162"/>
                </a:cubicBezTo>
                <a:cubicBezTo>
                  <a:pt x="41" y="102"/>
                  <a:pt x="41" y="102"/>
                  <a:pt x="41" y="102"/>
                </a:cubicBezTo>
                <a:cubicBezTo>
                  <a:pt x="104" y="102"/>
                  <a:pt x="104" y="102"/>
                  <a:pt x="104" y="102"/>
                </a:cubicBezTo>
                <a:lnTo>
                  <a:pt x="104" y="162"/>
                </a:lnTo>
                <a:close/>
                <a:moveTo>
                  <a:pt x="250" y="60"/>
                </a:moveTo>
                <a:cubicBezTo>
                  <a:pt x="248" y="59"/>
                  <a:pt x="245" y="59"/>
                  <a:pt x="244" y="61"/>
                </a:cubicBezTo>
                <a:cubicBezTo>
                  <a:pt x="197" y="93"/>
                  <a:pt x="197" y="93"/>
                  <a:pt x="197" y="93"/>
                </a:cubicBezTo>
                <a:cubicBezTo>
                  <a:pt x="197" y="89"/>
                  <a:pt x="197" y="89"/>
                  <a:pt x="197" y="89"/>
                </a:cubicBezTo>
                <a:cubicBezTo>
                  <a:pt x="197" y="68"/>
                  <a:pt x="180" y="51"/>
                  <a:pt x="159" y="51"/>
                </a:cubicBezTo>
                <a:cubicBezTo>
                  <a:pt x="153" y="51"/>
                  <a:pt x="153" y="51"/>
                  <a:pt x="153" y="51"/>
                </a:cubicBezTo>
                <a:cubicBezTo>
                  <a:pt x="153" y="6"/>
                  <a:pt x="153" y="6"/>
                  <a:pt x="153" y="6"/>
                </a:cubicBezTo>
                <a:cubicBezTo>
                  <a:pt x="153" y="3"/>
                  <a:pt x="150" y="0"/>
                  <a:pt x="147" y="0"/>
                </a:cubicBezTo>
                <a:cubicBezTo>
                  <a:pt x="52" y="0"/>
                  <a:pt x="52" y="0"/>
                  <a:pt x="52" y="0"/>
                </a:cubicBezTo>
                <a:cubicBezTo>
                  <a:pt x="41" y="0"/>
                  <a:pt x="32" y="9"/>
                  <a:pt x="32" y="20"/>
                </a:cubicBezTo>
                <a:cubicBezTo>
                  <a:pt x="32" y="31"/>
                  <a:pt x="41" y="39"/>
                  <a:pt x="52" y="39"/>
                </a:cubicBezTo>
                <a:cubicBezTo>
                  <a:pt x="141" y="39"/>
                  <a:pt x="141" y="39"/>
                  <a:pt x="141" y="39"/>
                </a:cubicBezTo>
                <a:cubicBezTo>
                  <a:pt x="141" y="51"/>
                  <a:pt x="141" y="51"/>
                  <a:pt x="141" y="51"/>
                </a:cubicBezTo>
                <a:cubicBezTo>
                  <a:pt x="38" y="51"/>
                  <a:pt x="38" y="51"/>
                  <a:pt x="38" y="51"/>
                </a:cubicBezTo>
                <a:cubicBezTo>
                  <a:pt x="17" y="51"/>
                  <a:pt x="0" y="68"/>
                  <a:pt x="0" y="89"/>
                </a:cubicBezTo>
                <a:cubicBezTo>
                  <a:pt x="0" y="175"/>
                  <a:pt x="0" y="175"/>
                  <a:pt x="0" y="175"/>
                </a:cubicBezTo>
                <a:cubicBezTo>
                  <a:pt x="0" y="195"/>
                  <a:pt x="17" y="213"/>
                  <a:pt x="38" y="213"/>
                </a:cubicBezTo>
                <a:cubicBezTo>
                  <a:pt x="159" y="213"/>
                  <a:pt x="159" y="213"/>
                  <a:pt x="159" y="213"/>
                </a:cubicBezTo>
                <a:cubicBezTo>
                  <a:pt x="180" y="213"/>
                  <a:pt x="197" y="195"/>
                  <a:pt x="197" y="175"/>
                </a:cubicBezTo>
                <a:cubicBezTo>
                  <a:pt x="197" y="170"/>
                  <a:pt x="197" y="170"/>
                  <a:pt x="197" y="170"/>
                </a:cubicBezTo>
                <a:cubicBezTo>
                  <a:pt x="244" y="203"/>
                  <a:pt x="244" y="203"/>
                  <a:pt x="244" y="203"/>
                </a:cubicBezTo>
                <a:cubicBezTo>
                  <a:pt x="245" y="204"/>
                  <a:pt x="246" y="204"/>
                  <a:pt x="247" y="204"/>
                </a:cubicBezTo>
                <a:cubicBezTo>
                  <a:pt x="248" y="204"/>
                  <a:pt x="249" y="204"/>
                  <a:pt x="250" y="204"/>
                </a:cubicBezTo>
                <a:cubicBezTo>
                  <a:pt x="252" y="203"/>
                  <a:pt x="253" y="201"/>
                  <a:pt x="253" y="198"/>
                </a:cubicBezTo>
                <a:cubicBezTo>
                  <a:pt x="253" y="65"/>
                  <a:pt x="253" y="65"/>
                  <a:pt x="253" y="65"/>
                </a:cubicBezTo>
                <a:cubicBezTo>
                  <a:pt x="253" y="63"/>
                  <a:pt x="252" y="61"/>
                  <a:pt x="250" y="60"/>
                </a:cubicBezTo>
                <a:close/>
                <a:moveTo>
                  <a:pt x="52" y="27"/>
                </a:moveTo>
                <a:cubicBezTo>
                  <a:pt x="48" y="27"/>
                  <a:pt x="44" y="24"/>
                  <a:pt x="44" y="20"/>
                </a:cubicBezTo>
                <a:cubicBezTo>
                  <a:pt x="44" y="16"/>
                  <a:pt x="48" y="12"/>
                  <a:pt x="52" y="12"/>
                </a:cubicBezTo>
                <a:cubicBezTo>
                  <a:pt x="141" y="12"/>
                  <a:pt x="141" y="12"/>
                  <a:pt x="141" y="12"/>
                </a:cubicBezTo>
                <a:cubicBezTo>
                  <a:pt x="141" y="27"/>
                  <a:pt x="141" y="27"/>
                  <a:pt x="141" y="27"/>
                </a:cubicBezTo>
                <a:lnTo>
                  <a:pt x="52" y="27"/>
                </a:lnTo>
                <a:close/>
                <a:moveTo>
                  <a:pt x="185" y="175"/>
                </a:moveTo>
                <a:cubicBezTo>
                  <a:pt x="185" y="189"/>
                  <a:pt x="173" y="201"/>
                  <a:pt x="159" y="201"/>
                </a:cubicBezTo>
                <a:cubicBezTo>
                  <a:pt x="38" y="201"/>
                  <a:pt x="38" y="201"/>
                  <a:pt x="38" y="201"/>
                </a:cubicBezTo>
                <a:cubicBezTo>
                  <a:pt x="23" y="201"/>
                  <a:pt x="12" y="189"/>
                  <a:pt x="12" y="175"/>
                </a:cubicBezTo>
                <a:cubicBezTo>
                  <a:pt x="12" y="89"/>
                  <a:pt x="12" y="89"/>
                  <a:pt x="12" y="89"/>
                </a:cubicBezTo>
                <a:cubicBezTo>
                  <a:pt x="12" y="75"/>
                  <a:pt x="23" y="63"/>
                  <a:pt x="38" y="63"/>
                </a:cubicBezTo>
                <a:cubicBezTo>
                  <a:pt x="159" y="63"/>
                  <a:pt x="159" y="63"/>
                  <a:pt x="159" y="63"/>
                </a:cubicBezTo>
                <a:cubicBezTo>
                  <a:pt x="173" y="63"/>
                  <a:pt x="185" y="75"/>
                  <a:pt x="185" y="89"/>
                </a:cubicBezTo>
                <a:lnTo>
                  <a:pt x="185" y="175"/>
                </a:lnTo>
                <a:close/>
                <a:moveTo>
                  <a:pt x="241" y="187"/>
                </a:moveTo>
                <a:cubicBezTo>
                  <a:pt x="198" y="156"/>
                  <a:pt x="198" y="156"/>
                  <a:pt x="198" y="156"/>
                </a:cubicBezTo>
                <a:cubicBezTo>
                  <a:pt x="198" y="156"/>
                  <a:pt x="197" y="156"/>
                  <a:pt x="197" y="156"/>
                </a:cubicBezTo>
                <a:cubicBezTo>
                  <a:pt x="197" y="108"/>
                  <a:pt x="197" y="108"/>
                  <a:pt x="197" y="108"/>
                </a:cubicBezTo>
                <a:cubicBezTo>
                  <a:pt x="197" y="108"/>
                  <a:pt x="198" y="108"/>
                  <a:pt x="198" y="108"/>
                </a:cubicBezTo>
                <a:cubicBezTo>
                  <a:pt x="241" y="77"/>
                  <a:pt x="241" y="77"/>
                  <a:pt x="241" y="77"/>
                </a:cubicBezTo>
                <a:lnTo>
                  <a:pt x="241" y="187"/>
                </a:lnTo>
                <a:close/>
                <a:moveTo>
                  <a:pt x="150" y="88"/>
                </a:moveTo>
                <a:cubicBezTo>
                  <a:pt x="140" y="88"/>
                  <a:pt x="132" y="96"/>
                  <a:pt x="132" y="106"/>
                </a:cubicBezTo>
                <a:cubicBezTo>
                  <a:pt x="132" y="116"/>
                  <a:pt x="140" y="124"/>
                  <a:pt x="150" y="124"/>
                </a:cubicBezTo>
                <a:cubicBezTo>
                  <a:pt x="160" y="124"/>
                  <a:pt x="168" y="116"/>
                  <a:pt x="168" y="106"/>
                </a:cubicBezTo>
                <a:cubicBezTo>
                  <a:pt x="168" y="96"/>
                  <a:pt x="160" y="88"/>
                  <a:pt x="150" y="88"/>
                </a:cubicBezTo>
                <a:close/>
                <a:moveTo>
                  <a:pt x="150" y="112"/>
                </a:moveTo>
                <a:cubicBezTo>
                  <a:pt x="146" y="112"/>
                  <a:pt x="144" y="109"/>
                  <a:pt x="144" y="106"/>
                </a:cubicBezTo>
                <a:cubicBezTo>
                  <a:pt x="144" y="102"/>
                  <a:pt x="146" y="100"/>
                  <a:pt x="150" y="100"/>
                </a:cubicBezTo>
                <a:cubicBezTo>
                  <a:pt x="153" y="100"/>
                  <a:pt x="156" y="102"/>
                  <a:pt x="156" y="106"/>
                </a:cubicBezTo>
                <a:cubicBezTo>
                  <a:pt x="156" y="109"/>
                  <a:pt x="153" y="112"/>
                  <a:pt x="150" y="112"/>
                </a:cubicBezTo>
                <a:close/>
                <a:moveTo>
                  <a:pt x="150" y="138"/>
                </a:moveTo>
                <a:cubicBezTo>
                  <a:pt x="140" y="138"/>
                  <a:pt x="132" y="146"/>
                  <a:pt x="132" y="156"/>
                </a:cubicBezTo>
                <a:cubicBezTo>
                  <a:pt x="132" y="166"/>
                  <a:pt x="140" y="174"/>
                  <a:pt x="150" y="174"/>
                </a:cubicBezTo>
                <a:cubicBezTo>
                  <a:pt x="160" y="174"/>
                  <a:pt x="168" y="166"/>
                  <a:pt x="168" y="156"/>
                </a:cubicBezTo>
                <a:cubicBezTo>
                  <a:pt x="168" y="146"/>
                  <a:pt x="160" y="138"/>
                  <a:pt x="150" y="138"/>
                </a:cubicBezTo>
                <a:close/>
                <a:moveTo>
                  <a:pt x="150" y="162"/>
                </a:moveTo>
                <a:cubicBezTo>
                  <a:pt x="146" y="162"/>
                  <a:pt x="144" y="159"/>
                  <a:pt x="144" y="156"/>
                </a:cubicBezTo>
                <a:cubicBezTo>
                  <a:pt x="144" y="152"/>
                  <a:pt x="146" y="150"/>
                  <a:pt x="150" y="150"/>
                </a:cubicBezTo>
                <a:cubicBezTo>
                  <a:pt x="153" y="150"/>
                  <a:pt x="156" y="152"/>
                  <a:pt x="156" y="156"/>
                </a:cubicBezTo>
                <a:cubicBezTo>
                  <a:pt x="156" y="159"/>
                  <a:pt x="153" y="162"/>
                  <a:pt x="150" y="162"/>
                </a:cubicBezTo>
                <a:close/>
              </a:path>
            </a:pathLst>
          </a:custGeom>
          <a:solidFill>
            <a:schemeClr val="tx1"/>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9" name="Freeform 18"/>
          <p:cNvSpPr>
            <a:spLocks noEditPoints="1"/>
          </p:cNvSpPr>
          <p:nvPr/>
        </p:nvSpPr>
        <p:spPr bwMode="auto">
          <a:xfrm>
            <a:off x="5340221" y="2301714"/>
            <a:ext cx="411480" cy="340757"/>
          </a:xfrm>
          <a:custGeom>
            <a:avLst/>
            <a:gdLst>
              <a:gd name="T0" fmla="*/ 250 w 256"/>
              <a:gd name="T1" fmla="*/ 35 h 212"/>
              <a:gd name="T2" fmla="*/ 194 w 256"/>
              <a:gd name="T3" fmla="*/ 35 h 212"/>
              <a:gd name="T4" fmla="*/ 176 w 256"/>
              <a:gd name="T5" fmla="*/ 3 h 212"/>
              <a:gd name="T6" fmla="*/ 170 w 256"/>
              <a:gd name="T7" fmla="*/ 0 h 212"/>
              <a:gd name="T8" fmla="*/ 85 w 256"/>
              <a:gd name="T9" fmla="*/ 0 h 212"/>
              <a:gd name="T10" fmla="*/ 80 w 256"/>
              <a:gd name="T11" fmla="*/ 3 h 212"/>
              <a:gd name="T12" fmla="*/ 62 w 256"/>
              <a:gd name="T13" fmla="*/ 35 h 212"/>
              <a:gd name="T14" fmla="*/ 6 w 256"/>
              <a:gd name="T15" fmla="*/ 35 h 212"/>
              <a:gd name="T16" fmla="*/ 0 w 256"/>
              <a:gd name="T17" fmla="*/ 41 h 212"/>
              <a:gd name="T18" fmla="*/ 0 w 256"/>
              <a:gd name="T19" fmla="*/ 206 h 212"/>
              <a:gd name="T20" fmla="*/ 6 w 256"/>
              <a:gd name="T21" fmla="*/ 212 h 212"/>
              <a:gd name="T22" fmla="*/ 250 w 256"/>
              <a:gd name="T23" fmla="*/ 212 h 212"/>
              <a:gd name="T24" fmla="*/ 256 w 256"/>
              <a:gd name="T25" fmla="*/ 206 h 212"/>
              <a:gd name="T26" fmla="*/ 256 w 256"/>
              <a:gd name="T27" fmla="*/ 41 h 212"/>
              <a:gd name="T28" fmla="*/ 250 w 256"/>
              <a:gd name="T29" fmla="*/ 35 h 212"/>
              <a:gd name="T30" fmla="*/ 89 w 256"/>
              <a:gd name="T31" fmla="*/ 12 h 212"/>
              <a:gd name="T32" fmla="*/ 167 w 256"/>
              <a:gd name="T33" fmla="*/ 12 h 212"/>
              <a:gd name="T34" fmla="*/ 180 w 256"/>
              <a:gd name="T35" fmla="*/ 35 h 212"/>
              <a:gd name="T36" fmla="*/ 76 w 256"/>
              <a:gd name="T37" fmla="*/ 35 h 212"/>
              <a:gd name="T38" fmla="*/ 89 w 256"/>
              <a:gd name="T39" fmla="*/ 12 h 212"/>
              <a:gd name="T40" fmla="*/ 244 w 256"/>
              <a:gd name="T41" fmla="*/ 200 h 212"/>
              <a:gd name="T42" fmla="*/ 12 w 256"/>
              <a:gd name="T43" fmla="*/ 200 h 212"/>
              <a:gd name="T44" fmla="*/ 12 w 256"/>
              <a:gd name="T45" fmla="*/ 47 h 212"/>
              <a:gd name="T46" fmla="*/ 244 w 256"/>
              <a:gd name="T47" fmla="*/ 47 h 212"/>
              <a:gd name="T48" fmla="*/ 244 w 256"/>
              <a:gd name="T49" fmla="*/ 200 h 212"/>
              <a:gd name="T50" fmla="*/ 128 w 256"/>
              <a:gd name="T51" fmla="*/ 195 h 212"/>
              <a:gd name="T52" fmla="*/ 199 w 256"/>
              <a:gd name="T53" fmla="*/ 124 h 212"/>
              <a:gd name="T54" fmla="*/ 128 w 256"/>
              <a:gd name="T55" fmla="*/ 52 h 212"/>
              <a:gd name="T56" fmla="*/ 57 w 256"/>
              <a:gd name="T57" fmla="*/ 124 h 212"/>
              <a:gd name="T58" fmla="*/ 128 w 256"/>
              <a:gd name="T59" fmla="*/ 195 h 212"/>
              <a:gd name="T60" fmla="*/ 128 w 256"/>
              <a:gd name="T61" fmla="*/ 64 h 212"/>
              <a:gd name="T62" fmla="*/ 187 w 256"/>
              <a:gd name="T63" fmla="*/ 124 h 212"/>
              <a:gd name="T64" fmla="*/ 128 w 256"/>
              <a:gd name="T65" fmla="*/ 183 h 212"/>
              <a:gd name="T66" fmla="*/ 69 w 256"/>
              <a:gd name="T67" fmla="*/ 124 h 212"/>
              <a:gd name="T68" fmla="*/ 128 w 256"/>
              <a:gd name="T69" fmla="*/ 64 h 212"/>
              <a:gd name="T70" fmla="*/ 128 w 256"/>
              <a:gd name="T71" fmla="*/ 174 h 212"/>
              <a:gd name="T72" fmla="*/ 179 w 256"/>
              <a:gd name="T73" fmla="*/ 124 h 212"/>
              <a:gd name="T74" fmla="*/ 128 w 256"/>
              <a:gd name="T75" fmla="*/ 73 h 212"/>
              <a:gd name="T76" fmla="*/ 77 w 256"/>
              <a:gd name="T77" fmla="*/ 124 h 212"/>
              <a:gd name="T78" fmla="*/ 128 w 256"/>
              <a:gd name="T79" fmla="*/ 174 h 212"/>
              <a:gd name="T80" fmla="*/ 128 w 256"/>
              <a:gd name="T81" fmla="*/ 85 h 212"/>
              <a:gd name="T82" fmla="*/ 167 w 256"/>
              <a:gd name="T83" fmla="*/ 124 h 212"/>
              <a:gd name="T84" fmla="*/ 128 w 256"/>
              <a:gd name="T85" fmla="*/ 162 h 212"/>
              <a:gd name="T86" fmla="*/ 89 w 256"/>
              <a:gd name="T87" fmla="*/ 124 h 212"/>
              <a:gd name="T88" fmla="*/ 128 w 256"/>
              <a:gd name="T89" fmla="*/ 85 h 212"/>
              <a:gd name="T90" fmla="*/ 128 w 256"/>
              <a:gd name="T91" fmla="*/ 104 h 212"/>
              <a:gd name="T92" fmla="*/ 148 w 256"/>
              <a:gd name="T93" fmla="*/ 124 h 212"/>
              <a:gd name="T94" fmla="*/ 154 w 256"/>
              <a:gd name="T95" fmla="*/ 130 h 212"/>
              <a:gd name="T96" fmla="*/ 160 w 256"/>
              <a:gd name="T97" fmla="*/ 124 h 212"/>
              <a:gd name="T98" fmla="*/ 128 w 256"/>
              <a:gd name="T99" fmla="*/ 92 h 212"/>
              <a:gd name="T100" fmla="*/ 122 w 256"/>
              <a:gd name="T101" fmla="*/ 98 h 212"/>
              <a:gd name="T102" fmla="*/ 128 w 256"/>
              <a:gd name="T103" fmla="*/ 10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212">
                <a:moveTo>
                  <a:pt x="250" y="35"/>
                </a:moveTo>
                <a:cubicBezTo>
                  <a:pt x="194" y="35"/>
                  <a:pt x="194" y="35"/>
                  <a:pt x="194" y="35"/>
                </a:cubicBezTo>
                <a:cubicBezTo>
                  <a:pt x="176" y="3"/>
                  <a:pt x="176" y="3"/>
                  <a:pt x="176" y="3"/>
                </a:cubicBezTo>
                <a:cubicBezTo>
                  <a:pt x="175" y="1"/>
                  <a:pt x="173" y="0"/>
                  <a:pt x="170" y="0"/>
                </a:cubicBezTo>
                <a:cubicBezTo>
                  <a:pt x="85" y="0"/>
                  <a:pt x="85" y="0"/>
                  <a:pt x="85" y="0"/>
                </a:cubicBezTo>
                <a:cubicBezTo>
                  <a:pt x="83" y="0"/>
                  <a:pt x="81" y="1"/>
                  <a:pt x="80" y="3"/>
                </a:cubicBezTo>
                <a:cubicBezTo>
                  <a:pt x="62" y="35"/>
                  <a:pt x="62" y="35"/>
                  <a:pt x="62" y="35"/>
                </a:cubicBezTo>
                <a:cubicBezTo>
                  <a:pt x="6" y="35"/>
                  <a:pt x="6" y="35"/>
                  <a:pt x="6" y="35"/>
                </a:cubicBezTo>
                <a:cubicBezTo>
                  <a:pt x="3" y="35"/>
                  <a:pt x="0" y="37"/>
                  <a:pt x="0" y="41"/>
                </a:cubicBezTo>
                <a:cubicBezTo>
                  <a:pt x="0" y="206"/>
                  <a:pt x="0" y="206"/>
                  <a:pt x="0" y="206"/>
                </a:cubicBezTo>
                <a:cubicBezTo>
                  <a:pt x="0" y="210"/>
                  <a:pt x="3" y="212"/>
                  <a:pt x="6" y="212"/>
                </a:cubicBezTo>
                <a:cubicBezTo>
                  <a:pt x="250" y="212"/>
                  <a:pt x="250" y="212"/>
                  <a:pt x="250" y="212"/>
                </a:cubicBezTo>
                <a:cubicBezTo>
                  <a:pt x="253" y="212"/>
                  <a:pt x="256" y="210"/>
                  <a:pt x="256" y="206"/>
                </a:cubicBezTo>
                <a:cubicBezTo>
                  <a:pt x="256" y="41"/>
                  <a:pt x="256" y="41"/>
                  <a:pt x="256" y="41"/>
                </a:cubicBezTo>
                <a:cubicBezTo>
                  <a:pt x="256" y="37"/>
                  <a:pt x="253" y="35"/>
                  <a:pt x="250" y="35"/>
                </a:cubicBezTo>
                <a:close/>
                <a:moveTo>
                  <a:pt x="89" y="12"/>
                </a:moveTo>
                <a:cubicBezTo>
                  <a:pt x="167" y="12"/>
                  <a:pt x="167" y="12"/>
                  <a:pt x="167" y="12"/>
                </a:cubicBezTo>
                <a:cubicBezTo>
                  <a:pt x="180" y="35"/>
                  <a:pt x="180" y="35"/>
                  <a:pt x="180" y="35"/>
                </a:cubicBezTo>
                <a:cubicBezTo>
                  <a:pt x="76" y="35"/>
                  <a:pt x="76" y="35"/>
                  <a:pt x="76" y="35"/>
                </a:cubicBezTo>
                <a:lnTo>
                  <a:pt x="89" y="12"/>
                </a:lnTo>
                <a:close/>
                <a:moveTo>
                  <a:pt x="244" y="200"/>
                </a:moveTo>
                <a:cubicBezTo>
                  <a:pt x="12" y="200"/>
                  <a:pt x="12" y="200"/>
                  <a:pt x="12" y="200"/>
                </a:cubicBezTo>
                <a:cubicBezTo>
                  <a:pt x="12" y="47"/>
                  <a:pt x="12" y="47"/>
                  <a:pt x="12" y="47"/>
                </a:cubicBezTo>
                <a:cubicBezTo>
                  <a:pt x="244" y="47"/>
                  <a:pt x="244" y="47"/>
                  <a:pt x="244" y="47"/>
                </a:cubicBezTo>
                <a:lnTo>
                  <a:pt x="244" y="200"/>
                </a:lnTo>
                <a:close/>
                <a:moveTo>
                  <a:pt x="128" y="195"/>
                </a:moveTo>
                <a:cubicBezTo>
                  <a:pt x="167" y="195"/>
                  <a:pt x="199" y="163"/>
                  <a:pt x="199" y="124"/>
                </a:cubicBezTo>
                <a:cubicBezTo>
                  <a:pt x="199" y="84"/>
                  <a:pt x="167" y="52"/>
                  <a:pt x="128" y="52"/>
                </a:cubicBezTo>
                <a:cubicBezTo>
                  <a:pt x="89" y="52"/>
                  <a:pt x="57" y="84"/>
                  <a:pt x="57" y="124"/>
                </a:cubicBezTo>
                <a:cubicBezTo>
                  <a:pt x="57" y="163"/>
                  <a:pt x="89" y="195"/>
                  <a:pt x="128" y="195"/>
                </a:cubicBezTo>
                <a:close/>
                <a:moveTo>
                  <a:pt x="128" y="64"/>
                </a:moveTo>
                <a:cubicBezTo>
                  <a:pt x="161" y="64"/>
                  <a:pt x="187" y="91"/>
                  <a:pt x="187" y="124"/>
                </a:cubicBezTo>
                <a:cubicBezTo>
                  <a:pt x="187" y="156"/>
                  <a:pt x="161" y="183"/>
                  <a:pt x="128" y="183"/>
                </a:cubicBezTo>
                <a:cubicBezTo>
                  <a:pt x="95" y="183"/>
                  <a:pt x="69" y="156"/>
                  <a:pt x="69" y="124"/>
                </a:cubicBezTo>
                <a:cubicBezTo>
                  <a:pt x="69" y="91"/>
                  <a:pt x="95" y="64"/>
                  <a:pt x="128" y="64"/>
                </a:cubicBezTo>
                <a:close/>
                <a:moveTo>
                  <a:pt x="128" y="174"/>
                </a:moveTo>
                <a:cubicBezTo>
                  <a:pt x="156" y="174"/>
                  <a:pt x="179" y="152"/>
                  <a:pt x="179" y="124"/>
                </a:cubicBezTo>
                <a:cubicBezTo>
                  <a:pt x="179" y="95"/>
                  <a:pt x="156" y="73"/>
                  <a:pt x="128" y="73"/>
                </a:cubicBezTo>
                <a:cubicBezTo>
                  <a:pt x="100" y="73"/>
                  <a:pt x="77" y="95"/>
                  <a:pt x="77" y="124"/>
                </a:cubicBezTo>
                <a:cubicBezTo>
                  <a:pt x="77" y="152"/>
                  <a:pt x="100" y="174"/>
                  <a:pt x="128" y="174"/>
                </a:cubicBezTo>
                <a:close/>
                <a:moveTo>
                  <a:pt x="128" y="85"/>
                </a:moveTo>
                <a:cubicBezTo>
                  <a:pt x="150" y="85"/>
                  <a:pt x="167" y="102"/>
                  <a:pt x="167" y="124"/>
                </a:cubicBezTo>
                <a:cubicBezTo>
                  <a:pt x="167" y="145"/>
                  <a:pt x="150" y="162"/>
                  <a:pt x="128" y="162"/>
                </a:cubicBezTo>
                <a:cubicBezTo>
                  <a:pt x="107" y="162"/>
                  <a:pt x="89" y="145"/>
                  <a:pt x="89" y="124"/>
                </a:cubicBezTo>
                <a:cubicBezTo>
                  <a:pt x="89" y="102"/>
                  <a:pt x="107" y="85"/>
                  <a:pt x="128" y="85"/>
                </a:cubicBezTo>
                <a:close/>
                <a:moveTo>
                  <a:pt x="128" y="104"/>
                </a:moveTo>
                <a:cubicBezTo>
                  <a:pt x="139" y="104"/>
                  <a:pt x="148" y="113"/>
                  <a:pt x="148" y="124"/>
                </a:cubicBezTo>
                <a:cubicBezTo>
                  <a:pt x="148" y="127"/>
                  <a:pt x="150" y="130"/>
                  <a:pt x="154" y="130"/>
                </a:cubicBezTo>
                <a:cubicBezTo>
                  <a:pt x="157" y="130"/>
                  <a:pt x="160" y="127"/>
                  <a:pt x="160" y="124"/>
                </a:cubicBezTo>
                <a:cubicBezTo>
                  <a:pt x="160" y="106"/>
                  <a:pt x="146" y="92"/>
                  <a:pt x="128" y="92"/>
                </a:cubicBezTo>
                <a:cubicBezTo>
                  <a:pt x="125" y="92"/>
                  <a:pt x="122" y="94"/>
                  <a:pt x="122" y="98"/>
                </a:cubicBezTo>
                <a:cubicBezTo>
                  <a:pt x="122" y="101"/>
                  <a:pt x="125" y="104"/>
                  <a:pt x="128" y="104"/>
                </a:cubicBezTo>
                <a:close/>
              </a:path>
            </a:pathLst>
          </a:custGeom>
          <a:solidFill>
            <a:schemeClr val="tx1"/>
          </a:solidFill>
          <a:ln w="9525">
            <a:noFill/>
            <a:round/>
            <a:headEnd/>
            <a:tailEnd/>
          </a:ln>
        </p:spPr>
        <p:txBody>
          <a:bodyPr vert="horz" wrap="square" lIns="64294" tIns="32147" rIns="64294" bIns="32147" numCol="1" anchor="t" anchorCtr="0" compatLnSpc="1">
            <a:prstTxWarp prst="textNoShape">
              <a:avLst/>
            </a:prstTxWarp>
          </a:bodyPr>
          <a:lstStyle/>
          <a:p>
            <a:endParaRPr lang="en-US" sz="1780" dirty="0"/>
          </a:p>
        </p:txBody>
      </p:sp>
      <p:pic>
        <p:nvPicPr>
          <p:cNvPr id="10" name="Picture Placeholder 14"/>
          <p:cNvPicPr>
            <a:picLocks noChangeAspect="1"/>
          </p:cNvPicPr>
          <p:nvPr/>
        </p:nvPicPr>
        <p:blipFill>
          <a:blip r:embed="rId3" cstate="screen">
            <a:extLst>
              <a:ext uri="{28A0092B-C50C-407E-A947-70E740481C1C}">
                <a14:useLocalDpi xmlns:a14="http://schemas.microsoft.com/office/drawing/2010/main"/>
              </a:ext>
            </a:extLst>
          </a:blip>
          <a:srcRect l="14976" r="14976"/>
          <a:stretch>
            <a:fillRect/>
          </a:stretch>
        </p:blipFill>
        <p:spPr>
          <a:xfrm>
            <a:off x="2304976" y="1995948"/>
            <a:ext cx="2275954" cy="4865400"/>
          </a:xfrm>
          <a:prstGeom prst="rect">
            <a:avLst/>
          </a:prstGeom>
        </p:spPr>
      </p:pic>
      <p:pic>
        <p:nvPicPr>
          <p:cNvPr id="11" name="Picture Placeholder 15"/>
          <p:cNvPicPr>
            <a:picLocks noChangeAspect="1"/>
          </p:cNvPicPr>
          <p:nvPr/>
        </p:nvPicPr>
        <p:blipFill>
          <a:blip r:embed="rId3" cstate="screen">
            <a:extLst>
              <a:ext uri="{28A0092B-C50C-407E-A947-70E740481C1C}">
                <a14:useLocalDpi xmlns:a14="http://schemas.microsoft.com/office/drawing/2010/main"/>
              </a:ext>
            </a:extLst>
          </a:blip>
          <a:srcRect l="34405" r="34405"/>
          <a:stretch>
            <a:fillRect/>
          </a:stretch>
        </p:blipFill>
        <p:spPr>
          <a:xfrm>
            <a:off x="6865884" y="1995948"/>
            <a:ext cx="2275954" cy="4865400"/>
          </a:xfrm>
          <a:prstGeom prst="rect">
            <a:avLst/>
          </a:prstGeom>
        </p:spPr>
      </p:pic>
      <p:sp>
        <p:nvSpPr>
          <p:cNvPr id="12" name="Title 2"/>
          <p:cNvSpPr>
            <a:spLocks noGrp="1"/>
          </p:cNvSpPr>
          <p:nvPr>
            <p:ph type="title"/>
          </p:nvPr>
        </p:nvSpPr>
        <p:spPr>
          <a:xfrm>
            <a:off x="402336" y="825227"/>
            <a:ext cx="8303541" cy="535531"/>
          </a:xfrm>
        </p:spPr>
        <p:txBody>
          <a:bodyPr/>
          <a:lstStyle/>
          <a:p>
            <a:pPr lvl="0"/>
            <a:r>
              <a:rPr lang="en-US">
                <a:sym typeface="Yanone Kaffeesatz Bold"/>
              </a:rPr>
              <a:t>Click to edit Master title style</a:t>
            </a:r>
            <a:endParaRPr lang="en-US" dirty="0"/>
          </a:p>
        </p:txBody>
      </p:sp>
      <p:sp>
        <p:nvSpPr>
          <p:cNvPr id="13" name="TextBox 12"/>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
        <p:nvSpPr>
          <p:cNvPr id="14" name="TextBox 13"/>
          <p:cNvSpPr txBox="1"/>
          <p:nvPr/>
        </p:nvSpPr>
        <p:spPr>
          <a:xfrm>
            <a:off x="447877" y="3356361"/>
            <a:ext cx="1724311" cy="255672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The four column layout is a great way to visually present the learner with a set of information. </a:t>
            </a:r>
          </a:p>
          <a:p>
            <a:pPr algn="l">
              <a:lnSpc>
                <a:spcPct val="100000"/>
              </a:lnSpc>
            </a:pPr>
            <a:endParaRPr lang="en-US" sz="1600" dirty="0">
              <a:solidFill>
                <a:schemeClr val="tx2"/>
              </a:solidFill>
              <a:latin typeface="+mn-lt"/>
            </a:endParaRPr>
          </a:p>
          <a:p>
            <a:pPr algn="l">
              <a:lnSpc>
                <a:spcPct val="100000"/>
              </a:lnSpc>
            </a:pPr>
            <a:r>
              <a:rPr lang="en-US" sz="1600" dirty="0">
                <a:solidFill>
                  <a:schemeClr val="tx2"/>
                </a:solidFill>
                <a:latin typeface="+mn-lt"/>
              </a:rPr>
              <a:t>You can mix and match images </a:t>
            </a:r>
          </a:p>
          <a:p>
            <a:pPr algn="l">
              <a:lnSpc>
                <a:spcPct val="100000"/>
              </a:lnSpc>
            </a:pPr>
            <a:r>
              <a:rPr lang="en-US" sz="1600" dirty="0">
                <a:solidFill>
                  <a:schemeClr val="tx2"/>
                </a:solidFill>
                <a:latin typeface="+mn-lt"/>
              </a:rPr>
              <a:t>and text.</a:t>
            </a:r>
          </a:p>
        </p:txBody>
      </p:sp>
      <p:sp>
        <p:nvSpPr>
          <p:cNvPr id="15" name="TextBox 14"/>
          <p:cNvSpPr txBox="1"/>
          <p:nvPr/>
        </p:nvSpPr>
        <p:spPr>
          <a:xfrm>
            <a:off x="447877" y="2990356"/>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01</a:t>
            </a:r>
          </a:p>
        </p:txBody>
      </p:sp>
      <p:sp>
        <p:nvSpPr>
          <p:cNvPr id="16" name="TextBox 15"/>
          <p:cNvSpPr txBox="1"/>
          <p:nvPr/>
        </p:nvSpPr>
        <p:spPr>
          <a:xfrm>
            <a:off x="5083711" y="3385841"/>
            <a:ext cx="1649385" cy="2064284"/>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Don’t limit yourself to this particular look. Imagine the slide with different images or icons that are unique to your course.</a:t>
            </a:r>
          </a:p>
        </p:txBody>
      </p:sp>
      <p:sp>
        <p:nvSpPr>
          <p:cNvPr id="17" name="TextBox 16"/>
          <p:cNvSpPr txBox="1"/>
          <p:nvPr/>
        </p:nvSpPr>
        <p:spPr>
          <a:xfrm>
            <a:off x="5083711" y="3019836"/>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02</a:t>
            </a:r>
          </a:p>
        </p:txBody>
      </p:sp>
    </p:spTree>
    <p:custDataLst>
      <p:tags r:id="rId1"/>
    </p:custDataLst>
    <p:extLst>
      <p:ext uri="{BB962C8B-B14F-4D97-AF65-F5344CB8AC3E}">
        <p14:creationId xmlns:p14="http://schemas.microsoft.com/office/powerpoint/2010/main" val="21873580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ulleted List with Image">
    <p:spTree>
      <p:nvGrpSpPr>
        <p:cNvPr id="1" name=""/>
        <p:cNvGrpSpPr/>
        <p:nvPr/>
      </p:nvGrpSpPr>
      <p:grpSpPr>
        <a:xfrm>
          <a:off x="0" y="0"/>
          <a:ext cx="0" cy="0"/>
          <a:chOff x="0" y="0"/>
          <a:chExt cx="0" cy="0"/>
        </a:xfrm>
      </p:grpSpPr>
      <p:sp>
        <p:nvSpPr>
          <p:cNvPr id="9" name="Picture Placeholder 8"/>
          <p:cNvSpPr>
            <a:spLocks noGrp="1"/>
          </p:cNvSpPr>
          <p:nvPr>
            <p:ph type="pic" sz="quarter" idx="17"/>
          </p:nvPr>
        </p:nvSpPr>
        <p:spPr>
          <a:xfrm>
            <a:off x="4648200" y="-76200"/>
            <a:ext cx="4648200" cy="7010400"/>
          </a:xfrm>
        </p:spPr>
        <p:txBody>
          <a:bodyPr/>
          <a:lstStyle/>
          <a:p>
            <a:r>
              <a:rPr lang="en-US" dirty="0"/>
              <a:t>Click icon to add picture</a:t>
            </a:r>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5" name="TextBox 4"/>
          <p:cNvSpPr txBox="1"/>
          <p:nvPr/>
        </p:nvSpPr>
        <p:spPr>
          <a:xfrm>
            <a:off x="-3352800" y="228600"/>
            <a:ext cx="2590800" cy="4524315"/>
          </a:xfrm>
          <a:prstGeom prst="rect">
            <a:avLst/>
          </a:prstGeom>
          <a:noFill/>
        </p:spPr>
        <p:txBody>
          <a:bodyPr wrap="square" rtlCol="0">
            <a:spAutoFit/>
          </a:bodyPr>
          <a:lstStyle/>
          <a:p>
            <a:r>
              <a:rPr lang="en-US" b="1" u="sng" dirty="0"/>
              <a:t>Instructions:</a:t>
            </a:r>
          </a:p>
          <a:p>
            <a:r>
              <a:rPr lang="en-US" dirty="0"/>
              <a:t>Each bullet point is an individual text box. Add your text, then delete any unused bullet</a:t>
            </a:r>
            <a:r>
              <a:rPr lang="en-US" baseline="0" dirty="0"/>
              <a:t> graphics and their related text boxes. For longer text, you may want to change the vertical spacing between bullet groups. You can select the bullet and its text box and manually space them, or you can use “Distribute Vertically” under the align option.</a:t>
            </a:r>
            <a:endParaRPr lang="en-US" dirty="0"/>
          </a:p>
        </p:txBody>
      </p:sp>
      <p:sp>
        <p:nvSpPr>
          <p:cNvPr id="2" name="Title 1"/>
          <p:cNvSpPr>
            <a:spLocks noGrp="1"/>
          </p:cNvSpPr>
          <p:nvPr>
            <p:ph type="title"/>
          </p:nvPr>
        </p:nvSpPr>
        <p:spPr>
          <a:xfrm>
            <a:off x="457200" y="274638"/>
            <a:ext cx="3886200" cy="1143000"/>
          </a:xfrm>
        </p:spPr>
        <p:txBody>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5610193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6" name="Shape 47"/>
          <p:cNvSpPr/>
          <p:nvPr/>
        </p:nvSpPr>
        <p:spPr>
          <a:xfrm>
            <a:off x="3424337" y="2357122"/>
            <a:ext cx="2139889" cy="213401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solidFill>
              <a:schemeClr val="accent4">
                <a:lumMod val="60000"/>
                <a:lumOff val="40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7" name="Shape 48"/>
          <p:cNvSpPr/>
          <p:nvPr/>
        </p:nvSpPr>
        <p:spPr>
          <a:xfrm>
            <a:off x="-6456" y="2357122"/>
            <a:ext cx="4496115" cy="2143641"/>
          </a:xfrm>
          <a:prstGeom prst="rect">
            <a:avLst/>
          </a:prstGeom>
          <a:solidFill>
            <a:schemeClr val="tx2"/>
          </a:solidFill>
          <a:ln w="12700">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pic>
        <p:nvPicPr>
          <p:cNvPr id="8" name="Picture Placeholder 7"/>
          <p:cNvPicPr>
            <a:picLocks noChangeAspect="1"/>
          </p:cNvPicPr>
          <p:nvPr/>
        </p:nvPicPr>
        <p:blipFill>
          <a:blip r:embed="rId3" cstate="screen">
            <a:extLst>
              <a:ext uri="{28A0092B-C50C-407E-A947-70E740481C1C}">
                <a14:useLocalDpi xmlns:a14="http://schemas.microsoft.com/office/drawing/2010/main"/>
              </a:ext>
            </a:extLst>
          </a:blip>
          <a:srcRect t="16730" b="16730"/>
          <a:stretch>
            <a:fillRect/>
          </a:stretch>
        </p:blipFill>
        <p:spPr>
          <a:xfrm>
            <a:off x="3547319" y="2474640"/>
            <a:ext cx="1909837" cy="1908721"/>
          </a:xfrm>
          <a:prstGeom prst="roundRect">
            <a:avLst>
              <a:gd name="adj" fmla="val 50000"/>
            </a:avLst>
          </a:prstGeom>
        </p:spPr>
      </p:pic>
      <p:sp>
        <p:nvSpPr>
          <p:cNvPr id="9" name="Title 1"/>
          <p:cNvSpPr>
            <a:spLocks noGrp="1"/>
          </p:cNvSpPr>
          <p:nvPr>
            <p:ph type="title"/>
          </p:nvPr>
        </p:nvSpPr>
        <p:spPr>
          <a:xfrm>
            <a:off x="228600" y="2499360"/>
            <a:ext cx="3291840" cy="1920240"/>
          </a:xfrm>
          <a:prstGeom prst="rect">
            <a:avLst/>
          </a:prstGeom>
        </p:spPr>
        <p:txBody>
          <a:bodyPr anchor="ctr" anchorCtr="0"/>
          <a:lstStyle>
            <a:lvl1pPr>
              <a:defRPr>
                <a:solidFill>
                  <a:schemeClr val="bg1"/>
                </a:solidFill>
                <a:latin typeface="+mj-lt"/>
              </a:defRPr>
            </a:lvl1pPr>
          </a:lstStyle>
          <a:p>
            <a:r>
              <a:rPr lang="en-US" sz="4000"/>
              <a:t>Click to edit Master title style</a:t>
            </a:r>
            <a:endParaRPr lang="en-US" sz="4000" dirty="0"/>
          </a:p>
        </p:txBody>
      </p:sp>
      <p:sp>
        <p:nvSpPr>
          <p:cNvPr id="10" name="Shape 52"/>
          <p:cNvSpPr/>
          <p:nvPr/>
        </p:nvSpPr>
        <p:spPr>
          <a:xfrm>
            <a:off x="3843393" y="879502"/>
            <a:ext cx="2842777" cy="5133601"/>
          </a:xfrm>
          <a:custGeom>
            <a:avLst/>
            <a:gdLst/>
            <a:ahLst/>
            <a:cxnLst>
              <a:cxn ang="0">
                <a:pos x="wd2" y="hd2"/>
              </a:cxn>
              <a:cxn ang="5400000">
                <a:pos x="wd2" y="hd2"/>
              </a:cxn>
              <a:cxn ang="10800000">
                <a:pos x="wd2" y="hd2"/>
              </a:cxn>
              <a:cxn ang="16200000">
                <a:pos x="wd2" y="hd2"/>
              </a:cxn>
            </a:cxnLst>
            <a:rect l="0" t="0" r="r" b="b"/>
            <a:pathLst>
              <a:path w="21593" h="20833" extrusionOk="0">
                <a:moveTo>
                  <a:pt x="105" y="113"/>
                </a:moveTo>
                <a:cubicBezTo>
                  <a:pt x="5830" y="-354"/>
                  <a:pt x="11634" y="645"/>
                  <a:pt x="15772" y="2810"/>
                </a:cubicBezTo>
                <a:cubicBezTo>
                  <a:pt x="19603" y="4814"/>
                  <a:pt x="21586" y="7597"/>
                  <a:pt x="21593" y="10464"/>
                </a:cubicBezTo>
                <a:cubicBezTo>
                  <a:pt x="21600" y="13161"/>
                  <a:pt x="19854" y="15792"/>
                  <a:pt x="16398" y="17757"/>
                </a:cubicBezTo>
                <a:cubicBezTo>
                  <a:pt x="12200" y="20143"/>
                  <a:pt x="6042" y="21246"/>
                  <a:pt x="0" y="20693"/>
                </a:cubicBezTo>
              </a:path>
            </a:pathLst>
          </a:custGeom>
          <a:ln w="22225">
            <a:solidFill>
              <a:schemeClr val="tx2">
                <a:lumMod val="20000"/>
                <a:lumOff val="80000"/>
              </a:schemeClr>
            </a:solidFill>
            <a:prstDash val="solid"/>
            <a:miter/>
          </a:ln>
        </p:spPr>
        <p:txBody>
          <a:bodyPr lIns="32146" rIns="32146"/>
          <a:lstStyle/>
          <a:p>
            <a:pPr>
              <a:defRPr sz="2400"/>
            </a:pPr>
            <a:endParaRPr sz="1687" dirty="0">
              <a:solidFill>
                <a:srgbClr val="000000"/>
              </a:solidFill>
            </a:endParaRPr>
          </a:p>
        </p:txBody>
      </p:sp>
      <p:sp>
        <p:nvSpPr>
          <p:cNvPr id="11" name="Shape 54"/>
          <p:cNvSpPr/>
          <p:nvPr/>
        </p:nvSpPr>
        <p:spPr>
          <a:xfrm rot="10800000">
            <a:off x="3200400" y="5370844"/>
            <a:ext cx="1133813"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2" name="Shape 55"/>
          <p:cNvSpPr/>
          <p:nvPr/>
        </p:nvSpPr>
        <p:spPr>
          <a:xfrm rot="10800000" flipV="1">
            <a:off x="3341381" y="5512071"/>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3" name="Shape 56"/>
          <p:cNvSpPr/>
          <p:nvPr/>
        </p:nvSpPr>
        <p:spPr>
          <a:xfrm rot="10800000">
            <a:off x="4953001" y="4762473"/>
            <a:ext cx="1133813"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2">
              <a:alpha val="27843"/>
            </a:schemeClr>
          </a:solidFill>
          <a:ln w="19050" cap="flat">
            <a:noFill/>
            <a:prstDash val="solid"/>
            <a:miter lim="800000"/>
          </a:ln>
          <a:effectLst/>
        </p:spPr>
        <p:txBody>
          <a:bodyPr wrap="square" lIns="32146" tIns="32146" rIns="32146" bIns="32146" numCol="1" anchor="t">
            <a:noAutofit/>
          </a:bodyPr>
          <a:lstStyle/>
          <a:p>
            <a:pPr defTabSz="642915"/>
            <a:endParaRPr sz="3937" dirty="0">
              <a:solidFill>
                <a:srgbClr val="000000"/>
              </a:solidFill>
              <a:latin typeface="Gill Sans"/>
              <a:ea typeface="Gill Sans"/>
              <a:cs typeface="Gill Sans"/>
            </a:endParaRPr>
          </a:p>
        </p:txBody>
      </p:sp>
      <p:sp>
        <p:nvSpPr>
          <p:cNvPr id="14" name="Shape 57"/>
          <p:cNvSpPr/>
          <p:nvPr/>
        </p:nvSpPr>
        <p:spPr>
          <a:xfrm rot="10800000" flipV="1">
            <a:off x="5093983" y="4903700"/>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5" name="Shape 58"/>
          <p:cNvSpPr/>
          <p:nvPr/>
        </p:nvSpPr>
        <p:spPr>
          <a:xfrm rot="10800000">
            <a:off x="4953000" y="1022193"/>
            <a:ext cx="1133814"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6" name="Shape 59"/>
          <p:cNvSpPr/>
          <p:nvPr/>
        </p:nvSpPr>
        <p:spPr>
          <a:xfrm rot="10800000" flipV="1">
            <a:off x="5093982" y="1163420"/>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7" name="Shape 60"/>
          <p:cNvSpPr/>
          <p:nvPr/>
        </p:nvSpPr>
        <p:spPr>
          <a:xfrm rot="10800000">
            <a:off x="5652205" y="2858804"/>
            <a:ext cx="1133813" cy="11357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8" name="Shape 61"/>
          <p:cNvSpPr/>
          <p:nvPr/>
        </p:nvSpPr>
        <p:spPr>
          <a:xfrm rot="10800000" flipV="1">
            <a:off x="5793186" y="3000032"/>
            <a:ext cx="851851"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9" name="Shape 69"/>
          <p:cNvSpPr/>
          <p:nvPr/>
        </p:nvSpPr>
        <p:spPr>
          <a:xfrm rot="10800000">
            <a:off x="3200400" y="351245"/>
            <a:ext cx="1133814" cy="11357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2">
              <a:alpha val="27843"/>
            </a:schemeClr>
          </a:solidFill>
          <a:ln w="19050" cap="flat">
            <a:noFill/>
            <a:prstDash val="solid"/>
            <a:miter lim="8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20" name="Shape 70"/>
          <p:cNvSpPr/>
          <p:nvPr/>
        </p:nvSpPr>
        <p:spPr>
          <a:xfrm rot="10800000" flipV="1">
            <a:off x="3341382" y="492472"/>
            <a:ext cx="851851" cy="85334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cap="flat">
            <a:noFill/>
            <a:miter lim="4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21" name="Shape - graph"/>
          <p:cNvSpPr/>
          <p:nvPr/>
        </p:nvSpPr>
        <p:spPr>
          <a:xfrm>
            <a:off x="5314805" y="5140120"/>
            <a:ext cx="410204" cy="380502"/>
          </a:xfrm>
          <a:custGeom>
            <a:avLst/>
            <a:gdLst/>
            <a:ahLst/>
            <a:cxnLst>
              <a:cxn ang="0">
                <a:pos x="wd2" y="hd2"/>
              </a:cxn>
              <a:cxn ang="5400000">
                <a:pos x="wd2" y="hd2"/>
              </a:cxn>
              <a:cxn ang="10800000">
                <a:pos x="wd2" y="hd2"/>
              </a:cxn>
              <a:cxn ang="16200000">
                <a:pos x="wd2" y="hd2"/>
              </a:cxn>
            </a:cxnLst>
            <a:rect l="0" t="0" r="r" b="b"/>
            <a:pathLst>
              <a:path w="21600" h="21600" extrusionOk="0">
                <a:moveTo>
                  <a:pt x="7369" y="21600"/>
                </a:moveTo>
                <a:cubicBezTo>
                  <a:pt x="7454" y="21600"/>
                  <a:pt x="7539" y="21600"/>
                  <a:pt x="7624" y="21600"/>
                </a:cubicBezTo>
                <a:cubicBezTo>
                  <a:pt x="7624" y="21600"/>
                  <a:pt x="7708" y="21600"/>
                  <a:pt x="7793" y="21600"/>
                </a:cubicBezTo>
                <a:cubicBezTo>
                  <a:pt x="14231" y="21600"/>
                  <a:pt x="14231" y="21600"/>
                  <a:pt x="14231" y="21600"/>
                </a:cubicBezTo>
                <a:cubicBezTo>
                  <a:pt x="14315" y="21600"/>
                  <a:pt x="14400" y="21600"/>
                  <a:pt x="14485" y="21600"/>
                </a:cubicBezTo>
                <a:cubicBezTo>
                  <a:pt x="14485" y="21600"/>
                  <a:pt x="14569" y="21600"/>
                  <a:pt x="14654" y="21600"/>
                </a:cubicBezTo>
                <a:cubicBezTo>
                  <a:pt x="21092" y="21600"/>
                  <a:pt x="21092" y="21600"/>
                  <a:pt x="21092" y="21600"/>
                </a:cubicBezTo>
                <a:cubicBezTo>
                  <a:pt x="21431" y="21600"/>
                  <a:pt x="21600" y="21418"/>
                  <a:pt x="21600" y="21053"/>
                </a:cubicBezTo>
                <a:cubicBezTo>
                  <a:pt x="21600" y="12851"/>
                  <a:pt x="21600" y="12851"/>
                  <a:pt x="21600" y="12851"/>
                </a:cubicBezTo>
                <a:cubicBezTo>
                  <a:pt x="21600" y="12577"/>
                  <a:pt x="21431" y="12304"/>
                  <a:pt x="21092" y="12304"/>
                </a:cubicBezTo>
                <a:cubicBezTo>
                  <a:pt x="14739" y="12304"/>
                  <a:pt x="14739" y="12304"/>
                  <a:pt x="14739" y="12304"/>
                </a:cubicBezTo>
                <a:cubicBezTo>
                  <a:pt x="14739" y="5742"/>
                  <a:pt x="14739" y="5742"/>
                  <a:pt x="14739" y="5742"/>
                </a:cubicBezTo>
                <a:cubicBezTo>
                  <a:pt x="14739" y="5468"/>
                  <a:pt x="14569" y="5195"/>
                  <a:pt x="14231" y="5195"/>
                </a:cubicBezTo>
                <a:cubicBezTo>
                  <a:pt x="7878" y="5195"/>
                  <a:pt x="7878" y="5195"/>
                  <a:pt x="7878" y="5195"/>
                </a:cubicBezTo>
                <a:cubicBezTo>
                  <a:pt x="7878" y="547"/>
                  <a:pt x="7878" y="547"/>
                  <a:pt x="7878" y="547"/>
                </a:cubicBezTo>
                <a:cubicBezTo>
                  <a:pt x="7878" y="273"/>
                  <a:pt x="7708" y="0"/>
                  <a:pt x="7369" y="0"/>
                </a:cubicBezTo>
                <a:cubicBezTo>
                  <a:pt x="508" y="0"/>
                  <a:pt x="508" y="0"/>
                  <a:pt x="508" y="0"/>
                </a:cubicBezTo>
                <a:cubicBezTo>
                  <a:pt x="254" y="0"/>
                  <a:pt x="0" y="273"/>
                  <a:pt x="0" y="547"/>
                </a:cubicBezTo>
                <a:cubicBezTo>
                  <a:pt x="0" y="21053"/>
                  <a:pt x="0" y="21053"/>
                  <a:pt x="0" y="21053"/>
                </a:cubicBezTo>
                <a:cubicBezTo>
                  <a:pt x="0" y="21418"/>
                  <a:pt x="254" y="21600"/>
                  <a:pt x="508" y="21600"/>
                </a:cubicBezTo>
                <a:lnTo>
                  <a:pt x="7369" y="21600"/>
                </a:lnTo>
                <a:close/>
                <a:moveTo>
                  <a:pt x="20584" y="13397"/>
                </a:moveTo>
                <a:cubicBezTo>
                  <a:pt x="20584" y="20506"/>
                  <a:pt x="20584" y="20506"/>
                  <a:pt x="20584" y="20506"/>
                </a:cubicBezTo>
                <a:cubicBezTo>
                  <a:pt x="14739" y="20506"/>
                  <a:pt x="14739" y="20506"/>
                  <a:pt x="14739" y="20506"/>
                </a:cubicBezTo>
                <a:cubicBezTo>
                  <a:pt x="14739" y="13397"/>
                  <a:pt x="14739" y="13397"/>
                  <a:pt x="14739" y="13397"/>
                </a:cubicBezTo>
                <a:lnTo>
                  <a:pt x="20584" y="13397"/>
                </a:lnTo>
                <a:close/>
                <a:moveTo>
                  <a:pt x="13722" y="6289"/>
                </a:moveTo>
                <a:cubicBezTo>
                  <a:pt x="13722" y="20506"/>
                  <a:pt x="13722" y="20506"/>
                  <a:pt x="13722" y="20506"/>
                </a:cubicBezTo>
                <a:cubicBezTo>
                  <a:pt x="7878" y="20506"/>
                  <a:pt x="7878" y="20506"/>
                  <a:pt x="7878" y="20506"/>
                </a:cubicBezTo>
                <a:cubicBezTo>
                  <a:pt x="7878" y="6289"/>
                  <a:pt x="7878" y="6289"/>
                  <a:pt x="7878" y="6289"/>
                </a:cubicBezTo>
                <a:lnTo>
                  <a:pt x="13722" y="6289"/>
                </a:lnTo>
                <a:close/>
                <a:moveTo>
                  <a:pt x="1016" y="1094"/>
                </a:moveTo>
                <a:cubicBezTo>
                  <a:pt x="6861" y="1094"/>
                  <a:pt x="6861" y="1094"/>
                  <a:pt x="6861" y="1094"/>
                </a:cubicBezTo>
                <a:cubicBezTo>
                  <a:pt x="6861" y="20506"/>
                  <a:pt x="6861" y="20506"/>
                  <a:pt x="6861" y="20506"/>
                </a:cubicBezTo>
                <a:cubicBezTo>
                  <a:pt x="1016" y="20506"/>
                  <a:pt x="1016" y="20506"/>
                  <a:pt x="1016" y="20506"/>
                </a:cubicBezTo>
                <a:lnTo>
                  <a:pt x="1016" y="1094"/>
                </a:lnTo>
                <a:close/>
              </a:path>
            </a:pathLst>
          </a:custGeom>
          <a:solidFill>
            <a:schemeClr val="bg1"/>
          </a:solidFill>
          <a:ln w="12700">
            <a:miter lim="400000"/>
          </a:ln>
        </p:spPr>
        <p:txBody>
          <a:bodyPr lIns="32146" rIns="32146"/>
          <a:lstStyle/>
          <a:p>
            <a:pPr defTabSz="642915">
              <a:defRPr sz="1800">
                <a:latin typeface="Calibri"/>
                <a:ea typeface="Calibri"/>
                <a:cs typeface="Calibri"/>
                <a:sym typeface="Calibri"/>
              </a:defRPr>
            </a:pPr>
            <a:endParaRPr sz="1266" dirty="0">
              <a:solidFill>
                <a:srgbClr val="000000"/>
              </a:solidFill>
              <a:ea typeface="Calibri"/>
              <a:cs typeface="Calibri"/>
              <a:sym typeface="Calibri"/>
            </a:endParaRPr>
          </a:p>
        </p:txBody>
      </p:sp>
      <p:sp>
        <p:nvSpPr>
          <p:cNvPr id="22" name="shape -bullhorn"/>
          <p:cNvSpPr/>
          <p:nvPr/>
        </p:nvSpPr>
        <p:spPr>
          <a:xfrm>
            <a:off x="3565014" y="5735120"/>
            <a:ext cx="404584" cy="407245"/>
          </a:xfrm>
          <a:custGeom>
            <a:avLst/>
            <a:gdLst/>
            <a:ahLst/>
            <a:cxnLst>
              <a:cxn ang="0">
                <a:pos x="wd2" y="hd2"/>
              </a:cxn>
              <a:cxn ang="5400000">
                <a:pos x="wd2" y="hd2"/>
              </a:cxn>
              <a:cxn ang="10800000">
                <a:pos x="wd2" y="hd2"/>
              </a:cxn>
              <a:cxn ang="16200000">
                <a:pos x="wd2" y="hd2"/>
              </a:cxn>
            </a:cxnLst>
            <a:rect l="0" t="0" r="r" b="b"/>
            <a:pathLst>
              <a:path w="21600" h="21571" extrusionOk="0">
                <a:moveTo>
                  <a:pt x="19200" y="6519"/>
                </a:moveTo>
                <a:cubicBezTo>
                  <a:pt x="19200" y="481"/>
                  <a:pt x="19200" y="481"/>
                  <a:pt x="19200" y="481"/>
                </a:cubicBezTo>
                <a:cubicBezTo>
                  <a:pt x="19200" y="311"/>
                  <a:pt x="19114" y="141"/>
                  <a:pt x="18943" y="56"/>
                </a:cubicBezTo>
                <a:cubicBezTo>
                  <a:pt x="18771" y="-29"/>
                  <a:pt x="18514" y="-29"/>
                  <a:pt x="18343" y="141"/>
                </a:cubicBezTo>
                <a:cubicBezTo>
                  <a:pt x="12600" y="4308"/>
                  <a:pt x="12600" y="4308"/>
                  <a:pt x="12600" y="4308"/>
                </a:cubicBezTo>
                <a:cubicBezTo>
                  <a:pt x="4114" y="4308"/>
                  <a:pt x="4114" y="4308"/>
                  <a:pt x="4114" y="4308"/>
                </a:cubicBezTo>
                <a:cubicBezTo>
                  <a:pt x="3857" y="4308"/>
                  <a:pt x="3600" y="4478"/>
                  <a:pt x="3600" y="4818"/>
                </a:cubicBezTo>
                <a:cubicBezTo>
                  <a:pt x="3600" y="5158"/>
                  <a:pt x="3600" y="5158"/>
                  <a:pt x="3600" y="5158"/>
                </a:cubicBezTo>
                <a:cubicBezTo>
                  <a:pt x="1543" y="5414"/>
                  <a:pt x="0" y="7114"/>
                  <a:pt x="0" y="9240"/>
                </a:cubicBezTo>
                <a:cubicBezTo>
                  <a:pt x="0" y="11366"/>
                  <a:pt x="1543" y="13067"/>
                  <a:pt x="3600" y="13322"/>
                </a:cubicBezTo>
                <a:cubicBezTo>
                  <a:pt x="3600" y="13747"/>
                  <a:pt x="3600" y="13747"/>
                  <a:pt x="3600" y="13747"/>
                </a:cubicBezTo>
                <a:cubicBezTo>
                  <a:pt x="3600" y="14002"/>
                  <a:pt x="3857" y="14258"/>
                  <a:pt x="4114" y="14258"/>
                </a:cubicBezTo>
                <a:cubicBezTo>
                  <a:pt x="4886" y="14258"/>
                  <a:pt x="4886" y="14258"/>
                  <a:pt x="4886" y="14258"/>
                </a:cubicBezTo>
                <a:cubicBezTo>
                  <a:pt x="7886" y="21316"/>
                  <a:pt x="7886" y="21316"/>
                  <a:pt x="7886" y="21316"/>
                </a:cubicBezTo>
                <a:cubicBezTo>
                  <a:pt x="7971" y="21486"/>
                  <a:pt x="8143" y="21571"/>
                  <a:pt x="8400" y="21571"/>
                </a:cubicBezTo>
                <a:cubicBezTo>
                  <a:pt x="11743" y="21571"/>
                  <a:pt x="11743" y="21571"/>
                  <a:pt x="11743" y="21571"/>
                </a:cubicBezTo>
                <a:cubicBezTo>
                  <a:pt x="11914" y="21571"/>
                  <a:pt x="12086" y="21486"/>
                  <a:pt x="12171" y="21401"/>
                </a:cubicBezTo>
                <a:cubicBezTo>
                  <a:pt x="12257" y="21231"/>
                  <a:pt x="12257" y="21061"/>
                  <a:pt x="12171" y="20891"/>
                </a:cubicBezTo>
                <a:cubicBezTo>
                  <a:pt x="9343" y="14258"/>
                  <a:pt x="9343" y="14258"/>
                  <a:pt x="9343" y="14258"/>
                </a:cubicBezTo>
                <a:cubicBezTo>
                  <a:pt x="12600" y="14258"/>
                  <a:pt x="12600" y="14258"/>
                  <a:pt x="12600" y="14258"/>
                </a:cubicBezTo>
                <a:cubicBezTo>
                  <a:pt x="18343" y="18510"/>
                  <a:pt x="18343" y="18510"/>
                  <a:pt x="18343" y="18510"/>
                </a:cubicBezTo>
                <a:cubicBezTo>
                  <a:pt x="18429" y="18595"/>
                  <a:pt x="18600" y="18595"/>
                  <a:pt x="18686" y="18595"/>
                </a:cubicBezTo>
                <a:cubicBezTo>
                  <a:pt x="18771" y="18595"/>
                  <a:pt x="18857" y="18595"/>
                  <a:pt x="18943" y="18595"/>
                </a:cubicBezTo>
                <a:cubicBezTo>
                  <a:pt x="19114" y="18510"/>
                  <a:pt x="19200" y="18340"/>
                  <a:pt x="19200" y="18084"/>
                </a:cubicBezTo>
                <a:cubicBezTo>
                  <a:pt x="19200" y="11877"/>
                  <a:pt x="19200" y="11877"/>
                  <a:pt x="19200" y="11877"/>
                </a:cubicBezTo>
                <a:cubicBezTo>
                  <a:pt x="20571" y="11791"/>
                  <a:pt x="21600" y="10601"/>
                  <a:pt x="21600" y="9240"/>
                </a:cubicBezTo>
                <a:cubicBezTo>
                  <a:pt x="21600" y="7880"/>
                  <a:pt x="20571" y="6689"/>
                  <a:pt x="19200" y="6519"/>
                </a:cubicBezTo>
                <a:close/>
                <a:moveTo>
                  <a:pt x="1029" y="9240"/>
                </a:moveTo>
                <a:cubicBezTo>
                  <a:pt x="1029" y="7710"/>
                  <a:pt x="2143" y="6434"/>
                  <a:pt x="3600" y="6179"/>
                </a:cubicBezTo>
                <a:cubicBezTo>
                  <a:pt x="3600" y="12302"/>
                  <a:pt x="3600" y="12302"/>
                  <a:pt x="3600" y="12302"/>
                </a:cubicBezTo>
                <a:cubicBezTo>
                  <a:pt x="2143" y="12047"/>
                  <a:pt x="1029" y="10771"/>
                  <a:pt x="1029" y="9240"/>
                </a:cubicBezTo>
                <a:close/>
                <a:moveTo>
                  <a:pt x="10971" y="20551"/>
                </a:moveTo>
                <a:cubicBezTo>
                  <a:pt x="8743" y="20551"/>
                  <a:pt x="8743" y="20551"/>
                  <a:pt x="8743" y="20551"/>
                </a:cubicBezTo>
                <a:cubicBezTo>
                  <a:pt x="6000" y="14258"/>
                  <a:pt x="6000" y="14258"/>
                  <a:pt x="6000" y="14258"/>
                </a:cubicBezTo>
                <a:cubicBezTo>
                  <a:pt x="8229" y="14258"/>
                  <a:pt x="8229" y="14258"/>
                  <a:pt x="8229" y="14258"/>
                </a:cubicBezTo>
                <a:lnTo>
                  <a:pt x="10971" y="20551"/>
                </a:lnTo>
                <a:close/>
                <a:moveTo>
                  <a:pt x="18171" y="17064"/>
                </a:moveTo>
                <a:cubicBezTo>
                  <a:pt x="13029" y="13322"/>
                  <a:pt x="13029" y="13322"/>
                  <a:pt x="13029" y="13322"/>
                </a:cubicBezTo>
                <a:cubicBezTo>
                  <a:pt x="12943" y="13237"/>
                  <a:pt x="12857" y="13237"/>
                  <a:pt x="12771" y="13237"/>
                </a:cubicBezTo>
                <a:cubicBezTo>
                  <a:pt x="4629" y="13237"/>
                  <a:pt x="4629" y="13237"/>
                  <a:pt x="4629" y="13237"/>
                </a:cubicBezTo>
                <a:cubicBezTo>
                  <a:pt x="4629" y="5328"/>
                  <a:pt x="4629" y="5328"/>
                  <a:pt x="4629" y="5328"/>
                </a:cubicBezTo>
                <a:cubicBezTo>
                  <a:pt x="12257" y="5328"/>
                  <a:pt x="12257" y="5328"/>
                  <a:pt x="12257" y="5328"/>
                </a:cubicBezTo>
                <a:cubicBezTo>
                  <a:pt x="12257" y="9240"/>
                  <a:pt x="12257" y="9240"/>
                  <a:pt x="12257" y="9240"/>
                </a:cubicBezTo>
                <a:cubicBezTo>
                  <a:pt x="12257" y="9580"/>
                  <a:pt x="12429" y="9751"/>
                  <a:pt x="12771" y="9751"/>
                </a:cubicBezTo>
                <a:cubicBezTo>
                  <a:pt x="13029" y="9751"/>
                  <a:pt x="13286" y="9580"/>
                  <a:pt x="13286" y="9240"/>
                </a:cubicBezTo>
                <a:cubicBezTo>
                  <a:pt x="13286" y="5073"/>
                  <a:pt x="13286" y="5073"/>
                  <a:pt x="13286" y="5073"/>
                </a:cubicBezTo>
                <a:cubicBezTo>
                  <a:pt x="18171" y="1502"/>
                  <a:pt x="18171" y="1502"/>
                  <a:pt x="18171" y="1502"/>
                </a:cubicBezTo>
                <a:lnTo>
                  <a:pt x="18171" y="17064"/>
                </a:lnTo>
                <a:close/>
                <a:moveTo>
                  <a:pt x="19200" y="10856"/>
                </a:moveTo>
                <a:cubicBezTo>
                  <a:pt x="19200" y="7625"/>
                  <a:pt x="19200" y="7625"/>
                  <a:pt x="19200" y="7625"/>
                </a:cubicBezTo>
                <a:cubicBezTo>
                  <a:pt x="19971" y="7710"/>
                  <a:pt x="20571" y="8390"/>
                  <a:pt x="20571" y="9240"/>
                </a:cubicBezTo>
                <a:cubicBezTo>
                  <a:pt x="20571" y="10091"/>
                  <a:pt x="19971" y="10771"/>
                  <a:pt x="19200" y="10856"/>
                </a:cubicBezTo>
                <a:close/>
              </a:path>
            </a:pathLst>
          </a:custGeom>
          <a:solidFill>
            <a:schemeClr val="bg1"/>
          </a:solidFill>
          <a:ln w="12700">
            <a:miter lim="400000"/>
          </a:ln>
        </p:spPr>
        <p:txBody>
          <a:bodyPr lIns="32146" rIns="32146"/>
          <a:lstStyle/>
          <a:p>
            <a:pPr defTabSz="642915">
              <a:defRPr sz="1800">
                <a:latin typeface="Calibri"/>
                <a:ea typeface="Calibri"/>
                <a:cs typeface="Calibri"/>
                <a:sym typeface="Calibri"/>
              </a:defRPr>
            </a:pPr>
            <a:endParaRPr sz="1266" dirty="0">
              <a:solidFill>
                <a:srgbClr val="000000"/>
              </a:solidFill>
              <a:ea typeface="Calibri"/>
              <a:cs typeface="Calibri"/>
              <a:sym typeface="Calibri"/>
            </a:endParaRPr>
          </a:p>
        </p:txBody>
      </p:sp>
      <p:sp>
        <p:nvSpPr>
          <p:cNvPr id="23" name="Freeform - lightbulb"/>
          <p:cNvSpPr>
            <a:spLocks noEditPoints="1"/>
          </p:cNvSpPr>
          <p:nvPr/>
        </p:nvSpPr>
        <p:spPr bwMode="auto">
          <a:xfrm>
            <a:off x="3623957" y="710780"/>
            <a:ext cx="286701" cy="416727"/>
          </a:xfrm>
          <a:custGeom>
            <a:avLst/>
            <a:gdLst>
              <a:gd name="T0" fmla="*/ 2636 w 5182"/>
              <a:gd name="T1" fmla="*/ 0 h 7558"/>
              <a:gd name="T2" fmla="*/ 2337 w 5182"/>
              <a:gd name="T3" fmla="*/ 0 h 7558"/>
              <a:gd name="T4" fmla="*/ 90 w 5182"/>
              <a:gd name="T5" fmla="*/ 2219 h 7558"/>
              <a:gd name="T6" fmla="*/ 779 w 5182"/>
              <a:gd name="T7" fmla="*/ 4289 h 7558"/>
              <a:gd name="T8" fmla="*/ 1318 w 5182"/>
              <a:gd name="T9" fmla="*/ 5758 h 7558"/>
              <a:gd name="T10" fmla="*/ 1318 w 5182"/>
              <a:gd name="T11" fmla="*/ 6028 h 7558"/>
              <a:gd name="T12" fmla="*/ 1498 w 5182"/>
              <a:gd name="T13" fmla="*/ 6208 h 7558"/>
              <a:gd name="T14" fmla="*/ 3774 w 5182"/>
              <a:gd name="T15" fmla="*/ 6208 h 7558"/>
              <a:gd name="T16" fmla="*/ 3954 w 5182"/>
              <a:gd name="T17" fmla="*/ 6028 h 7558"/>
              <a:gd name="T18" fmla="*/ 3954 w 5182"/>
              <a:gd name="T19" fmla="*/ 5758 h 7558"/>
              <a:gd name="T20" fmla="*/ 4523 w 5182"/>
              <a:gd name="T21" fmla="*/ 4259 h 7558"/>
              <a:gd name="T22" fmla="*/ 5182 w 5182"/>
              <a:gd name="T23" fmla="*/ 2549 h 7558"/>
              <a:gd name="T24" fmla="*/ 2636 w 5182"/>
              <a:gd name="T25" fmla="*/ 0 h 7558"/>
              <a:gd name="T26" fmla="*/ 4283 w 5182"/>
              <a:gd name="T27" fmla="*/ 4019 h 7558"/>
              <a:gd name="T28" fmla="*/ 3595 w 5182"/>
              <a:gd name="T29" fmla="*/ 5758 h 7558"/>
              <a:gd name="T30" fmla="*/ 3595 w 5182"/>
              <a:gd name="T31" fmla="*/ 5848 h 7558"/>
              <a:gd name="T32" fmla="*/ 1678 w 5182"/>
              <a:gd name="T33" fmla="*/ 5848 h 7558"/>
              <a:gd name="T34" fmla="*/ 1678 w 5182"/>
              <a:gd name="T35" fmla="*/ 5758 h 7558"/>
              <a:gd name="T36" fmla="*/ 1049 w 5182"/>
              <a:gd name="T37" fmla="*/ 4049 h 7558"/>
              <a:gd name="T38" fmla="*/ 450 w 5182"/>
              <a:gd name="T39" fmla="*/ 2249 h 7558"/>
              <a:gd name="T40" fmla="*/ 2397 w 5182"/>
              <a:gd name="T41" fmla="*/ 360 h 7558"/>
              <a:gd name="T42" fmla="*/ 2636 w 5182"/>
              <a:gd name="T43" fmla="*/ 360 h 7558"/>
              <a:gd name="T44" fmla="*/ 4822 w 5182"/>
              <a:gd name="T45" fmla="*/ 2549 h 7558"/>
              <a:gd name="T46" fmla="*/ 4283 w 5182"/>
              <a:gd name="T47" fmla="*/ 4019 h 7558"/>
              <a:gd name="T48" fmla="*/ 3714 w 5182"/>
              <a:gd name="T49" fmla="*/ 6508 h 7558"/>
              <a:gd name="T50" fmla="*/ 1558 w 5182"/>
              <a:gd name="T51" fmla="*/ 6508 h 7558"/>
              <a:gd name="T52" fmla="*/ 1378 w 5182"/>
              <a:gd name="T53" fmla="*/ 6688 h 7558"/>
              <a:gd name="T54" fmla="*/ 1558 w 5182"/>
              <a:gd name="T55" fmla="*/ 6868 h 7558"/>
              <a:gd name="T56" fmla="*/ 3714 w 5182"/>
              <a:gd name="T57" fmla="*/ 6868 h 7558"/>
              <a:gd name="T58" fmla="*/ 3894 w 5182"/>
              <a:gd name="T59" fmla="*/ 6688 h 7558"/>
              <a:gd name="T60" fmla="*/ 3714 w 5182"/>
              <a:gd name="T61" fmla="*/ 6508 h 7558"/>
              <a:gd name="T62" fmla="*/ 3265 w 5182"/>
              <a:gd name="T63" fmla="*/ 7198 h 7558"/>
              <a:gd name="T64" fmla="*/ 2007 w 5182"/>
              <a:gd name="T65" fmla="*/ 7198 h 7558"/>
              <a:gd name="T66" fmla="*/ 1827 w 5182"/>
              <a:gd name="T67" fmla="*/ 7378 h 7558"/>
              <a:gd name="T68" fmla="*/ 2007 w 5182"/>
              <a:gd name="T69" fmla="*/ 7558 h 7558"/>
              <a:gd name="T70" fmla="*/ 3265 w 5182"/>
              <a:gd name="T71" fmla="*/ 7558 h 7558"/>
              <a:gd name="T72" fmla="*/ 3445 w 5182"/>
              <a:gd name="T73" fmla="*/ 7378 h 7558"/>
              <a:gd name="T74" fmla="*/ 3265 w 5182"/>
              <a:gd name="T75" fmla="*/ 7198 h 7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82" h="7558">
                <a:moveTo>
                  <a:pt x="2636" y="0"/>
                </a:moveTo>
                <a:cubicBezTo>
                  <a:pt x="2546" y="0"/>
                  <a:pt x="2426" y="0"/>
                  <a:pt x="2337" y="0"/>
                </a:cubicBezTo>
                <a:cubicBezTo>
                  <a:pt x="1198" y="120"/>
                  <a:pt x="240" y="1049"/>
                  <a:pt x="90" y="2219"/>
                </a:cubicBezTo>
                <a:cubicBezTo>
                  <a:pt x="0" y="2969"/>
                  <a:pt x="240" y="3749"/>
                  <a:pt x="779" y="4289"/>
                </a:cubicBezTo>
                <a:cubicBezTo>
                  <a:pt x="1139" y="4679"/>
                  <a:pt x="1318" y="5189"/>
                  <a:pt x="1318" y="5758"/>
                </a:cubicBezTo>
                <a:cubicBezTo>
                  <a:pt x="1318" y="6028"/>
                  <a:pt x="1318" y="6028"/>
                  <a:pt x="1318" y="6028"/>
                </a:cubicBezTo>
                <a:cubicBezTo>
                  <a:pt x="1318" y="6118"/>
                  <a:pt x="1408" y="6208"/>
                  <a:pt x="1498" y="6208"/>
                </a:cubicBezTo>
                <a:cubicBezTo>
                  <a:pt x="3774" y="6208"/>
                  <a:pt x="3774" y="6208"/>
                  <a:pt x="3774" y="6208"/>
                </a:cubicBezTo>
                <a:cubicBezTo>
                  <a:pt x="3864" y="6208"/>
                  <a:pt x="3954" y="6118"/>
                  <a:pt x="3954" y="6028"/>
                </a:cubicBezTo>
                <a:cubicBezTo>
                  <a:pt x="3954" y="5758"/>
                  <a:pt x="3954" y="5758"/>
                  <a:pt x="3954" y="5758"/>
                </a:cubicBezTo>
                <a:cubicBezTo>
                  <a:pt x="3954" y="5219"/>
                  <a:pt x="4164" y="4679"/>
                  <a:pt x="4523" y="4259"/>
                </a:cubicBezTo>
                <a:cubicBezTo>
                  <a:pt x="4972" y="3779"/>
                  <a:pt x="5182" y="3179"/>
                  <a:pt x="5182" y="2549"/>
                </a:cubicBezTo>
                <a:cubicBezTo>
                  <a:pt x="5182" y="1139"/>
                  <a:pt x="4044" y="0"/>
                  <a:pt x="2636" y="0"/>
                </a:cubicBezTo>
                <a:close/>
                <a:moveTo>
                  <a:pt x="4283" y="4019"/>
                </a:moveTo>
                <a:cubicBezTo>
                  <a:pt x="3834" y="4499"/>
                  <a:pt x="3595" y="5129"/>
                  <a:pt x="3595" y="5758"/>
                </a:cubicBezTo>
                <a:cubicBezTo>
                  <a:pt x="3595" y="5848"/>
                  <a:pt x="3595" y="5848"/>
                  <a:pt x="3595" y="5848"/>
                </a:cubicBezTo>
                <a:cubicBezTo>
                  <a:pt x="1678" y="5848"/>
                  <a:pt x="1678" y="5848"/>
                  <a:pt x="1678" y="5848"/>
                </a:cubicBezTo>
                <a:cubicBezTo>
                  <a:pt x="1678" y="5758"/>
                  <a:pt x="1678" y="5758"/>
                  <a:pt x="1678" y="5758"/>
                </a:cubicBezTo>
                <a:cubicBezTo>
                  <a:pt x="1678" y="5099"/>
                  <a:pt x="1468" y="4499"/>
                  <a:pt x="1049" y="4049"/>
                </a:cubicBezTo>
                <a:cubicBezTo>
                  <a:pt x="599" y="3569"/>
                  <a:pt x="390" y="2909"/>
                  <a:pt x="450" y="2249"/>
                </a:cubicBezTo>
                <a:cubicBezTo>
                  <a:pt x="570" y="1259"/>
                  <a:pt x="1378" y="480"/>
                  <a:pt x="2397" y="360"/>
                </a:cubicBezTo>
                <a:cubicBezTo>
                  <a:pt x="2456" y="360"/>
                  <a:pt x="2546" y="360"/>
                  <a:pt x="2636" y="360"/>
                </a:cubicBezTo>
                <a:cubicBezTo>
                  <a:pt x="3834" y="360"/>
                  <a:pt x="4822" y="1319"/>
                  <a:pt x="4822" y="2549"/>
                </a:cubicBezTo>
                <a:cubicBezTo>
                  <a:pt x="4822" y="3089"/>
                  <a:pt x="4643" y="3599"/>
                  <a:pt x="4283" y="4019"/>
                </a:cubicBezTo>
                <a:close/>
                <a:moveTo>
                  <a:pt x="3714" y="6508"/>
                </a:moveTo>
                <a:cubicBezTo>
                  <a:pt x="1558" y="6508"/>
                  <a:pt x="1558" y="6508"/>
                  <a:pt x="1558" y="6508"/>
                </a:cubicBezTo>
                <a:cubicBezTo>
                  <a:pt x="1468" y="6508"/>
                  <a:pt x="1378" y="6598"/>
                  <a:pt x="1378" y="6688"/>
                </a:cubicBezTo>
                <a:cubicBezTo>
                  <a:pt x="1378" y="6808"/>
                  <a:pt x="1468" y="6868"/>
                  <a:pt x="1558" y="6868"/>
                </a:cubicBezTo>
                <a:cubicBezTo>
                  <a:pt x="3714" y="6868"/>
                  <a:pt x="3714" y="6868"/>
                  <a:pt x="3714" y="6868"/>
                </a:cubicBezTo>
                <a:cubicBezTo>
                  <a:pt x="3804" y="6868"/>
                  <a:pt x="3894" y="6808"/>
                  <a:pt x="3894" y="6688"/>
                </a:cubicBezTo>
                <a:cubicBezTo>
                  <a:pt x="3894" y="6598"/>
                  <a:pt x="3804" y="6508"/>
                  <a:pt x="3714" y="6508"/>
                </a:cubicBezTo>
                <a:close/>
                <a:moveTo>
                  <a:pt x="3265" y="7198"/>
                </a:moveTo>
                <a:cubicBezTo>
                  <a:pt x="2007" y="7198"/>
                  <a:pt x="2007" y="7198"/>
                  <a:pt x="2007" y="7198"/>
                </a:cubicBezTo>
                <a:cubicBezTo>
                  <a:pt x="1917" y="7198"/>
                  <a:pt x="1827" y="7258"/>
                  <a:pt x="1827" y="7378"/>
                </a:cubicBezTo>
                <a:cubicBezTo>
                  <a:pt x="1827" y="7468"/>
                  <a:pt x="1917" y="7558"/>
                  <a:pt x="2007" y="7558"/>
                </a:cubicBezTo>
                <a:cubicBezTo>
                  <a:pt x="3265" y="7558"/>
                  <a:pt x="3265" y="7558"/>
                  <a:pt x="3265" y="7558"/>
                </a:cubicBezTo>
                <a:cubicBezTo>
                  <a:pt x="3355" y="7558"/>
                  <a:pt x="3445" y="7468"/>
                  <a:pt x="3445" y="7378"/>
                </a:cubicBezTo>
                <a:cubicBezTo>
                  <a:pt x="3445" y="7258"/>
                  <a:pt x="3355" y="7198"/>
                  <a:pt x="3265" y="7198"/>
                </a:cubicBezTo>
                <a:close/>
              </a:path>
            </a:pathLst>
          </a:custGeom>
          <a:solidFill>
            <a:schemeClr val="bg1"/>
          </a:solidFill>
          <a:ln w="0">
            <a:noFill/>
            <a:prstDash val="solid"/>
            <a:round/>
            <a:headEnd/>
            <a:tailEnd/>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24" name="Freeform - head"/>
          <p:cNvSpPr>
            <a:spLocks noEditPoints="1"/>
          </p:cNvSpPr>
          <p:nvPr/>
        </p:nvSpPr>
        <p:spPr bwMode="auto">
          <a:xfrm>
            <a:off x="5343679" y="1374978"/>
            <a:ext cx="352457" cy="430225"/>
          </a:xfrm>
          <a:custGeom>
            <a:avLst/>
            <a:gdLst>
              <a:gd name="T0" fmla="*/ 201 w 208"/>
              <a:gd name="T1" fmla="*/ 135 h 254"/>
              <a:gd name="T2" fmla="*/ 201 w 208"/>
              <a:gd name="T3" fmla="*/ 134 h 254"/>
              <a:gd name="T4" fmla="*/ 201 w 208"/>
              <a:gd name="T5" fmla="*/ 82 h 254"/>
              <a:gd name="T6" fmla="*/ 128 w 208"/>
              <a:gd name="T7" fmla="*/ 0 h 254"/>
              <a:gd name="T8" fmla="*/ 80 w 208"/>
              <a:gd name="T9" fmla="*/ 0 h 254"/>
              <a:gd name="T10" fmla="*/ 7 w 208"/>
              <a:gd name="T11" fmla="*/ 82 h 254"/>
              <a:gd name="T12" fmla="*/ 7 w 208"/>
              <a:gd name="T13" fmla="*/ 135 h 254"/>
              <a:gd name="T14" fmla="*/ 0 w 208"/>
              <a:gd name="T15" fmla="*/ 154 h 254"/>
              <a:gd name="T16" fmla="*/ 31 w 208"/>
              <a:gd name="T17" fmla="*/ 185 h 254"/>
              <a:gd name="T18" fmla="*/ 104 w 208"/>
              <a:gd name="T19" fmla="*/ 254 h 254"/>
              <a:gd name="T20" fmla="*/ 175 w 208"/>
              <a:gd name="T21" fmla="*/ 185 h 254"/>
              <a:gd name="T22" fmla="*/ 177 w 208"/>
              <a:gd name="T23" fmla="*/ 185 h 254"/>
              <a:gd name="T24" fmla="*/ 208 w 208"/>
              <a:gd name="T25" fmla="*/ 154 h 254"/>
              <a:gd name="T26" fmla="*/ 201 w 208"/>
              <a:gd name="T27" fmla="*/ 135 h 254"/>
              <a:gd name="T28" fmla="*/ 19 w 208"/>
              <a:gd name="T29" fmla="*/ 82 h 254"/>
              <a:gd name="T30" fmla="*/ 80 w 208"/>
              <a:gd name="T31" fmla="*/ 12 h 254"/>
              <a:gd name="T32" fmla="*/ 128 w 208"/>
              <a:gd name="T33" fmla="*/ 12 h 254"/>
              <a:gd name="T34" fmla="*/ 189 w 208"/>
              <a:gd name="T35" fmla="*/ 82 h 254"/>
              <a:gd name="T36" fmla="*/ 189 w 208"/>
              <a:gd name="T37" fmla="*/ 126 h 254"/>
              <a:gd name="T38" fmla="*/ 183 w 208"/>
              <a:gd name="T39" fmla="*/ 124 h 254"/>
              <a:gd name="T40" fmla="*/ 182 w 208"/>
              <a:gd name="T41" fmla="*/ 124 h 254"/>
              <a:gd name="T42" fmla="*/ 173 w 208"/>
              <a:gd name="T43" fmla="*/ 124 h 254"/>
              <a:gd name="T44" fmla="*/ 159 w 208"/>
              <a:gd name="T45" fmla="*/ 64 h 254"/>
              <a:gd name="T46" fmla="*/ 158 w 208"/>
              <a:gd name="T47" fmla="*/ 59 h 254"/>
              <a:gd name="T48" fmla="*/ 153 w 208"/>
              <a:gd name="T49" fmla="*/ 57 h 254"/>
              <a:gd name="T50" fmla="*/ 97 w 208"/>
              <a:gd name="T51" fmla="*/ 57 h 254"/>
              <a:gd name="T52" fmla="*/ 25 w 208"/>
              <a:gd name="T53" fmla="*/ 124 h 254"/>
              <a:gd name="T54" fmla="*/ 19 w 208"/>
              <a:gd name="T55" fmla="*/ 126 h 254"/>
              <a:gd name="T56" fmla="*/ 19 w 208"/>
              <a:gd name="T57" fmla="*/ 82 h 254"/>
              <a:gd name="T58" fmla="*/ 177 w 208"/>
              <a:gd name="T59" fmla="*/ 173 h 254"/>
              <a:gd name="T60" fmla="*/ 171 w 208"/>
              <a:gd name="T61" fmla="*/ 173 h 254"/>
              <a:gd name="T62" fmla="*/ 165 w 208"/>
              <a:gd name="T63" fmla="*/ 178 h 254"/>
              <a:gd name="T64" fmla="*/ 104 w 208"/>
              <a:gd name="T65" fmla="*/ 242 h 254"/>
              <a:gd name="T66" fmla="*/ 41 w 208"/>
              <a:gd name="T67" fmla="*/ 178 h 254"/>
              <a:gd name="T68" fmla="*/ 35 w 208"/>
              <a:gd name="T69" fmla="*/ 173 h 254"/>
              <a:gd name="T70" fmla="*/ 35 w 208"/>
              <a:gd name="T71" fmla="*/ 173 h 254"/>
              <a:gd name="T72" fmla="*/ 31 w 208"/>
              <a:gd name="T73" fmla="*/ 173 h 254"/>
              <a:gd name="T74" fmla="*/ 12 w 208"/>
              <a:gd name="T75" fmla="*/ 154 h 254"/>
              <a:gd name="T76" fmla="*/ 31 w 208"/>
              <a:gd name="T77" fmla="*/ 135 h 254"/>
              <a:gd name="T78" fmla="*/ 37 w 208"/>
              <a:gd name="T79" fmla="*/ 129 h 254"/>
              <a:gd name="T80" fmla="*/ 97 w 208"/>
              <a:gd name="T81" fmla="*/ 69 h 254"/>
              <a:gd name="T82" fmla="*/ 146 w 208"/>
              <a:gd name="T83" fmla="*/ 69 h 254"/>
              <a:gd name="T84" fmla="*/ 167 w 208"/>
              <a:gd name="T85" fmla="*/ 134 h 254"/>
              <a:gd name="T86" fmla="*/ 171 w 208"/>
              <a:gd name="T87" fmla="*/ 136 h 254"/>
              <a:gd name="T88" fmla="*/ 181 w 208"/>
              <a:gd name="T89" fmla="*/ 136 h 254"/>
              <a:gd name="T90" fmla="*/ 196 w 208"/>
              <a:gd name="T91" fmla="*/ 154 h 254"/>
              <a:gd name="T92" fmla="*/ 177 w 208"/>
              <a:gd name="T93" fmla="*/ 173 h 254"/>
              <a:gd name="T94" fmla="*/ 62 w 208"/>
              <a:gd name="T95" fmla="*/ 140 h 254"/>
              <a:gd name="T96" fmla="*/ 59 w 208"/>
              <a:gd name="T97" fmla="*/ 147 h 254"/>
              <a:gd name="T98" fmla="*/ 62 w 208"/>
              <a:gd name="T99" fmla="*/ 154 h 254"/>
              <a:gd name="T100" fmla="*/ 69 w 208"/>
              <a:gd name="T101" fmla="*/ 157 h 254"/>
              <a:gd name="T102" fmla="*/ 76 w 208"/>
              <a:gd name="T103" fmla="*/ 154 h 254"/>
              <a:gd name="T104" fmla="*/ 79 w 208"/>
              <a:gd name="T105" fmla="*/ 147 h 254"/>
              <a:gd name="T106" fmla="*/ 76 w 208"/>
              <a:gd name="T107" fmla="*/ 140 h 254"/>
              <a:gd name="T108" fmla="*/ 62 w 208"/>
              <a:gd name="T109" fmla="*/ 140 h 254"/>
              <a:gd name="T110" fmla="*/ 131 w 208"/>
              <a:gd name="T111" fmla="*/ 140 h 254"/>
              <a:gd name="T112" fmla="*/ 128 w 208"/>
              <a:gd name="T113" fmla="*/ 147 h 254"/>
              <a:gd name="T114" fmla="*/ 131 w 208"/>
              <a:gd name="T115" fmla="*/ 154 h 254"/>
              <a:gd name="T116" fmla="*/ 138 w 208"/>
              <a:gd name="T117" fmla="*/ 157 h 254"/>
              <a:gd name="T118" fmla="*/ 146 w 208"/>
              <a:gd name="T119" fmla="*/ 154 h 254"/>
              <a:gd name="T120" fmla="*/ 148 w 208"/>
              <a:gd name="T121" fmla="*/ 147 h 254"/>
              <a:gd name="T122" fmla="*/ 146 w 208"/>
              <a:gd name="T123" fmla="*/ 140 h 254"/>
              <a:gd name="T124" fmla="*/ 131 w 208"/>
              <a:gd name="T125" fmla="*/ 14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254">
                <a:moveTo>
                  <a:pt x="201" y="135"/>
                </a:moveTo>
                <a:cubicBezTo>
                  <a:pt x="201" y="135"/>
                  <a:pt x="201" y="134"/>
                  <a:pt x="201" y="134"/>
                </a:cubicBezTo>
                <a:cubicBezTo>
                  <a:pt x="201" y="82"/>
                  <a:pt x="201" y="82"/>
                  <a:pt x="201" y="82"/>
                </a:cubicBezTo>
                <a:cubicBezTo>
                  <a:pt x="201" y="44"/>
                  <a:pt x="169" y="0"/>
                  <a:pt x="128" y="0"/>
                </a:cubicBezTo>
                <a:cubicBezTo>
                  <a:pt x="80" y="0"/>
                  <a:pt x="80" y="0"/>
                  <a:pt x="80" y="0"/>
                </a:cubicBezTo>
                <a:cubicBezTo>
                  <a:pt x="38" y="0"/>
                  <a:pt x="7" y="44"/>
                  <a:pt x="7" y="82"/>
                </a:cubicBezTo>
                <a:cubicBezTo>
                  <a:pt x="7" y="135"/>
                  <a:pt x="7" y="135"/>
                  <a:pt x="7" y="135"/>
                </a:cubicBezTo>
                <a:cubicBezTo>
                  <a:pt x="2" y="140"/>
                  <a:pt x="0" y="147"/>
                  <a:pt x="0" y="154"/>
                </a:cubicBezTo>
                <a:cubicBezTo>
                  <a:pt x="0" y="171"/>
                  <a:pt x="14" y="185"/>
                  <a:pt x="31" y="185"/>
                </a:cubicBezTo>
                <a:cubicBezTo>
                  <a:pt x="39" y="221"/>
                  <a:pt x="74" y="254"/>
                  <a:pt x="104" y="254"/>
                </a:cubicBezTo>
                <a:cubicBezTo>
                  <a:pt x="135" y="254"/>
                  <a:pt x="165" y="219"/>
                  <a:pt x="175" y="185"/>
                </a:cubicBezTo>
                <a:cubicBezTo>
                  <a:pt x="176" y="185"/>
                  <a:pt x="176" y="185"/>
                  <a:pt x="177" y="185"/>
                </a:cubicBezTo>
                <a:cubicBezTo>
                  <a:pt x="194" y="185"/>
                  <a:pt x="208" y="171"/>
                  <a:pt x="208" y="154"/>
                </a:cubicBezTo>
                <a:cubicBezTo>
                  <a:pt x="208" y="147"/>
                  <a:pt x="205" y="140"/>
                  <a:pt x="201" y="135"/>
                </a:cubicBezTo>
                <a:close/>
                <a:moveTo>
                  <a:pt x="19" y="82"/>
                </a:moveTo>
                <a:cubicBezTo>
                  <a:pt x="19" y="50"/>
                  <a:pt x="45" y="12"/>
                  <a:pt x="80" y="12"/>
                </a:cubicBezTo>
                <a:cubicBezTo>
                  <a:pt x="128" y="12"/>
                  <a:pt x="128" y="12"/>
                  <a:pt x="128" y="12"/>
                </a:cubicBezTo>
                <a:cubicBezTo>
                  <a:pt x="162" y="12"/>
                  <a:pt x="189" y="50"/>
                  <a:pt x="189" y="82"/>
                </a:cubicBezTo>
                <a:cubicBezTo>
                  <a:pt x="189" y="126"/>
                  <a:pt x="189" y="126"/>
                  <a:pt x="189" y="126"/>
                </a:cubicBezTo>
                <a:cubicBezTo>
                  <a:pt x="187" y="125"/>
                  <a:pt x="185" y="124"/>
                  <a:pt x="183" y="124"/>
                </a:cubicBezTo>
                <a:cubicBezTo>
                  <a:pt x="183" y="124"/>
                  <a:pt x="182" y="124"/>
                  <a:pt x="182" y="124"/>
                </a:cubicBezTo>
                <a:cubicBezTo>
                  <a:pt x="173" y="124"/>
                  <a:pt x="173" y="124"/>
                  <a:pt x="173" y="124"/>
                </a:cubicBezTo>
                <a:cubicBezTo>
                  <a:pt x="149" y="102"/>
                  <a:pt x="159" y="65"/>
                  <a:pt x="159" y="64"/>
                </a:cubicBezTo>
                <a:cubicBezTo>
                  <a:pt x="160" y="63"/>
                  <a:pt x="159" y="61"/>
                  <a:pt x="158" y="59"/>
                </a:cubicBezTo>
                <a:cubicBezTo>
                  <a:pt x="157" y="58"/>
                  <a:pt x="155" y="57"/>
                  <a:pt x="153" y="57"/>
                </a:cubicBezTo>
                <a:cubicBezTo>
                  <a:pt x="97" y="57"/>
                  <a:pt x="97" y="57"/>
                  <a:pt x="97" y="57"/>
                </a:cubicBezTo>
                <a:cubicBezTo>
                  <a:pt x="59" y="57"/>
                  <a:pt x="28" y="86"/>
                  <a:pt x="25" y="124"/>
                </a:cubicBezTo>
                <a:cubicBezTo>
                  <a:pt x="23" y="124"/>
                  <a:pt x="21" y="125"/>
                  <a:pt x="19" y="126"/>
                </a:cubicBezTo>
                <a:lnTo>
                  <a:pt x="19" y="82"/>
                </a:lnTo>
                <a:close/>
                <a:moveTo>
                  <a:pt x="177" y="173"/>
                </a:moveTo>
                <a:cubicBezTo>
                  <a:pt x="176" y="173"/>
                  <a:pt x="172" y="173"/>
                  <a:pt x="171" y="173"/>
                </a:cubicBezTo>
                <a:cubicBezTo>
                  <a:pt x="168" y="173"/>
                  <a:pt x="166" y="175"/>
                  <a:pt x="165" y="178"/>
                </a:cubicBezTo>
                <a:cubicBezTo>
                  <a:pt x="157" y="208"/>
                  <a:pt x="130" y="242"/>
                  <a:pt x="104" y="242"/>
                </a:cubicBezTo>
                <a:cubicBezTo>
                  <a:pt x="78" y="242"/>
                  <a:pt x="46" y="210"/>
                  <a:pt x="41" y="178"/>
                </a:cubicBezTo>
                <a:cubicBezTo>
                  <a:pt x="41" y="175"/>
                  <a:pt x="38" y="173"/>
                  <a:pt x="35" y="173"/>
                </a:cubicBezTo>
                <a:cubicBezTo>
                  <a:pt x="35" y="173"/>
                  <a:pt x="35" y="173"/>
                  <a:pt x="35" y="173"/>
                </a:cubicBezTo>
                <a:cubicBezTo>
                  <a:pt x="35" y="173"/>
                  <a:pt x="31" y="173"/>
                  <a:pt x="31" y="173"/>
                </a:cubicBezTo>
                <a:cubicBezTo>
                  <a:pt x="20" y="173"/>
                  <a:pt x="12" y="165"/>
                  <a:pt x="12" y="154"/>
                </a:cubicBezTo>
                <a:cubicBezTo>
                  <a:pt x="12" y="144"/>
                  <a:pt x="20" y="135"/>
                  <a:pt x="31" y="135"/>
                </a:cubicBezTo>
                <a:cubicBezTo>
                  <a:pt x="34" y="135"/>
                  <a:pt x="37" y="132"/>
                  <a:pt x="37" y="129"/>
                </a:cubicBezTo>
                <a:cubicBezTo>
                  <a:pt x="37" y="96"/>
                  <a:pt x="64" y="69"/>
                  <a:pt x="97" y="69"/>
                </a:cubicBezTo>
                <a:cubicBezTo>
                  <a:pt x="146" y="69"/>
                  <a:pt x="146" y="69"/>
                  <a:pt x="146" y="69"/>
                </a:cubicBezTo>
                <a:cubicBezTo>
                  <a:pt x="144" y="83"/>
                  <a:pt x="142" y="114"/>
                  <a:pt x="167" y="134"/>
                </a:cubicBezTo>
                <a:cubicBezTo>
                  <a:pt x="168" y="135"/>
                  <a:pt x="170" y="136"/>
                  <a:pt x="171" y="136"/>
                </a:cubicBezTo>
                <a:cubicBezTo>
                  <a:pt x="181" y="136"/>
                  <a:pt x="181" y="136"/>
                  <a:pt x="181" y="136"/>
                </a:cubicBezTo>
                <a:cubicBezTo>
                  <a:pt x="190" y="138"/>
                  <a:pt x="196" y="146"/>
                  <a:pt x="196" y="154"/>
                </a:cubicBezTo>
                <a:cubicBezTo>
                  <a:pt x="196" y="165"/>
                  <a:pt x="187" y="173"/>
                  <a:pt x="177" y="173"/>
                </a:cubicBezTo>
                <a:close/>
                <a:moveTo>
                  <a:pt x="62" y="140"/>
                </a:moveTo>
                <a:cubicBezTo>
                  <a:pt x="60" y="142"/>
                  <a:pt x="59" y="144"/>
                  <a:pt x="59" y="147"/>
                </a:cubicBezTo>
                <a:cubicBezTo>
                  <a:pt x="59" y="149"/>
                  <a:pt x="60" y="152"/>
                  <a:pt x="62" y="154"/>
                </a:cubicBezTo>
                <a:cubicBezTo>
                  <a:pt x="64" y="156"/>
                  <a:pt x="66" y="157"/>
                  <a:pt x="69" y="157"/>
                </a:cubicBezTo>
                <a:cubicBezTo>
                  <a:pt x="71" y="157"/>
                  <a:pt x="74" y="156"/>
                  <a:pt x="76" y="154"/>
                </a:cubicBezTo>
                <a:cubicBezTo>
                  <a:pt x="78" y="152"/>
                  <a:pt x="79" y="149"/>
                  <a:pt x="79" y="147"/>
                </a:cubicBezTo>
                <a:cubicBezTo>
                  <a:pt x="79" y="144"/>
                  <a:pt x="78" y="142"/>
                  <a:pt x="76" y="140"/>
                </a:cubicBezTo>
                <a:cubicBezTo>
                  <a:pt x="72" y="136"/>
                  <a:pt x="65" y="136"/>
                  <a:pt x="62" y="140"/>
                </a:cubicBezTo>
                <a:close/>
                <a:moveTo>
                  <a:pt x="131" y="140"/>
                </a:moveTo>
                <a:cubicBezTo>
                  <a:pt x="130" y="142"/>
                  <a:pt x="128" y="144"/>
                  <a:pt x="128" y="147"/>
                </a:cubicBezTo>
                <a:cubicBezTo>
                  <a:pt x="128" y="149"/>
                  <a:pt x="130" y="152"/>
                  <a:pt x="131" y="154"/>
                </a:cubicBezTo>
                <a:cubicBezTo>
                  <a:pt x="133" y="156"/>
                  <a:pt x="136" y="157"/>
                  <a:pt x="138" y="157"/>
                </a:cubicBezTo>
                <a:cubicBezTo>
                  <a:pt x="141" y="157"/>
                  <a:pt x="144" y="156"/>
                  <a:pt x="146" y="154"/>
                </a:cubicBezTo>
                <a:cubicBezTo>
                  <a:pt x="147" y="152"/>
                  <a:pt x="148" y="149"/>
                  <a:pt x="148" y="147"/>
                </a:cubicBezTo>
                <a:cubicBezTo>
                  <a:pt x="148" y="144"/>
                  <a:pt x="147" y="142"/>
                  <a:pt x="146" y="140"/>
                </a:cubicBezTo>
                <a:cubicBezTo>
                  <a:pt x="142" y="136"/>
                  <a:pt x="135" y="136"/>
                  <a:pt x="131" y="140"/>
                </a:cubicBez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25" name="Freeform -clipboard"/>
          <p:cNvSpPr>
            <a:spLocks noEditPoints="1"/>
          </p:cNvSpPr>
          <p:nvPr/>
        </p:nvSpPr>
        <p:spPr bwMode="auto">
          <a:xfrm>
            <a:off x="6065148" y="3232933"/>
            <a:ext cx="307926" cy="387539"/>
          </a:xfrm>
          <a:custGeom>
            <a:avLst/>
            <a:gdLst>
              <a:gd name="T0" fmla="*/ 138 w 197"/>
              <a:gd name="T1" fmla="*/ 13 h 248"/>
              <a:gd name="T2" fmla="*/ 132 w 197"/>
              <a:gd name="T3" fmla="*/ 0 h 248"/>
              <a:gd name="T4" fmla="*/ 59 w 197"/>
              <a:gd name="T5" fmla="*/ 6 h 248"/>
              <a:gd name="T6" fmla="*/ 6 w 197"/>
              <a:gd name="T7" fmla="*/ 13 h 248"/>
              <a:gd name="T8" fmla="*/ 0 w 197"/>
              <a:gd name="T9" fmla="*/ 242 h 248"/>
              <a:gd name="T10" fmla="*/ 191 w 197"/>
              <a:gd name="T11" fmla="*/ 248 h 248"/>
              <a:gd name="T12" fmla="*/ 197 w 197"/>
              <a:gd name="T13" fmla="*/ 19 h 248"/>
              <a:gd name="T14" fmla="*/ 71 w 197"/>
              <a:gd name="T15" fmla="*/ 12 h 248"/>
              <a:gd name="T16" fmla="*/ 126 w 197"/>
              <a:gd name="T17" fmla="*/ 47 h 248"/>
              <a:gd name="T18" fmla="*/ 71 w 197"/>
              <a:gd name="T19" fmla="*/ 12 h 248"/>
              <a:gd name="T20" fmla="*/ 12 w 197"/>
              <a:gd name="T21" fmla="*/ 236 h 248"/>
              <a:gd name="T22" fmla="*/ 59 w 197"/>
              <a:gd name="T23" fmla="*/ 25 h 248"/>
              <a:gd name="T24" fmla="*/ 65 w 197"/>
              <a:gd name="T25" fmla="*/ 59 h 248"/>
              <a:gd name="T26" fmla="*/ 138 w 197"/>
              <a:gd name="T27" fmla="*/ 53 h 248"/>
              <a:gd name="T28" fmla="*/ 185 w 197"/>
              <a:gd name="T29" fmla="*/ 25 h 248"/>
              <a:gd name="T30" fmla="*/ 65 w 197"/>
              <a:gd name="T31" fmla="*/ 135 h 248"/>
              <a:gd name="T32" fmla="*/ 138 w 197"/>
              <a:gd name="T33" fmla="*/ 129 h 248"/>
              <a:gd name="T34" fmla="*/ 65 w 197"/>
              <a:gd name="T35" fmla="*/ 123 h 248"/>
              <a:gd name="T36" fmla="*/ 65 w 197"/>
              <a:gd name="T37" fmla="*/ 135 h 248"/>
              <a:gd name="T38" fmla="*/ 132 w 197"/>
              <a:gd name="T39" fmla="*/ 95 h 248"/>
              <a:gd name="T40" fmla="*/ 132 w 197"/>
              <a:gd name="T41" fmla="*/ 83 h 248"/>
              <a:gd name="T42" fmla="*/ 59 w 197"/>
              <a:gd name="T43" fmla="*/ 89 h 248"/>
              <a:gd name="T44" fmla="*/ 65 w 197"/>
              <a:gd name="T45" fmla="*/ 175 h 248"/>
              <a:gd name="T46" fmla="*/ 138 w 197"/>
              <a:gd name="T47" fmla="*/ 169 h 248"/>
              <a:gd name="T48" fmla="*/ 65 w 197"/>
              <a:gd name="T49" fmla="*/ 163 h 248"/>
              <a:gd name="T50" fmla="*/ 65 w 197"/>
              <a:gd name="T51" fmla="*/ 175 h 248"/>
              <a:gd name="T52" fmla="*/ 38 w 197"/>
              <a:gd name="T53" fmla="*/ 41 h 248"/>
              <a:gd name="T54" fmla="*/ 32 w 197"/>
              <a:gd name="T55" fmla="*/ 210 h 248"/>
              <a:gd name="T56" fmla="*/ 159 w 197"/>
              <a:gd name="T57" fmla="*/ 216 h 248"/>
              <a:gd name="T58" fmla="*/ 165 w 197"/>
              <a:gd name="T59" fmla="*/ 47 h 248"/>
              <a:gd name="T60" fmla="*/ 153 w 197"/>
              <a:gd name="T61" fmla="*/ 47 h 248"/>
              <a:gd name="T62" fmla="*/ 44 w 197"/>
              <a:gd name="T63" fmla="*/ 20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7" h="248">
                <a:moveTo>
                  <a:pt x="191" y="13"/>
                </a:moveTo>
                <a:cubicBezTo>
                  <a:pt x="138" y="13"/>
                  <a:pt x="138" y="13"/>
                  <a:pt x="138" y="13"/>
                </a:cubicBezTo>
                <a:cubicBezTo>
                  <a:pt x="138" y="6"/>
                  <a:pt x="138" y="6"/>
                  <a:pt x="138" y="6"/>
                </a:cubicBezTo>
                <a:cubicBezTo>
                  <a:pt x="138" y="3"/>
                  <a:pt x="135" y="0"/>
                  <a:pt x="132" y="0"/>
                </a:cubicBezTo>
                <a:cubicBezTo>
                  <a:pt x="65" y="0"/>
                  <a:pt x="65" y="0"/>
                  <a:pt x="65" y="0"/>
                </a:cubicBezTo>
                <a:cubicBezTo>
                  <a:pt x="62" y="0"/>
                  <a:pt x="59" y="3"/>
                  <a:pt x="59" y="6"/>
                </a:cubicBezTo>
                <a:cubicBezTo>
                  <a:pt x="59" y="13"/>
                  <a:pt x="59" y="13"/>
                  <a:pt x="59" y="13"/>
                </a:cubicBezTo>
                <a:cubicBezTo>
                  <a:pt x="6" y="13"/>
                  <a:pt x="6" y="13"/>
                  <a:pt x="6" y="13"/>
                </a:cubicBezTo>
                <a:cubicBezTo>
                  <a:pt x="2" y="13"/>
                  <a:pt x="0" y="16"/>
                  <a:pt x="0" y="19"/>
                </a:cubicBezTo>
                <a:cubicBezTo>
                  <a:pt x="0" y="242"/>
                  <a:pt x="0" y="242"/>
                  <a:pt x="0" y="242"/>
                </a:cubicBezTo>
                <a:cubicBezTo>
                  <a:pt x="0" y="246"/>
                  <a:pt x="2" y="248"/>
                  <a:pt x="6" y="248"/>
                </a:cubicBezTo>
                <a:cubicBezTo>
                  <a:pt x="191" y="248"/>
                  <a:pt x="191" y="248"/>
                  <a:pt x="191" y="248"/>
                </a:cubicBezTo>
                <a:cubicBezTo>
                  <a:pt x="194" y="248"/>
                  <a:pt x="197" y="246"/>
                  <a:pt x="197" y="242"/>
                </a:cubicBezTo>
                <a:cubicBezTo>
                  <a:pt x="197" y="19"/>
                  <a:pt x="197" y="19"/>
                  <a:pt x="197" y="19"/>
                </a:cubicBezTo>
                <a:cubicBezTo>
                  <a:pt x="197" y="16"/>
                  <a:pt x="194" y="13"/>
                  <a:pt x="191" y="13"/>
                </a:cubicBezTo>
                <a:close/>
                <a:moveTo>
                  <a:pt x="71" y="12"/>
                </a:moveTo>
                <a:cubicBezTo>
                  <a:pt x="126" y="12"/>
                  <a:pt x="126" y="12"/>
                  <a:pt x="126" y="12"/>
                </a:cubicBezTo>
                <a:cubicBezTo>
                  <a:pt x="126" y="47"/>
                  <a:pt x="126" y="47"/>
                  <a:pt x="126" y="47"/>
                </a:cubicBezTo>
                <a:cubicBezTo>
                  <a:pt x="71" y="47"/>
                  <a:pt x="71" y="47"/>
                  <a:pt x="71" y="47"/>
                </a:cubicBezTo>
                <a:lnTo>
                  <a:pt x="71" y="12"/>
                </a:lnTo>
                <a:close/>
                <a:moveTo>
                  <a:pt x="185" y="236"/>
                </a:moveTo>
                <a:cubicBezTo>
                  <a:pt x="12" y="236"/>
                  <a:pt x="12" y="236"/>
                  <a:pt x="12" y="236"/>
                </a:cubicBezTo>
                <a:cubicBezTo>
                  <a:pt x="12" y="25"/>
                  <a:pt x="12" y="25"/>
                  <a:pt x="12" y="25"/>
                </a:cubicBezTo>
                <a:cubicBezTo>
                  <a:pt x="59" y="25"/>
                  <a:pt x="59" y="25"/>
                  <a:pt x="59" y="25"/>
                </a:cubicBezTo>
                <a:cubicBezTo>
                  <a:pt x="59" y="53"/>
                  <a:pt x="59" y="53"/>
                  <a:pt x="59" y="53"/>
                </a:cubicBezTo>
                <a:cubicBezTo>
                  <a:pt x="59" y="57"/>
                  <a:pt x="62" y="59"/>
                  <a:pt x="65" y="59"/>
                </a:cubicBezTo>
                <a:cubicBezTo>
                  <a:pt x="132" y="59"/>
                  <a:pt x="132" y="59"/>
                  <a:pt x="132" y="59"/>
                </a:cubicBezTo>
                <a:cubicBezTo>
                  <a:pt x="135" y="59"/>
                  <a:pt x="138" y="57"/>
                  <a:pt x="138" y="53"/>
                </a:cubicBezTo>
                <a:cubicBezTo>
                  <a:pt x="138" y="25"/>
                  <a:pt x="138" y="25"/>
                  <a:pt x="138" y="25"/>
                </a:cubicBezTo>
                <a:cubicBezTo>
                  <a:pt x="185" y="25"/>
                  <a:pt x="185" y="25"/>
                  <a:pt x="185" y="25"/>
                </a:cubicBezTo>
                <a:lnTo>
                  <a:pt x="185" y="236"/>
                </a:lnTo>
                <a:close/>
                <a:moveTo>
                  <a:pt x="65" y="135"/>
                </a:moveTo>
                <a:cubicBezTo>
                  <a:pt x="132" y="135"/>
                  <a:pt x="132" y="135"/>
                  <a:pt x="132" y="135"/>
                </a:cubicBezTo>
                <a:cubicBezTo>
                  <a:pt x="135" y="135"/>
                  <a:pt x="138" y="132"/>
                  <a:pt x="138" y="129"/>
                </a:cubicBezTo>
                <a:cubicBezTo>
                  <a:pt x="138" y="125"/>
                  <a:pt x="135" y="123"/>
                  <a:pt x="132" y="123"/>
                </a:cubicBezTo>
                <a:cubicBezTo>
                  <a:pt x="65" y="123"/>
                  <a:pt x="65" y="123"/>
                  <a:pt x="65" y="123"/>
                </a:cubicBezTo>
                <a:cubicBezTo>
                  <a:pt x="62" y="123"/>
                  <a:pt x="59" y="125"/>
                  <a:pt x="59" y="129"/>
                </a:cubicBezTo>
                <a:cubicBezTo>
                  <a:pt x="59" y="132"/>
                  <a:pt x="62" y="135"/>
                  <a:pt x="65" y="135"/>
                </a:cubicBezTo>
                <a:close/>
                <a:moveTo>
                  <a:pt x="65" y="95"/>
                </a:moveTo>
                <a:cubicBezTo>
                  <a:pt x="132" y="95"/>
                  <a:pt x="132" y="95"/>
                  <a:pt x="132" y="95"/>
                </a:cubicBezTo>
                <a:cubicBezTo>
                  <a:pt x="135" y="95"/>
                  <a:pt x="138" y="92"/>
                  <a:pt x="138" y="89"/>
                </a:cubicBezTo>
                <a:cubicBezTo>
                  <a:pt x="138" y="85"/>
                  <a:pt x="135" y="83"/>
                  <a:pt x="132" y="83"/>
                </a:cubicBezTo>
                <a:cubicBezTo>
                  <a:pt x="65" y="83"/>
                  <a:pt x="65" y="83"/>
                  <a:pt x="65" y="83"/>
                </a:cubicBezTo>
                <a:cubicBezTo>
                  <a:pt x="62" y="83"/>
                  <a:pt x="59" y="85"/>
                  <a:pt x="59" y="89"/>
                </a:cubicBezTo>
                <a:cubicBezTo>
                  <a:pt x="59" y="92"/>
                  <a:pt x="62" y="95"/>
                  <a:pt x="65" y="95"/>
                </a:cubicBezTo>
                <a:close/>
                <a:moveTo>
                  <a:pt x="65" y="175"/>
                </a:moveTo>
                <a:cubicBezTo>
                  <a:pt x="132" y="175"/>
                  <a:pt x="132" y="175"/>
                  <a:pt x="132" y="175"/>
                </a:cubicBezTo>
                <a:cubicBezTo>
                  <a:pt x="135" y="175"/>
                  <a:pt x="138" y="172"/>
                  <a:pt x="138" y="169"/>
                </a:cubicBezTo>
                <a:cubicBezTo>
                  <a:pt x="138" y="165"/>
                  <a:pt x="135" y="163"/>
                  <a:pt x="132" y="163"/>
                </a:cubicBezTo>
                <a:cubicBezTo>
                  <a:pt x="65" y="163"/>
                  <a:pt x="65" y="163"/>
                  <a:pt x="65" y="163"/>
                </a:cubicBezTo>
                <a:cubicBezTo>
                  <a:pt x="62" y="163"/>
                  <a:pt x="59" y="165"/>
                  <a:pt x="59" y="169"/>
                </a:cubicBezTo>
                <a:cubicBezTo>
                  <a:pt x="59" y="172"/>
                  <a:pt x="62" y="175"/>
                  <a:pt x="65" y="175"/>
                </a:cubicBezTo>
                <a:close/>
                <a:moveTo>
                  <a:pt x="44" y="47"/>
                </a:moveTo>
                <a:cubicBezTo>
                  <a:pt x="44" y="44"/>
                  <a:pt x="41" y="41"/>
                  <a:pt x="38" y="41"/>
                </a:cubicBezTo>
                <a:cubicBezTo>
                  <a:pt x="34" y="41"/>
                  <a:pt x="32" y="44"/>
                  <a:pt x="32" y="47"/>
                </a:cubicBezTo>
                <a:cubicBezTo>
                  <a:pt x="32" y="210"/>
                  <a:pt x="32" y="210"/>
                  <a:pt x="32" y="210"/>
                </a:cubicBezTo>
                <a:cubicBezTo>
                  <a:pt x="32" y="214"/>
                  <a:pt x="34" y="216"/>
                  <a:pt x="38" y="216"/>
                </a:cubicBezTo>
                <a:cubicBezTo>
                  <a:pt x="159" y="216"/>
                  <a:pt x="159" y="216"/>
                  <a:pt x="159" y="216"/>
                </a:cubicBezTo>
                <a:cubicBezTo>
                  <a:pt x="162" y="216"/>
                  <a:pt x="165" y="214"/>
                  <a:pt x="165" y="210"/>
                </a:cubicBezTo>
                <a:cubicBezTo>
                  <a:pt x="165" y="47"/>
                  <a:pt x="165" y="47"/>
                  <a:pt x="165" y="47"/>
                </a:cubicBezTo>
                <a:cubicBezTo>
                  <a:pt x="165" y="44"/>
                  <a:pt x="162" y="41"/>
                  <a:pt x="159" y="41"/>
                </a:cubicBezTo>
                <a:cubicBezTo>
                  <a:pt x="156" y="41"/>
                  <a:pt x="153" y="44"/>
                  <a:pt x="153" y="47"/>
                </a:cubicBezTo>
                <a:cubicBezTo>
                  <a:pt x="153" y="204"/>
                  <a:pt x="153" y="204"/>
                  <a:pt x="153" y="204"/>
                </a:cubicBezTo>
                <a:cubicBezTo>
                  <a:pt x="44" y="204"/>
                  <a:pt x="44" y="204"/>
                  <a:pt x="44" y="204"/>
                </a:cubicBezTo>
                <a:lnTo>
                  <a:pt x="44" y="47"/>
                </a:ln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grpSp>
        <p:nvGrpSpPr>
          <p:cNvPr id="26" name="Group 25"/>
          <p:cNvGrpSpPr/>
          <p:nvPr/>
        </p:nvGrpSpPr>
        <p:grpSpPr>
          <a:xfrm>
            <a:off x="1512846" y="300804"/>
            <a:ext cx="2140801" cy="1691625"/>
            <a:chOff x="-121501" y="-2685843"/>
            <a:chExt cx="2140801" cy="1691625"/>
          </a:xfrm>
        </p:grpSpPr>
        <p:sp>
          <p:nvSpPr>
            <p:cNvPr id="27" name="TextBox 26"/>
            <p:cNvSpPr txBox="1"/>
            <p:nvPr/>
          </p:nvSpPr>
          <p:spPr>
            <a:xfrm>
              <a:off x="-121501" y="-2319838"/>
              <a:ext cx="1645501" cy="1325620"/>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first menu item here.</a:t>
              </a:r>
            </a:p>
          </p:txBody>
        </p:sp>
        <p:sp>
          <p:nvSpPr>
            <p:cNvPr id="28" name="TextBox 27"/>
            <p:cNvSpPr txBox="1"/>
            <p:nvPr/>
          </p:nvSpPr>
          <p:spPr>
            <a:xfrm>
              <a:off x="-121501" y="-2685843"/>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01</a:t>
              </a:r>
            </a:p>
          </p:txBody>
        </p:sp>
      </p:grpSp>
      <p:grpSp>
        <p:nvGrpSpPr>
          <p:cNvPr id="29" name="Group 28"/>
          <p:cNvGrpSpPr/>
          <p:nvPr/>
        </p:nvGrpSpPr>
        <p:grpSpPr>
          <a:xfrm>
            <a:off x="6103831" y="919143"/>
            <a:ext cx="2218109" cy="1691625"/>
            <a:chOff x="2639642" y="-2685843"/>
            <a:chExt cx="2218109" cy="1691625"/>
          </a:xfrm>
        </p:grpSpPr>
        <p:sp>
          <p:nvSpPr>
            <p:cNvPr id="30" name="TextBox 29"/>
            <p:cNvSpPr txBox="1"/>
            <p:nvPr/>
          </p:nvSpPr>
          <p:spPr>
            <a:xfrm>
              <a:off x="2639643" y="-2319838"/>
              <a:ext cx="2218108" cy="1325620"/>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second menu item here.</a:t>
              </a:r>
            </a:p>
          </p:txBody>
        </p:sp>
        <p:sp>
          <p:nvSpPr>
            <p:cNvPr id="31" name="TextBox 30"/>
            <p:cNvSpPr txBox="1"/>
            <p:nvPr/>
          </p:nvSpPr>
          <p:spPr>
            <a:xfrm>
              <a:off x="2639642" y="-2685843"/>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02</a:t>
              </a:r>
            </a:p>
          </p:txBody>
        </p:sp>
      </p:grpSp>
      <p:grpSp>
        <p:nvGrpSpPr>
          <p:cNvPr id="32" name="Group 31"/>
          <p:cNvGrpSpPr/>
          <p:nvPr/>
        </p:nvGrpSpPr>
        <p:grpSpPr>
          <a:xfrm>
            <a:off x="6850799" y="2784666"/>
            <a:ext cx="2140801" cy="1999402"/>
            <a:chOff x="5375421" y="-2319631"/>
            <a:chExt cx="2140801" cy="1999402"/>
          </a:xfrm>
        </p:grpSpPr>
        <p:sp>
          <p:nvSpPr>
            <p:cNvPr id="33" name="TextBox 32"/>
            <p:cNvSpPr txBox="1"/>
            <p:nvPr/>
          </p:nvSpPr>
          <p:spPr>
            <a:xfrm>
              <a:off x="5375423" y="-1953626"/>
              <a:ext cx="1654027" cy="163339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third menu item here.</a:t>
              </a:r>
            </a:p>
          </p:txBody>
        </p:sp>
        <p:sp>
          <p:nvSpPr>
            <p:cNvPr id="34" name="TextBox 33"/>
            <p:cNvSpPr txBox="1"/>
            <p:nvPr/>
          </p:nvSpPr>
          <p:spPr>
            <a:xfrm>
              <a:off x="5375421" y="-2319631"/>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03</a:t>
              </a:r>
            </a:p>
          </p:txBody>
        </p:sp>
      </p:grpSp>
      <p:grpSp>
        <p:nvGrpSpPr>
          <p:cNvPr id="35" name="Group 34"/>
          <p:cNvGrpSpPr/>
          <p:nvPr/>
        </p:nvGrpSpPr>
        <p:grpSpPr>
          <a:xfrm>
            <a:off x="6096000" y="4752182"/>
            <a:ext cx="2140801" cy="1999402"/>
            <a:chOff x="8832191" y="-1911264"/>
            <a:chExt cx="2140801" cy="1999402"/>
          </a:xfrm>
        </p:grpSpPr>
        <p:sp>
          <p:nvSpPr>
            <p:cNvPr id="36" name="TextBox 35"/>
            <p:cNvSpPr txBox="1"/>
            <p:nvPr/>
          </p:nvSpPr>
          <p:spPr>
            <a:xfrm>
              <a:off x="8832193" y="-1545259"/>
              <a:ext cx="1654027" cy="163339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fourth menu item here.</a:t>
              </a:r>
            </a:p>
          </p:txBody>
        </p:sp>
        <p:sp>
          <p:nvSpPr>
            <p:cNvPr id="37" name="TextBox 36"/>
            <p:cNvSpPr txBox="1"/>
            <p:nvPr/>
          </p:nvSpPr>
          <p:spPr>
            <a:xfrm>
              <a:off x="8832191" y="-1911264"/>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04</a:t>
              </a:r>
            </a:p>
          </p:txBody>
        </p:sp>
      </p:grpSp>
      <p:grpSp>
        <p:nvGrpSpPr>
          <p:cNvPr id="38" name="Group 37"/>
          <p:cNvGrpSpPr/>
          <p:nvPr/>
        </p:nvGrpSpPr>
        <p:grpSpPr>
          <a:xfrm>
            <a:off x="1512846" y="5309988"/>
            <a:ext cx="2140801" cy="1999402"/>
            <a:chOff x="11384891" y="-1069186"/>
            <a:chExt cx="2140801" cy="1999402"/>
          </a:xfrm>
        </p:grpSpPr>
        <p:sp>
          <p:nvSpPr>
            <p:cNvPr id="39" name="TextBox 38"/>
            <p:cNvSpPr txBox="1"/>
            <p:nvPr/>
          </p:nvSpPr>
          <p:spPr>
            <a:xfrm>
              <a:off x="11384893" y="-703181"/>
              <a:ext cx="1654027" cy="163339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fifth menu item here.</a:t>
              </a:r>
            </a:p>
          </p:txBody>
        </p:sp>
        <p:sp>
          <p:nvSpPr>
            <p:cNvPr id="40" name="TextBox 39"/>
            <p:cNvSpPr txBox="1"/>
            <p:nvPr/>
          </p:nvSpPr>
          <p:spPr>
            <a:xfrm>
              <a:off x="11384891" y="-1069186"/>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05</a:t>
              </a:r>
            </a:p>
          </p:txBody>
        </p:sp>
      </p:grpSp>
    </p:spTree>
    <p:custDataLst>
      <p:tags r:id="rId1"/>
    </p:custDataLst>
    <p:extLst>
      <p:ext uri="{BB962C8B-B14F-4D97-AF65-F5344CB8AC3E}">
        <p14:creationId xmlns:p14="http://schemas.microsoft.com/office/powerpoint/2010/main" val="33970485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Infographic">
    <p:spTree>
      <p:nvGrpSpPr>
        <p:cNvPr id="1" name=""/>
        <p:cNvGrpSpPr/>
        <p:nvPr/>
      </p:nvGrpSpPr>
      <p:grpSpPr>
        <a:xfrm>
          <a:off x="0" y="0"/>
          <a:ext cx="0" cy="0"/>
          <a:chOff x="0" y="0"/>
          <a:chExt cx="0" cy="0"/>
        </a:xfrm>
      </p:grpSpPr>
      <p:sp>
        <p:nvSpPr>
          <p:cNvPr id="2" name="Title 4"/>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3" name="Shape 394"/>
          <p:cNvSpPr/>
          <p:nvPr/>
        </p:nvSpPr>
        <p:spPr>
          <a:xfrm>
            <a:off x="446543" y="1975618"/>
            <a:ext cx="3860906" cy="386090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lumMod val="60000"/>
              <a:lumOff val="40000"/>
            </a:schemeClr>
          </a:solidFill>
          <a:ln w="12700">
            <a:miter lim="400000"/>
          </a:ln>
        </p:spPr>
        <p:txBody>
          <a:bodyPr lIns="55811" tIns="55811" rIns="55811" bIns="55811" anchor="ctr"/>
          <a:lstStyle/>
          <a:p>
            <a:pPr lvl="0">
              <a:defRPr>
                <a:solidFill>
                  <a:srgbClr val="FFFFFF"/>
                </a:solidFill>
              </a:defRPr>
            </a:pPr>
            <a:endParaRPr sz="1780" dirty="0"/>
          </a:p>
        </p:txBody>
      </p:sp>
      <p:sp>
        <p:nvSpPr>
          <p:cNvPr id="4" name="Shape 395"/>
          <p:cNvSpPr/>
          <p:nvPr/>
        </p:nvSpPr>
        <p:spPr>
          <a:xfrm>
            <a:off x="780844" y="2644218"/>
            <a:ext cx="3192305" cy="31923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12700">
            <a:miter lim="400000"/>
          </a:ln>
        </p:spPr>
        <p:txBody>
          <a:bodyPr lIns="55811" tIns="55811" rIns="55811" bIns="55811" anchor="ctr"/>
          <a:lstStyle/>
          <a:p>
            <a:pPr lvl="0">
              <a:defRPr>
                <a:solidFill>
                  <a:srgbClr val="FFFFFF"/>
                </a:solidFill>
              </a:defRPr>
            </a:pPr>
            <a:endParaRPr sz="1780" dirty="0"/>
          </a:p>
        </p:txBody>
      </p:sp>
      <p:sp>
        <p:nvSpPr>
          <p:cNvPr id="5" name="Shape 396"/>
          <p:cNvSpPr/>
          <p:nvPr/>
        </p:nvSpPr>
        <p:spPr>
          <a:xfrm>
            <a:off x="1126495" y="3335522"/>
            <a:ext cx="2501002" cy="25010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lumMod val="40000"/>
              <a:lumOff val="60000"/>
            </a:schemeClr>
          </a:solidFill>
          <a:ln w="12700">
            <a:miter lim="400000"/>
          </a:ln>
        </p:spPr>
        <p:txBody>
          <a:bodyPr lIns="55811" tIns="55811" rIns="55811" bIns="55811" anchor="ctr"/>
          <a:lstStyle/>
          <a:p>
            <a:pPr lvl="0">
              <a:defRPr>
                <a:solidFill>
                  <a:srgbClr val="FFFFFF"/>
                </a:solidFill>
              </a:defRPr>
            </a:pPr>
            <a:endParaRPr sz="1780" dirty="0"/>
          </a:p>
        </p:txBody>
      </p:sp>
      <p:sp>
        <p:nvSpPr>
          <p:cNvPr id="6" name="Shape 397"/>
          <p:cNvSpPr/>
          <p:nvPr/>
        </p:nvSpPr>
        <p:spPr>
          <a:xfrm>
            <a:off x="1456719" y="3995968"/>
            <a:ext cx="1840555" cy="184055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lumMod val="20000"/>
              <a:lumOff val="80000"/>
            </a:schemeClr>
          </a:solidFill>
          <a:ln w="12700">
            <a:miter lim="400000"/>
          </a:ln>
        </p:spPr>
        <p:txBody>
          <a:bodyPr lIns="55811" tIns="55811" rIns="55811" bIns="55811" anchor="ctr"/>
          <a:lstStyle/>
          <a:p>
            <a:pPr lvl="0">
              <a:defRPr>
                <a:solidFill>
                  <a:srgbClr val="FFFFFF"/>
                </a:solidFill>
              </a:defRPr>
            </a:pPr>
            <a:endParaRPr sz="1780" dirty="0"/>
          </a:p>
        </p:txBody>
      </p:sp>
      <p:sp>
        <p:nvSpPr>
          <p:cNvPr id="7" name="Shape 398"/>
          <p:cNvSpPr/>
          <p:nvPr/>
        </p:nvSpPr>
        <p:spPr>
          <a:xfrm>
            <a:off x="3705425" y="2448968"/>
            <a:ext cx="1620972" cy="0"/>
          </a:xfrm>
          <a:prstGeom prst="line">
            <a:avLst/>
          </a:prstGeom>
          <a:noFill/>
          <a:ln w="19050" cap="flat">
            <a:solidFill>
              <a:schemeClr val="accent4">
                <a:lumMod val="20000"/>
                <a:lumOff val="80000"/>
              </a:schemeClr>
            </a:solidFill>
            <a:prstDash val="solid"/>
            <a:miter lim="800000"/>
            <a:headEnd type="oval" w="med" len="med"/>
            <a:tailEnd type="triangle" w="med" len="sm"/>
          </a:ln>
          <a:effectLst/>
        </p:spPr>
        <p:txBody>
          <a:bodyPr wrap="square" lIns="32146" tIns="32146" rIns="32146" bIns="32146" numCol="1" anchor="t">
            <a:noAutofit/>
          </a:bodyPr>
          <a:lstStyle/>
          <a:p>
            <a:pPr lvl="0">
              <a:defRPr sz="2400"/>
            </a:pPr>
            <a:endParaRPr sz="1687" dirty="0"/>
          </a:p>
        </p:txBody>
      </p:sp>
      <p:sp>
        <p:nvSpPr>
          <p:cNvPr id="8" name="TextBox 7"/>
          <p:cNvSpPr txBox="1"/>
          <p:nvPr/>
        </p:nvSpPr>
        <p:spPr>
          <a:xfrm>
            <a:off x="2006921" y="2173926"/>
            <a:ext cx="740150" cy="402291"/>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tx1"/>
                </a:solidFill>
                <a:latin typeface="Yanone Kaffeesatz Regular"/>
                <a:ea typeface="Yanone Kaffeesatz Regular"/>
                <a:cs typeface="Yanone Kaffeesatz Regular"/>
              </a:defRPr>
            </a:lvl1pPr>
          </a:lstStyle>
          <a:p>
            <a:pPr algn="ctr"/>
            <a:r>
              <a:rPr lang="en-US" dirty="0">
                <a:latin typeface="+mj-lt"/>
                <a:ea typeface="Oswald Light" charset="0"/>
                <a:cs typeface="Oswald Light" charset="0"/>
                <a:sym typeface="Yanone Kaffeesatz Regular"/>
              </a:rPr>
              <a:t>55%</a:t>
            </a:r>
          </a:p>
        </p:txBody>
      </p:sp>
      <p:sp>
        <p:nvSpPr>
          <p:cNvPr id="9" name="TextBox 8"/>
          <p:cNvSpPr txBox="1"/>
          <p:nvPr/>
        </p:nvSpPr>
        <p:spPr>
          <a:xfrm>
            <a:off x="5351569" y="2285891"/>
            <a:ext cx="3618262" cy="547055"/>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Infographics allow you to communicate content in a compelling way.</a:t>
            </a:r>
          </a:p>
        </p:txBody>
      </p:sp>
      <p:sp>
        <p:nvSpPr>
          <p:cNvPr id="10" name="Shape 398"/>
          <p:cNvSpPr/>
          <p:nvPr/>
        </p:nvSpPr>
        <p:spPr>
          <a:xfrm>
            <a:off x="3697407" y="3259416"/>
            <a:ext cx="1628990" cy="0"/>
          </a:xfrm>
          <a:prstGeom prst="line">
            <a:avLst/>
          </a:prstGeom>
          <a:noFill/>
          <a:ln w="19050" cap="flat">
            <a:solidFill>
              <a:schemeClr val="accent4">
                <a:lumMod val="20000"/>
                <a:lumOff val="80000"/>
              </a:schemeClr>
            </a:solidFill>
            <a:prstDash val="solid"/>
            <a:miter lim="800000"/>
            <a:headEnd type="oval" w="med" len="med"/>
            <a:tailEnd type="triangle" w="med" len="sm"/>
          </a:ln>
          <a:effectLst/>
        </p:spPr>
        <p:txBody>
          <a:bodyPr wrap="square" lIns="32146" tIns="32146" rIns="32146" bIns="32146" numCol="1" anchor="t">
            <a:noAutofit/>
          </a:bodyPr>
          <a:lstStyle/>
          <a:p>
            <a:pPr lvl="0">
              <a:defRPr sz="2400"/>
            </a:pPr>
            <a:endParaRPr sz="1687" dirty="0"/>
          </a:p>
        </p:txBody>
      </p:sp>
      <p:sp>
        <p:nvSpPr>
          <p:cNvPr id="11" name="TextBox 10"/>
          <p:cNvSpPr txBox="1"/>
          <p:nvPr/>
        </p:nvSpPr>
        <p:spPr>
          <a:xfrm>
            <a:off x="2006921" y="3593677"/>
            <a:ext cx="740150" cy="402291"/>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tx1"/>
                </a:solidFill>
                <a:latin typeface="Yanone Kaffeesatz Regular"/>
                <a:ea typeface="Yanone Kaffeesatz Regular"/>
                <a:cs typeface="Yanone Kaffeesatz Regular"/>
              </a:defRPr>
            </a:lvl1pPr>
          </a:lstStyle>
          <a:p>
            <a:pPr algn="ctr"/>
            <a:r>
              <a:rPr lang="en-US" dirty="0">
                <a:latin typeface="+mj-lt"/>
                <a:ea typeface="Oswald Light" charset="0"/>
                <a:cs typeface="Oswald Light" charset="0"/>
                <a:sym typeface="Yanone Kaffeesatz Regular"/>
              </a:rPr>
              <a:t>23%</a:t>
            </a:r>
          </a:p>
        </p:txBody>
      </p:sp>
      <p:sp>
        <p:nvSpPr>
          <p:cNvPr id="12" name="Shape 398"/>
          <p:cNvSpPr/>
          <p:nvPr/>
        </p:nvSpPr>
        <p:spPr>
          <a:xfrm>
            <a:off x="3574325" y="4069866"/>
            <a:ext cx="1752072" cy="0"/>
          </a:xfrm>
          <a:prstGeom prst="line">
            <a:avLst/>
          </a:prstGeom>
          <a:noFill/>
          <a:ln w="19050" cap="flat">
            <a:solidFill>
              <a:schemeClr val="accent4">
                <a:lumMod val="20000"/>
                <a:lumOff val="80000"/>
              </a:schemeClr>
            </a:solidFill>
            <a:prstDash val="solid"/>
            <a:miter lim="800000"/>
            <a:headEnd type="oval" w="med" len="med"/>
            <a:tailEnd type="triangle" w="med" len="sm"/>
          </a:ln>
          <a:effectLst/>
        </p:spPr>
        <p:txBody>
          <a:bodyPr wrap="square" lIns="32146" tIns="32146" rIns="32146" bIns="32146" numCol="1" anchor="t">
            <a:noAutofit/>
          </a:bodyPr>
          <a:lstStyle/>
          <a:p>
            <a:pPr lvl="0">
              <a:defRPr sz="2400"/>
            </a:pPr>
            <a:endParaRPr sz="1687" dirty="0"/>
          </a:p>
        </p:txBody>
      </p:sp>
      <p:sp>
        <p:nvSpPr>
          <p:cNvPr id="13" name="Shape 401"/>
          <p:cNvSpPr>
            <a:spLocks noChangeAspect="1"/>
          </p:cNvSpPr>
          <p:nvPr/>
        </p:nvSpPr>
        <p:spPr>
          <a:xfrm>
            <a:off x="2376996" y="3462717"/>
            <a:ext cx="0" cy="0"/>
          </a:xfrm>
          <a:prstGeom prst="roundRect">
            <a:avLst>
              <a:gd name="adj" fmla="val 50000"/>
            </a:avLst>
          </a:prstGeom>
          <a:solidFill>
            <a:schemeClr val="bg1"/>
          </a:solidFill>
          <a:ln w="22225" cap="flat">
            <a:noFill/>
            <a:prstDash val="sysDot"/>
            <a:miter lim="800000"/>
          </a:ln>
          <a:effectLst/>
        </p:spPr>
        <p:txBody>
          <a:bodyPr wrap="square" lIns="32146" tIns="32146" rIns="32146" bIns="32146" numCol="1" anchor="t">
            <a:noAutofit/>
          </a:bodyPr>
          <a:lstStyle/>
          <a:p>
            <a:pPr defTabSz="642915">
              <a:defRPr sz="2100">
                <a:latin typeface="Open Sans Condensed Light"/>
                <a:ea typeface="Open Sans Condensed Light"/>
                <a:cs typeface="Open Sans Condensed Light"/>
                <a:sym typeface="Open Sans Condensed Light"/>
              </a:defRPr>
            </a:pPr>
            <a:endParaRPr sz="1477" dirty="0">
              <a:latin typeface="Lato Light" charset="0"/>
              <a:ea typeface="Lato Light" charset="0"/>
              <a:cs typeface="Lato Light" charset="0"/>
            </a:endParaRPr>
          </a:p>
        </p:txBody>
      </p:sp>
      <p:sp>
        <p:nvSpPr>
          <p:cNvPr id="14" name="TextBox 13"/>
          <p:cNvSpPr txBox="1"/>
          <p:nvPr/>
        </p:nvSpPr>
        <p:spPr>
          <a:xfrm>
            <a:off x="2006921" y="2922271"/>
            <a:ext cx="740150" cy="402291"/>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tx1"/>
                </a:solidFill>
                <a:latin typeface="Yanone Kaffeesatz Regular"/>
                <a:ea typeface="Yanone Kaffeesatz Regular"/>
                <a:cs typeface="Yanone Kaffeesatz Regular"/>
              </a:defRPr>
            </a:lvl1pPr>
          </a:lstStyle>
          <a:p>
            <a:pPr algn="ctr"/>
            <a:r>
              <a:rPr lang="en-US" dirty="0">
                <a:latin typeface="+mj-lt"/>
                <a:ea typeface="Oswald Light" charset="0"/>
                <a:cs typeface="Oswald Light" charset="0"/>
                <a:sym typeface="Yanone Kaffeesatz Regular"/>
              </a:rPr>
              <a:t>45%</a:t>
            </a:r>
          </a:p>
        </p:txBody>
      </p:sp>
      <p:sp>
        <p:nvSpPr>
          <p:cNvPr id="15" name="Shape 398"/>
          <p:cNvSpPr/>
          <p:nvPr/>
        </p:nvSpPr>
        <p:spPr>
          <a:xfrm>
            <a:off x="3384357" y="4886075"/>
            <a:ext cx="1942039" cy="0"/>
          </a:xfrm>
          <a:prstGeom prst="line">
            <a:avLst/>
          </a:prstGeom>
          <a:noFill/>
          <a:ln w="19050" cap="flat">
            <a:solidFill>
              <a:schemeClr val="accent4">
                <a:lumMod val="20000"/>
                <a:lumOff val="80000"/>
              </a:schemeClr>
            </a:solidFill>
            <a:prstDash val="solid"/>
            <a:miter lim="800000"/>
            <a:headEnd type="oval" w="med" len="med"/>
            <a:tailEnd type="triangle" w="med" len="sm"/>
          </a:ln>
          <a:effectLst/>
        </p:spPr>
        <p:txBody>
          <a:bodyPr wrap="square" lIns="32146" tIns="32146" rIns="32146" bIns="32146" numCol="1" anchor="t">
            <a:noAutofit/>
          </a:bodyPr>
          <a:lstStyle/>
          <a:p>
            <a:pPr lvl="0">
              <a:defRPr sz="2400"/>
            </a:pPr>
            <a:endParaRPr sz="1687" dirty="0"/>
          </a:p>
        </p:txBody>
      </p:sp>
      <p:sp>
        <p:nvSpPr>
          <p:cNvPr id="16" name="Shape 401"/>
          <p:cNvSpPr>
            <a:spLocks noChangeAspect="1"/>
          </p:cNvSpPr>
          <p:nvPr/>
        </p:nvSpPr>
        <p:spPr>
          <a:xfrm>
            <a:off x="2376996" y="4278927"/>
            <a:ext cx="0" cy="0"/>
          </a:xfrm>
          <a:prstGeom prst="roundRect">
            <a:avLst>
              <a:gd name="adj" fmla="val 50000"/>
            </a:avLst>
          </a:prstGeom>
          <a:solidFill>
            <a:schemeClr val="bg1"/>
          </a:solidFill>
          <a:ln w="22225" cap="flat">
            <a:noFill/>
            <a:prstDash val="sysDot"/>
            <a:miter lim="800000"/>
          </a:ln>
          <a:effectLst/>
        </p:spPr>
        <p:txBody>
          <a:bodyPr wrap="square" lIns="32146" tIns="32146" rIns="32146" bIns="32146" numCol="1" anchor="t">
            <a:noAutofit/>
          </a:bodyPr>
          <a:lstStyle/>
          <a:p>
            <a:pPr defTabSz="642915">
              <a:defRPr sz="2100">
                <a:latin typeface="Open Sans Condensed Light"/>
                <a:ea typeface="Open Sans Condensed Light"/>
                <a:cs typeface="Open Sans Condensed Light"/>
                <a:sym typeface="Open Sans Condensed Light"/>
              </a:defRPr>
            </a:pPr>
            <a:endParaRPr sz="1477" dirty="0">
              <a:latin typeface="Lato Light" charset="0"/>
              <a:ea typeface="Lato Light" charset="0"/>
              <a:cs typeface="Lato Light" charset="0"/>
            </a:endParaRPr>
          </a:p>
        </p:txBody>
      </p:sp>
      <p:sp>
        <p:nvSpPr>
          <p:cNvPr id="17" name="TextBox 16"/>
          <p:cNvSpPr txBox="1"/>
          <p:nvPr/>
        </p:nvSpPr>
        <p:spPr>
          <a:xfrm>
            <a:off x="2006921" y="4611033"/>
            <a:ext cx="740150" cy="402291"/>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tx1"/>
                </a:solidFill>
                <a:latin typeface="Yanone Kaffeesatz Regular"/>
                <a:ea typeface="Yanone Kaffeesatz Regular"/>
                <a:cs typeface="Yanone Kaffeesatz Regular"/>
              </a:defRPr>
            </a:lvl1pPr>
          </a:lstStyle>
          <a:p>
            <a:pPr algn="ctr"/>
            <a:r>
              <a:rPr lang="en-US" dirty="0">
                <a:latin typeface="+mj-lt"/>
                <a:ea typeface="Oswald Light" charset="0"/>
                <a:cs typeface="Oswald Light" charset="0"/>
                <a:sym typeface="Yanone Kaffeesatz Regular"/>
              </a:rPr>
              <a:t>12%</a:t>
            </a:r>
          </a:p>
        </p:txBody>
      </p:sp>
      <p:sp>
        <p:nvSpPr>
          <p:cNvPr id="18" name="TextBox 17"/>
          <p:cNvSpPr txBox="1"/>
          <p:nvPr/>
        </p:nvSpPr>
        <p:spPr>
          <a:xfrm>
            <a:off x="5351569" y="3107807"/>
            <a:ext cx="2872331" cy="547055"/>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You can leverage animations to build a creative masterpiece.</a:t>
            </a:r>
          </a:p>
        </p:txBody>
      </p:sp>
      <p:sp>
        <p:nvSpPr>
          <p:cNvPr id="19" name="TextBox 18"/>
          <p:cNvSpPr txBox="1"/>
          <p:nvPr/>
        </p:nvSpPr>
        <p:spPr>
          <a:xfrm>
            <a:off x="5351569" y="3929723"/>
            <a:ext cx="3210089" cy="547055"/>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Sync the animations with narration to create a more dynamic feel.</a:t>
            </a:r>
          </a:p>
        </p:txBody>
      </p:sp>
      <p:sp>
        <p:nvSpPr>
          <p:cNvPr id="20" name="TextBox 19"/>
          <p:cNvSpPr txBox="1"/>
          <p:nvPr/>
        </p:nvSpPr>
        <p:spPr>
          <a:xfrm>
            <a:off x="5351569" y="4751640"/>
            <a:ext cx="3618262" cy="547055"/>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Simple tips like these can keep learners interested and set them up for success.</a:t>
            </a:r>
          </a:p>
        </p:txBody>
      </p:sp>
      <p:sp>
        <p:nvSpPr>
          <p:cNvPr id="21" name="TextBox 20"/>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Tree>
    <p:custDataLst>
      <p:tags r:id="rId1"/>
    </p:custDataLst>
    <p:extLst>
      <p:ext uri="{BB962C8B-B14F-4D97-AF65-F5344CB8AC3E}">
        <p14:creationId xmlns:p14="http://schemas.microsoft.com/office/powerpoint/2010/main" val="24555920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Metaphor">
    <p:spTree>
      <p:nvGrpSpPr>
        <p:cNvPr id="1" name=""/>
        <p:cNvGrpSpPr/>
        <p:nvPr/>
      </p:nvGrpSpPr>
      <p:grpSpPr>
        <a:xfrm>
          <a:off x="0" y="0"/>
          <a:ext cx="0" cy="0"/>
          <a:chOff x="0" y="0"/>
          <a:chExt cx="0" cy="0"/>
        </a:xfrm>
      </p:grpSpPr>
      <p:pic>
        <p:nvPicPr>
          <p:cNvPr id="6" name="Picture Placeholder 5"/>
          <p:cNvPicPr>
            <a:picLocks noChangeAspect="1"/>
          </p:cNvPicPr>
          <p:nvPr/>
        </p:nvPicPr>
        <p:blipFill>
          <a:blip r:embed="rId3" cstate="screen">
            <a:extLst>
              <a:ext uri="{28A0092B-C50C-407E-A947-70E740481C1C}">
                <a14:useLocalDpi xmlns:a14="http://schemas.microsoft.com/office/drawing/2010/main"/>
              </a:ext>
            </a:extLst>
          </a:blip>
          <a:srcRect l="16710" r="16710"/>
          <a:stretch>
            <a:fillRect/>
          </a:stretch>
        </p:blipFill>
        <p:spPr>
          <a:xfrm>
            <a:off x="2908846" y="2156520"/>
            <a:ext cx="3351982" cy="3358679"/>
          </a:xfrm>
          <a:prstGeom prst="rect">
            <a:avLst/>
          </a:prstGeom>
        </p:spPr>
      </p:pic>
      <p:sp>
        <p:nvSpPr>
          <p:cNvPr id="7" name="Title 38"/>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8" name="Shape 122"/>
          <p:cNvSpPr/>
          <p:nvPr/>
        </p:nvSpPr>
        <p:spPr>
          <a:xfrm rot="10800000" flipV="1">
            <a:off x="2654906" y="2210443"/>
            <a:ext cx="1150687" cy="1152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9050">
            <a:solidFill>
              <a:schemeClr val="tx2">
                <a:lumMod val="20000"/>
                <a:lumOff val="80000"/>
              </a:schemeClr>
            </a:solidFill>
            <a:prstDash val="solid"/>
            <a:miter/>
          </a:ln>
        </p:spPr>
        <p:txBody>
          <a:bodyPr lIns="32146" rIns="32146"/>
          <a:lstStyle/>
          <a:p>
            <a:pPr defTabSz="642915">
              <a:defRPr sz="5600">
                <a:latin typeface="Gill Sans"/>
                <a:ea typeface="Gill Sans"/>
                <a:cs typeface="Gill Sans"/>
                <a:sym typeface="Gill Sans"/>
              </a:defRPr>
            </a:pPr>
            <a:endParaRPr sz="3937" dirty="0"/>
          </a:p>
        </p:txBody>
      </p:sp>
      <p:sp>
        <p:nvSpPr>
          <p:cNvPr id="9" name="Shape 123"/>
          <p:cNvSpPr/>
          <p:nvPr/>
        </p:nvSpPr>
        <p:spPr>
          <a:xfrm rot="10800000" flipV="1">
            <a:off x="2654906" y="4500388"/>
            <a:ext cx="1150687" cy="1152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9050">
            <a:solidFill>
              <a:schemeClr val="tx2">
                <a:lumMod val="20000"/>
                <a:lumOff val="80000"/>
              </a:schemeClr>
            </a:solidFill>
            <a:prstDash val="solid"/>
            <a:miter/>
          </a:ln>
        </p:spPr>
        <p:txBody>
          <a:bodyPr lIns="32146" rIns="32146"/>
          <a:lstStyle/>
          <a:p>
            <a:pPr defTabSz="642915">
              <a:defRPr sz="5600">
                <a:latin typeface="Gill Sans"/>
                <a:ea typeface="Gill Sans"/>
                <a:cs typeface="Gill Sans"/>
                <a:sym typeface="Gill Sans"/>
              </a:defRPr>
            </a:pPr>
            <a:endParaRPr sz="3937" dirty="0"/>
          </a:p>
        </p:txBody>
      </p:sp>
      <p:sp>
        <p:nvSpPr>
          <p:cNvPr id="10" name="Shape 124"/>
          <p:cNvSpPr/>
          <p:nvPr/>
        </p:nvSpPr>
        <p:spPr>
          <a:xfrm rot="10800000" flipV="1">
            <a:off x="5308397" y="2221051"/>
            <a:ext cx="1150687" cy="1152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9050">
            <a:solidFill>
              <a:schemeClr val="tx2">
                <a:lumMod val="20000"/>
                <a:lumOff val="80000"/>
              </a:schemeClr>
            </a:solidFill>
            <a:prstDash val="solid"/>
            <a:miter/>
          </a:ln>
        </p:spPr>
        <p:txBody>
          <a:bodyPr lIns="32146" rIns="32146"/>
          <a:lstStyle/>
          <a:p>
            <a:pPr defTabSz="642915">
              <a:defRPr sz="5600">
                <a:latin typeface="Gill Sans"/>
                <a:ea typeface="Gill Sans"/>
                <a:cs typeface="Gill Sans"/>
                <a:sym typeface="Gill Sans"/>
              </a:defRPr>
            </a:pPr>
            <a:endParaRPr sz="3937" dirty="0"/>
          </a:p>
        </p:txBody>
      </p:sp>
      <p:sp>
        <p:nvSpPr>
          <p:cNvPr id="11" name="Shape 125"/>
          <p:cNvSpPr/>
          <p:nvPr/>
        </p:nvSpPr>
        <p:spPr>
          <a:xfrm rot="10800000" flipV="1">
            <a:off x="5308397" y="4440180"/>
            <a:ext cx="1150687" cy="1152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9050">
            <a:solidFill>
              <a:schemeClr val="tx2">
                <a:lumMod val="20000"/>
                <a:lumOff val="80000"/>
              </a:schemeClr>
            </a:solidFill>
            <a:prstDash val="solid"/>
            <a:miter/>
          </a:ln>
        </p:spPr>
        <p:txBody>
          <a:bodyPr lIns="32146" rIns="32146"/>
          <a:lstStyle/>
          <a:p>
            <a:pPr defTabSz="642915">
              <a:defRPr sz="5600">
                <a:latin typeface="Gill Sans"/>
                <a:ea typeface="Gill Sans"/>
                <a:cs typeface="Gill Sans"/>
                <a:sym typeface="Gill Sans"/>
              </a:defRPr>
            </a:pPr>
            <a:endParaRPr sz="3937" dirty="0"/>
          </a:p>
        </p:txBody>
      </p:sp>
      <p:sp>
        <p:nvSpPr>
          <p:cNvPr id="12" name="Shape 126"/>
          <p:cNvSpPr/>
          <p:nvPr/>
        </p:nvSpPr>
        <p:spPr>
          <a:xfrm rot="10800000">
            <a:off x="2771112" y="4619462"/>
            <a:ext cx="918273" cy="9198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a:miter lim="400000"/>
          </a:ln>
        </p:spPr>
        <p:txBody>
          <a:bodyPr lIns="32146" rIns="32146"/>
          <a:lstStyle/>
          <a:p>
            <a:pPr defTabSz="642915">
              <a:defRPr sz="5600">
                <a:latin typeface="Gill Sans"/>
                <a:ea typeface="Gill Sans"/>
                <a:cs typeface="Gill Sans"/>
                <a:sym typeface="Gill Sans"/>
              </a:defRPr>
            </a:pPr>
            <a:endParaRPr sz="3937" dirty="0"/>
          </a:p>
        </p:txBody>
      </p:sp>
      <p:sp>
        <p:nvSpPr>
          <p:cNvPr id="13" name="Shape 127"/>
          <p:cNvSpPr/>
          <p:nvPr/>
        </p:nvSpPr>
        <p:spPr>
          <a:xfrm rot="10800000">
            <a:off x="2771113" y="2326853"/>
            <a:ext cx="918273" cy="9198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a:miter lim="400000"/>
          </a:ln>
        </p:spPr>
        <p:txBody>
          <a:bodyPr lIns="32146" rIns="32146"/>
          <a:lstStyle/>
          <a:p>
            <a:pPr defTabSz="642915">
              <a:defRPr sz="5600">
                <a:latin typeface="Gill Sans"/>
                <a:ea typeface="Gill Sans"/>
                <a:cs typeface="Gill Sans"/>
                <a:sym typeface="Gill Sans"/>
              </a:defRPr>
            </a:pPr>
            <a:endParaRPr sz="3937" dirty="0"/>
          </a:p>
        </p:txBody>
      </p:sp>
      <p:sp>
        <p:nvSpPr>
          <p:cNvPr id="14" name="Shape 128"/>
          <p:cNvSpPr/>
          <p:nvPr/>
        </p:nvSpPr>
        <p:spPr>
          <a:xfrm rot="10800000">
            <a:off x="5424604" y="4556590"/>
            <a:ext cx="918273" cy="9198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12700">
            <a:miter lim="400000"/>
          </a:ln>
        </p:spPr>
        <p:txBody>
          <a:bodyPr lIns="32146" rIns="32146"/>
          <a:lstStyle/>
          <a:p>
            <a:pPr defTabSz="642915">
              <a:defRPr sz="5600">
                <a:latin typeface="Gill Sans"/>
                <a:ea typeface="Gill Sans"/>
                <a:cs typeface="Gill Sans"/>
                <a:sym typeface="Gill Sans"/>
              </a:defRPr>
            </a:pPr>
            <a:endParaRPr sz="3937" dirty="0"/>
          </a:p>
        </p:txBody>
      </p:sp>
      <p:sp>
        <p:nvSpPr>
          <p:cNvPr id="15" name="Shape 129"/>
          <p:cNvSpPr/>
          <p:nvPr/>
        </p:nvSpPr>
        <p:spPr>
          <a:xfrm rot="10800000">
            <a:off x="5424604" y="2337461"/>
            <a:ext cx="918273" cy="9198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lumMod val="40000"/>
              <a:lumOff val="60000"/>
            </a:schemeClr>
          </a:solidFill>
          <a:ln w="12700">
            <a:miter lim="400000"/>
          </a:ln>
        </p:spPr>
        <p:txBody>
          <a:bodyPr lIns="32146" rIns="32146"/>
          <a:lstStyle/>
          <a:p>
            <a:pPr defTabSz="642915">
              <a:defRPr sz="5600">
                <a:latin typeface="Gill Sans"/>
                <a:ea typeface="Gill Sans"/>
                <a:cs typeface="Gill Sans"/>
                <a:sym typeface="Gill Sans"/>
              </a:defRPr>
            </a:pPr>
            <a:endParaRPr sz="3937" dirty="0"/>
          </a:p>
        </p:txBody>
      </p:sp>
      <p:sp>
        <p:nvSpPr>
          <p:cNvPr id="16" name="Shape 138"/>
          <p:cNvSpPr/>
          <p:nvPr/>
        </p:nvSpPr>
        <p:spPr>
          <a:xfrm>
            <a:off x="3030763" y="4929835"/>
            <a:ext cx="394952" cy="293806"/>
          </a:xfrm>
          <a:custGeom>
            <a:avLst/>
            <a:gdLst/>
            <a:ahLst/>
            <a:cxnLst>
              <a:cxn ang="0">
                <a:pos x="wd2" y="hd2"/>
              </a:cxn>
              <a:cxn ang="5400000">
                <a:pos x="wd2" y="hd2"/>
              </a:cxn>
              <a:cxn ang="10800000">
                <a:pos x="wd2" y="hd2"/>
              </a:cxn>
              <a:cxn ang="16200000">
                <a:pos x="wd2" y="hd2"/>
              </a:cxn>
            </a:cxnLst>
            <a:rect l="0" t="0" r="r" b="b"/>
            <a:pathLst>
              <a:path w="21600" h="21600" extrusionOk="0">
                <a:moveTo>
                  <a:pt x="2898" y="21600"/>
                </a:moveTo>
                <a:cubicBezTo>
                  <a:pt x="4566" y="21600"/>
                  <a:pt x="5795" y="19830"/>
                  <a:pt x="5795" y="17705"/>
                </a:cubicBezTo>
                <a:cubicBezTo>
                  <a:pt x="5795" y="16525"/>
                  <a:pt x="5444" y="15580"/>
                  <a:pt x="4917" y="14872"/>
                </a:cubicBezTo>
                <a:cubicBezTo>
                  <a:pt x="8956" y="7436"/>
                  <a:pt x="8956" y="7436"/>
                  <a:pt x="8956" y="7436"/>
                </a:cubicBezTo>
                <a:cubicBezTo>
                  <a:pt x="9307" y="7672"/>
                  <a:pt x="9746" y="7790"/>
                  <a:pt x="10185" y="7790"/>
                </a:cubicBezTo>
                <a:cubicBezTo>
                  <a:pt x="11151" y="7790"/>
                  <a:pt x="12029" y="7200"/>
                  <a:pt x="12556" y="6256"/>
                </a:cubicBezTo>
                <a:cubicBezTo>
                  <a:pt x="15980" y="8380"/>
                  <a:pt x="15980" y="8380"/>
                  <a:pt x="15980" y="8380"/>
                </a:cubicBezTo>
                <a:cubicBezTo>
                  <a:pt x="15893" y="8734"/>
                  <a:pt x="15805" y="9207"/>
                  <a:pt x="15805" y="9561"/>
                </a:cubicBezTo>
                <a:cubicBezTo>
                  <a:pt x="15805" y="11685"/>
                  <a:pt x="17122" y="13456"/>
                  <a:pt x="18702" y="13456"/>
                </a:cubicBezTo>
                <a:cubicBezTo>
                  <a:pt x="20371" y="13456"/>
                  <a:pt x="21600" y="11685"/>
                  <a:pt x="21600" y="9561"/>
                </a:cubicBezTo>
                <a:cubicBezTo>
                  <a:pt x="21600" y="7436"/>
                  <a:pt x="20371" y="5666"/>
                  <a:pt x="18702" y="5666"/>
                </a:cubicBezTo>
                <a:cubicBezTo>
                  <a:pt x="17824" y="5666"/>
                  <a:pt x="17034" y="6256"/>
                  <a:pt x="16507" y="7082"/>
                </a:cubicBezTo>
                <a:cubicBezTo>
                  <a:pt x="12995" y="4957"/>
                  <a:pt x="12995" y="4957"/>
                  <a:pt x="12995" y="4957"/>
                </a:cubicBezTo>
                <a:cubicBezTo>
                  <a:pt x="13083" y="4603"/>
                  <a:pt x="13083" y="4249"/>
                  <a:pt x="13083" y="3895"/>
                </a:cubicBezTo>
                <a:cubicBezTo>
                  <a:pt x="13083" y="1770"/>
                  <a:pt x="11854" y="0"/>
                  <a:pt x="10185" y="0"/>
                </a:cubicBezTo>
                <a:cubicBezTo>
                  <a:pt x="8605" y="0"/>
                  <a:pt x="7288" y="1770"/>
                  <a:pt x="7288" y="3895"/>
                </a:cubicBezTo>
                <a:cubicBezTo>
                  <a:pt x="7288" y="4957"/>
                  <a:pt x="7639" y="5902"/>
                  <a:pt x="8078" y="6610"/>
                </a:cubicBezTo>
                <a:cubicBezTo>
                  <a:pt x="4039" y="14046"/>
                  <a:pt x="4039" y="14046"/>
                  <a:pt x="4039" y="14046"/>
                </a:cubicBezTo>
                <a:cubicBezTo>
                  <a:pt x="3688" y="13810"/>
                  <a:pt x="3337" y="13810"/>
                  <a:pt x="2898" y="13810"/>
                </a:cubicBezTo>
                <a:cubicBezTo>
                  <a:pt x="1317" y="13810"/>
                  <a:pt x="0" y="15462"/>
                  <a:pt x="0" y="17705"/>
                </a:cubicBezTo>
                <a:cubicBezTo>
                  <a:pt x="0" y="19830"/>
                  <a:pt x="1317" y="21600"/>
                  <a:pt x="2898" y="21600"/>
                </a:cubicBezTo>
                <a:close/>
                <a:moveTo>
                  <a:pt x="18702" y="7082"/>
                </a:moveTo>
                <a:cubicBezTo>
                  <a:pt x="19756" y="7082"/>
                  <a:pt x="20546" y="8262"/>
                  <a:pt x="20546" y="9561"/>
                </a:cubicBezTo>
                <a:cubicBezTo>
                  <a:pt x="20546" y="10977"/>
                  <a:pt x="19756" y="12039"/>
                  <a:pt x="18702" y="12039"/>
                </a:cubicBezTo>
                <a:cubicBezTo>
                  <a:pt x="17737" y="12039"/>
                  <a:pt x="16859" y="10977"/>
                  <a:pt x="16859" y="9561"/>
                </a:cubicBezTo>
                <a:cubicBezTo>
                  <a:pt x="16859" y="8262"/>
                  <a:pt x="17737" y="7082"/>
                  <a:pt x="18702" y="7082"/>
                </a:cubicBezTo>
                <a:close/>
                <a:moveTo>
                  <a:pt x="10185" y="1416"/>
                </a:moveTo>
                <a:cubicBezTo>
                  <a:pt x="11239" y="1416"/>
                  <a:pt x="12029" y="2597"/>
                  <a:pt x="12029" y="3895"/>
                </a:cubicBezTo>
                <a:cubicBezTo>
                  <a:pt x="12029" y="5311"/>
                  <a:pt x="11239" y="6374"/>
                  <a:pt x="10185" y="6374"/>
                </a:cubicBezTo>
                <a:cubicBezTo>
                  <a:pt x="9220" y="6374"/>
                  <a:pt x="8341" y="5311"/>
                  <a:pt x="8341" y="3895"/>
                </a:cubicBezTo>
                <a:cubicBezTo>
                  <a:pt x="8341" y="2597"/>
                  <a:pt x="9220" y="1416"/>
                  <a:pt x="10185" y="1416"/>
                </a:cubicBezTo>
                <a:close/>
                <a:moveTo>
                  <a:pt x="2898" y="15226"/>
                </a:moveTo>
                <a:cubicBezTo>
                  <a:pt x="3951" y="15226"/>
                  <a:pt x="4741" y="16289"/>
                  <a:pt x="4741" y="17705"/>
                </a:cubicBezTo>
                <a:cubicBezTo>
                  <a:pt x="4741" y="19003"/>
                  <a:pt x="3951" y="20184"/>
                  <a:pt x="2898" y="20184"/>
                </a:cubicBezTo>
                <a:cubicBezTo>
                  <a:pt x="1932" y="20184"/>
                  <a:pt x="1054" y="19003"/>
                  <a:pt x="1054" y="17705"/>
                </a:cubicBezTo>
                <a:cubicBezTo>
                  <a:pt x="1054" y="16289"/>
                  <a:pt x="1932" y="15226"/>
                  <a:pt x="2898" y="15226"/>
                </a:cubicBezTo>
                <a:close/>
              </a:path>
            </a:pathLst>
          </a:custGeom>
          <a:solidFill>
            <a:schemeClr val="bg1"/>
          </a:solidFill>
          <a:ln w="12700">
            <a:miter lim="400000"/>
          </a:ln>
        </p:spPr>
        <p:txBody>
          <a:bodyPr lIns="32146" rIns="32146"/>
          <a:lstStyle/>
          <a:p>
            <a:pPr algn="l" defTabSz="642915">
              <a:defRPr sz="1800">
                <a:latin typeface="Calibri"/>
                <a:ea typeface="Calibri"/>
                <a:cs typeface="Calibri"/>
                <a:sym typeface="Calibri"/>
              </a:defRPr>
            </a:pPr>
            <a:endParaRPr sz="1266" dirty="0"/>
          </a:p>
        </p:txBody>
      </p:sp>
      <p:sp>
        <p:nvSpPr>
          <p:cNvPr id="17" name="Shape 139"/>
          <p:cNvSpPr/>
          <p:nvPr/>
        </p:nvSpPr>
        <p:spPr>
          <a:xfrm>
            <a:off x="5687067" y="4819054"/>
            <a:ext cx="393346" cy="394952"/>
          </a:xfrm>
          <a:custGeom>
            <a:avLst/>
            <a:gdLst/>
            <a:ahLst/>
            <a:cxnLst>
              <a:cxn ang="0">
                <a:pos x="wd2" y="hd2"/>
              </a:cxn>
              <a:cxn ang="5400000">
                <a:pos x="wd2" y="hd2"/>
              </a:cxn>
              <a:cxn ang="10800000">
                <a:pos x="wd2" y="hd2"/>
              </a:cxn>
              <a:cxn ang="16200000">
                <a:pos x="wd2" y="hd2"/>
              </a:cxn>
            </a:cxnLst>
            <a:rect l="0" t="0" r="r" b="b"/>
            <a:pathLst>
              <a:path w="21600" h="21600" extrusionOk="0">
                <a:moveTo>
                  <a:pt x="10756" y="0"/>
                </a:moveTo>
                <a:cubicBezTo>
                  <a:pt x="4849" y="0"/>
                  <a:pt x="0" y="4829"/>
                  <a:pt x="0" y="10800"/>
                </a:cubicBezTo>
                <a:cubicBezTo>
                  <a:pt x="0" y="16771"/>
                  <a:pt x="4761" y="21600"/>
                  <a:pt x="10756" y="21600"/>
                </a:cubicBezTo>
                <a:cubicBezTo>
                  <a:pt x="10756" y="21600"/>
                  <a:pt x="10756" y="21600"/>
                  <a:pt x="10756" y="21600"/>
                </a:cubicBezTo>
                <a:cubicBezTo>
                  <a:pt x="10756" y="21600"/>
                  <a:pt x="10756" y="21600"/>
                  <a:pt x="10756" y="21600"/>
                </a:cubicBezTo>
                <a:cubicBezTo>
                  <a:pt x="10932" y="21600"/>
                  <a:pt x="10932" y="21600"/>
                  <a:pt x="11109" y="21600"/>
                </a:cubicBezTo>
                <a:cubicBezTo>
                  <a:pt x="11109" y="21600"/>
                  <a:pt x="11109" y="21600"/>
                  <a:pt x="11109" y="21600"/>
                </a:cubicBezTo>
                <a:cubicBezTo>
                  <a:pt x="16927" y="21424"/>
                  <a:pt x="21600" y="16595"/>
                  <a:pt x="21600" y="10800"/>
                </a:cubicBezTo>
                <a:cubicBezTo>
                  <a:pt x="21600" y="4829"/>
                  <a:pt x="16751" y="0"/>
                  <a:pt x="10756" y="0"/>
                </a:cubicBezTo>
                <a:close/>
                <a:moveTo>
                  <a:pt x="20542" y="10273"/>
                </a:moveTo>
                <a:cubicBezTo>
                  <a:pt x="16046" y="10273"/>
                  <a:pt x="16046" y="10273"/>
                  <a:pt x="16046" y="10273"/>
                </a:cubicBezTo>
                <a:cubicBezTo>
                  <a:pt x="15958" y="6849"/>
                  <a:pt x="14547" y="3600"/>
                  <a:pt x="12255" y="1141"/>
                </a:cubicBezTo>
                <a:cubicBezTo>
                  <a:pt x="16751" y="1844"/>
                  <a:pt x="20278" y="5620"/>
                  <a:pt x="20542" y="10273"/>
                </a:cubicBezTo>
                <a:close/>
                <a:moveTo>
                  <a:pt x="10756" y="1229"/>
                </a:moveTo>
                <a:cubicBezTo>
                  <a:pt x="13313" y="3600"/>
                  <a:pt x="14811" y="6849"/>
                  <a:pt x="14988" y="10273"/>
                </a:cubicBezTo>
                <a:cubicBezTo>
                  <a:pt x="6524" y="10273"/>
                  <a:pt x="6524" y="10273"/>
                  <a:pt x="6524" y="10273"/>
                </a:cubicBezTo>
                <a:cubicBezTo>
                  <a:pt x="6700" y="6849"/>
                  <a:pt x="8199" y="3600"/>
                  <a:pt x="10756" y="1229"/>
                </a:cubicBezTo>
                <a:close/>
                <a:moveTo>
                  <a:pt x="9345" y="1141"/>
                </a:moveTo>
                <a:cubicBezTo>
                  <a:pt x="7053" y="3688"/>
                  <a:pt x="5642" y="6849"/>
                  <a:pt x="5466" y="10273"/>
                </a:cubicBezTo>
                <a:cubicBezTo>
                  <a:pt x="1058" y="10273"/>
                  <a:pt x="1058" y="10273"/>
                  <a:pt x="1058" y="10273"/>
                </a:cubicBezTo>
                <a:cubicBezTo>
                  <a:pt x="1322" y="5620"/>
                  <a:pt x="4849" y="1844"/>
                  <a:pt x="9345" y="1141"/>
                </a:cubicBezTo>
                <a:close/>
                <a:moveTo>
                  <a:pt x="1058" y="11327"/>
                </a:moveTo>
                <a:cubicBezTo>
                  <a:pt x="5466" y="11327"/>
                  <a:pt x="5466" y="11327"/>
                  <a:pt x="5466" y="11327"/>
                </a:cubicBezTo>
                <a:cubicBezTo>
                  <a:pt x="5642" y="14663"/>
                  <a:pt x="6877" y="17912"/>
                  <a:pt x="9169" y="20371"/>
                </a:cubicBezTo>
                <a:cubicBezTo>
                  <a:pt x="4673" y="19668"/>
                  <a:pt x="1234" y="15893"/>
                  <a:pt x="1058" y="11327"/>
                </a:cubicBezTo>
                <a:close/>
                <a:moveTo>
                  <a:pt x="10844" y="20546"/>
                </a:moveTo>
                <a:cubicBezTo>
                  <a:pt x="10844" y="20546"/>
                  <a:pt x="10756" y="20546"/>
                  <a:pt x="10756" y="20546"/>
                </a:cubicBezTo>
                <a:cubicBezTo>
                  <a:pt x="10756" y="20546"/>
                  <a:pt x="10756" y="20546"/>
                  <a:pt x="10756" y="20546"/>
                </a:cubicBezTo>
                <a:cubicBezTo>
                  <a:pt x="8199" y="18176"/>
                  <a:pt x="6700" y="14839"/>
                  <a:pt x="6524" y="11327"/>
                </a:cubicBezTo>
                <a:cubicBezTo>
                  <a:pt x="14988" y="11327"/>
                  <a:pt x="14988" y="11327"/>
                  <a:pt x="14988" y="11327"/>
                </a:cubicBezTo>
                <a:cubicBezTo>
                  <a:pt x="14900" y="14663"/>
                  <a:pt x="13401" y="18088"/>
                  <a:pt x="10844" y="20546"/>
                </a:cubicBezTo>
                <a:close/>
                <a:moveTo>
                  <a:pt x="12431" y="20371"/>
                </a:moveTo>
                <a:cubicBezTo>
                  <a:pt x="14635" y="17824"/>
                  <a:pt x="15958" y="14576"/>
                  <a:pt x="16046" y="11327"/>
                </a:cubicBezTo>
                <a:cubicBezTo>
                  <a:pt x="20542" y="11327"/>
                  <a:pt x="20542" y="11327"/>
                  <a:pt x="20542" y="11327"/>
                </a:cubicBezTo>
                <a:cubicBezTo>
                  <a:pt x="20278" y="15893"/>
                  <a:pt x="16839" y="19668"/>
                  <a:pt x="12431" y="20371"/>
                </a:cubicBezTo>
                <a:close/>
              </a:path>
            </a:pathLst>
          </a:custGeom>
          <a:solidFill>
            <a:schemeClr val="bg1"/>
          </a:solidFill>
          <a:ln w="12700">
            <a:miter lim="400000"/>
          </a:ln>
        </p:spPr>
        <p:txBody>
          <a:bodyPr lIns="32146" rIns="32146"/>
          <a:lstStyle/>
          <a:p>
            <a:pPr algn="l" defTabSz="642915">
              <a:defRPr sz="1800">
                <a:latin typeface="Calibri"/>
                <a:ea typeface="Calibri"/>
                <a:cs typeface="Calibri"/>
                <a:sym typeface="Calibri"/>
              </a:defRPr>
            </a:pPr>
            <a:endParaRPr sz="1266" dirty="0"/>
          </a:p>
        </p:txBody>
      </p:sp>
      <p:sp>
        <p:nvSpPr>
          <p:cNvPr id="18" name="Freeform 9"/>
          <p:cNvSpPr>
            <a:spLocks noEditPoints="1"/>
          </p:cNvSpPr>
          <p:nvPr/>
        </p:nvSpPr>
        <p:spPr bwMode="auto">
          <a:xfrm>
            <a:off x="3005221" y="2561765"/>
            <a:ext cx="450056" cy="450056"/>
          </a:xfrm>
          <a:custGeom>
            <a:avLst/>
            <a:gdLst>
              <a:gd name="T0" fmla="*/ 5012 w 5600"/>
              <a:gd name="T1" fmla="*/ 2245 h 5600"/>
              <a:gd name="T2" fmla="*/ 4772 w 5600"/>
              <a:gd name="T3" fmla="*/ 1591 h 5600"/>
              <a:gd name="T4" fmla="*/ 4402 w 5600"/>
              <a:gd name="T5" fmla="*/ 676 h 5600"/>
              <a:gd name="T6" fmla="*/ 3944 w 5600"/>
              <a:gd name="T7" fmla="*/ 850 h 5600"/>
              <a:gd name="T8" fmla="*/ 3334 w 5600"/>
              <a:gd name="T9" fmla="*/ 545 h 5600"/>
              <a:gd name="T10" fmla="*/ 2267 w 5600"/>
              <a:gd name="T11" fmla="*/ 567 h 5600"/>
              <a:gd name="T12" fmla="*/ 1591 w 5600"/>
              <a:gd name="T13" fmla="*/ 828 h 5600"/>
              <a:gd name="T14" fmla="*/ 828 w 5600"/>
              <a:gd name="T15" fmla="*/ 828 h 5600"/>
              <a:gd name="T16" fmla="*/ 828 w 5600"/>
              <a:gd name="T17" fmla="*/ 1656 h 5600"/>
              <a:gd name="T18" fmla="*/ 545 w 5600"/>
              <a:gd name="T19" fmla="*/ 2267 h 5600"/>
              <a:gd name="T20" fmla="*/ 545 w 5600"/>
              <a:gd name="T21" fmla="*/ 3356 h 5600"/>
              <a:gd name="T22" fmla="*/ 828 w 5600"/>
              <a:gd name="T23" fmla="*/ 4010 h 5600"/>
              <a:gd name="T24" fmla="*/ 1199 w 5600"/>
              <a:gd name="T25" fmla="*/ 4947 h 5600"/>
              <a:gd name="T26" fmla="*/ 1635 w 5600"/>
              <a:gd name="T27" fmla="*/ 4772 h 5600"/>
              <a:gd name="T28" fmla="*/ 2267 w 5600"/>
              <a:gd name="T29" fmla="*/ 5078 h 5600"/>
              <a:gd name="T30" fmla="*/ 3334 w 5600"/>
              <a:gd name="T31" fmla="*/ 5056 h 5600"/>
              <a:gd name="T32" fmla="*/ 4010 w 5600"/>
              <a:gd name="T33" fmla="*/ 4772 h 5600"/>
              <a:gd name="T34" fmla="*/ 4772 w 5600"/>
              <a:gd name="T35" fmla="*/ 4794 h 5600"/>
              <a:gd name="T36" fmla="*/ 4772 w 5600"/>
              <a:gd name="T37" fmla="*/ 4010 h 5600"/>
              <a:gd name="T38" fmla="*/ 5056 w 5600"/>
              <a:gd name="T39" fmla="*/ 3356 h 5600"/>
              <a:gd name="T40" fmla="*/ 5056 w 5600"/>
              <a:gd name="T41" fmla="*/ 2267 h 5600"/>
              <a:gd name="T42" fmla="*/ 4751 w 5600"/>
              <a:gd name="T43" fmla="*/ 3313 h 5600"/>
              <a:gd name="T44" fmla="*/ 4598 w 5600"/>
              <a:gd name="T45" fmla="*/ 4206 h 5600"/>
              <a:gd name="T46" fmla="*/ 4206 w 5600"/>
              <a:gd name="T47" fmla="*/ 4598 h 5600"/>
              <a:gd name="T48" fmla="*/ 3313 w 5600"/>
              <a:gd name="T49" fmla="*/ 4751 h 5600"/>
              <a:gd name="T50" fmla="*/ 2790 w 5600"/>
              <a:gd name="T51" fmla="*/ 5339 h 5600"/>
              <a:gd name="T52" fmla="*/ 2288 w 5600"/>
              <a:gd name="T53" fmla="*/ 4751 h 5600"/>
              <a:gd name="T54" fmla="*/ 1417 w 5600"/>
              <a:gd name="T55" fmla="*/ 4598 h 5600"/>
              <a:gd name="T56" fmla="*/ 1003 w 5600"/>
              <a:gd name="T57" fmla="*/ 4206 h 5600"/>
              <a:gd name="T58" fmla="*/ 850 w 5600"/>
              <a:gd name="T59" fmla="*/ 3313 h 5600"/>
              <a:gd name="T60" fmla="*/ 262 w 5600"/>
              <a:gd name="T61" fmla="*/ 2811 h 5600"/>
              <a:gd name="T62" fmla="*/ 850 w 5600"/>
              <a:gd name="T63" fmla="*/ 2310 h 5600"/>
              <a:gd name="T64" fmla="*/ 1003 w 5600"/>
              <a:gd name="T65" fmla="*/ 1417 h 5600"/>
              <a:gd name="T66" fmla="*/ 1417 w 5600"/>
              <a:gd name="T67" fmla="*/ 1025 h 5600"/>
              <a:gd name="T68" fmla="*/ 2528 w 5600"/>
              <a:gd name="T69" fmla="*/ 567 h 5600"/>
              <a:gd name="T70" fmla="*/ 3073 w 5600"/>
              <a:gd name="T71" fmla="*/ 545 h 5600"/>
              <a:gd name="T72" fmla="*/ 3814 w 5600"/>
              <a:gd name="T73" fmla="*/ 1068 h 5600"/>
              <a:gd name="T74" fmla="*/ 4598 w 5600"/>
              <a:gd name="T75" fmla="*/ 1003 h 5600"/>
              <a:gd name="T76" fmla="*/ 4576 w 5600"/>
              <a:gd name="T77" fmla="*/ 1417 h 5600"/>
              <a:gd name="T78" fmla="*/ 5056 w 5600"/>
              <a:gd name="T79" fmla="*/ 2528 h 5600"/>
              <a:gd name="T80" fmla="*/ 5056 w 5600"/>
              <a:gd name="T81" fmla="*/ 3095 h 5600"/>
              <a:gd name="T82" fmla="*/ 2790 w 5600"/>
              <a:gd name="T83" fmla="*/ 3727 h 5600"/>
              <a:gd name="T84" fmla="*/ 2790 w 5600"/>
              <a:gd name="T85" fmla="*/ 3465 h 5600"/>
              <a:gd name="T86" fmla="*/ 3465 w 5600"/>
              <a:gd name="T87" fmla="*/ 2811 h 5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00" h="5600">
                <a:moveTo>
                  <a:pt x="5056" y="2267"/>
                </a:moveTo>
                <a:cubicBezTo>
                  <a:pt x="5056" y="2267"/>
                  <a:pt x="5056" y="2267"/>
                  <a:pt x="5056" y="2267"/>
                </a:cubicBezTo>
                <a:cubicBezTo>
                  <a:pt x="5034" y="2267"/>
                  <a:pt x="5012" y="2245"/>
                  <a:pt x="5012" y="2245"/>
                </a:cubicBezTo>
                <a:cubicBezTo>
                  <a:pt x="4947" y="2027"/>
                  <a:pt x="4881" y="1831"/>
                  <a:pt x="4772" y="1656"/>
                </a:cubicBezTo>
                <a:cubicBezTo>
                  <a:pt x="4751" y="1635"/>
                  <a:pt x="4751" y="1613"/>
                  <a:pt x="4772" y="1613"/>
                </a:cubicBezTo>
                <a:cubicBezTo>
                  <a:pt x="4772" y="1591"/>
                  <a:pt x="4772" y="1591"/>
                  <a:pt x="4772" y="1591"/>
                </a:cubicBezTo>
                <a:cubicBezTo>
                  <a:pt x="4881" y="1482"/>
                  <a:pt x="4947" y="1351"/>
                  <a:pt x="4947" y="1221"/>
                </a:cubicBezTo>
                <a:cubicBezTo>
                  <a:pt x="4947" y="1068"/>
                  <a:pt x="4881" y="937"/>
                  <a:pt x="4772" y="828"/>
                </a:cubicBezTo>
                <a:cubicBezTo>
                  <a:pt x="4685" y="720"/>
                  <a:pt x="4533" y="676"/>
                  <a:pt x="4402" y="676"/>
                </a:cubicBezTo>
                <a:cubicBezTo>
                  <a:pt x="4249" y="676"/>
                  <a:pt x="4119" y="720"/>
                  <a:pt x="4010" y="828"/>
                </a:cubicBezTo>
                <a:cubicBezTo>
                  <a:pt x="4010" y="828"/>
                  <a:pt x="4010" y="828"/>
                  <a:pt x="4010" y="828"/>
                </a:cubicBezTo>
                <a:cubicBezTo>
                  <a:pt x="3988" y="850"/>
                  <a:pt x="3966" y="850"/>
                  <a:pt x="3944" y="850"/>
                </a:cubicBezTo>
                <a:cubicBezTo>
                  <a:pt x="3770" y="741"/>
                  <a:pt x="3574" y="654"/>
                  <a:pt x="3378" y="611"/>
                </a:cubicBezTo>
                <a:cubicBezTo>
                  <a:pt x="3356" y="611"/>
                  <a:pt x="3334" y="589"/>
                  <a:pt x="3334" y="567"/>
                </a:cubicBezTo>
                <a:cubicBezTo>
                  <a:pt x="3334" y="545"/>
                  <a:pt x="3334" y="545"/>
                  <a:pt x="3334" y="545"/>
                </a:cubicBezTo>
                <a:cubicBezTo>
                  <a:pt x="3334" y="240"/>
                  <a:pt x="3095" y="0"/>
                  <a:pt x="2790" y="0"/>
                </a:cubicBezTo>
                <a:cubicBezTo>
                  <a:pt x="2506" y="0"/>
                  <a:pt x="2267" y="240"/>
                  <a:pt x="2267" y="545"/>
                </a:cubicBezTo>
                <a:cubicBezTo>
                  <a:pt x="2267" y="567"/>
                  <a:pt x="2267" y="567"/>
                  <a:pt x="2267" y="567"/>
                </a:cubicBezTo>
                <a:cubicBezTo>
                  <a:pt x="2267" y="589"/>
                  <a:pt x="2245" y="611"/>
                  <a:pt x="2223" y="611"/>
                </a:cubicBezTo>
                <a:cubicBezTo>
                  <a:pt x="2027" y="654"/>
                  <a:pt x="1831" y="741"/>
                  <a:pt x="1635" y="850"/>
                </a:cubicBezTo>
                <a:cubicBezTo>
                  <a:pt x="1635" y="850"/>
                  <a:pt x="1613" y="850"/>
                  <a:pt x="1591" y="828"/>
                </a:cubicBezTo>
                <a:cubicBezTo>
                  <a:pt x="1591" y="828"/>
                  <a:pt x="1591" y="828"/>
                  <a:pt x="1591" y="828"/>
                </a:cubicBezTo>
                <a:cubicBezTo>
                  <a:pt x="1482" y="720"/>
                  <a:pt x="1351" y="676"/>
                  <a:pt x="1199" y="676"/>
                </a:cubicBezTo>
                <a:cubicBezTo>
                  <a:pt x="1046" y="676"/>
                  <a:pt x="916" y="720"/>
                  <a:pt x="828" y="828"/>
                </a:cubicBezTo>
                <a:cubicBezTo>
                  <a:pt x="611" y="1046"/>
                  <a:pt x="611" y="1373"/>
                  <a:pt x="828" y="1591"/>
                </a:cubicBezTo>
                <a:cubicBezTo>
                  <a:pt x="828" y="1613"/>
                  <a:pt x="828" y="1613"/>
                  <a:pt x="828" y="1613"/>
                </a:cubicBezTo>
                <a:cubicBezTo>
                  <a:pt x="850" y="1613"/>
                  <a:pt x="850" y="1635"/>
                  <a:pt x="828" y="1656"/>
                </a:cubicBezTo>
                <a:cubicBezTo>
                  <a:pt x="720" y="1831"/>
                  <a:pt x="654" y="2027"/>
                  <a:pt x="589" y="2245"/>
                </a:cubicBezTo>
                <a:cubicBezTo>
                  <a:pt x="589" y="2245"/>
                  <a:pt x="567" y="2267"/>
                  <a:pt x="545" y="2267"/>
                </a:cubicBezTo>
                <a:cubicBezTo>
                  <a:pt x="545" y="2267"/>
                  <a:pt x="545" y="2267"/>
                  <a:pt x="545" y="2267"/>
                </a:cubicBezTo>
                <a:cubicBezTo>
                  <a:pt x="240" y="2267"/>
                  <a:pt x="0" y="2506"/>
                  <a:pt x="0" y="2811"/>
                </a:cubicBezTo>
                <a:cubicBezTo>
                  <a:pt x="0" y="3116"/>
                  <a:pt x="240" y="3356"/>
                  <a:pt x="545" y="3356"/>
                </a:cubicBezTo>
                <a:cubicBezTo>
                  <a:pt x="545" y="3356"/>
                  <a:pt x="545" y="3356"/>
                  <a:pt x="545" y="3356"/>
                </a:cubicBezTo>
                <a:cubicBezTo>
                  <a:pt x="567" y="3356"/>
                  <a:pt x="589" y="3356"/>
                  <a:pt x="589" y="3378"/>
                </a:cubicBezTo>
                <a:cubicBezTo>
                  <a:pt x="654" y="3596"/>
                  <a:pt x="720" y="3792"/>
                  <a:pt x="828" y="3966"/>
                </a:cubicBezTo>
                <a:cubicBezTo>
                  <a:pt x="850" y="3988"/>
                  <a:pt x="850" y="4010"/>
                  <a:pt x="828" y="4010"/>
                </a:cubicBezTo>
                <a:cubicBezTo>
                  <a:pt x="828" y="4032"/>
                  <a:pt x="828" y="4032"/>
                  <a:pt x="828" y="4032"/>
                </a:cubicBezTo>
                <a:cubicBezTo>
                  <a:pt x="611" y="4228"/>
                  <a:pt x="611" y="4576"/>
                  <a:pt x="828" y="4794"/>
                </a:cubicBezTo>
                <a:cubicBezTo>
                  <a:pt x="916" y="4903"/>
                  <a:pt x="1046" y="4947"/>
                  <a:pt x="1199" y="4947"/>
                </a:cubicBezTo>
                <a:cubicBezTo>
                  <a:pt x="1351" y="4947"/>
                  <a:pt x="1482" y="4903"/>
                  <a:pt x="1591" y="4794"/>
                </a:cubicBezTo>
                <a:cubicBezTo>
                  <a:pt x="1591" y="4772"/>
                  <a:pt x="1591" y="4772"/>
                  <a:pt x="1591" y="4772"/>
                </a:cubicBezTo>
                <a:cubicBezTo>
                  <a:pt x="1613" y="4772"/>
                  <a:pt x="1635" y="4772"/>
                  <a:pt x="1635" y="4772"/>
                </a:cubicBezTo>
                <a:cubicBezTo>
                  <a:pt x="1831" y="4881"/>
                  <a:pt x="2027" y="4969"/>
                  <a:pt x="2223" y="5012"/>
                </a:cubicBezTo>
                <a:cubicBezTo>
                  <a:pt x="2245" y="5012"/>
                  <a:pt x="2267" y="5034"/>
                  <a:pt x="2267" y="5056"/>
                </a:cubicBezTo>
                <a:cubicBezTo>
                  <a:pt x="2267" y="5078"/>
                  <a:pt x="2267" y="5078"/>
                  <a:pt x="2267" y="5078"/>
                </a:cubicBezTo>
                <a:cubicBezTo>
                  <a:pt x="2267" y="5361"/>
                  <a:pt x="2506" y="5600"/>
                  <a:pt x="2790" y="5600"/>
                </a:cubicBezTo>
                <a:cubicBezTo>
                  <a:pt x="3095" y="5600"/>
                  <a:pt x="3334" y="5361"/>
                  <a:pt x="3334" y="5078"/>
                </a:cubicBezTo>
                <a:cubicBezTo>
                  <a:pt x="3334" y="5056"/>
                  <a:pt x="3334" y="5056"/>
                  <a:pt x="3334" y="5056"/>
                </a:cubicBezTo>
                <a:cubicBezTo>
                  <a:pt x="3334" y="5034"/>
                  <a:pt x="3356" y="5012"/>
                  <a:pt x="3378" y="5012"/>
                </a:cubicBezTo>
                <a:cubicBezTo>
                  <a:pt x="3574" y="4969"/>
                  <a:pt x="3770" y="4881"/>
                  <a:pt x="3944" y="4772"/>
                </a:cubicBezTo>
                <a:cubicBezTo>
                  <a:pt x="3966" y="4772"/>
                  <a:pt x="3988" y="4772"/>
                  <a:pt x="4010" y="4772"/>
                </a:cubicBezTo>
                <a:cubicBezTo>
                  <a:pt x="4010" y="4794"/>
                  <a:pt x="4010" y="4794"/>
                  <a:pt x="4010" y="4794"/>
                </a:cubicBezTo>
                <a:cubicBezTo>
                  <a:pt x="4119" y="4903"/>
                  <a:pt x="4249" y="4947"/>
                  <a:pt x="4402" y="4947"/>
                </a:cubicBezTo>
                <a:cubicBezTo>
                  <a:pt x="4533" y="4947"/>
                  <a:pt x="4685" y="4903"/>
                  <a:pt x="4772" y="4794"/>
                </a:cubicBezTo>
                <a:cubicBezTo>
                  <a:pt x="4881" y="4685"/>
                  <a:pt x="4947" y="4555"/>
                  <a:pt x="4947" y="4402"/>
                </a:cubicBezTo>
                <a:cubicBezTo>
                  <a:pt x="4947" y="4271"/>
                  <a:pt x="4881" y="4119"/>
                  <a:pt x="4772" y="4032"/>
                </a:cubicBezTo>
                <a:cubicBezTo>
                  <a:pt x="4772" y="4010"/>
                  <a:pt x="4772" y="4010"/>
                  <a:pt x="4772" y="4010"/>
                </a:cubicBezTo>
                <a:cubicBezTo>
                  <a:pt x="4751" y="4010"/>
                  <a:pt x="4751" y="3988"/>
                  <a:pt x="4772" y="3966"/>
                </a:cubicBezTo>
                <a:cubicBezTo>
                  <a:pt x="4881" y="3792"/>
                  <a:pt x="4947" y="3596"/>
                  <a:pt x="5012" y="3378"/>
                </a:cubicBezTo>
                <a:cubicBezTo>
                  <a:pt x="5012" y="3356"/>
                  <a:pt x="5034" y="3356"/>
                  <a:pt x="5056" y="3356"/>
                </a:cubicBezTo>
                <a:cubicBezTo>
                  <a:pt x="5056" y="3356"/>
                  <a:pt x="5056" y="3356"/>
                  <a:pt x="5056" y="3356"/>
                </a:cubicBezTo>
                <a:cubicBezTo>
                  <a:pt x="5361" y="3356"/>
                  <a:pt x="5600" y="3116"/>
                  <a:pt x="5600" y="2811"/>
                </a:cubicBezTo>
                <a:cubicBezTo>
                  <a:pt x="5600" y="2506"/>
                  <a:pt x="5361" y="2267"/>
                  <a:pt x="5056" y="2267"/>
                </a:cubicBezTo>
                <a:close/>
                <a:moveTo>
                  <a:pt x="5056" y="3095"/>
                </a:moveTo>
                <a:cubicBezTo>
                  <a:pt x="5056" y="3095"/>
                  <a:pt x="5056" y="3095"/>
                  <a:pt x="5056" y="3095"/>
                </a:cubicBezTo>
                <a:cubicBezTo>
                  <a:pt x="4903" y="3095"/>
                  <a:pt x="4794" y="3182"/>
                  <a:pt x="4751" y="3313"/>
                </a:cubicBezTo>
                <a:cubicBezTo>
                  <a:pt x="4707" y="3487"/>
                  <a:pt x="4642" y="3661"/>
                  <a:pt x="4533" y="3835"/>
                </a:cubicBezTo>
                <a:cubicBezTo>
                  <a:pt x="4467" y="3944"/>
                  <a:pt x="4489" y="4097"/>
                  <a:pt x="4576" y="4206"/>
                </a:cubicBezTo>
                <a:cubicBezTo>
                  <a:pt x="4598" y="4206"/>
                  <a:pt x="4598" y="4206"/>
                  <a:pt x="4598" y="4206"/>
                </a:cubicBezTo>
                <a:cubicBezTo>
                  <a:pt x="4642" y="4271"/>
                  <a:pt x="4685" y="4337"/>
                  <a:pt x="4685" y="4402"/>
                </a:cubicBezTo>
                <a:cubicBezTo>
                  <a:pt x="4685" y="4489"/>
                  <a:pt x="4642" y="4555"/>
                  <a:pt x="4598" y="4598"/>
                </a:cubicBezTo>
                <a:cubicBezTo>
                  <a:pt x="4489" y="4707"/>
                  <a:pt x="4315" y="4707"/>
                  <a:pt x="4206" y="4598"/>
                </a:cubicBezTo>
                <a:cubicBezTo>
                  <a:pt x="4184" y="4598"/>
                  <a:pt x="4184" y="4598"/>
                  <a:pt x="4184" y="4598"/>
                </a:cubicBezTo>
                <a:cubicBezTo>
                  <a:pt x="4097" y="4511"/>
                  <a:pt x="3944" y="4489"/>
                  <a:pt x="3814" y="4555"/>
                </a:cubicBezTo>
                <a:cubicBezTo>
                  <a:pt x="3661" y="4642"/>
                  <a:pt x="3487" y="4707"/>
                  <a:pt x="3313" y="4751"/>
                </a:cubicBezTo>
                <a:cubicBezTo>
                  <a:pt x="3182" y="4794"/>
                  <a:pt x="3073" y="4925"/>
                  <a:pt x="3073" y="5056"/>
                </a:cubicBezTo>
                <a:cubicBezTo>
                  <a:pt x="3073" y="5078"/>
                  <a:pt x="3073" y="5078"/>
                  <a:pt x="3073" y="5078"/>
                </a:cubicBezTo>
                <a:cubicBezTo>
                  <a:pt x="3073" y="5230"/>
                  <a:pt x="2964" y="5339"/>
                  <a:pt x="2790" y="5339"/>
                </a:cubicBezTo>
                <a:cubicBezTo>
                  <a:pt x="2637" y="5339"/>
                  <a:pt x="2528" y="5230"/>
                  <a:pt x="2528" y="5078"/>
                </a:cubicBezTo>
                <a:cubicBezTo>
                  <a:pt x="2528" y="5056"/>
                  <a:pt x="2528" y="5056"/>
                  <a:pt x="2528" y="5056"/>
                </a:cubicBezTo>
                <a:cubicBezTo>
                  <a:pt x="2528" y="4925"/>
                  <a:pt x="2419" y="4794"/>
                  <a:pt x="2288" y="4751"/>
                </a:cubicBezTo>
                <a:cubicBezTo>
                  <a:pt x="2114" y="4707"/>
                  <a:pt x="1940" y="4642"/>
                  <a:pt x="1787" y="4555"/>
                </a:cubicBezTo>
                <a:cubicBezTo>
                  <a:pt x="1722" y="4511"/>
                  <a:pt x="1678" y="4511"/>
                  <a:pt x="1635" y="4511"/>
                </a:cubicBezTo>
                <a:cubicBezTo>
                  <a:pt x="1548" y="4511"/>
                  <a:pt x="1460" y="4533"/>
                  <a:pt x="1417" y="4598"/>
                </a:cubicBezTo>
                <a:cubicBezTo>
                  <a:pt x="1395" y="4598"/>
                  <a:pt x="1395" y="4598"/>
                  <a:pt x="1395" y="4598"/>
                </a:cubicBezTo>
                <a:cubicBezTo>
                  <a:pt x="1286" y="4707"/>
                  <a:pt x="1112" y="4707"/>
                  <a:pt x="1003" y="4598"/>
                </a:cubicBezTo>
                <a:cubicBezTo>
                  <a:pt x="894" y="4489"/>
                  <a:pt x="894" y="4315"/>
                  <a:pt x="1003" y="4206"/>
                </a:cubicBezTo>
                <a:cubicBezTo>
                  <a:pt x="1003" y="4206"/>
                  <a:pt x="1003" y="4206"/>
                  <a:pt x="1003" y="4206"/>
                </a:cubicBezTo>
                <a:cubicBezTo>
                  <a:pt x="1112" y="4097"/>
                  <a:pt x="1134" y="3944"/>
                  <a:pt x="1068" y="3835"/>
                </a:cubicBezTo>
                <a:cubicBezTo>
                  <a:pt x="959" y="3661"/>
                  <a:pt x="894" y="3487"/>
                  <a:pt x="850" y="3313"/>
                </a:cubicBezTo>
                <a:cubicBezTo>
                  <a:pt x="807" y="3182"/>
                  <a:pt x="698" y="3095"/>
                  <a:pt x="545" y="3095"/>
                </a:cubicBezTo>
                <a:cubicBezTo>
                  <a:pt x="545" y="3095"/>
                  <a:pt x="545" y="3095"/>
                  <a:pt x="545" y="3095"/>
                </a:cubicBezTo>
                <a:cubicBezTo>
                  <a:pt x="393" y="3095"/>
                  <a:pt x="262" y="2964"/>
                  <a:pt x="262" y="2811"/>
                </a:cubicBezTo>
                <a:cubicBezTo>
                  <a:pt x="262" y="2659"/>
                  <a:pt x="393" y="2528"/>
                  <a:pt x="545" y="2528"/>
                </a:cubicBezTo>
                <a:cubicBezTo>
                  <a:pt x="545" y="2528"/>
                  <a:pt x="545" y="2528"/>
                  <a:pt x="545" y="2528"/>
                </a:cubicBezTo>
                <a:cubicBezTo>
                  <a:pt x="698" y="2528"/>
                  <a:pt x="807" y="2441"/>
                  <a:pt x="850" y="2310"/>
                </a:cubicBezTo>
                <a:cubicBezTo>
                  <a:pt x="894" y="2114"/>
                  <a:pt x="959" y="1940"/>
                  <a:pt x="1068" y="1787"/>
                </a:cubicBezTo>
                <a:cubicBezTo>
                  <a:pt x="1134" y="1678"/>
                  <a:pt x="1112" y="1526"/>
                  <a:pt x="1003" y="1417"/>
                </a:cubicBezTo>
                <a:cubicBezTo>
                  <a:pt x="1003" y="1417"/>
                  <a:pt x="1003" y="1417"/>
                  <a:pt x="1003" y="1417"/>
                </a:cubicBezTo>
                <a:cubicBezTo>
                  <a:pt x="894" y="1308"/>
                  <a:pt x="894" y="1112"/>
                  <a:pt x="1003" y="1003"/>
                </a:cubicBezTo>
                <a:cubicBezTo>
                  <a:pt x="1112" y="916"/>
                  <a:pt x="1286" y="916"/>
                  <a:pt x="1395" y="1003"/>
                </a:cubicBezTo>
                <a:cubicBezTo>
                  <a:pt x="1417" y="1025"/>
                  <a:pt x="1417" y="1025"/>
                  <a:pt x="1417" y="1025"/>
                </a:cubicBezTo>
                <a:cubicBezTo>
                  <a:pt x="1504" y="1112"/>
                  <a:pt x="1656" y="1134"/>
                  <a:pt x="1787" y="1068"/>
                </a:cubicBezTo>
                <a:cubicBezTo>
                  <a:pt x="1940" y="981"/>
                  <a:pt x="2114" y="894"/>
                  <a:pt x="2288" y="850"/>
                </a:cubicBezTo>
                <a:cubicBezTo>
                  <a:pt x="2419" y="828"/>
                  <a:pt x="2528" y="698"/>
                  <a:pt x="2528" y="567"/>
                </a:cubicBezTo>
                <a:cubicBezTo>
                  <a:pt x="2528" y="545"/>
                  <a:pt x="2528" y="545"/>
                  <a:pt x="2528" y="545"/>
                </a:cubicBezTo>
                <a:cubicBezTo>
                  <a:pt x="2528" y="393"/>
                  <a:pt x="2637" y="262"/>
                  <a:pt x="2790" y="262"/>
                </a:cubicBezTo>
                <a:cubicBezTo>
                  <a:pt x="2964" y="262"/>
                  <a:pt x="3073" y="393"/>
                  <a:pt x="3073" y="545"/>
                </a:cubicBezTo>
                <a:cubicBezTo>
                  <a:pt x="3073" y="567"/>
                  <a:pt x="3073" y="567"/>
                  <a:pt x="3073" y="567"/>
                </a:cubicBezTo>
                <a:cubicBezTo>
                  <a:pt x="3073" y="698"/>
                  <a:pt x="3182" y="828"/>
                  <a:pt x="3313" y="850"/>
                </a:cubicBezTo>
                <a:cubicBezTo>
                  <a:pt x="3487" y="894"/>
                  <a:pt x="3661" y="981"/>
                  <a:pt x="3814" y="1068"/>
                </a:cubicBezTo>
                <a:cubicBezTo>
                  <a:pt x="3944" y="1134"/>
                  <a:pt x="4097" y="1112"/>
                  <a:pt x="4184" y="1025"/>
                </a:cubicBezTo>
                <a:cubicBezTo>
                  <a:pt x="4206" y="1003"/>
                  <a:pt x="4206" y="1003"/>
                  <a:pt x="4206" y="1003"/>
                </a:cubicBezTo>
                <a:cubicBezTo>
                  <a:pt x="4315" y="916"/>
                  <a:pt x="4489" y="916"/>
                  <a:pt x="4598" y="1003"/>
                </a:cubicBezTo>
                <a:cubicBezTo>
                  <a:pt x="4642" y="1068"/>
                  <a:pt x="4685" y="1134"/>
                  <a:pt x="4685" y="1221"/>
                </a:cubicBezTo>
                <a:cubicBezTo>
                  <a:pt x="4685" y="1286"/>
                  <a:pt x="4642" y="1351"/>
                  <a:pt x="4598" y="1417"/>
                </a:cubicBezTo>
                <a:cubicBezTo>
                  <a:pt x="4576" y="1417"/>
                  <a:pt x="4576" y="1417"/>
                  <a:pt x="4576" y="1417"/>
                </a:cubicBezTo>
                <a:cubicBezTo>
                  <a:pt x="4489" y="1526"/>
                  <a:pt x="4467" y="1678"/>
                  <a:pt x="4533" y="1787"/>
                </a:cubicBezTo>
                <a:cubicBezTo>
                  <a:pt x="4642" y="1940"/>
                  <a:pt x="4707" y="2114"/>
                  <a:pt x="4751" y="2310"/>
                </a:cubicBezTo>
                <a:cubicBezTo>
                  <a:pt x="4794" y="2441"/>
                  <a:pt x="4903" y="2528"/>
                  <a:pt x="5056" y="2528"/>
                </a:cubicBezTo>
                <a:cubicBezTo>
                  <a:pt x="5056" y="2528"/>
                  <a:pt x="5056" y="2528"/>
                  <a:pt x="5056" y="2528"/>
                </a:cubicBezTo>
                <a:cubicBezTo>
                  <a:pt x="5208" y="2528"/>
                  <a:pt x="5339" y="2659"/>
                  <a:pt x="5339" y="2811"/>
                </a:cubicBezTo>
                <a:cubicBezTo>
                  <a:pt x="5339" y="2964"/>
                  <a:pt x="5208" y="3095"/>
                  <a:pt x="5056" y="3095"/>
                </a:cubicBezTo>
                <a:close/>
                <a:moveTo>
                  <a:pt x="2790" y="1896"/>
                </a:moveTo>
                <a:cubicBezTo>
                  <a:pt x="2288" y="1896"/>
                  <a:pt x="1874" y="2310"/>
                  <a:pt x="1874" y="2811"/>
                </a:cubicBezTo>
                <a:cubicBezTo>
                  <a:pt x="1874" y="3313"/>
                  <a:pt x="2288" y="3727"/>
                  <a:pt x="2790" y="3727"/>
                </a:cubicBezTo>
                <a:cubicBezTo>
                  <a:pt x="3313" y="3727"/>
                  <a:pt x="3727" y="3313"/>
                  <a:pt x="3727" y="2811"/>
                </a:cubicBezTo>
                <a:cubicBezTo>
                  <a:pt x="3727" y="2310"/>
                  <a:pt x="3313" y="1896"/>
                  <a:pt x="2790" y="1896"/>
                </a:cubicBezTo>
                <a:close/>
                <a:moveTo>
                  <a:pt x="2790" y="3465"/>
                </a:moveTo>
                <a:cubicBezTo>
                  <a:pt x="2441" y="3465"/>
                  <a:pt x="2136" y="3182"/>
                  <a:pt x="2136" y="2811"/>
                </a:cubicBezTo>
                <a:cubicBezTo>
                  <a:pt x="2136" y="2441"/>
                  <a:pt x="2441" y="2158"/>
                  <a:pt x="2790" y="2158"/>
                </a:cubicBezTo>
                <a:cubicBezTo>
                  <a:pt x="3160" y="2158"/>
                  <a:pt x="3465" y="2441"/>
                  <a:pt x="3465" y="2811"/>
                </a:cubicBezTo>
                <a:cubicBezTo>
                  <a:pt x="3465" y="3182"/>
                  <a:pt x="3160" y="3465"/>
                  <a:pt x="2790" y="3465"/>
                </a:cubicBezTo>
                <a:close/>
              </a:path>
            </a:pathLst>
          </a:custGeom>
          <a:solidFill>
            <a:schemeClr val="bg1"/>
          </a:solidFill>
          <a:ln w="0">
            <a:noFill/>
            <a:prstDash val="solid"/>
            <a:round/>
            <a:headEnd/>
            <a:tailEnd/>
          </a:ln>
        </p:spPr>
        <p:txBody>
          <a:bodyPr vert="horz" wrap="square" lIns="64294" tIns="32147" rIns="64294" bIns="32147" numCol="1" anchor="t" anchorCtr="0" compatLnSpc="1">
            <a:prstTxWarp prst="textNoShape">
              <a:avLst/>
            </a:prstTxWarp>
          </a:bodyPr>
          <a:lstStyle/>
          <a:p>
            <a:endParaRPr lang="en-US" sz="1780" dirty="0"/>
          </a:p>
        </p:txBody>
      </p:sp>
      <p:sp>
        <p:nvSpPr>
          <p:cNvPr id="19" name="Freeform 66"/>
          <p:cNvSpPr>
            <a:spLocks noEditPoints="1"/>
          </p:cNvSpPr>
          <p:nvPr/>
        </p:nvSpPr>
        <p:spPr bwMode="auto">
          <a:xfrm>
            <a:off x="5665138" y="2626618"/>
            <a:ext cx="437204" cy="341565"/>
          </a:xfrm>
          <a:custGeom>
            <a:avLst/>
            <a:gdLst>
              <a:gd name="T0" fmla="*/ 167 w 256"/>
              <a:gd name="T1" fmla="*/ 57 h 200"/>
              <a:gd name="T2" fmla="*/ 128 w 256"/>
              <a:gd name="T3" fmla="*/ 0 h 200"/>
              <a:gd name="T4" fmla="*/ 89 w 256"/>
              <a:gd name="T5" fmla="*/ 57 h 200"/>
              <a:gd name="T6" fmla="*/ 101 w 256"/>
              <a:gd name="T7" fmla="*/ 40 h 200"/>
              <a:gd name="T8" fmla="*/ 155 w 256"/>
              <a:gd name="T9" fmla="*/ 40 h 200"/>
              <a:gd name="T10" fmla="*/ 128 w 256"/>
              <a:gd name="T11" fmla="*/ 84 h 200"/>
              <a:gd name="T12" fmla="*/ 101 w 256"/>
              <a:gd name="T13" fmla="*/ 40 h 200"/>
              <a:gd name="T14" fmla="*/ 236 w 256"/>
              <a:gd name="T15" fmla="*/ 74 h 200"/>
              <a:gd name="T16" fmla="*/ 207 w 256"/>
              <a:gd name="T17" fmla="*/ 33 h 200"/>
              <a:gd name="T18" fmla="*/ 178 w 256"/>
              <a:gd name="T19" fmla="*/ 74 h 200"/>
              <a:gd name="T20" fmla="*/ 190 w 256"/>
              <a:gd name="T21" fmla="*/ 62 h 200"/>
              <a:gd name="T22" fmla="*/ 224 w 256"/>
              <a:gd name="T23" fmla="*/ 62 h 200"/>
              <a:gd name="T24" fmla="*/ 207 w 256"/>
              <a:gd name="T25" fmla="*/ 91 h 200"/>
              <a:gd name="T26" fmla="*/ 190 w 256"/>
              <a:gd name="T27" fmla="*/ 62 h 200"/>
              <a:gd name="T28" fmla="*/ 78 w 256"/>
              <a:gd name="T29" fmla="*/ 74 h 200"/>
              <a:gd name="T30" fmla="*/ 49 w 256"/>
              <a:gd name="T31" fmla="*/ 33 h 200"/>
              <a:gd name="T32" fmla="*/ 20 w 256"/>
              <a:gd name="T33" fmla="*/ 74 h 200"/>
              <a:gd name="T34" fmla="*/ 32 w 256"/>
              <a:gd name="T35" fmla="*/ 62 h 200"/>
              <a:gd name="T36" fmla="*/ 66 w 256"/>
              <a:gd name="T37" fmla="*/ 62 h 200"/>
              <a:gd name="T38" fmla="*/ 49 w 256"/>
              <a:gd name="T39" fmla="*/ 91 h 200"/>
              <a:gd name="T40" fmla="*/ 32 w 256"/>
              <a:gd name="T41" fmla="*/ 62 h 200"/>
              <a:gd name="T42" fmla="*/ 173 w 256"/>
              <a:gd name="T43" fmla="*/ 127 h 200"/>
              <a:gd name="T44" fmla="*/ 10 w 256"/>
              <a:gd name="T45" fmla="*/ 134 h 200"/>
              <a:gd name="T46" fmla="*/ 0 w 256"/>
              <a:gd name="T47" fmla="*/ 194 h 200"/>
              <a:gd name="T48" fmla="*/ 250 w 256"/>
              <a:gd name="T49" fmla="*/ 200 h 200"/>
              <a:gd name="T50" fmla="*/ 256 w 256"/>
              <a:gd name="T51" fmla="*/ 151 h 200"/>
              <a:gd name="T52" fmla="*/ 67 w 256"/>
              <a:gd name="T53" fmla="*/ 140 h 200"/>
              <a:gd name="T54" fmla="*/ 59 w 256"/>
              <a:gd name="T55" fmla="*/ 188 h 200"/>
              <a:gd name="T56" fmla="*/ 12 w 256"/>
              <a:gd name="T57" fmla="*/ 151 h 200"/>
              <a:gd name="T58" fmla="*/ 70 w 256"/>
              <a:gd name="T59" fmla="*/ 136 h 200"/>
              <a:gd name="T60" fmla="*/ 185 w 256"/>
              <a:gd name="T61" fmla="*/ 188 h 200"/>
              <a:gd name="T62" fmla="*/ 71 w 256"/>
              <a:gd name="T63" fmla="*/ 159 h 200"/>
              <a:gd name="T64" fmla="*/ 169 w 256"/>
              <a:gd name="T65" fmla="*/ 139 h 200"/>
              <a:gd name="T66" fmla="*/ 181 w 256"/>
              <a:gd name="T67" fmla="*/ 148 h 200"/>
              <a:gd name="T68" fmla="*/ 185 w 256"/>
              <a:gd name="T69" fmla="*/ 188 h 200"/>
              <a:gd name="T70" fmla="*/ 197 w 256"/>
              <a:gd name="T71" fmla="*/ 188 h 200"/>
              <a:gd name="T72" fmla="*/ 189 w 256"/>
              <a:gd name="T73" fmla="*/ 140 h 200"/>
              <a:gd name="T74" fmla="*/ 240 w 256"/>
              <a:gd name="T75" fmla="*/ 145 h 200"/>
              <a:gd name="T76" fmla="*/ 244 w 256"/>
              <a:gd name="T77" fmla="*/ 1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6" h="200">
                <a:moveTo>
                  <a:pt x="128" y="96"/>
                </a:moveTo>
                <a:cubicBezTo>
                  <a:pt x="150" y="96"/>
                  <a:pt x="167" y="78"/>
                  <a:pt x="167" y="57"/>
                </a:cubicBezTo>
                <a:cubicBezTo>
                  <a:pt x="167" y="40"/>
                  <a:pt x="167" y="40"/>
                  <a:pt x="167" y="40"/>
                </a:cubicBezTo>
                <a:cubicBezTo>
                  <a:pt x="167" y="18"/>
                  <a:pt x="150" y="0"/>
                  <a:pt x="128" y="0"/>
                </a:cubicBezTo>
                <a:cubicBezTo>
                  <a:pt x="106" y="0"/>
                  <a:pt x="89" y="18"/>
                  <a:pt x="89" y="40"/>
                </a:cubicBezTo>
                <a:cubicBezTo>
                  <a:pt x="89" y="57"/>
                  <a:pt x="89" y="57"/>
                  <a:pt x="89" y="57"/>
                </a:cubicBezTo>
                <a:cubicBezTo>
                  <a:pt x="89" y="78"/>
                  <a:pt x="106" y="96"/>
                  <a:pt x="128" y="96"/>
                </a:cubicBezTo>
                <a:close/>
                <a:moveTo>
                  <a:pt x="101" y="40"/>
                </a:moveTo>
                <a:cubicBezTo>
                  <a:pt x="101" y="25"/>
                  <a:pt x="113" y="12"/>
                  <a:pt x="128" y="12"/>
                </a:cubicBezTo>
                <a:cubicBezTo>
                  <a:pt x="143" y="12"/>
                  <a:pt x="155" y="25"/>
                  <a:pt x="155" y="40"/>
                </a:cubicBezTo>
                <a:cubicBezTo>
                  <a:pt x="155" y="57"/>
                  <a:pt x="155" y="57"/>
                  <a:pt x="155" y="57"/>
                </a:cubicBezTo>
                <a:cubicBezTo>
                  <a:pt x="155" y="72"/>
                  <a:pt x="143" y="84"/>
                  <a:pt x="128" y="84"/>
                </a:cubicBezTo>
                <a:cubicBezTo>
                  <a:pt x="113" y="84"/>
                  <a:pt x="101" y="72"/>
                  <a:pt x="101" y="57"/>
                </a:cubicBezTo>
                <a:lnTo>
                  <a:pt x="101" y="40"/>
                </a:lnTo>
                <a:close/>
                <a:moveTo>
                  <a:pt x="207" y="103"/>
                </a:moveTo>
                <a:cubicBezTo>
                  <a:pt x="223" y="103"/>
                  <a:pt x="236" y="90"/>
                  <a:pt x="236" y="74"/>
                </a:cubicBezTo>
                <a:cubicBezTo>
                  <a:pt x="236" y="62"/>
                  <a:pt x="236" y="62"/>
                  <a:pt x="236" y="62"/>
                </a:cubicBezTo>
                <a:cubicBezTo>
                  <a:pt x="236" y="46"/>
                  <a:pt x="223" y="33"/>
                  <a:pt x="207" y="33"/>
                </a:cubicBezTo>
                <a:cubicBezTo>
                  <a:pt x="191" y="33"/>
                  <a:pt x="178" y="46"/>
                  <a:pt x="178" y="62"/>
                </a:cubicBezTo>
                <a:cubicBezTo>
                  <a:pt x="178" y="74"/>
                  <a:pt x="178" y="74"/>
                  <a:pt x="178" y="74"/>
                </a:cubicBezTo>
                <a:cubicBezTo>
                  <a:pt x="178" y="90"/>
                  <a:pt x="191" y="103"/>
                  <a:pt x="207" y="103"/>
                </a:cubicBezTo>
                <a:close/>
                <a:moveTo>
                  <a:pt x="190" y="62"/>
                </a:moveTo>
                <a:cubicBezTo>
                  <a:pt x="190" y="53"/>
                  <a:pt x="198" y="45"/>
                  <a:pt x="207" y="45"/>
                </a:cubicBezTo>
                <a:cubicBezTo>
                  <a:pt x="217" y="45"/>
                  <a:pt x="224" y="53"/>
                  <a:pt x="224" y="62"/>
                </a:cubicBezTo>
                <a:cubicBezTo>
                  <a:pt x="224" y="74"/>
                  <a:pt x="224" y="74"/>
                  <a:pt x="224" y="74"/>
                </a:cubicBezTo>
                <a:cubicBezTo>
                  <a:pt x="224" y="83"/>
                  <a:pt x="217" y="91"/>
                  <a:pt x="207" y="91"/>
                </a:cubicBezTo>
                <a:cubicBezTo>
                  <a:pt x="198" y="91"/>
                  <a:pt x="190" y="83"/>
                  <a:pt x="190" y="74"/>
                </a:cubicBezTo>
                <a:lnTo>
                  <a:pt x="190" y="62"/>
                </a:lnTo>
                <a:close/>
                <a:moveTo>
                  <a:pt x="49" y="103"/>
                </a:moveTo>
                <a:cubicBezTo>
                  <a:pt x="65" y="103"/>
                  <a:pt x="78" y="90"/>
                  <a:pt x="78" y="74"/>
                </a:cubicBezTo>
                <a:cubicBezTo>
                  <a:pt x="78" y="62"/>
                  <a:pt x="78" y="62"/>
                  <a:pt x="78" y="62"/>
                </a:cubicBezTo>
                <a:cubicBezTo>
                  <a:pt x="78" y="46"/>
                  <a:pt x="65" y="33"/>
                  <a:pt x="49" y="33"/>
                </a:cubicBezTo>
                <a:cubicBezTo>
                  <a:pt x="33" y="33"/>
                  <a:pt x="20" y="46"/>
                  <a:pt x="20" y="62"/>
                </a:cubicBezTo>
                <a:cubicBezTo>
                  <a:pt x="20" y="74"/>
                  <a:pt x="20" y="74"/>
                  <a:pt x="20" y="74"/>
                </a:cubicBezTo>
                <a:cubicBezTo>
                  <a:pt x="20" y="90"/>
                  <a:pt x="33" y="103"/>
                  <a:pt x="49" y="103"/>
                </a:cubicBezTo>
                <a:close/>
                <a:moveTo>
                  <a:pt x="32" y="62"/>
                </a:moveTo>
                <a:cubicBezTo>
                  <a:pt x="32" y="53"/>
                  <a:pt x="39" y="45"/>
                  <a:pt x="49" y="45"/>
                </a:cubicBezTo>
                <a:cubicBezTo>
                  <a:pt x="58" y="45"/>
                  <a:pt x="66" y="53"/>
                  <a:pt x="66" y="62"/>
                </a:cubicBezTo>
                <a:cubicBezTo>
                  <a:pt x="66" y="74"/>
                  <a:pt x="66" y="74"/>
                  <a:pt x="66" y="74"/>
                </a:cubicBezTo>
                <a:cubicBezTo>
                  <a:pt x="66" y="83"/>
                  <a:pt x="58" y="91"/>
                  <a:pt x="49" y="91"/>
                </a:cubicBezTo>
                <a:cubicBezTo>
                  <a:pt x="39" y="91"/>
                  <a:pt x="32" y="83"/>
                  <a:pt x="32" y="74"/>
                </a:cubicBezTo>
                <a:lnTo>
                  <a:pt x="32" y="62"/>
                </a:lnTo>
                <a:close/>
                <a:moveTo>
                  <a:pt x="246" y="134"/>
                </a:moveTo>
                <a:cubicBezTo>
                  <a:pt x="224" y="122"/>
                  <a:pt x="197" y="120"/>
                  <a:pt x="173" y="127"/>
                </a:cubicBezTo>
                <a:cubicBezTo>
                  <a:pt x="146" y="111"/>
                  <a:pt x="110" y="111"/>
                  <a:pt x="83" y="127"/>
                </a:cubicBezTo>
                <a:cubicBezTo>
                  <a:pt x="59" y="120"/>
                  <a:pt x="32" y="122"/>
                  <a:pt x="10" y="134"/>
                </a:cubicBezTo>
                <a:cubicBezTo>
                  <a:pt x="4" y="138"/>
                  <a:pt x="0" y="144"/>
                  <a:pt x="0" y="151"/>
                </a:cubicBezTo>
                <a:cubicBezTo>
                  <a:pt x="0" y="194"/>
                  <a:pt x="0" y="194"/>
                  <a:pt x="0" y="194"/>
                </a:cubicBezTo>
                <a:cubicBezTo>
                  <a:pt x="0" y="198"/>
                  <a:pt x="3" y="200"/>
                  <a:pt x="6" y="200"/>
                </a:cubicBezTo>
                <a:cubicBezTo>
                  <a:pt x="250" y="200"/>
                  <a:pt x="250" y="200"/>
                  <a:pt x="250" y="200"/>
                </a:cubicBezTo>
                <a:cubicBezTo>
                  <a:pt x="253" y="200"/>
                  <a:pt x="256" y="198"/>
                  <a:pt x="256" y="194"/>
                </a:cubicBezTo>
                <a:cubicBezTo>
                  <a:pt x="256" y="151"/>
                  <a:pt x="256" y="151"/>
                  <a:pt x="256" y="151"/>
                </a:cubicBezTo>
                <a:cubicBezTo>
                  <a:pt x="256" y="144"/>
                  <a:pt x="252" y="138"/>
                  <a:pt x="246" y="134"/>
                </a:cubicBezTo>
                <a:close/>
                <a:moveTo>
                  <a:pt x="67" y="140"/>
                </a:moveTo>
                <a:cubicBezTo>
                  <a:pt x="62" y="145"/>
                  <a:pt x="59" y="151"/>
                  <a:pt x="59" y="159"/>
                </a:cubicBezTo>
                <a:cubicBezTo>
                  <a:pt x="59" y="188"/>
                  <a:pt x="59" y="188"/>
                  <a:pt x="59" y="188"/>
                </a:cubicBezTo>
                <a:cubicBezTo>
                  <a:pt x="12" y="188"/>
                  <a:pt x="12" y="188"/>
                  <a:pt x="12" y="188"/>
                </a:cubicBezTo>
                <a:cubicBezTo>
                  <a:pt x="12" y="151"/>
                  <a:pt x="12" y="151"/>
                  <a:pt x="12" y="151"/>
                </a:cubicBezTo>
                <a:cubicBezTo>
                  <a:pt x="12" y="149"/>
                  <a:pt x="13" y="146"/>
                  <a:pt x="16" y="145"/>
                </a:cubicBezTo>
                <a:cubicBezTo>
                  <a:pt x="32" y="136"/>
                  <a:pt x="52" y="133"/>
                  <a:pt x="70" y="136"/>
                </a:cubicBezTo>
                <a:cubicBezTo>
                  <a:pt x="69" y="138"/>
                  <a:pt x="68" y="139"/>
                  <a:pt x="67" y="140"/>
                </a:cubicBezTo>
                <a:close/>
                <a:moveTo>
                  <a:pt x="185" y="188"/>
                </a:moveTo>
                <a:cubicBezTo>
                  <a:pt x="71" y="188"/>
                  <a:pt x="71" y="188"/>
                  <a:pt x="71" y="188"/>
                </a:cubicBezTo>
                <a:cubicBezTo>
                  <a:pt x="71" y="159"/>
                  <a:pt x="71" y="159"/>
                  <a:pt x="71" y="159"/>
                </a:cubicBezTo>
                <a:cubicBezTo>
                  <a:pt x="71" y="155"/>
                  <a:pt x="72" y="151"/>
                  <a:pt x="75" y="148"/>
                </a:cubicBezTo>
                <a:cubicBezTo>
                  <a:pt x="100" y="123"/>
                  <a:pt x="140" y="120"/>
                  <a:pt x="169" y="139"/>
                </a:cubicBezTo>
                <a:cubicBezTo>
                  <a:pt x="169" y="139"/>
                  <a:pt x="169" y="139"/>
                  <a:pt x="169" y="139"/>
                </a:cubicBezTo>
                <a:cubicBezTo>
                  <a:pt x="173" y="142"/>
                  <a:pt x="177" y="145"/>
                  <a:pt x="181" y="148"/>
                </a:cubicBezTo>
                <a:cubicBezTo>
                  <a:pt x="184" y="151"/>
                  <a:pt x="185" y="155"/>
                  <a:pt x="185" y="159"/>
                </a:cubicBezTo>
                <a:lnTo>
                  <a:pt x="185" y="188"/>
                </a:lnTo>
                <a:close/>
                <a:moveTo>
                  <a:pt x="244" y="188"/>
                </a:moveTo>
                <a:cubicBezTo>
                  <a:pt x="197" y="188"/>
                  <a:pt x="197" y="188"/>
                  <a:pt x="197" y="188"/>
                </a:cubicBezTo>
                <a:cubicBezTo>
                  <a:pt x="197" y="159"/>
                  <a:pt x="197" y="159"/>
                  <a:pt x="197" y="159"/>
                </a:cubicBezTo>
                <a:cubicBezTo>
                  <a:pt x="197" y="151"/>
                  <a:pt x="194" y="145"/>
                  <a:pt x="189" y="140"/>
                </a:cubicBezTo>
                <a:cubicBezTo>
                  <a:pt x="188" y="139"/>
                  <a:pt x="187" y="138"/>
                  <a:pt x="186" y="136"/>
                </a:cubicBezTo>
                <a:cubicBezTo>
                  <a:pt x="204" y="133"/>
                  <a:pt x="223" y="136"/>
                  <a:pt x="240" y="145"/>
                </a:cubicBezTo>
                <a:cubicBezTo>
                  <a:pt x="242" y="146"/>
                  <a:pt x="244" y="149"/>
                  <a:pt x="244" y="151"/>
                </a:cubicBezTo>
                <a:lnTo>
                  <a:pt x="244" y="188"/>
                </a:ln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20" name="Arc 19"/>
          <p:cNvSpPr>
            <a:spLocks/>
          </p:cNvSpPr>
          <p:nvPr/>
        </p:nvSpPr>
        <p:spPr>
          <a:xfrm>
            <a:off x="2704016" y="1966165"/>
            <a:ext cx="3780000" cy="3780000"/>
          </a:xfrm>
          <a:prstGeom prst="arc">
            <a:avLst>
              <a:gd name="adj1" fmla="val 14402431"/>
              <a:gd name="adj2" fmla="val 17833730"/>
            </a:avLst>
          </a:prstGeom>
          <a:noFill/>
          <a:ln w="76200" cap="flat">
            <a:solidFill>
              <a:schemeClr val="accent5"/>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endParaRPr>
          </a:p>
        </p:txBody>
      </p:sp>
      <p:sp>
        <p:nvSpPr>
          <p:cNvPr id="21" name="Arc 20"/>
          <p:cNvSpPr>
            <a:spLocks/>
          </p:cNvSpPr>
          <p:nvPr/>
        </p:nvSpPr>
        <p:spPr>
          <a:xfrm>
            <a:off x="2704016" y="1966165"/>
            <a:ext cx="3780000" cy="3780000"/>
          </a:xfrm>
          <a:prstGeom prst="arc">
            <a:avLst>
              <a:gd name="adj1" fmla="val 20823430"/>
              <a:gd name="adj2" fmla="val 1193760"/>
            </a:avLst>
          </a:prstGeom>
          <a:noFill/>
          <a:ln w="76200" cap="flat">
            <a:solidFill>
              <a:schemeClr val="bg2">
                <a:alpha val="76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endParaRPr>
          </a:p>
        </p:txBody>
      </p:sp>
      <p:sp>
        <p:nvSpPr>
          <p:cNvPr id="22" name="Arc 21"/>
          <p:cNvSpPr>
            <a:spLocks/>
          </p:cNvSpPr>
          <p:nvPr/>
        </p:nvSpPr>
        <p:spPr>
          <a:xfrm>
            <a:off x="2704016" y="1966165"/>
            <a:ext cx="3780000" cy="3780000"/>
          </a:xfrm>
          <a:prstGeom prst="arc">
            <a:avLst>
              <a:gd name="adj1" fmla="val 3874151"/>
              <a:gd name="adj2" fmla="val 6986295"/>
            </a:avLst>
          </a:prstGeom>
          <a:noFill/>
          <a:ln w="76200" cap="flat">
            <a:solidFill>
              <a:schemeClr val="bg2">
                <a:alpha val="76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endParaRPr>
          </a:p>
        </p:txBody>
      </p:sp>
      <p:sp>
        <p:nvSpPr>
          <p:cNvPr id="23" name="Arc 22"/>
          <p:cNvSpPr>
            <a:spLocks/>
          </p:cNvSpPr>
          <p:nvPr/>
        </p:nvSpPr>
        <p:spPr>
          <a:xfrm>
            <a:off x="2704016" y="1966165"/>
            <a:ext cx="3780000" cy="3780000"/>
          </a:xfrm>
          <a:prstGeom prst="arc">
            <a:avLst>
              <a:gd name="adj1" fmla="val 9667043"/>
              <a:gd name="adj2" fmla="val 11530071"/>
            </a:avLst>
          </a:prstGeom>
          <a:noFill/>
          <a:ln w="76200" cap="flat">
            <a:solidFill>
              <a:schemeClr val="bg2">
                <a:alpha val="76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endParaRPr>
          </a:p>
        </p:txBody>
      </p:sp>
      <p:sp>
        <p:nvSpPr>
          <p:cNvPr id="24" name="TextBox 23"/>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grpSp>
        <p:nvGrpSpPr>
          <p:cNvPr id="25" name="Group 24"/>
          <p:cNvGrpSpPr/>
          <p:nvPr/>
        </p:nvGrpSpPr>
        <p:grpSpPr>
          <a:xfrm>
            <a:off x="6721548" y="2048475"/>
            <a:ext cx="1860628" cy="1937847"/>
            <a:chOff x="6721548" y="2046094"/>
            <a:chExt cx="1860628" cy="1937847"/>
          </a:xfrm>
        </p:grpSpPr>
        <p:sp>
          <p:nvSpPr>
            <p:cNvPr id="26" name="TextBox 25"/>
            <p:cNvSpPr txBox="1"/>
            <p:nvPr/>
          </p:nvSpPr>
          <p:spPr>
            <a:xfrm>
              <a:off x="6721548" y="2412099"/>
              <a:ext cx="1860628" cy="1571842"/>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that compels learners to pay close attention. </a:t>
              </a:r>
            </a:p>
          </p:txBody>
        </p:sp>
        <p:sp>
          <p:nvSpPr>
            <p:cNvPr id="27" name="TextBox 26"/>
            <p:cNvSpPr txBox="1"/>
            <p:nvPr/>
          </p:nvSpPr>
          <p:spPr>
            <a:xfrm>
              <a:off x="6721548" y="2046094"/>
              <a:ext cx="162996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Header Two</a:t>
              </a:r>
            </a:p>
          </p:txBody>
        </p:sp>
      </p:grpSp>
      <p:grpSp>
        <p:nvGrpSpPr>
          <p:cNvPr id="28" name="Group 27"/>
          <p:cNvGrpSpPr/>
          <p:nvPr/>
        </p:nvGrpSpPr>
        <p:grpSpPr>
          <a:xfrm>
            <a:off x="6721548" y="4397655"/>
            <a:ext cx="1724311" cy="1937847"/>
            <a:chOff x="9136256" y="2484548"/>
            <a:chExt cx="1724311" cy="1937847"/>
          </a:xfrm>
        </p:grpSpPr>
        <p:sp>
          <p:nvSpPr>
            <p:cNvPr id="29" name="TextBox 28"/>
            <p:cNvSpPr txBox="1"/>
            <p:nvPr/>
          </p:nvSpPr>
          <p:spPr>
            <a:xfrm>
              <a:off x="9136256" y="2850553"/>
              <a:ext cx="1724311" cy="1571842"/>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that compels learners to pay close attention. </a:t>
              </a:r>
            </a:p>
          </p:txBody>
        </p:sp>
        <p:sp>
          <p:nvSpPr>
            <p:cNvPr id="30" name="TextBox 29"/>
            <p:cNvSpPr txBox="1"/>
            <p:nvPr/>
          </p:nvSpPr>
          <p:spPr>
            <a:xfrm>
              <a:off x="9136256" y="2484548"/>
              <a:ext cx="162996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Header Three</a:t>
              </a:r>
            </a:p>
          </p:txBody>
        </p:sp>
      </p:grpSp>
      <p:grpSp>
        <p:nvGrpSpPr>
          <p:cNvPr id="31" name="Group 30"/>
          <p:cNvGrpSpPr/>
          <p:nvPr/>
        </p:nvGrpSpPr>
        <p:grpSpPr>
          <a:xfrm>
            <a:off x="787655" y="2048475"/>
            <a:ext cx="1629961" cy="1937847"/>
            <a:chOff x="-1695249" y="-793469"/>
            <a:chExt cx="1629961" cy="1937847"/>
          </a:xfrm>
        </p:grpSpPr>
        <p:sp>
          <p:nvSpPr>
            <p:cNvPr id="32" name="TextBox 31"/>
            <p:cNvSpPr txBox="1"/>
            <p:nvPr/>
          </p:nvSpPr>
          <p:spPr>
            <a:xfrm>
              <a:off x="-1587500" y="-427464"/>
              <a:ext cx="1522212" cy="1571842"/>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rPr>
                <a:t>This is the area to place your text content that compels learners to pay close attention. </a:t>
              </a:r>
            </a:p>
          </p:txBody>
        </p:sp>
        <p:sp>
          <p:nvSpPr>
            <p:cNvPr id="33" name="TextBox 32"/>
            <p:cNvSpPr txBox="1"/>
            <p:nvPr/>
          </p:nvSpPr>
          <p:spPr>
            <a:xfrm>
              <a:off x="-1695249" y="-793469"/>
              <a:ext cx="162996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r"/>
              <a:r>
                <a:rPr lang="en-US" dirty="0"/>
                <a:t>Header One</a:t>
              </a:r>
            </a:p>
          </p:txBody>
        </p:sp>
      </p:grpSp>
      <p:grpSp>
        <p:nvGrpSpPr>
          <p:cNvPr id="34" name="Group 33"/>
          <p:cNvGrpSpPr/>
          <p:nvPr/>
        </p:nvGrpSpPr>
        <p:grpSpPr>
          <a:xfrm>
            <a:off x="787655" y="4397655"/>
            <a:ext cx="1629961" cy="1937847"/>
            <a:chOff x="-1695249" y="4245082"/>
            <a:chExt cx="1629961" cy="1937847"/>
          </a:xfrm>
        </p:grpSpPr>
        <p:sp>
          <p:nvSpPr>
            <p:cNvPr id="35" name="TextBox 34"/>
            <p:cNvSpPr txBox="1"/>
            <p:nvPr/>
          </p:nvSpPr>
          <p:spPr>
            <a:xfrm>
              <a:off x="-1587500" y="4611087"/>
              <a:ext cx="1522212" cy="1571842"/>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rPr>
                <a:t>This is the area to place your text content that compels learners to pay close attention.</a:t>
              </a:r>
            </a:p>
          </p:txBody>
        </p:sp>
        <p:sp>
          <p:nvSpPr>
            <p:cNvPr id="36" name="TextBox 35"/>
            <p:cNvSpPr txBox="1"/>
            <p:nvPr/>
          </p:nvSpPr>
          <p:spPr>
            <a:xfrm>
              <a:off x="-1695249" y="4245082"/>
              <a:ext cx="162996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r"/>
              <a:r>
                <a:rPr lang="en-US" dirty="0"/>
                <a:t>Header Four </a:t>
              </a:r>
            </a:p>
          </p:txBody>
        </p:sp>
      </p:grpSp>
    </p:spTree>
    <p:custDataLst>
      <p:tags r:id="rId1"/>
    </p:custDataLst>
    <p:extLst>
      <p:ext uri="{BB962C8B-B14F-4D97-AF65-F5344CB8AC3E}">
        <p14:creationId xmlns:p14="http://schemas.microsoft.com/office/powerpoint/2010/main" val="40407490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cxnSp>
        <p:nvCxnSpPr>
          <p:cNvPr id="6" name="Straight Connector 5"/>
          <p:cNvCxnSpPr/>
          <p:nvPr/>
        </p:nvCxnSpPr>
        <p:spPr>
          <a:xfrm>
            <a:off x="1598669" y="5000952"/>
            <a:ext cx="0" cy="422788"/>
          </a:xfrm>
          <a:prstGeom prst="line">
            <a:avLst/>
          </a:prstGeom>
          <a:noFill/>
          <a:ln w="19050" cap="flat">
            <a:solidFill>
              <a:schemeClr val="tx2">
                <a:lumMod val="60000"/>
                <a:lumOff val="40000"/>
              </a:schemeClr>
            </a:solidFill>
            <a:prstDash val="solid"/>
            <a:miter lim="400000"/>
          </a:ln>
          <a:effectLst/>
        </p:spPr>
        <p:style>
          <a:lnRef idx="0">
            <a:scrgbClr r="0" g="0" b="0"/>
          </a:lnRef>
          <a:fillRef idx="0">
            <a:scrgbClr r="0" g="0" b="0"/>
          </a:fillRef>
          <a:effectRef idx="0">
            <a:scrgbClr r="0" g="0" b="0"/>
          </a:effectRef>
          <a:fontRef idx="none"/>
        </p:style>
      </p:cxnSp>
      <p:cxnSp>
        <p:nvCxnSpPr>
          <p:cNvPr id="7" name="Straight Connector 6"/>
          <p:cNvCxnSpPr/>
          <p:nvPr/>
        </p:nvCxnSpPr>
        <p:spPr>
          <a:xfrm>
            <a:off x="7065289" y="3165991"/>
            <a:ext cx="0" cy="468000"/>
          </a:xfrm>
          <a:prstGeom prst="line">
            <a:avLst/>
          </a:prstGeom>
          <a:noFill/>
          <a:ln w="19050" cap="flat">
            <a:solidFill>
              <a:schemeClr val="tx2">
                <a:lumMod val="60000"/>
                <a:lumOff val="40000"/>
              </a:schemeClr>
            </a:solidFill>
            <a:prstDash val="solid"/>
            <a:miter lim="400000"/>
            <a:headEnd type="triangle" w="med" len="med"/>
            <a:tailEnd type="none" w="med" len="sm"/>
          </a:ln>
          <a:effectLst/>
        </p:spPr>
        <p:style>
          <a:lnRef idx="0">
            <a:scrgbClr r="0" g="0" b="0"/>
          </a:lnRef>
          <a:fillRef idx="0">
            <a:scrgbClr r="0" g="0" b="0"/>
          </a:fillRef>
          <a:effectRef idx="0">
            <a:scrgbClr r="0" g="0" b="0"/>
          </a:effectRef>
          <a:fontRef idx="none"/>
        </p:style>
      </p:cxnSp>
      <p:pic>
        <p:nvPicPr>
          <p:cNvPr id="8" name="Picture Placeholder 49"/>
          <p:cNvPicPr>
            <a:picLocks noChangeAspect="1"/>
          </p:cNvPicPr>
          <p:nvPr/>
        </p:nvPicPr>
        <p:blipFill>
          <a:blip r:embed="rId3" cstate="screen">
            <a:extLst>
              <a:ext uri="{28A0092B-C50C-407E-A947-70E740481C1C}">
                <a14:useLocalDpi xmlns:a14="http://schemas.microsoft.com/office/drawing/2010/main"/>
              </a:ext>
            </a:extLst>
          </a:blip>
          <a:srcRect t="8774" b="8774"/>
          <a:stretch>
            <a:fillRect/>
          </a:stretch>
        </p:blipFill>
        <p:spPr>
          <a:xfrm>
            <a:off x="6628114" y="1822209"/>
            <a:ext cx="1148971" cy="1264724"/>
          </a:xfrm>
          <a:prstGeom prst="rect">
            <a:avLst/>
          </a:prstGeom>
        </p:spPr>
      </p:pic>
      <p:pic>
        <p:nvPicPr>
          <p:cNvPr id="9" name="Picture Placeholder 66"/>
          <p:cNvPicPr>
            <a:picLocks noChangeAspect="1"/>
          </p:cNvPicPr>
          <p:nvPr/>
        </p:nvPicPr>
        <p:blipFill>
          <a:blip r:embed="rId3" cstate="screen">
            <a:extLst>
              <a:ext uri="{28A0092B-C50C-407E-A947-70E740481C1C}">
                <a14:useLocalDpi xmlns:a14="http://schemas.microsoft.com/office/drawing/2010/main"/>
              </a:ext>
            </a:extLst>
          </a:blip>
          <a:srcRect t="26551" b="26551"/>
          <a:stretch>
            <a:fillRect/>
          </a:stretch>
        </p:blipFill>
        <p:spPr>
          <a:xfrm>
            <a:off x="6713779" y="3618833"/>
            <a:ext cx="1368000" cy="968726"/>
          </a:xfrm>
          <a:prstGeom prst="rect">
            <a:avLst/>
          </a:prstGeom>
        </p:spPr>
      </p:pic>
      <p:pic>
        <p:nvPicPr>
          <p:cNvPr id="10" name="Picture Placeholder 63"/>
          <p:cNvPicPr>
            <a:picLocks noChangeAspect="1"/>
          </p:cNvPicPr>
          <p:nvPr/>
        </p:nvPicPr>
        <p:blipFill>
          <a:blip r:embed="rId3" cstate="screen">
            <a:extLst>
              <a:ext uri="{28A0092B-C50C-407E-A947-70E740481C1C}">
                <a14:useLocalDpi xmlns:a14="http://schemas.microsoft.com/office/drawing/2010/main"/>
              </a:ext>
            </a:extLst>
          </a:blip>
          <a:srcRect l="16558" r="16558"/>
          <a:stretch>
            <a:fillRect/>
          </a:stretch>
        </p:blipFill>
        <p:spPr>
          <a:xfrm>
            <a:off x="4958485" y="3615559"/>
            <a:ext cx="1148971" cy="972000"/>
          </a:xfrm>
          <a:prstGeom prst="rect">
            <a:avLst/>
          </a:prstGeom>
        </p:spPr>
      </p:pic>
      <p:pic>
        <p:nvPicPr>
          <p:cNvPr id="11" name="Picture Placeholder 60"/>
          <p:cNvPicPr>
            <a:picLocks noChangeAspect="1"/>
          </p:cNvPicPr>
          <p:nvPr/>
        </p:nvPicPr>
        <p:blipFill>
          <a:blip r:embed="rId3" cstate="screen">
            <a:extLst>
              <a:ext uri="{28A0092B-C50C-407E-A947-70E740481C1C}">
                <a14:useLocalDpi xmlns:a14="http://schemas.microsoft.com/office/drawing/2010/main"/>
              </a:ext>
            </a:extLst>
          </a:blip>
          <a:srcRect t="8633" b="8633"/>
          <a:stretch>
            <a:fillRect/>
          </a:stretch>
        </p:blipFill>
        <p:spPr>
          <a:xfrm>
            <a:off x="3028333" y="4942530"/>
            <a:ext cx="1779639" cy="972000"/>
          </a:xfrm>
          <a:prstGeom prst="rect">
            <a:avLst/>
          </a:prstGeom>
        </p:spPr>
      </p:pic>
      <p:pic>
        <p:nvPicPr>
          <p:cNvPr id="12" name="Picture Placeholder 68"/>
          <p:cNvPicPr>
            <a:picLocks noChangeAspect="1"/>
          </p:cNvPicPr>
          <p:nvPr/>
        </p:nvPicPr>
        <p:blipFill>
          <a:blip r:embed="rId3" cstate="screen">
            <a:extLst>
              <a:ext uri="{28A0092B-C50C-407E-A947-70E740481C1C}">
                <a14:useLocalDpi xmlns:a14="http://schemas.microsoft.com/office/drawing/2010/main"/>
              </a:ext>
            </a:extLst>
          </a:blip>
          <a:srcRect t="2452" b="2452"/>
          <a:stretch>
            <a:fillRect/>
          </a:stretch>
        </p:blipFill>
        <p:spPr>
          <a:xfrm>
            <a:off x="1062038" y="4429741"/>
            <a:ext cx="1073150" cy="684000"/>
          </a:xfrm>
          <a:prstGeom prst="rect">
            <a:avLst/>
          </a:prstGeom>
        </p:spPr>
      </p:pic>
      <p:pic>
        <p:nvPicPr>
          <p:cNvPr id="13" name="Picture Placeholder 41"/>
          <p:cNvPicPr>
            <a:picLocks noChangeAspect="1"/>
          </p:cNvPicPr>
          <p:nvPr/>
        </p:nvPicPr>
        <p:blipFill>
          <a:blip r:embed="rId3" cstate="screen">
            <a:extLst>
              <a:ext uri="{28A0092B-C50C-407E-A947-70E740481C1C}">
                <a14:useLocalDpi xmlns:a14="http://schemas.microsoft.com/office/drawing/2010/main"/>
              </a:ext>
            </a:extLst>
          </a:blip>
          <a:srcRect t="370" b="370"/>
          <a:stretch>
            <a:fillRect/>
          </a:stretch>
        </p:blipFill>
        <p:spPr>
          <a:xfrm>
            <a:off x="1062038" y="2986346"/>
            <a:ext cx="1073150" cy="1258888"/>
          </a:xfrm>
          <a:prstGeom prst="rect">
            <a:avLst/>
          </a:prstGeom>
        </p:spPr>
      </p:pic>
      <p:sp>
        <p:nvSpPr>
          <p:cNvPr id="14" name="Title 7"/>
          <p:cNvSpPr>
            <a:spLocks noGrp="1"/>
          </p:cNvSpPr>
          <p:nvPr>
            <p:ph type="title"/>
          </p:nvPr>
        </p:nvSpPr>
        <p:spPr>
          <a:xfrm>
            <a:off x="402336" y="825227"/>
            <a:ext cx="8303541" cy="535531"/>
          </a:xfrm>
        </p:spPr>
        <p:txBody>
          <a:bodyPr/>
          <a:lstStyle/>
          <a:p>
            <a:r>
              <a:rPr lang="en-US"/>
              <a:t>Click to edit Master title style</a:t>
            </a:r>
            <a:endParaRPr lang="en-US" dirty="0"/>
          </a:p>
        </p:txBody>
      </p:sp>
      <p:cxnSp>
        <p:nvCxnSpPr>
          <p:cNvPr id="15" name="Straight Connector 14"/>
          <p:cNvCxnSpPr/>
          <p:nvPr/>
        </p:nvCxnSpPr>
        <p:spPr>
          <a:xfrm>
            <a:off x="1591533" y="5421949"/>
            <a:ext cx="1399317" cy="0"/>
          </a:xfrm>
          <a:prstGeom prst="line">
            <a:avLst/>
          </a:prstGeom>
          <a:noFill/>
          <a:ln w="19050" cap="flat">
            <a:solidFill>
              <a:schemeClr val="tx2">
                <a:lumMod val="60000"/>
                <a:lumOff val="40000"/>
              </a:schemeClr>
            </a:solidFill>
            <a:prstDash val="solid"/>
            <a:miter lim="400000"/>
            <a:tailEnd type="triangle" w="med" len="sm"/>
          </a:ln>
          <a:effectLst/>
        </p:spPr>
        <p:style>
          <a:lnRef idx="0">
            <a:scrgbClr r="0" g="0" b="0"/>
          </a:lnRef>
          <a:fillRef idx="0">
            <a:scrgbClr r="0" g="0" b="0"/>
          </a:fillRef>
          <a:effectRef idx="0">
            <a:scrgbClr r="0" g="0" b="0"/>
          </a:effectRef>
          <a:fontRef idx="none"/>
        </p:style>
      </p:cxnSp>
      <p:cxnSp>
        <p:nvCxnSpPr>
          <p:cNvPr id="16" name="Straight Connector 15"/>
          <p:cNvCxnSpPr/>
          <p:nvPr/>
        </p:nvCxnSpPr>
        <p:spPr>
          <a:xfrm>
            <a:off x="3753202" y="4129008"/>
            <a:ext cx="0" cy="809454"/>
          </a:xfrm>
          <a:prstGeom prst="line">
            <a:avLst/>
          </a:prstGeom>
          <a:noFill/>
          <a:ln w="19050" cap="flat">
            <a:solidFill>
              <a:schemeClr val="tx2">
                <a:lumMod val="60000"/>
                <a:lumOff val="40000"/>
              </a:schemeClr>
            </a:solidFill>
            <a:prstDash val="solid"/>
            <a:miter lim="400000"/>
          </a:ln>
          <a:effectLst/>
        </p:spPr>
        <p:style>
          <a:lnRef idx="0">
            <a:scrgbClr r="0" g="0" b="0"/>
          </a:lnRef>
          <a:fillRef idx="0">
            <a:scrgbClr r="0" g="0" b="0"/>
          </a:fillRef>
          <a:effectRef idx="0">
            <a:scrgbClr r="0" g="0" b="0"/>
          </a:effectRef>
          <a:fontRef idx="none"/>
        </p:style>
      </p:cxnSp>
      <p:cxnSp>
        <p:nvCxnSpPr>
          <p:cNvPr id="17" name="Straight Connector 16"/>
          <p:cNvCxnSpPr/>
          <p:nvPr/>
        </p:nvCxnSpPr>
        <p:spPr>
          <a:xfrm>
            <a:off x="3746624" y="4136157"/>
            <a:ext cx="1146389" cy="0"/>
          </a:xfrm>
          <a:prstGeom prst="line">
            <a:avLst/>
          </a:prstGeom>
          <a:noFill/>
          <a:ln w="19050" cap="flat">
            <a:solidFill>
              <a:schemeClr val="tx2">
                <a:lumMod val="60000"/>
                <a:lumOff val="40000"/>
              </a:schemeClr>
            </a:solidFill>
            <a:prstDash val="solid"/>
            <a:miter lim="400000"/>
            <a:tailEnd type="triangle" w="med" len="sm"/>
          </a:ln>
          <a:effectLst/>
        </p:spPr>
        <p:style>
          <a:lnRef idx="0">
            <a:scrgbClr r="0" g="0" b="0"/>
          </a:lnRef>
          <a:fillRef idx="0">
            <a:scrgbClr r="0" g="0" b="0"/>
          </a:fillRef>
          <a:effectRef idx="0">
            <a:scrgbClr r="0" g="0" b="0"/>
          </a:effectRef>
          <a:fontRef idx="none"/>
        </p:style>
      </p:cxnSp>
      <p:cxnSp>
        <p:nvCxnSpPr>
          <p:cNvPr id="18" name="Straight Connector 17"/>
          <p:cNvCxnSpPr/>
          <p:nvPr/>
        </p:nvCxnSpPr>
        <p:spPr>
          <a:xfrm>
            <a:off x="6100879" y="4136157"/>
            <a:ext cx="559477" cy="0"/>
          </a:xfrm>
          <a:prstGeom prst="line">
            <a:avLst/>
          </a:prstGeom>
          <a:noFill/>
          <a:ln w="19050" cap="flat">
            <a:solidFill>
              <a:schemeClr val="tx2">
                <a:lumMod val="60000"/>
                <a:lumOff val="40000"/>
              </a:schemeClr>
            </a:solidFill>
            <a:prstDash val="solid"/>
            <a:miter lim="400000"/>
            <a:tailEnd type="triangle" w="med" len="sm"/>
          </a:ln>
          <a:effectLst/>
        </p:spPr>
        <p:style>
          <a:lnRef idx="0">
            <a:scrgbClr r="0" g="0" b="0"/>
          </a:lnRef>
          <a:fillRef idx="0">
            <a:scrgbClr r="0" g="0" b="0"/>
          </a:fillRef>
          <a:effectRef idx="0">
            <a:scrgbClr r="0" g="0" b="0"/>
          </a:effectRef>
          <a:fontRef idx="none"/>
        </p:style>
      </p:cxnSp>
      <p:cxnSp>
        <p:nvCxnSpPr>
          <p:cNvPr id="19" name="Straight Connector 18"/>
          <p:cNvCxnSpPr/>
          <p:nvPr/>
        </p:nvCxnSpPr>
        <p:spPr>
          <a:xfrm>
            <a:off x="0" y="2519466"/>
            <a:ext cx="1608244" cy="0"/>
          </a:xfrm>
          <a:prstGeom prst="line">
            <a:avLst/>
          </a:prstGeom>
          <a:noFill/>
          <a:ln w="19050" cap="flat">
            <a:solidFill>
              <a:schemeClr val="tx2">
                <a:lumMod val="60000"/>
                <a:lumOff val="40000"/>
              </a:schemeClr>
            </a:solidFill>
            <a:prstDash val="solid"/>
            <a:miter lim="400000"/>
          </a:ln>
          <a:effectLst/>
        </p:spPr>
        <p:style>
          <a:lnRef idx="0">
            <a:scrgbClr r="0" g="0" b="0"/>
          </a:lnRef>
          <a:fillRef idx="0">
            <a:scrgbClr r="0" g="0" b="0"/>
          </a:fillRef>
          <a:effectRef idx="0">
            <a:scrgbClr r="0" g="0" b="0"/>
          </a:effectRef>
          <a:fontRef idx="none"/>
        </p:style>
      </p:cxnSp>
      <p:cxnSp>
        <p:nvCxnSpPr>
          <p:cNvPr id="20" name="Straight Connector 19"/>
          <p:cNvCxnSpPr/>
          <p:nvPr/>
        </p:nvCxnSpPr>
        <p:spPr>
          <a:xfrm>
            <a:off x="1598670" y="2514679"/>
            <a:ext cx="1" cy="435690"/>
          </a:xfrm>
          <a:prstGeom prst="line">
            <a:avLst/>
          </a:prstGeom>
          <a:noFill/>
          <a:ln w="19050" cap="flat">
            <a:solidFill>
              <a:schemeClr val="tx2">
                <a:lumMod val="60000"/>
                <a:lumOff val="40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cxnSp>
      <p:cxnSp>
        <p:nvCxnSpPr>
          <p:cNvPr id="21" name="Straight Connector 20"/>
          <p:cNvCxnSpPr/>
          <p:nvPr/>
        </p:nvCxnSpPr>
        <p:spPr>
          <a:xfrm flipH="1">
            <a:off x="1591863" y="4233850"/>
            <a:ext cx="2" cy="156822"/>
          </a:xfrm>
          <a:prstGeom prst="line">
            <a:avLst/>
          </a:prstGeom>
          <a:noFill/>
          <a:ln w="19050" cap="flat">
            <a:solidFill>
              <a:schemeClr val="tx2">
                <a:lumMod val="60000"/>
                <a:lumOff val="40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cxnSp>
      <p:cxnSp>
        <p:nvCxnSpPr>
          <p:cNvPr id="22" name="Straight Connector 21"/>
          <p:cNvCxnSpPr/>
          <p:nvPr/>
        </p:nvCxnSpPr>
        <p:spPr>
          <a:xfrm>
            <a:off x="7772909" y="2851862"/>
            <a:ext cx="1368000" cy="0"/>
          </a:xfrm>
          <a:prstGeom prst="line">
            <a:avLst/>
          </a:prstGeom>
          <a:noFill/>
          <a:ln w="19050" cap="flat">
            <a:solidFill>
              <a:schemeClr val="tx2">
                <a:lumMod val="60000"/>
                <a:lumOff val="40000"/>
              </a:schemeClr>
            </a:solidFill>
            <a:prstDash val="solid"/>
            <a:miter lim="400000"/>
          </a:ln>
          <a:effectLst/>
        </p:spPr>
        <p:style>
          <a:lnRef idx="0">
            <a:scrgbClr r="0" g="0" b="0"/>
          </a:lnRef>
          <a:fillRef idx="0">
            <a:scrgbClr r="0" g="0" b="0"/>
          </a:fillRef>
          <a:effectRef idx="0">
            <a:scrgbClr r="0" g="0" b="0"/>
          </a:effectRef>
          <a:fontRef idx="none"/>
        </p:style>
      </p:cxnSp>
      <p:sp>
        <p:nvSpPr>
          <p:cNvPr id="23" name="TextBox 22"/>
          <p:cNvSpPr txBox="1"/>
          <p:nvPr/>
        </p:nvSpPr>
        <p:spPr>
          <a:xfrm>
            <a:off x="2316427" y="2885526"/>
            <a:ext cx="571288"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1989</a:t>
            </a:r>
          </a:p>
        </p:txBody>
      </p:sp>
      <p:sp>
        <p:nvSpPr>
          <p:cNvPr id="24" name="Oval 23"/>
          <p:cNvSpPr>
            <a:spLocks noChangeAspect="1"/>
          </p:cNvSpPr>
          <p:nvPr/>
        </p:nvSpPr>
        <p:spPr>
          <a:xfrm flipH="1">
            <a:off x="2215607" y="3067826"/>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5" name="TextBox 24"/>
          <p:cNvSpPr txBox="1"/>
          <p:nvPr/>
        </p:nvSpPr>
        <p:spPr>
          <a:xfrm>
            <a:off x="4992837" y="4829789"/>
            <a:ext cx="572891"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1996</a:t>
            </a:r>
          </a:p>
        </p:txBody>
      </p:sp>
      <p:sp>
        <p:nvSpPr>
          <p:cNvPr id="26" name="Oval 25"/>
          <p:cNvSpPr>
            <a:spLocks noChangeAspect="1"/>
          </p:cNvSpPr>
          <p:nvPr/>
        </p:nvSpPr>
        <p:spPr>
          <a:xfrm flipH="1">
            <a:off x="4884837" y="4995400"/>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7" name="TextBox 26"/>
          <p:cNvSpPr txBox="1"/>
          <p:nvPr/>
        </p:nvSpPr>
        <p:spPr>
          <a:xfrm>
            <a:off x="5040406" y="2971269"/>
            <a:ext cx="580906"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2003</a:t>
            </a:r>
          </a:p>
        </p:txBody>
      </p:sp>
      <p:sp>
        <p:nvSpPr>
          <p:cNvPr id="28" name="Oval 27"/>
          <p:cNvSpPr>
            <a:spLocks noChangeAspect="1"/>
          </p:cNvSpPr>
          <p:nvPr/>
        </p:nvSpPr>
        <p:spPr>
          <a:xfrm flipH="1">
            <a:off x="4921934" y="3137194"/>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9" name="TextBox 28"/>
          <p:cNvSpPr txBox="1"/>
          <p:nvPr/>
        </p:nvSpPr>
        <p:spPr>
          <a:xfrm>
            <a:off x="8269053" y="3484957"/>
            <a:ext cx="582509"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2008</a:t>
            </a:r>
          </a:p>
        </p:txBody>
      </p:sp>
      <p:sp>
        <p:nvSpPr>
          <p:cNvPr id="30" name="Oval 29"/>
          <p:cNvSpPr>
            <a:spLocks noChangeAspect="1"/>
          </p:cNvSpPr>
          <p:nvPr/>
        </p:nvSpPr>
        <p:spPr>
          <a:xfrm flipH="1">
            <a:off x="8169432" y="3669563"/>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1" name="TextBox 30"/>
          <p:cNvSpPr txBox="1"/>
          <p:nvPr/>
        </p:nvSpPr>
        <p:spPr>
          <a:xfrm>
            <a:off x="7958331" y="1714681"/>
            <a:ext cx="558464"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2017</a:t>
            </a:r>
          </a:p>
        </p:txBody>
      </p:sp>
      <p:sp>
        <p:nvSpPr>
          <p:cNvPr id="32" name="Oval 31"/>
          <p:cNvSpPr>
            <a:spLocks noChangeAspect="1"/>
          </p:cNvSpPr>
          <p:nvPr/>
        </p:nvSpPr>
        <p:spPr>
          <a:xfrm flipH="1">
            <a:off x="7844774" y="1880292"/>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3" name="TextBox 32"/>
          <p:cNvSpPr txBox="1"/>
          <p:nvPr/>
        </p:nvSpPr>
        <p:spPr>
          <a:xfrm>
            <a:off x="2316427" y="3115896"/>
            <a:ext cx="1280180"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tx2"/>
                </a:solidFill>
                <a:latin typeface="+mj-lt"/>
                <a:ea typeface="Oswald Light" charset="0"/>
                <a:cs typeface="Oswald Light" charset="0"/>
              </a:rPr>
              <a:t>First Milestone</a:t>
            </a:r>
          </a:p>
        </p:txBody>
      </p:sp>
      <p:sp>
        <p:nvSpPr>
          <p:cNvPr id="34" name="TextBox 33"/>
          <p:cNvSpPr txBox="1"/>
          <p:nvPr/>
        </p:nvSpPr>
        <p:spPr>
          <a:xfrm>
            <a:off x="5020713" y="5073136"/>
            <a:ext cx="1280180"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tx2"/>
                </a:solidFill>
                <a:latin typeface="+mj-lt"/>
                <a:ea typeface="Oswald Light" charset="0"/>
                <a:cs typeface="Oswald Light" charset="0"/>
              </a:rPr>
              <a:t>Third Milestone</a:t>
            </a:r>
          </a:p>
        </p:txBody>
      </p:sp>
      <p:sp>
        <p:nvSpPr>
          <p:cNvPr id="35" name="TextBox 34"/>
          <p:cNvSpPr txBox="1"/>
          <p:nvPr/>
        </p:nvSpPr>
        <p:spPr>
          <a:xfrm>
            <a:off x="5040406" y="3226099"/>
            <a:ext cx="1418560"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tx2"/>
                </a:solidFill>
                <a:latin typeface="+mj-lt"/>
                <a:ea typeface="Oswald Light" charset="0"/>
                <a:cs typeface="Oswald Light" charset="0"/>
              </a:rPr>
              <a:t>Fourth Milestone</a:t>
            </a:r>
          </a:p>
        </p:txBody>
      </p:sp>
      <p:sp>
        <p:nvSpPr>
          <p:cNvPr id="36" name="TextBox 35"/>
          <p:cNvSpPr txBox="1"/>
          <p:nvPr/>
        </p:nvSpPr>
        <p:spPr>
          <a:xfrm>
            <a:off x="8269053" y="3773276"/>
            <a:ext cx="939492" cy="586957"/>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nSpc>
                <a:spcPct val="100000"/>
              </a:lnSpc>
            </a:pPr>
            <a:r>
              <a:rPr lang="en-US" sz="1600" cap="none" dirty="0">
                <a:solidFill>
                  <a:schemeClr val="tx2"/>
                </a:solidFill>
                <a:latin typeface="+mj-lt"/>
                <a:ea typeface="Oswald Light" charset="0"/>
                <a:cs typeface="Oswald Light" charset="0"/>
              </a:rPr>
              <a:t>Fifth Milestone</a:t>
            </a:r>
          </a:p>
        </p:txBody>
      </p:sp>
      <p:sp>
        <p:nvSpPr>
          <p:cNvPr id="37" name="TextBox 36"/>
          <p:cNvSpPr txBox="1"/>
          <p:nvPr/>
        </p:nvSpPr>
        <p:spPr>
          <a:xfrm>
            <a:off x="7958330" y="2006253"/>
            <a:ext cx="893231" cy="586957"/>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nSpc>
                <a:spcPct val="100000"/>
              </a:lnSpc>
            </a:pPr>
            <a:r>
              <a:rPr lang="en-US" sz="1600" cap="none" dirty="0">
                <a:solidFill>
                  <a:schemeClr val="tx2"/>
                </a:solidFill>
                <a:latin typeface="+mj-lt"/>
                <a:ea typeface="Oswald Light" charset="0"/>
                <a:cs typeface="Oswald Light" charset="0"/>
              </a:rPr>
              <a:t>Sixth</a:t>
            </a:r>
          </a:p>
          <a:p>
            <a:pPr>
              <a:lnSpc>
                <a:spcPct val="100000"/>
              </a:lnSpc>
            </a:pPr>
            <a:r>
              <a:rPr lang="en-US" sz="1600" cap="none" dirty="0">
                <a:solidFill>
                  <a:schemeClr val="tx2"/>
                </a:solidFill>
                <a:latin typeface="+mj-lt"/>
                <a:ea typeface="Oswald Light" charset="0"/>
                <a:cs typeface="Oswald Light" charset="0"/>
              </a:rPr>
              <a:t>Milestone</a:t>
            </a:r>
          </a:p>
        </p:txBody>
      </p:sp>
      <p:sp>
        <p:nvSpPr>
          <p:cNvPr id="38" name="Shape 471"/>
          <p:cNvSpPr/>
          <p:nvPr/>
        </p:nvSpPr>
        <p:spPr>
          <a:xfrm>
            <a:off x="243405" y="2353770"/>
            <a:ext cx="720000" cy="324000"/>
          </a:xfrm>
          <a:prstGeom prst="roundRect">
            <a:avLst>
              <a:gd name="adj" fmla="val 50000"/>
            </a:avLst>
          </a:prstGeom>
          <a:solidFill>
            <a:schemeClr val="accent2"/>
          </a:solidFill>
          <a:ln w="12700">
            <a:miter lim="400000"/>
          </a:ln>
        </p:spPr>
        <p:txBody>
          <a:bodyPr lIns="32146" rIns="32146"/>
          <a:lstStyle/>
          <a:p>
            <a:pPr lvl="0">
              <a:defRPr sz="2400">
                <a:solidFill>
                  <a:srgbClr val="FFFFFF"/>
                </a:solidFill>
              </a:defRPr>
            </a:pPr>
            <a:endParaRPr sz="1687" dirty="0"/>
          </a:p>
        </p:txBody>
      </p:sp>
      <p:sp>
        <p:nvSpPr>
          <p:cNvPr id="39" name="TextBox 38"/>
          <p:cNvSpPr txBox="1"/>
          <p:nvPr/>
        </p:nvSpPr>
        <p:spPr>
          <a:xfrm>
            <a:off x="346615" y="2287449"/>
            <a:ext cx="513580" cy="439224"/>
          </a:xfrm>
          <a:prstGeom prst="rect">
            <a:avLst/>
          </a:prstGeom>
          <a:ln w="12700">
            <a:miter lim="400000"/>
          </a:ln>
        </p:spPr>
        <p:txBody>
          <a:bodyPr wrap="non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gn="ctr"/>
            <a:r>
              <a:rPr lang="en-US" sz="1600" b="1" cap="none" dirty="0">
                <a:solidFill>
                  <a:schemeClr val="tx1"/>
                </a:solidFill>
                <a:latin typeface="+mj-lt"/>
                <a:ea typeface="Oswald Light" charset="0"/>
                <a:cs typeface="Oswald Light" charset="0"/>
              </a:rPr>
              <a:t>start</a:t>
            </a:r>
          </a:p>
        </p:txBody>
      </p:sp>
      <p:sp>
        <p:nvSpPr>
          <p:cNvPr id="40" name="Shape 471"/>
          <p:cNvSpPr/>
          <p:nvPr/>
        </p:nvSpPr>
        <p:spPr>
          <a:xfrm>
            <a:off x="8262942" y="2689318"/>
            <a:ext cx="720000" cy="324000"/>
          </a:xfrm>
          <a:prstGeom prst="roundRect">
            <a:avLst>
              <a:gd name="adj" fmla="val 50000"/>
            </a:avLst>
          </a:prstGeom>
          <a:solidFill>
            <a:schemeClr val="tx2">
              <a:lumMod val="20000"/>
              <a:lumOff val="80000"/>
            </a:schemeClr>
          </a:solidFill>
          <a:ln w="12700">
            <a:miter lim="400000"/>
          </a:ln>
        </p:spPr>
        <p:txBody>
          <a:bodyPr lIns="32146" rIns="32146"/>
          <a:lstStyle/>
          <a:p>
            <a:pPr lvl="0">
              <a:defRPr sz="2400">
                <a:solidFill>
                  <a:srgbClr val="FFFFFF"/>
                </a:solidFill>
              </a:defRPr>
            </a:pPr>
            <a:endParaRPr sz="1687" dirty="0"/>
          </a:p>
        </p:txBody>
      </p:sp>
      <p:sp>
        <p:nvSpPr>
          <p:cNvPr id="41" name="TextBox 40"/>
          <p:cNvSpPr txBox="1"/>
          <p:nvPr/>
        </p:nvSpPr>
        <p:spPr>
          <a:xfrm>
            <a:off x="8403823" y="2616173"/>
            <a:ext cx="438239" cy="439224"/>
          </a:xfrm>
          <a:prstGeom prst="rect">
            <a:avLst/>
          </a:prstGeom>
          <a:ln w="12700">
            <a:miter lim="400000"/>
          </a:ln>
        </p:spPr>
        <p:txBody>
          <a:bodyPr wrap="non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gn="ctr"/>
            <a:r>
              <a:rPr lang="en-US" sz="1600" b="1" cap="none" dirty="0">
                <a:solidFill>
                  <a:schemeClr val="tx1"/>
                </a:solidFill>
                <a:latin typeface="+mj-lt"/>
                <a:ea typeface="Oswald Light" charset="0"/>
                <a:cs typeface="Oswald Light" charset="0"/>
              </a:rPr>
              <a:t>end</a:t>
            </a:r>
          </a:p>
        </p:txBody>
      </p:sp>
      <p:sp>
        <p:nvSpPr>
          <p:cNvPr id="42" name="TextBox 41"/>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
        <p:nvSpPr>
          <p:cNvPr id="43" name="TextBox 42"/>
          <p:cNvSpPr txBox="1"/>
          <p:nvPr/>
        </p:nvSpPr>
        <p:spPr>
          <a:xfrm>
            <a:off x="290709" y="4360216"/>
            <a:ext cx="571288"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gn="r"/>
            <a:r>
              <a:rPr lang="en-US" sz="1600" cap="none" dirty="0">
                <a:solidFill>
                  <a:schemeClr val="accent1">
                    <a:lumMod val="75000"/>
                  </a:schemeClr>
                </a:solidFill>
                <a:latin typeface="+mj-lt"/>
                <a:ea typeface="Oswald Light" charset="0"/>
                <a:cs typeface="Oswald Light" charset="0"/>
              </a:rPr>
              <a:t>1992</a:t>
            </a:r>
          </a:p>
        </p:txBody>
      </p:sp>
      <p:sp>
        <p:nvSpPr>
          <p:cNvPr id="44" name="Oval 43"/>
          <p:cNvSpPr>
            <a:spLocks noChangeAspect="1"/>
          </p:cNvSpPr>
          <p:nvPr/>
        </p:nvSpPr>
        <p:spPr>
          <a:xfrm flipH="1">
            <a:off x="849297" y="4506970"/>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45" name="TextBox 44"/>
          <p:cNvSpPr txBox="1"/>
          <p:nvPr/>
        </p:nvSpPr>
        <p:spPr>
          <a:xfrm>
            <a:off x="-65072" y="4642456"/>
            <a:ext cx="927069" cy="586957"/>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gn="r">
              <a:lnSpc>
                <a:spcPct val="100000"/>
              </a:lnSpc>
            </a:pPr>
            <a:r>
              <a:rPr lang="en-US" sz="1600" cap="none" dirty="0">
                <a:solidFill>
                  <a:schemeClr val="tx2"/>
                </a:solidFill>
                <a:latin typeface="+mj-lt"/>
                <a:ea typeface="Oswald Light" charset="0"/>
                <a:cs typeface="Oswald Light" charset="0"/>
              </a:rPr>
              <a:t>Second</a:t>
            </a:r>
          </a:p>
          <a:p>
            <a:pPr algn="r">
              <a:lnSpc>
                <a:spcPct val="100000"/>
              </a:lnSpc>
            </a:pPr>
            <a:r>
              <a:rPr lang="en-US" sz="1600" cap="none" dirty="0">
                <a:solidFill>
                  <a:schemeClr val="tx2"/>
                </a:solidFill>
                <a:latin typeface="+mj-lt"/>
                <a:ea typeface="Oswald Light" charset="0"/>
                <a:cs typeface="Oswald Light" charset="0"/>
              </a:rPr>
              <a:t>Milestone</a:t>
            </a:r>
          </a:p>
        </p:txBody>
      </p:sp>
    </p:spTree>
    <p:custDataLst>
      <p:tags r:id="rId1"/>
    </p:custDataLst>
    <p:extLst>
      <p:ext uri="{BB962C8B-B14F-4D97-AF65-F5344CB8AC3E}">
        <p14:creationId xmlns:p14="http://schemas.microsoft.com/office/powerpoint/2010/main" val="67558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childTnLst>
                                </p:cTn>
                              </p:par>
                              <p:par>
                                <p:cTn id="59" presetID="10"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par>
                                <p:cTn id="62" presetID="10" presetClass="entr" presetSubtype="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fade">
                                      <p:cBhvr>
                                        <p:cTn id="73" dur="500"/>
                                        <p:tgtEl>
                                          <p:spTgt spid="3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fade">
                                      <p:cBhvr>
                                        <p:cTn id="78" dur="500"/>
                                        <p:tgtEl>
                                          <p:spTgt spid="9"/>
                                        </p:tgtEl>
                                      </p:cBhvr>
                                    </p:animEffect>
                                  </p:childTnLst>
                                </p:cTn>
                              </p:par>
                              <p:par>
                                <p:cTn id="79" presetID="10"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500"/>
                                        <p:tgtEl>
                                          <p:spTgt spid="29"/>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fade">
                                      <p:cBhvr>
                                        <p:cTn id="87" dur="500"/>
                                        <p:tgtEl>
                                          <p:spTgt spid="30"/>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fade">
                                      <p:cBhvr>
                                        <p:cTn id="90" dur="500"/>
                                        <p:tgtEl>
                                          <p:spTgt spid="36"/>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fade">
                                      <p:cBhvr>
                                        <p:cTn id="95" dur="500"/>
                                        <p:tgtEl>
                                          <p:spTgt spid="7"/>
                                        </p:tgtEl>
                                      </p:cBhvr>
                                    </p:animEffect>
                                  </p:childTnLst>
                                </p:cTn>
                              </p:par>
                              <p:par>
                                <p:cTn id="96" presetID="10" presetClass="entr" presetSubtype="0" fill="hold" nodeType="withEffect">
                                  <p:stCondLst>
                                    <p:cond delay="0"/>
                                  </p:stCondLst>
                                  <p:childTnLst>
                                    <p:set>
                                      <p:cBhvr>
                                        <p:cTn id="97" dur="1" fill="hold">
                                          <p:stCondLst>
                                            <p:cond delay="0"/>
                                          </p:stCondLst>
                                        </p:cTn>
                                        <p:tgtEl>
                                          <p:spTgt spid="8"/>
                                        </p:tgtEl>
                                        <p:attrNameLst>
                                          <p:attrName>style.visibility</p:attrName>
                                        </p:attrNameLst>
                                      </p:cBhvr>
                                      <p:to>
                                        <p:strVal val="visible"/>
                                      </p:to>
                                    </p:set>
                                    <p:animEffect transition="in" filter="fade">
                                      <p:cBhvr>
                                        <p:cTn id="98" dur="500"/>
                                        <p:tgtEl>
                                          <p:spTgt spid="8"/>
                                        </p:tgtEl>
                                      </p:cBhvr>
                                    </p:animEffect>
                                  </p:childTnLst>
                                </p:cTn>
                              </p:par>
                              <p:par>
                                <p:cTn id="99" presetID="10" presetClass="entr" presetSubtype="0" fill="hold" nodeType="with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fade">
                                      <p:cBhvr>
                                        <p:cTn id="101" dur="500"/>
                                        <p:tgtEl>
                                          <p:spTgt spid="22"/>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1"/>
                                        </p:tgtEl>
                                        <p:attrNameLst>
                                          <p:attrName>style.visibility</p:attrName>
                                        </p:attrNameLst>
                                      </p:cBhvr>
                                      <p:to>
                                        <p:strVal val="visible"/>
                                      </p:to>
                                    </p:set>
                                    <p:animEffect transition="in" filter="fade">
                                      <p:cBhvr>
                                        <p:cTn id="104" dur="500"/>
                                        <p:tgtEl>
                                          <p:spTgt spid="31"/>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500"/>
                                        <p:tgtEl>
                                          <p:spTgt spid="32"/>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fade">
                                      <p:cBhvr>
                                        <p:cTn id="110" dur="500"/>
                                        <p:tgtEl>
                                          <p:spTgt spid="37"/>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40"/>
                                        </p:tgtEl>
                                        <p:attrNameLst>
                                          <p:attrName>style.visibility</p:attrName>
                                        </p:attrNameLst>
                                      </p:cBhvr>
                                      <p:to>
                                        <p:strVal val="visible"/>
                                      </p:to>
                                    </p:set>
                                    <p:animEffect transition="in" filter="fade">
                                      <p:cBhvr>
                                        <p:cTn id="113" dur="500"/>
                                        <p:tgtEl>
                                          <p:spTgt spid="40"/>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41"/>
                                        </p:tgtEl>
                                        <p:attrNameLst>
                                          <p:attrName>style.visibility</p:attrName>
                                        </p:attrNameLst>
                                      </p:cBhvr>
                                      <p:to>
                                        <p:strVal val="visible"/>
                                      </p:to>
                                    </p:set>
                                    <p:animEffect transition="in" filter="fade">
                                      <p:cBhvr>
                                        <p:cTn id="11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0" grpId="0" animBg="1"/>
      <p:bldP spid="41" grpId="0" animBg="1"/>
      <p:bldP spid="43" grpId="0" animBg="1"/>
      <p:bldP spid="44" grpId="0" animBg="1"/>
      <p:bldP spid="45"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COA BLUE - List w/Image Lef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0C4BC05-AB2C-4CD4-80AC-EDDE3EBFE52A}"/>
              </a:ext>
            </a:extLst>
          </p:cNvPr>
          <p:cNvSpPr>
            <a:spLocks noGrp="1"/>
          </p:cNvSpPr>
          <p:nvPr>
            <p:ph type="body" sz="quarter" idx="11"/>
          </p:nvPr>
        </p:nvSpPr>
        <p:spPr>
          <a:xfrm>
            <a:off x="5791200" y="2042870"/>
            <a:ext cx="2514600" cy="741362"/>
          </a:xfrm>
        </p:spPr>
        <p:txBody>
          <a:bodyPr>
            <a:normAutofit/>
          </a:bodyPr>
          <a:lstStyle>
            <a:lvl1pPr marL="0" indent="0">
              <a:buNone/>
              <a:defRPr sz="2000"/>
            </a:lvl1pPr>
          </a:lstStyle>
          <a:p>
            <a:pPr lvl="0"/>
            <a:r>
              <a:rPr lang="en-US" dirty="0"/>
              <a:t>Edit Master text styles</a:t>
            </a:r>
          </a:p>
        </p:txBody>
      </p:sp>
      <p:sp>
        <p:nvSpPr>
          <p:cNvPr id="3" name="Picture Placeholder 2">
            <a:extLst>
              <a:ext uri="{FF2B5EF4-FFF2-40B4-BE49-F238E27FC236}">
                <a16:creationId xmlns:a16="http://schemas.microsoft.com/office/drawing/2014/main" id="{B7F0BF34-D67B-461E-9F2C-2378E9836392}"/>
              </a:ext>
            </a:extLst>
          </p:cNvPr>
          <p:cNvSpPr>
            <a:spLocks noGrp="1"/>
          </p:cNvSpPr>
          <p:nvPr>
            <p:ph type="pic" sz="quarter" idx="10"/>
          </p:nvPr>
        </p:nvSpPr>
        <p:spPr>
          <a:xfrm>
            <a:off x="-9525" y="-3175"/>
            <a:ext cx="4591050" cy="6861175"/>
          </a:xfrm>
        </p:spPr>
        <p:txBody>
          <a:bodyPr/>
          <a:lstStyle/>
          <a:p>
            <a:endParaRPr lang="en-US" dirty="0"/>
          </a:p>
        </p:txBody>
      </p:sp>
      <p:sp>
        <p:nvSpPr>
          <p:cNvPr id="7" name="Title 7"/>
          <p:cNvSpPr>
            <a:spLocks noGrp="1"/>
          </p:cNvSpPr>
          <p:nvPr>
            <p:ph type="title"/>
          </p:nvPr>
        </p:nvSpPr>
        <p:spPr>
          <a:xfrm>
            <a:off x="5047488" y="825227"/>
            <a:ext cx="4064048" cy="535531"/>
          </a:xfrm>
        </p:spPr>
        <p:txBody>
          <a:bodyPr/>
          <a:lstStyle/>
          <a:p>
            <a:r>
              <a:rPr lang="en-US">
                <a:sym typeface="Yanone Kaffeesatz Bold"/>
              </a:rPr>
              <a:t>Click to edit Master title style</a:t>
            </a:r>
            <a:endParaRPr lang="en-US" dirty="0"/>
          </a:p>
        </p:txBody>
      </p:sp>
      <p:sp>
        <p:nvSpPr>
          <p:cNvPr id="8" name="Shape 944"/>
          <p:cNvSpPr>
            <a:spLocks noChangeAspect="1"/>
          </p:cNvSpPr>
          <p:nvPr/>
        </p:nvSpPr>
        <p:spPr>
          <a:xfrm>
            <a:off x="5138141" y="207762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9" name="Shape 947"/>
          <p:cNvSpPr>
            <a:spLocks noChangeAspect="1"/>
          </p:cNvSpPr>
          <p:nvPr/>
        </p:nvSpPr>
        <p:spPr>
          <a:xfrm>
            <a:off x="5138141" y="291609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10" name="Shape 950"/>
          <p:cNvSpPr>
            <a:spLocks noChangeAspect="1"/>
          </p:cNvSpPr>
          <p:nvPr/>
        </p:nvSpPr>
        <p:spPr>
          <a:xfrm>
            <a:off x="5138141" y="375456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11" name="Shape 953"/>
          <p:cNvSpPr>
            <a:spLocks noChangeAspect="1"/>
          </p:cNvSpPr>
          <p:nvPr/>
        </p:nvSpPr>
        <p:spPr>
          <a:xfrm>
            <a:off x="5138141" y="459303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12" name="Shape 956"/>
          <p:cNvSpPr>
            <a:spLocks noChangeAspect="1"/>
          </p:cNvSpPr>
          <p:nvPr/>
        </p:nvSpPr>
        <p:spPr>
          <a:xfrm>
            <a:off x="5138141" y="5431504"/>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13" name="TextBox 12"/>
          <p:cNvSpPr txBox="1"/>
          <p:nvPr/>
        </p:nvSpPr>
        <p:spPr>
          <a:xfrm>
            <a:off x="5269299" y="2178319"/>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1</a:t>
            </a:r>
          </a:p>
        </p:txBody>
      </p:sp>
      <p:sp>
        <p:nvSpPr>
          <p:cNvPr id="14" name="TextBox 13"/>
          <p:cNvSpPr txBox="1"/>
          <p:nvPr/>
        </p:nvSpPr>
        <p:spPr>
          <a:xfrm>
            <a:off x="5269299" y="3014581"/>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2</a:t>
            </a:r>
          </a:p>
        </p:txBody>
      </p:sp>
      <p:sp>
        <p:nvSpPr>
          <p:cNvPr id="15" name="TextBox 14"/>
          <p:cNvSpPr txBox="1"/>
          <p:nvPr/>
        </p:nvSpPr>
        <p:spPr>
          <a:xfrm>
            <a:off x="5269299" y="3845397"/>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3</a:t>
            </a:r>
          </a:p>
        </p:txBody>
      </p:sp>
      <p:sp>
        <p:nvSpPr>
          <p:cNvPr id="16" name="TextBox 15"/>
          <p:cNvSpPr txBox="1"/>
          <p:nvPr/>
        </p:nvSpPr>
        <p:spPr>
          <a:xfrm>
            <a:off x="5269299" y="4697995"/>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4</a:t>
            </a:r>
          </a:p>
        </p:txBody>
      </p:sp>
      <p:sp>
        <p:nvSpPr>
          <p:cNvPr id="17" name="TextBox 16"/>
          <p:cNvSpPr txBox="1"/>
          <p:nvPr/>
        </p:nvSpPr>
        <p:spPr>
          <a:xfrm>
            <a:off x="5269299" y="5517922"/>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5</a:t>
            </a:r>
          </a:p>
        </p:txBody>
      </p:sp>
      <p:sp>
        <p:nvSpPr>
          <p:cNvPr id="23" name="TextBox 22"/>
          <p:cNvSpPr txBox="1"/>
          <p:nvPr/>
        </p:nvSpPr>
        <p:spPr>
          <a:xfrm>
            <a:off x="5049458"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
        <p:nvSpPr>
          <p:cNvPr id="24" name="Text Placeholder 4">
            <a:extLst>
              <a:ext uri="{FF2B5EF4-FFF2-40B4-BE49-F238E27FC236}">
                <a16:creationId xmlns:a16="http://schemas.microsoft.com/office/drawing/2014/main" id="{5A1755F8-5FA3-44B2-B944-4180751004B5}"/>
              </a:ext>
            </a:extLst>
          </p:cNvPr>
          <p:cNvSpPr>
            <a:spLocks noGrp="1"/>
          </p:cNvSpPr>
          <p:nvPr>
            <p:ph type="body" sz="quarter" idx="12"/>
          </p:nvPr>
        </p:nvSpPr>
        <p:spPr>
          <a:xfrm>
            <a:off x="5791200" y="2863486"/>
            <a:ext cx="2514600" cy="741362"/>
          </a:xfrm>
        </p:spPr>
        <p:txBody>
          <a:bodyPr>
            <a:normAutofit/>
          </a:bodyPr>
          <a:lstStyle>
            <a:lvl1pPr marL="0" indent="0">
              <a:buNone/>
              <a:defRPr sz="2000"/>
            </a:lvl1pPr>
          </a:lstStyle>
          <a:p>
            <a:pPr lvl="0"/>
            <a:r>
              <a:rPr lang="en-US" dirty="0"/>
              <a:t>Edit Master text styles</a:t>
            </a:r>
          </a:p>
        </p:txBody>
      </p:sp>
      <p:sp>
        <p:nvSpPr>
          <p:cNvPr id="25" name="Text Placeholder 4">
            <a:extLst>
              <a:ext uri="{FF2B5EF4-FFF2-40B4-BE49-F238E27FC236}">
                <a16:creationId xmlns:a16="http://schemas.microsoft.com/office/drawing/2014/main" id="{4FAD70E1-C367-4020-9329-898F8449DBE8}"/>
              </a:ext>
            </a:extLst>
          </p:cNvPr>
          <p:cNvSpPr>
            <a:spLocks noGrp="1"/>
          </p:cNvSpPr>
          <p:nvPr>
            <p:ph type="body" sz="quarter" idx="13"/>
          </p:nvPr>
        </p:nvSpPr>
        <p:spPr>
          <a:xfrm>
            <a:off x="5791200" y="3698863"/>
            <a:ext cx="2514600" cy="741362"/>
          </a:xfrm>
        </p:spPr>
        <p:txBody>
          <a:bodyPr>
            <a:normAutofit/>
          </a:bodyPr>
          <a:lstStyle>
            <a:lvl1pPr marL="0" indent="0">
              <a:buNone/>
              <a:defRPr sz="2000"/>
            </a:lvl1pPr>
          </a:lstStyle>
          <a:p>
            <a:pPr lvl="0"/>
            <a:r>
              <a:rPr lang="en-US" dirty="0"/>
              <a:t>Edit Master text styles</a:t>
            </a:r>
          </a:p>
        </p:txBody>
      </p:sp>
      <p:sp>
        <p:nvSpPr>
          <p:cNvPr id="26" name="Text Placeholder 4">
            <a:extLst>
              <a:ext uri="{FF2B5EF4-FFF2-40B4-BE49-F238E27FC236}">
                <a16:creationId xmlns:a16="http://schemas.microsoft.com/office/drawing/2014/main" id="{898D7F31-909C-4BEE-A803-B88C59FAE0E3}"/>
              </a:ext>
            </a:extLst>
          </p:cNvPr>
          <p:cNvSpPr>
            <a:spLocks noGrp="1"/>
          </p:cNvSpPr>
          <p:nvPr>
            <p:ph type="body" sz="quarter" idx="14"/>
          </p:nvPr>
        </p:nvSpPr>
        <p:spPr>
          <a:xfrm>
            <a:off x="5791200" y="4566850"/>
            <a:ext cx="2514600" cy="741362"/>
          </a:xfrm>
        </p:spPr>
        <p:txBody>
          <a:bodyPr>
            <a:normAutofit/>
          </a:bodyPr>
          <a:lstStyle>
            <a:lvl1pPr marL="0" indent="0">
              <a:buNone/>
              <a:defRPr sz="2000"/>
            </a:lvl1pPr>
          </a:lstStyle>
          <a:p>
            <a:pPr lvl="0"/>
            <a:r>
              <a:rPr lang="en-US" dirty="0"/>
              <a:t>Edit Master text styles</a:t>
            </a:r>
          </a:p>
        </p:txBody>
      </p:sp>
      <p:sp>
        <p:nvSpPr>
          <p:cNvPr id="27" name="Text Placeholder 4">
            <a:extLst>
              <a:ext uri="{FF2B5EF4-FFF2-40B4-BE49-F238E27FC236}">
                <a16:creationId xmlns:a16="http://schemas.microsoft.com/office/drawing/2014/main" id="{991187D4-E0BF-46D6-BEE9-9CDB37EE652B}"/>
              </a:ext>
            </a:extLst>
          </p:cNvPr>
          <p:cNvSpPr>
            <a:spLocks noGrp="1"/>
          </p:cNvSpPr>
          <p:nvPr>
            <p:ph type="body" sz="quarter" idx="15"/>
          </p:nvPr>
        </p:nvSpPr>
        <p:spPr>
          <a:xfrm>
            <a:off x="5791200" y="5404336"/>
            <a:ext cx="2514600" cy="741362"/>
          </a:xfrm>
        </p:spPr>
        <p:txBody>
          <a:bodyPr>
            <a:normAutofit/>
          </a:bodyPr>
          <a:lstStyle>
            <a:lvl1pPr marL="0" indent="0">
              <a:buNone/>
              <a:defRPr sz="2000"/>
            </a:lvl1pPr>
          </a:lstStyle>
          <a:p>
            <a:pPr lvl="0"/>
            <a:r>
              <a:rPr lang="en-US" dirty="0"/>
              <a:t>Edit Master text styles</a:t>
            </a:r>
          </a:p>
        </p:txBody>
      </p:sp>
    </p:spTree>
    <p:custDataLst>
      <p:tags r:id="rId1"/>
    </p:custDataLst>
    <p:extLst>
      <p:ext uri="{BB962C8B-B14F-4D97-AF65-F5344CB8AC3E}">
        <p14:creationId xmlns:p14="http://schemas.microsoft.com/office/powerpoint/2010/main" val="27593571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ICOA Contact">
    <p:spTree>
      <p:nvGrpSpPr>
        <p:cNvPr id="1" name=""/>
        <p:cNvGrpSpPr/>
        <p:nvPr/>
      </p:nvGrpSpPr>
      <p:grpSpPr>
        <a:xfrm>
          <a:off x="0" y="0"/>
          <a:ext cx="0" cy="0"/>
          <a:chOff x="0" y="0"/>
          <a:chExt cx="0" cy="0"/>
        </a:xfrm>
      </p:grpSpPr>
      <p:sp>
        <p:nvSpPr>
          <p:cNvPr id="6" name="Shape 497"/>
          <p:cNvSpPr/>
          <p:nvPr/>
        </p:nvSpPr>
        <p:spPr>
          <a:xfrm>
            <a:off x="3500" y="4093259"/>
            <a:ext cx="9140500" cy="2764742"/>
          </a:xfrm>
          <a:prstGeom prst="roundRect">
            <a:avLst>
              <a:gd name="adj" fmla="val 0"/>
            </a:avLst>
          </a:prstGeom>
          <a:solidFill>
            <a:schemeClr val="accent4"/>
          </a:solidFill>
          <a:ln w="12700">
            <a:miter lim="400000"/>
          </a:ln>
        </p:spPr>
        <p:txBody>
          <a:bodyPr lIns="32146" rIns="32146"/>
          <a:lstStyle/>
          <a:p>
            <a:pPr lvl="0">
              <a:defRPr sz="2400">
                <a:solidFill>
                  <a:srgbClr val="FFFFFF"/>
                </a:solidFill>
              </a:defRPr>
            </a:pPr>
            <a:endParaRPr sz="1687"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4775" y="1214043"/>
            <a:ext cx="2530270" cy="5091682"/>
          </a:xfrm>
          <a:prstGeom prst="rect">
            <a:avLst/>
          </a:prstGeom>
        </p:spPr>
      </p:pic>
      <p:sp>
        <p:nvSpPr>
          <p:cNvPr id="12" name="Freeform 151"/>
          <p:cNvSpPr>
            <a:spLocks noEditPoints="1"/>
          </p:cNvSpPr>
          <p:nvPr/>
        </p:nvSpPr>
        <p:spPr bwMode="auto">
          <a:xfrm>
            <a:off x="4595092" y="4591744"/>
            <a:ext cx="278936" cy="197004"/>
          </a:xfrm>
          <a:custGeom>
            <a:avLst/>
            <a:gdLst>
              <a:gd name="T0" fmla="*/ 217 w 255"/>
              <a:gd name="T1" fmla="*/ 0 h 180"/>
              <a:gd name="T2" fmla="*/ 38 w 255"/>
              <a:gd name="T3" fmla="*/ 0 h 180"/>
              <a:gd name="T4" fmla="*/ 0 w 255"/>
              <a:gd name="T5" fmla="*/ 38 h 180"/>
              <a:gd name="T6" fmla="*/ 0 w 255"/>
              <a:gd name="T7" fmla="*/ 110 h 180"/>
              <a:gd name="T8" fmla="*/ 38 w 255"/>
              <a:gd name="T9" fmla="*/ 148 h 180"/>
              <a:gd name="T10" fmla="*/ 52 w 255"/>
              <a:gd name="T11" fmla="*/ 148 h 180"/>
              <a:gd name="T12" fmla="*/ 52 w 255"/>
              <a:gd name="T13" fmla="*/ 174 h 180"/>
              <a:gd name="T14" fmla="*/ 55 w 255"/>
              <a:gd name="T15" fmla="*/ 179 h 180"/>
              <a:gd name="T16" fmla="*/ 58 w 255"/>
              <a:gd name="T17" fmla="*/ 180 h 180"/>
              <a:gd name="T18" fmla="*/ 61 w 255"/>
              <a:gd name="T19" fmla="*/ 179 h 180"/>
              <a:gd name="T20" fmla="*/ 111 w 255"/>
              <a:gd name="T21" fmla="*/ 148 h 180"/>
              <a:gd name="T22" fmla="*/ 217 w 255"/>
              <a:gd name="T23" fmla="*/ 148 h 180"/>
              <a:gd name="T24" fmla="*/ 255 w 255"/>
              <a:gd name="T25" fmla="*/ 110 h 180"/>
              <a:gd name="T26" fmla="*/ 255 w 255"/>
              <a:gd name="T27" fmla="*/ 38 h 180"/>
              <a:gd name="T28" fmla="*/ 217 w 255"/>
              <a:gd name="T29" fmla="*/ 0 h 180"/>
              <a:gd name="T30" fmla="*/ 243 w 255"/>
              <a:gd name="T31" fmla="*/ 110 h 180"/>
              <a:gd name="T32" fmla="*/ 217 w 255"/>
              <a:gd name="T33" fmla="*/ 136 h 180"/>
              <a:gd name="T34" fmla="*/ 109 w 255"/>
              <a:gd name="T35" fmla="*/ 136 h 180"/>
              <a:gd name="T36" fmla="*/ 106 w 255"/>
              <a:gd name="T37" fmla="*/ 137 h 180"/>
              <a:gd name="T38" fmla="*/ 64 w 255"/>
              <a:gd name="T39" fmla="*/ 163 h 180"/>
              <a:gd name="T40" fmla="*/ 64 w 255"/>
              <a:gd name="T41" fmla="*/ 142 h 180"/>
              <a:gd name="T42" fmla="*/ 58 w 255"/>
              <a:gd name="T43" fmla="*/ 136 h 180"/>
              <a:gd name="T44" fmla="*/ 38 w 255"/>
              <a:gd name="T45" fmla="*/ 136 h 180"/>
              <a:gd name="T46" fmla="*/ 12 w 255"/>
              <a:gd name="T47" fmla="*/ 110 h 180"/>
              <a:gd name="T48" fmla="*/ 12 w 255"/>
              <a:gd name="T49" fmla="*/ 38 h 180"/>
              <a:gd name="T50" fmla="*/ 38 w 255"/>
              <a:gd name="T51" fmla="*/ 12 h 180"/>
              <a:gd name="T52" fmla="*/ 217 w 255"/>
              <a:gd name="T53" fmla="*/ 12 h 180"/>
              <a:gd name="T54" fmla="*/ 243 w 255"/>
              <a:gd name="T55" fmla="*/ 38 h 180"/>
              <a:gd name="T56" fmla="*/ 243 w 255"/>
              <a:gd name="T57" fmla="*/ 110 h 180"/>
              <a:gd name="T58" fmla="*/ 211 w 255"/>
              <a:gd name="T59" fmla="*/ 45 h 180"/>
              <a:gd name="T60" fmla="*/ 47 w 255"/>
              <a:gd name="T61" fmla="*/ 45 h 180"/>
              <a:gd name="T62" fmla="*/ 41 w 255"/>
              <a:gd name="T63" fmla="*/ 51 h 180"/>
              <a:gd name="T64" fmla="*/ 47 w 255"/>
              <a:gd name="T65" fmla="*/ 57 h 180"/>
              <a:gd name="T66" fmla="*/ 211 w 255"/>
              <a:gd name="T67" fmla="*/ 57 h 180"/>
              <a:gd name="T68" fmla="*/ 217 w 255"/>
              <a:gd name="T69" fmla="*/ 51 h 180"/>
              <a:gd name="T70" fmla="*/ 211 w 255"/>
              <a:gd name="T71" fmla="*/ 45 h 180"/>
              <a:gd name="T72" fmla="*/ 149 w 255"/>
              <a:gd name="T73" fmla="*/ 86 h 180"/>
              <a:gd name="T74" fmla="*/ 47 w 255"/>
              <a:gd name="T75" fmla="*/ 86 h 180"/>
              <a:gd name="T76" fmla="*/ 41 w 255"/>
              <a:gd name="T77" fmla="*/ 92 h 180"/>
              <a:gd name="T78" fmla="*/ 47 w 255"/>
              <a:gd name="T79" fmla="*/ 98 h 180"/>
              <a:gd name="T80" fmla="*/ 149 w 255"/>
              <a:gd name="T81" fmla="*/ 98 h 180"/>
              <a:gd name="T82" fmla="*/ 155 w 255"/>
              <a:gd name="T83" fmla="*/ 92 h 180"/>
              <a:gd name="T84" fmla="*/ 149 w 255"/>
              <a:gd name="T85" fmla="*/ 8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5" h="180">
                <a:moveTo>
                  <a:pt x="217" y="0"/>
                </a:moveTo>
                <a:cubicBezTo>
                  <a:pt x="38" y="0"/>
                  <a:pt x="38" y="0"/>
                  <a:pt x="38" y="0"/>
                </a:cubicBezTo>
                <a:cubicBezTo>
                  <a:pt x="17" y="0"/>
                  <a:pt x="0" y="17"/>
                  <a:pt x="0" y="38"/>
                </a:cubicBezTo>
                <a:cubicBezTo>
                  <a:pt x="0" y="110"/>
                  <a:pt x="0" y="110"/>
                  <a:pt x="0" y="110"/>
                </a:cubicBezTo>
                <a:cubicBezTo>
                  <a:pt x="0" y="131"/>
                  <a:pt x="17" y="148"/>
                  <a:pt x="38" y="148"/>
                </a:cubicBezTo>
                <a:cubicBezTo>
                  <a:pt x="52" y="148"/>
                  <a:pt x="52" y="148"/>
                  <a:pt x="52" y="148"/>
                </a:cubicBezTo>
                <a:cubicBezTo>
                  <a:pt x="52" y="174"/>
                  <a:pt x="52" y="174"/>
                  <a:pt x="52" y="174"/>
                </a:cubicBezTo>
                <a:cubicBezTo>
                  <a:pt x="52" y="176"/>
                  <a:pt x="53" y="178"/>
                  <a:pt x="55" y="179"/>
                </a:cubicBezTo>
                <a:cubicBezTo>
                  <a:pt x="56" y="180"/>
                  <a:pt x="57" y="180"/>
                  <a:pt x="58" y="180"/>
                </a:cubicBezTo>
                <a:cubicBezTo>
                  <a:pt x="59" y="180"/>
                  <a:pt x="60" y="180"/>
                  <a:pt x="61" y="179"/>
                </a:cubicBezTo>
                <a:cubicBezTo>
                  <a:pt x="111" y="148"/>
                  <a:pt x="111" y="148"/>
                  <a:pt x="111" y="148"/>
                </a:cubicBezTo>
                <a:cubicBezTo>
                  <a:pt x="217" y="148"/>
                  <a:pt x="217" y="148"/>
                  <a:pt x="217" y="148"/>
                </a:cubicBezTo>
                <a:cubicBezTo>
                  <a:pt x="238" y="148"/>
                  <a:pt x="255" y="131"/>
                  <a:pt x="255" y="110"/>
                </a:cubicBezTo>
                <a:cubicBezTo>
                  <a:pt x="255" y="38"/>
                  <a:pt x="255" y="38"/>
                  <a:pt x="255" y="38"/>
                </a:cubicBezTo>
                <a:cubicBezTo>
                  <a:pt x="255" y="17"/>
                  <a:pt x="238" y="0"/>
                  <a:pt x="217" y="0"/>
                </a:cubicBezTo>
                <a:close/>
                <a:moveTo>
                  <a:pt x="243" y="110"/>
                </a:moveTo>
                <a:cubicBezTo>
                  <a:pt x="243" y="125"/>
                  <a:pt x="232" y="136"/>
                  <a:pt x="217" y="136"/>
                </a:cubicBezTo>
                <a:cubicBezTo>
                  <a:pt x="109" y="136"/>
                  <a:pt x="109" y="136"/>
                  <a:pt x="109" y="136"/>
                </a:cubicBezTo>
                <a:cubicBezTo>
                  <a:pt x="108" y="136"/>
                  <a:pt x="107" y="137"/>
                  <a:pt x="106" y="137"/>
                </a:cubicBezTo>
                <a:cubicBezTo>
                  <a:pt x="64" y="163"/>
                  <a:pt x="64" y="163"/>
                  <a:pt x="64" y="163"/>
                </a:cubicBezTo>
                <a:cubicBezTo>
                  <a:pt x="64" y="142"/>
                  <a:pt x="64" y="142"/>
                  <a:pt x="64" y="142"/>
                </a:cubicBezTo>
                <a:cubicBezTo>
                  <a:pt x="64" y="139"/>
                  <a:pt x="61" y="136"/>
                  <a:pt x="58" y="136"/>
                </a:cubicBezTo>
                <a:cubicBezTo>
                  <a:pt x="38" y="136"/>
                  <a:pt x="38" y="136"/>
                  <a:pt x="38" y="136"/>
                </a:cubicBezTo>
                <a:cubicBezTo>
                  <a:pt x="23" y="136"/>
                  <a:pt x="12" y="125"/>
                  <a:pt x="12" y="110"/>
                </a:cubicBezTo>
                <a:cubicBezTo>
                  <a:pt x="12" y="38"/>
                  <a:pt x="12" y="38"/>
                  <a:pt x="12" y="38"/>
                </a:cubicBezTo>
                <a:cubicBezTo>
                  <a:pt x="12" y="24"/>
                  <a:pt x="23" y="12"/>
                  <a:pt x="38" y="12"/>
                </a:cubicBezTo>
                <a:cubicBezTo>
                  <a:pt x="217" y="12"/>
                  <a:pt x="217" y="12"/>
                  <a:pt x="217" y="12"/>
                </a:cubicBezTo>
                <a:cubicBezTo>
                  <a:pt x="232" y="12"/>
                  <a:pt x="243" y="24"/>
                  <a:pt x="243" y="38"/>
                </a:cubicBezTo>
                <a:lnTo>
                  <a:pt x="243" y="110"/>
                </a:lnTo>
                <a:close/>
                <a:moveTo>
                  <a:pt x="211" y="45"/>
                </a:moveTo>
                <a:cubicBezTo>
                  <a:pt x="47" y="45"/>
                  <a:pt x="47" y="45"/>
                  <a:pt x="47" y="45"/>
                </a:cubicBezTo>
                <a:cubicBezTo>
                  <a:pt x="44" y="45"/>
                  <a:pt x="41" y="48"/>
                  <a:pt x="41" y="51"/>
                </a:cubicBezTo>
                <a:cubicBezTo>
                  <a:pt x="41" y="55"/>
                  <a:pt x="44" y="57"/>
                  <a:pt x="47" y="57"/>
                </a:cubicBezTo>
                <a:cubicBezTo>
                  <a:pt x="211" y="57"/>
                  <a:pt x="211" y="57"/>
                  <a:pt x="211" y="57"/>
                </a:cubicBezTo>
                <a:cubicBezTo>
                  <a:pt x="215" y="57"/>
                  <a:pt x="217" y="55"/>
                  <a:pt x="217" y="51"/>
                </a:cubicBezTo>
                <a:cubicBezTo>
                  <a:pt x="217" y="48"/>
                  <a:pt x="215" y="45"/>
                  <a:pt x="211" y="45"/>
                </a:cubicBezTo>
                <a:close/>
                <a:moveTo>
                  <a:pt x="149" y="86"/>
                </a:moveTo>
                <a:cubicBezTo>
                  <a:pt x="47" y="86"/>
                  <a:pt x="47" y="86"/>
                  <a:pt x="47" y="86"/>
                </a:cubicBezTo>
                <a:cubicBezTo>
                  <a:pt x="44" y="86"/>
                  <a:pt x="41" y="89"/>
                  <a:pt x="41" y="92"/>
                </a:cubicBezTo>
                <a:cubicBezTo>
                  <a:pt x="41" y="95"/>
                  <a:pt x="44" y="98"/>
                  <a:pt x="47" y="98"/>
                </a:cubicBezTo>
                <a:cubicBezTo>
                  <a:pt x="149" y="98"/>
                  <a:pt x="149" y="98"/>
                  <a:pt x="149" y="98"/>
                </a:cubicBezTo>
                <a:cubicBezTo>
                  <a:pt x="153" y="98"/>
                  <a:pt x="155" y="95"/>
                  <a:pt x="155" y="92"/>
                </a:cubicBezTo>
                <a:cubicBezTo>
                  <a:pt x="155" y="89"/>
                  <a:pt x="153" y="86"/>
                  <a:pt x="149" y="86"/>
                </a:cubicBezTo>
                <a:close/>
              </a:path>
            </a:pathLst>
          </a:custGeom>
          <a:solidFill>
            <a:schemeClr val="tx2">
              <a:lumMod val="60000"/>
              <a:lumOff val="40000"/>
            </a:schemeClr>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3" name="Freeform 33"/>
          <p:cNvSpPr>
            <a:spLocks noEditPoints="1"/>
          </p:cNvSpPr>
          <p:nvPr/>
        </p:nvSpPr>
        <p:spPr bwMode="auto">
          <a:xfrm>
            <a:off x="4585366" y="5160792"/>
            <a:ext cx="298388" cy="299875"/>
          </a:xfrm>
          <a:custGeom>
            <a:avLst/>
            <a:gdLst>
              <a:gd name="T0" fmla="*/ 204 w 255"/>
              <a:gd name="T1" fmla="*/ 81 h 256"/>
              <a:gd name="T2" fmla="*/ 198 w 255"/>
              <a:gd name="T3" fmla="*/ 0 h 256"/>
              <a:gd name="T4" fmla="*/ 51 w 255"/>
              <a:gd name="T5" fmla="*/ 6 h 256"/>
              <a:gd name="T6" fmla="*/ 6 w 255"/>
              <a:gd name="T7" fmla="*/ 81 h 256"/>
              <a:gd name="T8" fmla="*/ 0 w 255"/>
              <a:gd name="T9" fmla="*/ 193 h 256"/>
              <a:gd name="T10" fmla="*/ 51 w 255"/>
              <a:gd name="T11" fmla="*/ 199 h 256"/>
              <a:gd name="T12" fmla="*/ 57 w 255"/>
              <a:gd name="T13" fmla="*/ 256 h 256"/>
              <a:gd name="T14" fmla="*/ 204 w 255"/>
              <a:gd name="T15" fmla="*/ 250 h 256"/>
              <a:gd name="T16" fmla="*/ 249 w 255"/>
              <a:gd name="T17" fmla="*/ 199 h 256"/>
              <a:gd name="T18" fmla="*/ 255 w 255"/>
              <a:gd name="T19" fmla="*/ 87 h 256"/>
              <a:gd name="T20" fmla="*/ 63 w 255"/>
              <a:gd name="T21" fmla="*/ 12 h 256"/>
              <a:gd name="T22" fmla="*/ 192 w 255"/>
              <a:gd name="T23" fmla="*/ 28 h 256"/>
              <a:gd name="T24" fmla="*/ 63 w 255"/>
              <a:gd name="T25" fmla="*/ 12 h 256"/>
              <a:gd name="T26" fmla="*/ 192 w 255"/>
              <a:gd name="T27" fmla="*/ 40 h 256"/>
              <a:gd name="T28" fmla="*/ 63 w 255"/>
              <a:gd name="T29" fmla="*/ 81 h 256"/>
              <a:gd name="T30" fmla="*/ 51 w 255"/>
              <a:gd name="T31" fmla="*/ 165 h 256"/>
              <a:gd name="T32" fmla="*/ 42 w 255"/>
              <a:gd name="T33" fmla="*/ 161 h 256"/>
              <a:gd name="T34" fmla="*/ 51 w 255"/>
              <a:gd name="T35" fmla="*/ 158 h 256"/>
              <a:gd name="T36" fmla="*/ 192 w 255"/>
              <a:gd name="T37" fmla="*/ 244 h 256"/>
              <a:gd name="T38" fmla="*/ 63 w 255"/>
              <a:gd name="T39" fmla="*/ 158 h 256"/>
              <a:gd name="T40" fmla="*/ 192 w 255"/>
              <a:gd name="T41" fmla="*/ 244 h 256"/>
              <a:gd name="T42" fmla="*/ 204 w 255"/>
              <a:gd name="T43" fmla="*/ 187 h 256"/>
              <a:gd name="T44" fmla="*/ 209 w 255"/>
              <a:gd name="T45" fmla="*/ 177 h 256"/>
              <a:gd name="T46" fmla="*/ 209 w 255"/>
              <a:gd name="T47" fmla="*/ 146 h 256"/>
              <a:gd name="T48" fmla="*/ 30 w 255"/>
              <a:gd name="T49" fmla="*/ 161 h 256"/>
              <a:gd name="T50" fmla="*/ 51 w 255"/>
              <a:gd name="T51" fmla="*/ 177 h 256"/>
              <a:gd name="T52" fmla="*/ 12 w 255"/>
              <a:gd name="T53" fmla="*/ 187 h 256"/>
              <a:gd name="T54" fmla="*/ 243 w 255"/>
              <a:gd name="T55" fmla="*/ 93 h 256"/>
              <a:gd name="T56" fmla="*/ 204 w 255"/>
              <a:gd name="T57" fmla="*/ 165 h 256"/>
              <a:gd name="T58" fmla="*/ 209 w 255"/>
              <a:gd name="T59" fmla="*/ 158 h 256"/>
              <a:gd name="T60" fmla="*/ 209 w 255"/>
              <a:gd name="T61" fmla="*/ 165 h 256"/>
              <a:gd name="T62" fmla="*/ 219 w 255"/>
              <a:gd name="T63" fmla="*/ 127 h 256"/>
              <a:gd name="T64" fmla="*/ 225 w 255"/>
              <a:gd name="T65" fmla="*/ 121 h 256"/>
              <a:gd name="T66" fmla="*/ 214 w 255"/>
              <a:gd name="T67" fmla="*/ 117 h 256"/>
              <a:gd name="T68" fmla="*/ 214 w 255"/>
              <a:gd name="T69" fmla="*/ 125 h 256"/>
              <a:gd name="T70" fmla="*/ 195 w 255"/>
              <a:gd name="T71" fmla="*/ 127 h 256"/>
              <a:gd name="T72" fmla="*/ 201 w 255"/>
              <a:gd name="T73" fmla="*/ 121 h 256"/>
              <a:gd name="T74" fmla="*/ 190 w 255"/>
              <a:gd name="T75" fmla="*/ 117 h 256"/>
              <a:gd name="T76" fmla="*/ 190 w 255"/>
              <a:gd name="T77" fmla="*/ 125 h 256"/>
              <a:gd name="T78" fmla="*/ 79 w 255"/>
              <a:gd name="T79" fmla="*/ 215 h 256"/>
              <a:gd name="T80" fmla="*/ 182 w 255"/>
              <a:gd name="T81" fmla="*/ 209 h 256"/>
              <a:gd name="T82" fmla="*/ 79 w 255"/>
              <a:gd name="T83" fmla="*/ 203 h 256"/>
              <a:gd name="T84" fmla="*/ 79 w 255"/>
              <a:gd name="T85" fmla="*/ 215 h 256"/>
              <a:gd name="T86" fmla="*/ 176 w 255"/>
              <a:gd name="T87" fmla="*/ 186 h 256"/>
              <a:gd name="T88" fmla="*/ 176 w 255"/>
              <a:gd name="T89" fmla="*/ 174 h 256"/>
              <a:gd name="T90" fmla="*/ 73 w 255"/>
              <a:gd name="T91" fmla="*/ 18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5" h="256">
                <a:moveTo>
                  <a:pt x="249" y="81"/>
                </a:moveTo>
                <a:cubicBezTo>
                  <a:pt x="204" y="81"/>
                  <a:pt x="204" y="81"/>
                  <a:pt x="204" y="81"/>
                </a:cubicBezTo>
                <a:cubicBezTo>
                  <a:pt x="204" y="6"/>
                  <a:pt x="204" y="6"/>
                  <a:pt x="204" y="6"/>
                </a:cubicBezTo>
                <a:cubicBezTo>
                  <a:pt x="204" y="3"/>
                  <a:pt x="202" y="0"/>
                  <a:pt x="198" y="0"/>
                </a:cubicBezTo>
                <a:cubicBezTo>
                  <a:pt x="57" y="0"/>
                  <a:pt x="57" y="0"/>
                  <a:pt x="57" y="0"/>
                </a:cubicBezTo>
                <a:cubicBezTo>
                  <a:pt x="53" y="0"/>
                  <a:pt x="51" y="3"/>
                  <a:pt x="51" y="6"/>
                </a:cubicBezTo>
                <a:cubicBezTo>
                  <a:pt x="51" y="81"/>
                  <a:pt x="51" y="81"/>
                  <a:pt x="51" y="81"/>
                </a:cubicBezTo>
                <a:cubicBezTo>
                  <a:pt x="6" y="81"/>
                  <a:pt x="6" y="81"/>
                  <a:pt x="6" y="81"/>
                </a:cubicBezTo>
                <a:cubicBezTo>
                  <a:pt x="2" y="81"/>
                  <a:pt x="0" y="84"/>
                  <a:pt x="0" y="87"/>
                </a:cubicBezTo>
                <a:cubicBezTo>
                  <a:pt x="0" y="193"/>
                  <a:pt x="0" y="193"/>
                  <a:pt x="0" y="193"/>
                </a:cubicBezTo>
                <a:cubicBezTo>
                  <a:pt x="0" y="196"/>
                  <a:pt x="2" y="199"/>
                  <a:pt x="6" y="199"/>
                </a:cubicBezTo>
                <a:cubicBezTo>
                  <a:pt x="51" y="199"/>
                  <a:pt x="51" y="199"/>
                  <a:pt x="51" y="199"/>
                </a:cubicBezTo>
                <a:cubicBezTo>
                  <a:pt x="51" y="250"/>
                  <a:pt x="51" y="250"/>
                  <a:pt x="51" y="250"/>
                </a:cubicBezTo>
                <a:cubicBezTo>
                  <a:pt x="51" y="253"/>
                  <a:pt x="53" y="256"/>
                  <a:pt x="57" y="256"/>
                </a:cubicBezTo>
                <a:cubicBezTo>
                  <a:pt x="198" y="256"/>
                  <a:pt x="198" y="256"/>
                  <a:pt x="198" y="256"/>
                </a:cubicBezTo>
                <a:cubicBezTo>
                  <a:pt x="202" y="256"/>
                  <a:pt x="204" y="253"/>
                  <a:pt x="204" y="250"/>
                </a:cubicBezTo>
                <a:cubicBezTo>
                  <a:pt x="204" y="199"/>
                  <a:pt x="204" y="199"/>
                  <a:pt x="204" y="199"/>
                </a:cubicBezTo>
                <a:cubicBezTo>
                  <a:pt x="249" y="199"/>
                  <a:pt x="249" y="199"/>
                  <a:pt x="249" y="199"/>
                </a:cubicBezTo>
                <a:cubicBezTo>
                  <a:pt x="253" y="199"/>
                  <a:pt x="255" y="196"/>
                  <a:pt x="255" y="193"/>
                </a:cubicBezTo>
                <a:cubicBezTo>
                  <a:pt x="255" y="87"/>
                  <a:pt x="255" y="87"/>
                  <a:pt x="255" y="87"/>
                </a:cubicBezTo>
                <a:cubicBezTo>
                  <a:pt x="255" y="84"/>
                  <a:pt x="253" y="81"/>
                  <a:pt x="249" y="81"/>
                </a:cubicBezTo>
                <a:close/>
                <a:moveTo>
                  <a:pt x="63" y="12"/>
                </a:moveTo>
                <a:cubicBezTo>
                  <a:pt x="192" y="12"/>
                  <a:pt x="192" y="12"/>
                  <a:pt x="192" y="12"/>
                </a:cubicBezTo>
                <a:cubicBezTo>
                  <a:pt x="192" y="28"/>
                  <a:pt x="192" y="28"/>
                  <a:pt x="192" y="28"/>
                </a:cubicBezTo>
                <a:cubicBezTo>
                  <a:pt x="63" y="28"/>
                  <a:pt x="63" y="28"/>
                  <a:pt x="63" y="28"/>
                </a:cubicBezTo>
                <a:lnTo>
                  <a:pt x="63" y="12"/>
                </a:lnTo>
                <a:close/>
                <a:moveTo>
                  <a:pt x="63" y="40"/>
                </a:moveTo>
                <a:cubicBezTo>
                  <a:pt x="192" y="40"/>
                  <a:pt x="192" y="40"/>
                  <a:pt x="192" y="40"/>
                </a:cubicBezTo>
                <a:cubicBezTo>
                  <a:pt x="192" y="81"/>
                  <a:pt x="192" y="81"/>
                  <a:pt x="192" y="81"/>
                </a:cubicBezTo>
                <a:cubicBezTo>
                  <a:pt x="63" y="81"/>
                  <a:pt x="63" y="81"/>
                  <a:pt x="63" y="81"/>
                </a:cubicBezTo>
                <a:lnTo>
                  <a:pt x="63" y="40"/>
                </a:lnTo>
                <a:close/>
                <a:moveTo>
                  <a:pt x="51" y="165"/>
                </a:moveTo>
                <a:cubicBezTo>
                  <a:pt x="46" y="165"/>
                  <a:pt x="46" y="165"/>
                  <a:pt x="46" y="165"/>
                </a:cubicBezTo>
                <a:cubicBezTo>
                  <a:pt x="44" y="165"/>
                  <a:pt x="42" y="163"/>
                  <a:pt x="42" y="161"/>
                </a:cubicBezTo>
                <a:cubicBezTo>
                  <a:pt x="42" y="159"/>
                  <a:pt x="44" y="158"/>
                  <a:pt x="46" y="158"/>
                </a:cubicBezTo>
                <a:cubicBezTo>
                  <a:pt x="51" y="158"/>
                  <a:pt x="51" y="158"/>
                  <a:pt x="51" y="158"/>
                </a:cubicBezTo>
                <a:lnTo>
                  <a:pt x="51" y="165"/>
                </a:lnTo>
                <a:close/>
                <a:moveTo>
                  <a:pt x="192" y="244"/>
                </a:moveTo>
                <a:cubicBezTo>
                  <a:pt x="63" y="244"/>
                  <a:pt x="63" y="244"/>
                  <a:pt x="63" y="244"/>
                </a:cubicBezTo>
                <a:cubicBezTo>
                  <a:pt x="63" y="158"/>
                  <a:pt x="63" y="158"/>
                  <a:pt x="63" y="158"/>
                </a:cubicBezTo>
                <a:cubicBezTo>
                  <a:pt x="192" y="158"/>
                  <a:pt x="192" y="158"/>
                  <a:pt x="192" y="158"/>
                </a:cubicBezTo>
                <a:lnTo>
                  <a:pt x="192" y="244"/>
                </a:lnTo>
                <a:close/>
                <a:moveTo>
                  <a:pt x="243" y="187"/>
                </a:moveTo>
                <a:cubicBezTo>
                  <a:pt x="204" y="187"/>
                  <a:pt x="204" y="187"/>
                  <a:pt x="204" y="187"/>
                </a:cubicBezTo>
                <a:cubicBezTo>
                  <a:pt x="204" y="177"/>
                  <a:pt x="204" y="177"/>
                  <a:pt x="204" y="177"/>
                </a:cubicBezTo>
                <a:cubicBezTo>
                  <a:pt x="209" y="177"/>
                  <a:pt x="209" y="177"/>
                  <a:pt x="209" y="177"/>
                </a:cubicBezTo>
                <a:cubicBezTo>
                  <a:pt x="218" y="177"/>
                  <a:pt x="225" y="170"/>
                  <a:pt x="225" y="161"/>
                </a:cubicBezTo>
                <a:cubicBezTo>
                  <a:pt x="225" y="153"/>
                  <a:pt x="218" y="146"/>
                  <a:pt x="209" y="146"/>
                </a:cubicBezTo>
                <a:cubicBezTo>
                  <a:pt x="46" y="146"/>
                  <a:pt x="46" y="146"/>
                  <a:pt x="46" y="146"/>
                </a:cubicBezTo>
                <a:cubicBezTo>
                  <a:pt x="37" y="146"/>
                  <a:pt x="30" y="153"/>
                  <a:pt x="30" y="161"/>
                </a:cubicBezTo>
                <a:cubicBezTo>
                  <a:pt x="30" y="170"/>
                  <a:pt x="37" y="177"/>
                  <a:pt x="46" y="177"/>
                </a:cubicBezTo>
                <a:cubicBezTo>
                  <a:pt x="51" y="177"/>
                  <a:pt x="51" y="177"/>
                  <a:pt x="51" y="177"/>
                </a:cubicBezTo>
                <a:cubicBezTo>
                  <a:pt x="51" y="187"/>
                  <a:pt x="51" y="187"/>
                  <a:pt x="51" y="187"/>
                </a:cubicBezTo>
                <a:cubicBezTo>
                  <a:pt x="12" y="187"/>
                  <a:pt x="12" y="187"/>
                  <a:pt x="12" y="187"/>
                </a:cubicBezTo>
                <a:cubicBezTo>
                  <a:pt x="12" y="93"/>
                  <a:pt x="12" y="93"/>
                  <a:pt x="12" y="93"/>
                </a:cubicBezTo>
                <a:cubicBezTo>
                  <a:pt x="243" y="93"/>
                  <a:pt x="243" y="93"/>
                  <a:pt x="243" y="93"/>
                </a:cubicBezTo>
                <a:lnTo>
                  <a:pt x="243" y="187"/>
                </a:lnTo>
                <a:close/>
                <a:moveTo>
                  <a:pt x="204" y="165"/>
                </a:moveTo>
                <a:cubicBezTo>
                  <a:pt x="204" y="158"/>
                  <a:pt x="204" y="158"/>
                  <a:pt x="204" y="158"/>
                </a:cubicBezTo>
                <a:cubicBezTo>
                  <a:pt x="209" y="158"/>
                  <a:pt x="209" y="158"/>
                  <a:pt x="209" y="158"/>
                </a:cubicBezTo>
                <a:cubicBezTo>
                  <a:pt x="211" y="158"/>
                  <a:pt x="213" y="159"/>
                  <a:pt x="213" y="161"/>
                </a:cubicBezTo>
                <a:cubicBezTo>
                  <a:pt x="213" y="163"/>
                  <a:pt x="211" y="165"/>
                  <a:pt x="209" y="165"/>
                </a:cubicBezTo>
                <a:lnTo>
                  <a:pt x="204" y="165"/>
                </a:lnTo>
                <a:close/>
                <a:moveTo>
                  <a:pt x="219" y="127"/>
                </a:moveTo>
                <a:cubicBezTo>
                  <a:pt x="220" y="127"/>
                  <a:pt x="222" y="126"/>
                  <a:pt x="223" y="125"/>
                </a:cubicBezTo>
                <a:cubicBezTo>
                  <a:pt x="224" y="124"/>
                  <a:pt x="225" y="123"/>
                  <a:pt x="225" y="121"/>
                </a:cubicBezTo>
                <a:cubicBezTo>
                  <a:pt x="225" y="120"/>
                  <a:pt x="224" y="118"/>
                  <a:pt x="223" y="117"/>
                </a:cubicBezTo>
                <a:cubicBezTo>
                  <a:pt x="221" y="115"/>
                  <a:pt x="217" y="115"/>
                  <a:pt x="214" y="117"/>
                </a:cubicBezTo>
                <a:cubicBezTo>
                  <a:pt x="213" y="118"/>
                  <a:pt x="213" y="120"/>
                  <a:pt x="213" y="121"/>
                </a:cubicBezTo>
                <a:cubicBezTo>
                  <a:pt x="213" y="123"/>
                  <a:pt x="213" y="124"/>
                  <a:pt x="214" y="125"/>
                </a:cubicBezTo>
                <a:cubicBezTo>
                  <a:pt x="215" y="126"/>
                  <a:pt x="217" y="127"/>
                  <a:pt x="219" y="127"/>
                </a:cubicBezTo>
                <a:close/>
                <a:moveTo>
                  <a:pt x="195" y="127"/>
                </a:moveTo>
                <a:cubicBezTo>
                  <a:pt x="196" y="127"/>
                  <a:pt x="198" y="126"/>
                  <a:pt x="199" y="125"/>
                </a:cubicBezTo>
                <a:cubicBezTo>
                  <a:pt x="200" y="124"/>
                  <a:pt x="201" y="123"/>
                  <a:pt x="201" y="121"/>
                </a:cubicBezTo>
                <a:cubicBezTo>
                  <a:pt x="201" y="120"/>
                  <a:pt x="200" y="118"/>
                  <a:pt x="199" y="117"/>
                </a:cubicBezTo>
                <a:cubicBezTo>
                  <a:pt x="197" y="115"/>
                  <a:pt x="192" y="115"/>
                  <a:pt x="190" y="117"/>
                </a:cubicBezTo>
                <a:cubicBezTo>
                  <a:pt x="189" y="118"/>
                  <a:pt x="189" y="120"/>
                  <a:pt x="189" y="121"/>
                </a:cubicBezTo>
                <a:cubicBezTo>
                  <a:pt x="189" y="123"/>
                  <a:pt x="189" y="124"/>
                  <a:pt x="190" y="125"/>
                </a:cubicBezTo>
                <a:cubicBezTo>
                  <a:pt x="191" y="126"/>
                  <a:pt x="193" y="127"/>
                  <a:pt x="195" y="127"/>
                </a:cubicBezTo>
                <a:close/>
                <a:moveTo>
                  <a:pt x="79" y="215"/>
                </a:moveTo>
                <a:cubicBezTo>
                  <a:pt x="176" y="215"/>
                  <a:pt x="176" y="215"/>
                  <a:pt x="176" y="215"/>
                </a:cubicBezTo>
                <a:cubicBezTo>
                  <a:pt x="179" y="215"/>
                  <a:pt x="182" y="213"/>
                  <a:pt x="182" y="209"/>
                </a:cubicBezTo>
                <a:cubicBezTo>
                  <a:pt x="182" y="206"/>
                  <a:pt x="179" y="203"/>
                  <a:pt x="176" y="203"/>
                </a:cubicBezTo>
                <a:cubicBezTo>
                  <a:pt x="79" y="203"/>
                  <a:pt x="79" y="203"/>
                  <a:pt x="79" y="203"/>
                </a:cubicBezTo>
                <a:cubicBezTo>
                  <a:pt x="76" y="203"/>
                  <a:pt x="73" y="206"/>
                  <a:pt x="73" y="209"/>
                </a:cubicBezTo>
                <a:cubicBezTo>
                  <a:pt x="73" y="213"/>
                  <a:pt x="76" y="215"/>
                  <a:pt x="79" y="215"/>
                </a:cubicBezTo>
                <a:close/>
                <a:moveTo>
                  <a:pt x="79" y="186"/>
                </a:moveTo>
                <a:cubicBezTo>
                  <a:pt x="176" y="186"/>
                  <a:pt x="176" y="186"/>
                  <a:pt x="176" y="186"/>
                </a:cubicBezTo>
                <a:cubicBezTo>
                  <a:pt x="179" y="186"/>
                  <a:pt x="182" y="184"/>
                  <a:pt x="182" y="180"/>
                </a:cubicBezTo>
                <a:cubicBezTo>
                  <a:pt x="182" y="177"/>
                  <a:pt x="179" y="174"/>
                  <a:pt x="176" y="174"/>
                </a:cubicBezTo>
                <a:cubicBezTo>
                  <a:pt x="79" y="174"/>
                  <a:pt x="79" y="174"/>
                  <a:pt x="79" y="174"/>
                </a:cubicBezTo>
                <a:cubicBezTo>
                  <a:pt x="76" y="174"/>
                  <a:pt x="73" y="177"/>
                  <a:pt x="73" y="180"/>
                </a:cubicBezTo>
                <a:cubicBezTo>
                  <a:pt x="73" y="184"/>
                  <a:pt x="76" y="186"/>
                  <a:pt x="79" y="186"/>
                </a:cubicBezTo>
                <a:close/>
              </a:path>
            </a:pathLst>
          </a:custGeom>
          <a:solidFill>
            <a:schemeClr val="tx2">
              <a:lumMod val="60000"/>
              <a:lumOff val="40000"/>
            </a:schemeClr>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4" name="Freeform 17"/>
          <p:cNvSpPr>
            <a:spLocks noEditPoints="1"/>
          </p:cNvSpPr>
          <p:nvPr/>
        </p:nvSpPr>
        <p:spPr bwMode="auto">
          <a:xfrm>
            <a:off x="4582358" y="5764551"/>
            <a:ext cx="304407" cy="333635"/>
          </a:xfrm>
          <a:custGeom>
            <a:avLst/>
            <a:gdLst>
              <a:gd name="T0" fmla="*/ 50 w 234"/>
              <a:gd name="T1" fmla="*/ 61 h 256"/>
              <a:gd name="T2" fmla="*/ 115 w 234"/>
              <a:gd name="T3" fmla="*/ 34 h 256"/>
              <a:gd name="T4" fmla="*/ 115 w 234"/>
              <a:gd name="T5" fmla="*/ 49 h 256"/>
              <a:gd name="T6" fmla="*/ 118 w 234"/>
              <a:gd name="T7" fmla="*/ 54 h 256"/>
              <a:gd name="T8" fmla="*/ 121 w 234"/>
              <a:gd name="T9" fmla="*/ 55 h 256"/>
              <a:gd name="T10" fmla="*/ 124 w 234"/>
              <a:gd name="T11" fmla="*/ 54 h 256"/>
              <a:gd name="T12" fmla="*/ 163 w 234"/>
              <a:gd name="T13" fmla="*/ 33 h 256"/>
              <a:gd name="T14" fmla="*/ 166 w 234"/>
              <a:gd name="T15" fmla="*/ 28 h 256"/>
              <a:gd name="T16" fmla="*/ 163 w 234"/>
              <a:gd name="T17" fmla="*/ 22 h 256"/>
              <a:gd name="T18" fmla="*/ 124 w 234"/>
              <a:gd name="T19" fmla="*/ 1 h 256"/>
              <a:gd name="T20" fmla="*/ 118 w 234"/>
              <a:gd name="T21" fmla="*/ 1 h 256"/>
              <a:gd name="T22" fmla="*/ 115 w 234"/>
              <a:gd name="T23" fmla="*/ 6 h 256"/>
              <a:gd name="T24" fmla="*/ 115 w 234"/>
              <a:gd name="T25" fmla="*/ 22 h 256"/>
              <a:gd name="T26" fmla="*/ 42 w 234"/>
              <a:gd name="T27" fmla="*/ 53 h 256"/>
              <a:gd name="T28" fmla="*/ 42 w 234"/>
              <a:gd name="T29" fmla="*/ 204 h 256"/>
              <a:gd name="T30" fmla="*/ 46 w 234"/>
              <a:gd name="T31" fmla="*/ 205 h 256"/>
              <a:gd name="T32" fmla="*/ 50 w 234"/>
              <a:gd name="T33" fmla="*/ 204 h 256"/>
              <a:gd name="T34" fmla="*/ 50 w 234"/>
              <a:gd name="T35" fmla="*/ 195 h 256"/>
              <a:gd name="T36" fmla="*/ 50 w 234"/>
              <a:gd name="T37" fmla="*/ 61 h 256"/>
              <a:gd name="T38" fmla="*/ 127 w 234"/>
              <a:gd name="T39" fmla="*/ 17 h 256"/>
              <a:gd name="T40" fmla="*/ 147 w 234"/>
              <a:gd name="T41" fmla="*/ 28 h 256"/>
              <a:gd name="T42" fmla="*/ 127 w 234"/>
              <a:gd name="T43" fmla="*/ 39 h 256"/>
              <a:gd name="T44" fmla="*/ 127 w 234"/>
              <a:gd name="T45" fmla="*/ 17 h 256"/>
              <a:gd name="T46" fmla="*/ 193 w 234"/>
              <a:gd name="T47" fmla="*/ 53 h 256"/>
              <a:gd name="T48" fmla="*/ 184 w 234"/>
              <a:gd name="T49" fmla="*/ 53 h 256"/>
              <a:gd name="T50" fmla="*/ 184 w 234"/>
              <a:gd name="T51" fmla="*/ 61 h 256"/>
              <a:gd name="T52" fmla="*/ 184 w 234"/>
              <a:gd name="T53" fmla="*/ 195 h 256"/>
              <a:gd name="T54" fmla="*/ 123 w 234"/>
              <a:gd name="T55" fmla="*/ 223 h 256"/>
              <a:gd name="T56" fmla="*/ 123 w 234"/>
              <a:gd name="T57" fmla="*/ 208 h 256"/>
              <a:gd name="T58" fmla="*/ 120 w 234"/>
              <a:gd name="T59" fmla="*/ 203 h 256"/>
              <a:gd name="T60" fmla="*/ 115 w 234"/>
              <a:gd name="T61" fmla="*/ 202 h 256"/>
              <a:gd name="T62" fmla="*/ 76 w 234"/>
              <a:gd name="T63" fmla="*/ 224 h 256"/>
              <a:gd name="T64" fmla="*/ 73 w 234"/>
              <a:gd name="T65" fmla="*/ 229 h 256"/>
              <a:gd name="T66" fmla="*/ 76 w 234"/>
              <a:gd name="T67" fmla="*/ 234 h 256"/>
              <a:gd name="T68" fmla="*/ 115 w 234"/>
              <a:gd name="T69" fmla="*/ 255 h 256"/>
              <a:gd name="T70" fmla="*/ 117 w 234"/>
              <a:gd name="T71" fmla="*/ 256 h 256"/>
              <a:gd name="T72" fmla="*/ 120 w 234"/>
              <a:gd name="T73" fmla="*/ 255 h 256"/>
              <a:gd name="T74" fmla="*/ 123 w 234"/>
              <a:gd name="T75" fmla="*/ 250 h 256"/>
              <a:gd name="T76" fmla="*/ 123 w 234"/>
              <a:gd name="T77" fmla="*/ 235 h 256"/>
              <a:gd name="T78" fmla="*/ 193 w 234"/>
              <a:gd name="T79" fmla="*/ 204 h 256"/>
              <a:gd name="T80" fmla="*/ 193 w 234"/>
              <a:gd name="T81" fmla="*/ 53 h 256"/>
              <a:gd name="T82" fmla="*/ 111 w 234"/>
              <a:gd name="T83" fmla="*/ 240 h 256"/>
              <a:gd name="T84" fmla="*/ 91 w 234"/>
              <a:gd name="T85" fmla="*/ 229 h 256"/>
              <a:gd name="T86" fmla="*/ 111 w 234"/>
              <a:gd name="T87" fmla="*/ 218 h 256"/>
              <a:gd name="T88" fmla="*/ 111 w 234"/>
              <a:gd name="T89" fmla="*/ 24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4" h="256">
                <a:moveTo>
                  <a:pt x="50" y="61"/>
                </a:moveTo>
                <a:cubicBezTo>
                  <a:pt x="68" y="44"/>
                  <a:pt x="91" y="34"/>
                  <a:pt x="115" y="34"/>
                </a:cubicBezTo>
                <a:cubicBezTo>
                  <a:pt x="115" y="49"/>
                  <a:pt x="115" y="49"/>
                  <a:pt x="115" y="49"/>
                </a:cubicBezTo>
                <a:cubicBezTo>
                  <a:pt x="115" y="51"/>
                  <a:pt x="116" y="53"/>
                  <a:pt x="118" y="54"/>
                </a:cubicBezTo>
                <a:cubicBezTo>
                  <a:pt x="119" y="55"/>
                  <a:pt x="120" y="55"/>
                  <a:pt x="121" y="55"/>
                </a:cubicBezTo>
                <a:cubicBezTo>
                  <a:pt x="122" y="55"/>
                  <a:pt x="123" y="55"/>
                  <a:pt x="124" y="54"/>
                </a:cubicBezTo>
                <a:cubicBezTo>
                  <a:pt x="163" y="33"/>
                  <a:pt x="163" y="33"/>
                  <a:pt x="163" y="33"/>
                </a:cubicBezTo>
                <a:cubicBezTo>
                  <a:pt x="164" y="32"/>
                  <a:pt x="166" y="30"/>
                  <a:pt x="166" y="28"/>
                </a:cubicBezTo>
                <a:cubicBezTo>
                  <a:pt x="166" y="25"/>
                  <a:pt x="164" y="23"/>
                  <a:pt x="163" y="22"/>
                </a:cubicBezTo>
                <a:cubicBezTo>
                  <a:pt x="124" y="1"/>
                  <a:pt x="124" y="1"/>
                  <a:pt x="124" y="1"/>
                </a:cubicBezTo>
                <a:cubicBezTo>
                  <a:pt x="122" y="0"/>
                  <a:pt x="120" y="0"/>
                  <a:pt x="118" y="1"/>
                </a:cubicBezTo>
                <a:cubicBezTo>
                  <a:pt x="116" y="2"/>
                  <a:pt x="115" y="4"/>
                  <a:pt x="115" y="6"/>
                </a:cubicBezTo>
                <a:cubicBezTo>
                  <a:pt x="115" y="22"/>
                  <a:pt x="115" y="22"/>
                  <a:pt x="115" y="22"/>
                </a:cubicBezTo>
                <a:cubicBezTo>
                  <a:pt x="87" y="22"/>
                  <a:pt x="62" y="33"/>
                  <a:pt x="42" y="53"/>
                </a:cubicBezTo>
                <a:cubicBezTo>
                  <a:pt x="0" y="94"/>
                  <a:pt x="0" y="162"/>
                  <a:pt x="42" y="204"/>
                </a:cubicBezTo>
                <a:cubicBezTo>
                  <a:pt x="43" y="205"/>
                  <a:pt x="45" y="205"/>
                  <a:pt x="46" y="205"/>
                </a:cubicBezTo>
                <a:cubicBezTo>
                  <a:pt x="48" y="205"/>
                  <a:pt x="49" y="205"/>
                  <a:pt x="50" y="204"/>
                </a:cubicBezTo>
                <a:cubicBezTo>
                  <a:pt x="53" y="201"/>
                  <a:pt x="53" y="198"/>
                  <a:pt x="50" y="195"/>
                </a:cubicBezTo>
                <a:cubicBezTo>
                  <a:pt x="14" y="158"/>
                  <a:pt x="14" y="98"/>
                  <a:pt x="50" y="61"/>
                </a:cubicBezTo>
                <a:close/>
                <a:moveTo>
                  <a:pt x="127" y="17"/>
                </a:moveTo>
                <a:cubicBezTo>
                  <a:pt x="147" y="28"/>
                  <a:pt x="147" y="28"/>
                  <a:pt x="147" y="28"/>
                </a:cubicBezTo>
                <a:cubicBezTo>
                  <a:pt x="127" y="39"/>
                  <a:pt x="127" y="39"/>
                  <a:pt x="127" y="39"/>
                </a:cubicBezTo>
                <a:lnTo>
                  <a:pt x="127" y="17"/>
                </a:lnTo>
                <a:close/>
                <a:moveTo>
                  <a:pt x="193" y="53"/>
                </a:moveTo>
                <a:cubicBezTo>
                  <a:pt x="190" y="51"/>
                  <a:pt x="187" y="51"/>
                  <a:pt x="184" y="53"/>
                </a:cubicBezTo>
                <a:cubicBezTo>
                  <a:pt x="182" y="55"/>
                  <a:pt x="182" y="59"/>
                  <a:pt x="184" y="61"/>
                </a:cubicBezTo>
                <a:cubicBezTo>
                  <a:pt x="221" y="98"/>
                  <a:pt x="221" y="158"/>
                  <a:pt x="184" y="195"/>
                </a:cubicBezTo>
                <a:cubicBezTo>
                  <a:pt x="168" y="212"/>
                  <a:pt x="146" y="221"/>
                  <a:pt x="123" y="223"/>
                </a:cubicBezTo>
                <a:cubicBezTo>
                  <a:pt x="123" y="208"/>
                  <a:pt x="123" y="208"/>
                  <a:pt x="123" y="208"/>
                </a:cubicBezTo>
                <a:cubicBezTo>
                  <a:pt x="123" y="206"/>
                  <a:pt x="122" y="204"/>
                  <a:pt x="120" y="203"/>
                </a:cubicBezTo>
                <a:cubicBezTo>
                  <a:pt x="119" y="201"/>
                  <a:pt x="116" y="201"/>
                  <a:pt x="115" y="202"/>
                </a:cubicBezTo>
                <a:cubicBezTo>
                  <a:pt x="76" y="224"/>
                  <a:pt x="76" y="224"/>
                  <a:pt x="76" y="224"/>
                </a:cubicBezTo>
                <a:cubicBezTo>
                  <a:pt x="74" y="225"/>
                  <a:pt x="73" y="227"/>
                  <a:pt x="73" y="229"/>
                </a:cubicBezTo>
                <a:cubicBezTo>
                  <a:pt x="73" y="231"/>
                  <a:pt x="74" y="233"/>
                  <a:pt x="76" y="234"/>
                </a:cubicBezTo>
                <a:cubicBezTo>
                  <a:pt x="115" y="255"/>
                  <a:pt x="115" y="255"/>
                  <a:pt x="115" y="255"/>
                </a:cubicBezTo>
                <a:cubicBezTo>
                  <a:pt x="115" y="256"/>
                  <a:pt x="116" y="256"/>
                  <a:pt x="117" y="256"/>
                </a:cubicBezTo>
                <a:cubicBezTo>
                  <a:pt x="118" y="256"/>
                  <a:pt x="120" y="256"/>
                  <a:pt x="120" y="255"/>
                </a:cubicBezTo>
                <a:cubicBezTo>
                  <a:pt x="122" y="254"/>
                  <a:pt x="123" y="252"/>
                  <a:pt x="123" y="250"/>
                </a:cubicBezTo>
                <a:cubicBezTo>
                  <a:pt x="123" y="235"/>
                  <a:pt x="123" y="235"/>
                  <a:pt x="123" y="235"/>
                </a:cubicBezTo>
                <a:cubicBezTo>
                  <a:pt x="150" y="233"/>
                  <a:pt x="174" y="222"/>
                  <a:pt x="193" y="204"/>
                </a:cubicBezTo>
                <a:cubicBezTo>
                  <a:pt x="234" y="162"/>
                  <a:pt x="234" y="94"/>
                  <a:pt x="193" y="53"/>
                </a:cubicBezTo>
                <a:close/>
                <a:moveTo>
                  <a:pt x="111" y="240"/>
                </a:moveTo>
                <a:cubicBezTo>
                  <a:pt x="91" y="229"/>
                  <a:pt x="91" y="229"/>
                  <a:pt x="91" y="229"/>
                </a:cubicBezTo>
                <a:cubicBezTo>
                  <a:pt x="111" y="218"/>
                  <a:pt x="111" y="218"/>
                  <a:pt x="111" y="218"/>
                </a:cubicBezTo>
                <a:lnTo>
                  <a:pt x="111" y="240"/>
                </a:lnTo>
                <a:close/>
              </a:path>
            </a:pathLst>
          </a:custGeom>
          <a:solidFill>
            <a:schemeClr val="tx2">
              <a:lumMod val="60000"/>
              <a:lumOff val="40000"/>
            </a:schemeClr>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5" name="TextBox 14"/>
          <p:cNvSpPr txBox="1"/>
          <p:nvPr/>
        </p:nvSpPr>
        <p:spPr>
          <a:xfrm flipH="1">
            <a:off x="5113319" y="4434467"/>
            <a:ext cx="2958959" cy="586957"/>
          </a:xfrm>
          <a:prstGeom prst="rect">
            <a:avLst/>
          </a:prstGeom>
          <a:ln w="12700">
            <a:miter lim="400000"/>
          </a:ln>
        </p:spPr>
        <p:txBody>
          <a:bodyPr wrap="square" lIns="90000" tIns="46800" rIns="90000" bIns="46800">
            <a:noAutofit/>
          </a:bodyPr>
          <a:lstStyle>
            <a:lvl1pPr lvl="0" algn="l" defTabSz="914400">
              <a:lnSpc>
                <a:spcPct val="140000"/>
              </a:lnSpc>
              <a:defRPr sz="1500" cap="all">
                <a:solidFill>
                  <a:schemeClr val="bg1"/>
                </a:solidFill>
                <a:latin typeface="Lato Black"/>
                <a:ea typeface="Lato Black"/>
                <a:cs typeface="Lato Black"/>
              </a:defRPr>
            </a:lvl1pPr>
          </a:lstStyle>
          <a:p>
            <a:pPr>
              <a:lnSpc>
                <a:spcPct val="100000"/>
              </a:lnSpc>
            </a:pPr>
            <a:r>
              <a:rPr lang="en-US" sz="1600" b="0" cap="none" dirty="0">
                <a:solidFill>
                  <a:schemeClr val="tx1"/>
                </a:solidFill>
                <a:latin typeface="+mj-lt"/>
                <a:ea typeface="Oswald Light" charset="0"/>
                <a:cs typeface="Oswald Light" charset="0"/>
              </a:rPr>
              <a:t>341 W. Washington St.</a:t>
            </a:r>
            <a:br>
              <a:rPr lang="en-US" sz="1600" b="0" cap="none" dirty="0">
                <a:solidFill>
                  <a:schemeClr val="tx1"/>
                </a:solidFill>
                <a:latin typeface="+mj-lt"/>
                <a:ea typeface="Oswald Light" charset="0"/>
                <a:cs typeface="Oswald Light" charset="0"/>
              </a:rPr>
            </a:br>
            <a:r>
              <a:rPr lang="en-US" sz="1600" b="0" cap="none" dirty="0">
                <a:solidFill>
                  <a:schemeClr val="tx1"/>
                </a:solidFill>
                <a:latin typeface="+mj-lt"/>
                <a:ea typeface="Oswald Light" charset="0"/>
                <a:cs typeface="Oswald Light" charset="0"/>
              </a:rPr>
              <a:t>Boise ID 83702</a:t>
            </a:r>
            <a:endParaRPr lang="pl-PL" sz="1600" b="0" cap="none" dirty="0">
              <a:solidFill>
                <a:schemeClr val="tx1"/>
              </a:solidFill>
              <a:latin typeface="+mj-lt"/>
              <a:ea typeface="Oswald Light" charset="0"/>
              <a:cs typeface="Oswald Light" charset="0"/>
            </a:endParaRPr>
          </a:p>
        </p:txBody>
      </p:sp>
      <p:sp>
        <p:nvSpPr>
          <p:cNvPr id="16" name="TextBox 15"/>
          <p:cNvSpPr txBox="1"/>
          <p:nvPr/>
        </p:nvSpPr>
        <p:spPr>
          <a:xfrm flipH="1">
            <a:off x="5113320" y="5075390"/>
            <a:ext cx="1481511" cy="400945"/>
          </a:xfrm>
          <a:prstGeom prst="rect">
            <a:avLst/>
          </a:prstGeom>
          <a:ln w="12700">
            <a:miter lim="400000"/>
          </a:ln>
        </p:spPr>
        <p:txBody>
          <a:bodyPr wrap="square" lIns="90000" tIns="46800" rIns="90000" bIns="46800">
            <a:noAutofit/>
          </a:bodyPr>
          <a:lstStyle>
            <a:lvl1pPr lvl="0" algn="l" defTabSz="914400">
              <a:lnSpc>
                <a:spcPct val="140000"/>
              </a:lnSpc>
              <a:defRPr sz="1500" cap="all">
                <a:solidFill>
                  <a:schemeClr val="bg1"/>
                </a:solidFill>
                <a:latin typeface="Lato Black"/>
                <a:ea typeface="Lato Black"/>
                <a:cs typeface="Lato Black"/>
              </a:defRPr>
            </a:lvl1pPr>
          </a:lstStyle>
          <a:p>
            <a:r>
              <a:rPr lang="en-US" sz="1600" b="1" cap="none" dirty="0">
                <a:solidFill>
                  <a:schemeClr val="tx1"/>
                </a:solidFill>
                <a:latin typeface="+mj-lt"/>
                <a:ea typeface="Oswald Light" charset="0"/>
                <a:cs typeface="Oswald Light" charset="0"/>
              </a:rPr>
              <a:t>+1.876.123.4567</a:t>
            </a:r>
          </a:p>
        </p:txBody>
      </p:sp>
      <p:sp>
        <p:nvSpPr>
          <p:cNvPr id="17" name="TextBox 16"/>
          <p:cNvSpPr txBox="1"/>
          <p:nvPr/>
        </p:nvSpPr>
        <p:spPr>
          <a:xfrm flipH="1">
            <a:off x="5113319" y="5701067"/>
            <a:ext cx="1946241" cy="439224"/>
          </a:xfrm>
          <a:prstGeom prst="rect">
            <a:avLst/>
          </a:prstGeom>
          <a:ln w="12700">
            <a:miter lim="400000"/>
          </a:ln>
        </p:spPr>
        <p:txBody>
          <a:bodyPr wrap="square" lIns="90000" tIns="46800" rIns="90000" bIns="46800">
            <a:noAutofit/>
          </a:bodyPr>
          <a:lstStyle>
            <a:lvl1pPr lvl="0" algn="l" defTabSz="914400">
              <a:lnSpc>
                <a:spcPct val="140000"/>
              </a:lnSpc>
              <a:defRPr sz="1500" cap="all">
                <a:solidFill>
                  <a:schemeClr val="bg1"/>
                </a:solidFill>
                <a:latin typeface="Lato Black"/>
                <a:ea typeface="Lato Black"/>
                <a:cs typeface="Lato Black"/>
              </a:defRPr>
            </a:lvl1pPr>
          </a:lstStyle>
          <a:p>
            <a:r>
              <a:rPr lang="en-US" sz="1600" b="1" cap="none" dirty="0">
                <a:solidFill>
                  <a:schemeClr val="tx1"/>
                </a:solidFill>
                <a:latin typeface="+mj-lt"/>
                <a:ea typeface="Oswald Light" charset="0"/>
                <a:cs typeface="Oswald Light" charset="0"/>
              </a:rPr>
              <a:t>Facebook.com/company</a:t>
            </a:r>
          </a:p>
        </p:txBody>
      </p:sp>
      <p:sp>
        <p:nvSpPr>
          <p:cNvPr id="19" name="Title 4"/>
          <p:cNvSpPr>
            <a:spLocks noGrp="1"/>
          </p:cNvSpPr>
          <p:nvPr>
            <p:ph type="title" hasCustomPrompt="1"/>
          </p:nvPr>
        </p:nvSpPr>
        <p:spPr>
          <a:xfrm>
            <a:off x="4576387" y="1853523"/>
            <a:ext cx="4197052" cy="535531"/>
          </a:xfrm>
        </p:spPr>
        <p:txBody>
          <a:bodyPr/>
          <a:lstStyle>
            <a:lvl1pPr>
              <a:defRPr/>
            </a:lvl1pPr>
          </a:lstStyle>
          <a:p>
            <a:r>
              <a:rPr lang="en-US" dirty="0">
                <a:sym typeface="Yanone Kaffeesatz Bold"/>
              </a:rPr>
              <a:t>CONTACT ICOA</a:t>
            </a:r>
            <a:endParaRPr lang="en-US" dirty="0"/>
          </a:p>
        </p:txBody>
      </p:sp>
      <p:pic>
        <p:nvPicPr>
          <p:cNvPr id="20" name="Picture Placeholder 5"/>
          <p:cNvPicPr>
            <a:picLocks noChangeAspect="1"/>
          </p:cNvPicPr>
          <p:nvPr/>
        </p:nvPicPr>
        <p:blipFill>
          <a:blip r:embed="rId3">
            <a:extLst>
              <a:ext uri="{28A0092B-C50C-407E-A947-70E740481C1C}">
                <a14:useLocalDpi xmlns:a14="http://schemas.microsoft.com/office/drawing/2010/main" val="0"/>
              </a:ext>
            </a:extLst>
          </a:blip>
          <a:srcRect l="31130" r="31130"/>
          <a:stretch>
            <a:fillRect/>
          </a:stretch>
        </p:blipFill>
        <p:spPr>
          <a:xfrm>
            <a:off x="1283513" y="1868729"/>
            <a:ext cx="2130552" cy="3758184"/>
          </a:xfrm>
          <a:prstGeom prst="rect">
            <a:avLst/>
          </a:prstGeom>
        </p:spPr>
      </p:pic>
      <p:pic>
        <p:nvPicPr>
          <p:cNvPr id="3" name="Picture 2" descr="A close up of a logo&#10;&#10;Description generated with very high confidence">
            <a:extLst>
              <a:ext uri="{FF2B5EF4-FFF2-40B4-BE49-F238E27FC236}">
                <a16:creationId xmlns:a16="http://schemas.microsoft.com/office/drawing/2014/main" id="{740B27AD-CB87-41EE-9C32-4045EA738BFE}"/>
              </a:ext>
            </a:extLst>
          </p:cNvPr>
          <p:cNvPicPr>
            <a:picLocks noChangeAspect="1"/>
          </p:cNvPicPr>
          <p:nvPr userDrawn="1"/>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180819" y="4362185"/>
            <a:ext cx="731520" cy="731520"/>
          </a:xfrm>
          <a:prstGeom prst="rect">
            <a:avLst/>
          </a:prstGeom>
        </p:spPr>
      </p:pic>
      <p:pic>
        <p:nvPicPr>
          <p:cNvPr id="5" name="Picture 4" descr="A close up of a logo&#10;&#10;Description generated with very high confidence">
            <a:extLst>
              <a:ext uri="{FF2B5EF4-FFF2-40B4-BE49-F238E27FC236}">
                <a16:creationId xmlns:a16="http://schemas.microsoft.com/office/drawing/2014/main" id="{6733ED7A-9D55-4B3F-A0E1-15416EC32AEF}"/>
              </a:ext>
            </a:extLst>
          </p:cNvPr>
          <p:cNvPicPr>
            <a:picLocks noChangeAspect="1"/>
          </p:cNvPicPr>
          <p:nvPr userDrawn="1"/>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322889" y="4961914"/>
            <a:ext cx="731520" cy="731520"/>
          </a:xfrm>
          <a:prstGeom prst="rect">
            <a:avLst/>
          </a:prstGeom>
        </p:spPr>
      </p:pic>
      <p:pic>
        <p:nvPicPr>
          <p:cNvPr id="22" name="Picture 21">
            <a:extLst>
              <a:ext uri="{FF2B5EF4-FFF2-40B4-BE49-F238E27FC236}">
                <a16:creationId xmlns:a16="http://schemas.microsoft.com/office/drawing/2014/main" id="{11F81DEF-DD67-4C52-91C0-F2126CBBAD1C}"/>
              </a:ext>
            </a:extLst>
          </p:cNvPr>
          <p:cNvPicPr>
            <a:picLocks noChangeAspect="1"/>
          </p:cNvPicPr>
          <p:nvPr userDrawn="1"/>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772007" y="3022334"/>
            <a:ext cx="731520" cy="731520"/>
          </a:xfrm>
          <a:prstGeom prst="rect">
            <a:avLst/>
          </a:prstGeom>
        </p:spPr>
      </p:pic>
    </p:spTree>
    <p:custDataLst>
      <p:tags r:id="rId1"/>
    </p:custDataLst>
    <p:extLst>
      <p:ext uri="{BB962C8B-B14F-4D97-AF65-F5344CB8AC3E}">
        <p14:creationId xmlns:p14="http://schemas.microsoft.com/office/powerpoint/2010/main" val="5006690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Exit Course">
    <p:spTree>
      <p:nvGrpSpPr>
        <p:cNvPr id="1" name=""/>
        <p:cNvGrpSpPr/>
        <p:nvPr/>
      </p:nvGrpSpPr>
      <p:grpSpPr>
        <a:xfrm>
          <a:off x="0" y="0"/>
          <a:ext cx="0" cy="0"/>
          <a:chOff x="0" y="0"/>
          <a:chExt cx="0" cy="0"/>
        </a:xfrm>
      </p:grpSpPr>
      <p:sp>
        <p:nvSpPr>
          <p:cNvPr id="6" name="TextBox 5"/>
          <p:cNvSpPr txBox="1"/>
          <p:nvPr/>
        </p:nvSpPr>
        <p:spPr>
          <a:xfrm>
            <a:off x="3240322" y="3557905"/>
            <a:ext cx="5642421" cy="1079399"/>
          </a:xfrm>
          <a:prstGeom prst="rect">
            <a:avLst/>
          </a:prstGeom>
          <a:ln w="12700">
            <a:miter lim="400000"/>
          </a:ln>
        </p:spPr>
        <p:txBody>
          <a:bodyPr lIns="90000" tIns="46800" rIns="90000" bIns="46800">
            <a:noAutofit/>
          </a:bodyPr>
          <a:lstStyle>
            <a:lvl1pPr lvl="0" algn="just" defTabSz="914400">
              <a:lnSpc>
                <a:spcPct val="125000"/>
              </a:lnSpc>
              <a:defRPr sz="1200">
                <a:solidFill>
                  <a:schemeClr val="bg1"/>
                </a:solidFill>
                <a:latin typeface="Lato Regular"/>
                <a:ea typeface="Lato Regular"/>
                <a:cs typeface="Lato Regular"/>
              </a:defRPr>
            </a:lvl1pPr>
          </a:lstStyle>
          <a:p>
            <a:pPr algn="l">
              <a:lnSpc>
                <a:spcPct val="100000"/>
              </a:lnSpc>
            </a:pPr>
            <a:r>
              <a:rPr lang="en-US" sz="1600" dirty="0">
                <a:solidFill>
                  <a:schemeClr val="tx2"/>
                </a:solidFill>
                <a:latin typeface="+mn-lt"/>
                <a:ea typeface="Lato Light" charset="0"/>
                <a:cs typeface="Lato Light" charset="0"/>
                <a:sym typeface="Lato Regular"/>
              </a:rPr>
              <a:t>This section could be used as a call to action for the learners. What are the next steps that they should take? Are there reminders or parting thoughts that you should express here? </a:t>
            </a:r>
          </a:p>
        </p:txBody>
      </p:sp>
      <p:pic>
        <p:nvPicPr>
          <p:cNvPr id="7" name="Picture Placeholder 5"/>
          <p:cNvPicPr>
            <a:picLocks noChangeAspect="1"/>
          </p:cNvPicPr>
          <p:nvPr/>
        </p:nvPicPr>
        <p:blipFill>
          <a:blip r:embed="rId3" cstate="screen">
            <a:extLst>
              <a:ext uri="{28A0092B-C50C-407E-A947-70E740481C1C}">
                <a14:useLocalDpi xmlns:a14="http://schemas.microsoft.com/office/drawing/2010/main"/>
              </a:ext>
            </a:extLst>
          </a:blip>
          <a:srcRect l="9284" r="9284"/>
          <a:stretch>
            <a:fillRect/>
          </a:stretch>
        </p:blipFill>
        <p:spPr>
          <a:xfrm>
            <a:off x="1" y="2628900"/>
            <a:ext cx="2550694" cy="2351927"/>
          </a:xfrm>
          <a:prstGeom prst="rect">
            <a:avLst/>
          </a:prstGeom>
        </p:spPr>
      </p:pic>
      <p:sp>
        <p:nvSpPr>
          <p:cNvPr id="8" name="Title 2"/>
          <p:cNvSpPr>
            <a:spLocks noGrp="1"/>
          </p:cNvSpPr>
          <p:nvPr>
            <p:ph type="title"/>
          </p:nvPr>
        </p:nvSpPr>
        <p:spPr>
          <a:xfrm>
            <a:off x="3236976" y="2920058"/>
            <a:ext cx="5252116" cy="535531"/>
          </a:xfrm>
        </p:spPr>
        <p:txBody>
          <a:bodyPr/>
          <a:lstStyle/>
          <a:p>
            <a:r>
              <a:rPr lang="en-US"/>
              <a:t>Click to edit Master title style</a:t>
            </a:r>
            <a:endParaRPr lang="en-US" dirty="0"/>
          </a:p>
        </p:txBody>
      </p:sp>
      <p:sp>
        <p:nvSpPr>
          <p:cNvPr id="9" name="Rectangle 8"/>
          <p:cNvSpPr/>
          <p:nvPr/>
        </p:nvSpPr>
        <p:spPr>
          <a:xfrm>
            <a:off x="3340120" y="4714405"/>
            <a:ext cx="1811624" cy="432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200" dirty="0">
              <a:solidFill>
                <a:schemeClr val="bg1"/>
              </a:solidFill>
              <a:latin typeface="Lato Light" charset="0"/>
              <a:cs typeface="Lato Light" charset="0"/>
            </a:endParaRPr>
          </a:p>
        </p:txBody>
      </p:sp>
      <p:sp>
        <p:nvSpPr>
          <p:cNvPr id="10" name="Rectangle 9"/>
          <p:cNvSpPr/>
          <p:nvPr/>
        </p:nvSpPr>
        <p:spPr>
          <a:xfrm>
            <a:off x="5188029" y="4714405"/>
            <a:ext cx="1654872" cy="432000"/>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200" dirty="0">
              <a:solidFill>
                <a:schemeClr val="bg1"/>
              </a:solidFill>
              <a:latin typeface="Lato Light" charset="0"/>
              <a:cs typeface="Lato Light" charset="0"/>
            </a:endParaRPr>
          </a:p>
        </p:txBody>
      </p:sp>
      <p:sp>
        <p:nvSpPr>
          <p:cNvPr id="11" name="Text Placeholder 3"/>
          <p:cNvSpPr txBox="1">
            <a:spLocks/>
          </p:cNvSpPr>
          <p:nvPr/>
        </p:nvSpPr>
        <p:spPr>
          <a:xfrm>
            <a:off x="3565385" y="4760038"/>
            <a:ext cx="1361095" cy="340735"/>
          </a:xfrm>
          <a:prstGeom prst="rect">
            <a:avLst/>
          </a:prstGeom>
        </p:spPr>
        <p:txBody>
          <a:bodyPr lIns="90000" tIns="46800" rIns="90000" bIns="46800" anchor="ct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a:solidFill>
                  <a:schemeClr val="bg1"/>
                </a:solidFill>
                <a:ea typeface="Lato Light" charset="0"/>
                <a:cs typeface="Lato Light" charset="0"/>
              </a:rPr>
              <a:t>Restart</a:t>
            </a:r>
          </a:p>
        </p:txBody>
      </p:sp>
      <p:sp>
        <p:nvSpPr>
          <p:cNvPr id="12" name="Text Placeholder 3"/>
          <p:cNvSpPr txBox="1">
            <a:spLocks/>
          </p:cNvSpPr>
          <p:nvPr/>
        </p:nvSpPr>
        <p:spPr>
          <a:xfrm>
            <a:off x="5283945" y="4760038"/>
            <a:ext cx="1463040" cy="340735"/>
          </a:xfrm>
          <a:prstGeom prst="rect">
            <a:avLst/>
          </a:prstGeom>
        </p:spPr>
        <p:txBody>
          <a:bodyPr lIns="90000" tIns="46800" rIns="90000" bIns="46800" anchor="ct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a:solidFill>
                  <a:schemeClr val="bg1"/>
                </a:solidFill>
                <a:ea typeface="Lato Light" charset="0"/>
                <a:cs typeface="Lato Light" charset="0"/>
              </a:rPr>
              <a:t>Exit Course</a:t>
            </a:r>
          </a:p>
        </p:txBody>
      </p:sp>
      <p:sp>
        <p:nvSpPr>
          <p:cNvPr id="13" name="TextBox 12"/>
          <p:cNvSpPr txBox="1"/>
          <p:nvPr/>
        </p:nvSpPr>
        <p:spPr>
          <a:xfrm>
            <a:off x="3256224" y="2597468"/>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Tree>
    <p:custDataLst>
      <p:tags r:id="rId1"/>
    </p:custDataLst>
    <p:extLst>
      <p:ext uri="{BB962C8B-B14F-4D97-AF65-F5344CB8AC3E}">
        <p14:creationId xmlns:p14="http://schemas.microsoft.com/office/powerpoint/2010/main" val="568940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entered with Large Picture">
    <p:spTree>
      <p:nvGrpSpPr>
        <p:cNvPr id="1" name=""/>
        <p:cNvGrpSpPr/>
        <p:nvPr/>
      </p:nvGrpSpPr>
      <p:grpSpPr>
        <a:xfrm>
          <a:off x="0" y="0"/>
          <a:ext cx="0" cy="0"/>
          <a:chOff x="0" y="0"/>
          <a:chExt cx="0" cy="0"/>
        </a:xfrm>
      </p:grpSpPr>
      <p:sp>
        <p:nvSpPr>
          <p:cNvPr id="3" name="Picture Placeholder 2" hidden="1"/>
          <p:cNvSpPr>
            <a:spLocks noGrp="1"/>
          </p:cNvSpPr>
          <p:nvPr>
            <p:ph type="pic" sz="quarter" idx="10"/>
          </p:nvPr>
        </p:nvSpPr>
        <p:spPr>
          <a:xfrm>
            <a:off x="0" y="0"/>
            <a:ext cx="9144000" cy="6858000"/>
          </a:xfrm>
          <a:prstGeom prst="rect">
            <a:avLst/>
          </a:prstGeom>
        </p:spPr>
        <p:txBody>
          <a:bodyPr vert="horz"/>
          <a:lstStyle>
            <a:lvl1pPr marL="0" indent="0" algn="ctr">
              <a:buNone/>
              <a:defRPr/>
            </a:lvl1pPr>
          </a:lstStyle>
          <a:p>
            <a:r>
              <a:rPr lang="en-US" dirty="0"/>
              <a:t>Click icon to add picture</a:t>
            </a:r>
          </a:p>
        </p:txBody>
      </p:sp>
      <p:sp>
        <p:nvSpPr>
          <p:cNvPr id="5" name="Title 1"/>
          <p:cNvSpPr>
            <a:spLocks noGrp="1"/>
          </p:cNvSpPr>
          <p:nvPr>
            <p:ph type="title"/>
          </p:nvPr>
        </p:nvSpPr>
        <p:spPr>
          <a:xfrm>
            <a:off x="3101359" y="2834640"/>
            <a:ext cx="2941282" cy="535531"/>
          </a:xfrm>
          <a:prstGeom prst="rect">
            <a:avLst/>
          </a:prstGeom>
        </p:spPr>
        <p:txBody>
          <a:bodyPr>
            <a:noAutofit/>
          </a:bodyPr>
          <a:lstStyle>
            <a:lvl1pPr algn="ctr">
              <a:defRPr>
                <a:solidFill>
                  <a:schemeClr val="bg1"/>
                </a:solidFill>
                <a:latin typeface="+mj-lt"/>
              </a:defRPr>
            </a:lvl1pPr>
          </a:lstStyle>
          <a:p>
            <a:pPr algn="ctr"/>
            <a:r>
              <a:rPr lang="en-US">
                <a:solidFill>
                  <a:schemeClr val="bg1"/>
                </a:solidFill>
              </a:rPr>
              <a:t>Click to edit Master title style</a:t>
            </a:r>
            <a:endParaRPr lang="en-US" dirty="0">
              <a:solidFill>
                <a:schemeClr val="bg1"/>
              </a:solidFill>
            </a:endParaRPr>
          </a:p>
        </p:txBody>
      </p:sp>
    </p:spTree>
    <p:custDataLst>
      <p:tags r:id="rId1"/>
    </p:custDataLst>
    <p:extLst>
      <p:ext uri="{BB962C8B-B14F-4D97-AF65-F5344CB8AC3E}">
        <p14:creationId xmlns:p14="http://schemas.microsoft.com/office/powerpoint/2010/main" val="799243433"/>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Module or Unit title - Dark Blu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a:prstGeom prst="rect">
            <a:avLst/>
          </a:prstGeom>
        </p:spPr>
        <p:txBody>
          <a:bodyPr vert="horz"/>
          <a:lstStyle>
            <a:lvl1pPr marL="0" indent="0">
              <a:buNone/>
              <a:defRPr/>
            </a:lvl1pPr>
          </a:lstStyle>
          <a:p>
            <a:r>
              <a:rPr lang="en-US" dirty="0"/>
              <a:t>Click icon to add picture</a:t>
            </a:r>
          </a:p>
        </p:txBody>
      </p:sp>
      <p:sp>
        <p:nvSpPr>
          <p:cNvPr id="2" name="Title 1"/>
          <p:cNvSpPr>
            <a:spLocks noGrp="1"/>
          </p:cNvSpPr>
          <p:nvPr>
            <p:ph type="title"/>
          </p:nvPr>
        </p:nvSpPr>
        <p:spPr>
          <a:xfrm>
            <a:off x="402336" y="1716172"/>
            <a:ext cx="7886700" cy="536575"/>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9" name="Freeform 8"/>
          <p:cNvSpPr/>
          <p:nvPr userDrawn="1"/>
        </p:nvSpPr>
        <p:spPr>
          <a:xfrm>
            <a:off x="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tx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algn="ctr" defTabSz="584200" latinLnBrk="1" hangingPunct="0"/>
            <a:endParaRPr lang="en-US" sz="2400" dirty="0">
              <a:solidFill>
                <a:srgbClr val="FFFFFF"/>
              </a:solidFill>
              <a:sym typeface="Helvetica Light"/>
            </a:endParaRPr>
          </a:p>
        </p:txBody>
      </p:sp>
      <p:sp>
        <p:nvSpPr>
          <p:cNvPr id="10" name="Title 10"/>
          <p:cNvSpPr txBox="1">
            <a:spLocks/>
          </p:cNvSpPr>
          <p:nvPr userDrawn="1"/>
        </p:nvSpPr>
        <p:spPr>
          <a:xfrm>
            <a:off x="402336" y="1639972"/>
            <a:ext cx="7886700" cy="536575"/>
          </a:xfrm>
          <a:prstGeom prst="rect">
            <a:avLst/>
          </a:prstGeom>
        </p:spPr>
        <p:txBody>
          <a:bodyPr/>
          <a:lst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a:lstStyle>
          <a:p>
            <a:r>
              <a:rPr lang="en-US" sz="3600" dirty="0">
                <a:solidFill>
                  <a:srgbClr val="FFFFFF"/>
                </a:solidFill>
                <a:latin typeface="Calibri"/>
              </a:rPr>
              <a:t>WELCOME LAYOUT</a:t>
            </a:r>
          </a:p>
        </p:txBody>
      </p:sp>
      <p:sp>
        <p:nvSpPr>
          <p:cNvPr id="11" name="TextBox 10"/>
          <p:cNvSpPr txBox="1"/>
          <p:nvPr userDrawn="1"/>
        </p:nvSpPr>
        <p:spPr>
          <a:xfrm>
            <a:off x="414639" y="2133600"/>
            <a:ext cx="4565649" cy="710067"/>
          </a:xfrm>
          <a:prstGeom prst="rect">
            <a:avLst/>
          </a:prstGeom>
          <a:ln w="12700">
            <a:miter lim="400000"/>
          </a:ln>
        </p:spPr>
        <p:txBody>
          <a:bodyPr lIns="90000" tIns="46800" rIns="90000" bIns="46800">
            <a:no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800" dirty="0">
                <a:solidFill>
                  <a:srgbClr val="FFFFFF"/>
                </a:solidFill>
                <a:latin typeface="Calibri"/>
              </a:rPr>
              <a:t>Use to introduce a new module or unit. Use the Title layout to start a topic</a:t>
            </a:r>
          </a:p>
        </p:txBody>
      </p:sp>
    </p:spTree>
    <p:custDataLst>
      <p:tags r:id="rId1"/>
    </p:custDataLst>
    <p:extLst>
      <p:ext uri="{BB962C8B-B14F-4D97-AF65-F5344CB8AC3E}">
        <p14:creationId xmlns:p14="http://schemas.microsoft.com/office/powerpoint/2010/main" val="4022480144"/>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Image with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930" y="-3349"/>
            <a:ext cx="4589859" cy="6864698"/>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5047488" y="825227"/>
            <a:ext cx="4064048" cy="535531"/>
          </a:xfrm>
          <a:prstGeom prst="rect">
            <a:avLst/>
          </a:prstGeom>
        </p:spPr>
        <p:txBody>
          <a:bodyPr vert="horz" wrap="square" lIns="91440" tIns="45720" rIns="91440" bIns="45720" rtlCol="0" anchor="t" anchorCtr="0">
            <a:noAutofit/>
          </a:bodyPr>
          <a:lstStyle>
            <a:lvl1pPr>
              <a:defRPr>
                <a:latin typeface="+mj-lt"/>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03689922"/>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COA BLUE - Course Tile Slide">
    <p:spTree>
      <p:nvGrpSpPr>
        <p:cNvPr id="1" name=""/>
        <p:cNvGrpSpPr/>
        <p:nvPr/>
      </p:nvGrpSpPr>
      <p:grpSpPr>
        <a:xfrm>
          <a:off x="0" y="0"/>
          <a:ext cx="0" cy="0"/>
          <a:chOff x="0" y="0"/>
          <a:chExt cx="0" cy="0"/>
        </a:xfrm>
      </p:grpSpPr>
      <p:sp>
        <p:nvSpPr>
          <p:cNvPr id="2" name="Title 1"/>
          <p:cNvSpPr>
            <a:spLocks noGrp="1"/>
          </p:cNvSpPr>
          <p:nvPr>
            <p:ph type="title"/>
          </p:nvPr>
        </p:nvSpPr>
        <p:spPr>
          <a:xfrm>
            <a:off x="402336" y="1716172"/>
            <a:ext cx="7886700" cy="536575"/>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9" name="Freeform 8"/>
          <p:cNvSpPr/>
          <p:nvPr userDrawn="1"/>
        </p:nvSpPr>
        <p:spPr>
          <a:xfrm>
            <a:off x="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accent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lvl="0" indent="0" algn="ctr" defTabSz="584200" rtl="0" eaLnBrk="1" fontAlgn="auto" latinLnBrk="1"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sym typeface="Helvetica Light"/>
            </a:endParaRPr>
          </a:p>
        </p:txBody>
      </p:sp>
      <p:sp>
        <p:nvSpPr>
          <p:cNvPr id="11" name="TextBox 10"/>
          <p:cNvSpPr txBox="1"/>
          <p:nvPr userDrawn="1"/>
        </p:nvSpPr>
        <p:spPr>
          <a:xfrm>
            <a:off x="414639" y="2133600"/>
            <a:ext cx="4565649" cy="710067"/>
          </a:xfrm>
          <a:prstGeom prst="rect">
            <a:avLst/>
          </a:prstGeom>
          <a:ln w="12700">
            <a:miter lim="400000"/>
          </a:ln>
        </p:spPr>
        <p:txBody>
          <a:bodyPr lIns="90000" tIns="46800" rIns="90000" bIns="46800">
            <a:noAutofit/>
          </a:bodyPr>
          <a:lstStyle>
            <a:lvl1pPr lvl="0" algn="just" defTabSz="914400">
              <a:lnSpc>
                <a:spcPct val="125000"/>
              </a:lnSpc>
              <a:defRPr sz="1200">
                <a:latin typeface="Lato Light"/>
                <a:ea typeface="Lato Light"/>
                <a:cs typeface="Lato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a:endParaRPr>
          </a:p>
        </p:txBody>
      </p:sp>
      <p:sp>
        <p:nvSpPr>
          <p:cNvPr id="5" name="Text Placeholder 4">
            <a:extLst>
              <a:ext uri="{FF2B5EF4-FFF2-40B4-BE49-F238E27FC236}">
                <a16:creationId xmlns:a16="http://schemas.microsoft.com/office/drawing/2014/main" id="{F35C1A99-70A3-4025-9125-C7217C60A38E}"/>
              </a:ext>
            </a:extLst>
          </p:cNvPr>
          <p:cNvSpPr>
            <a:spLocks noGrp="1"/>
          </p:cNvSpPr>
          <p:nvPr>
            <p:ph type="body" sz="quarter" idx="11"/>
          </p:nvPr>
        </p:nvSpPr>
        <p:spPr>
          <a:xfrm>
            <a:off x="228600" y="1716088"/>
            <a:ext cx="4648200" cy="1408112"/>
          </a:xfrm>
          <a:prstGeom prst="rect">
            <a:avLst/>
          </a:prstGeom>
        </p:spPr>
        <p:txBody>
          <a:bodyPr/>
          <a:lstStyle>
            <a:lvl1pPr marL="0" indent="0" algn="ctr">
              <a:buNone/>
              <a:defRPr sz="3600" cap="small" baseline="0">
                <a:solidFill>
                  <a:schemeClr val="bg1"/>
                </a:solidFill>
                <a:latin typeface="+mj-lt"/>
              </a:defRPr>
            </a:lvl1pPr>
            <a:lvl2pPr>
              <a:defRPr>
                <a:solidFill>
                  <a:schemeClr val="bg1"/>
                </a:solidFill>
              </a:defRPr>
            </a:lvl2pPr>
            <a:lvl3pPr marL="914400" indent="0" algn="ctr">
              <a:buNone/>
              <a:defRPr sz="2400">
                <a:solidFill>
                  <a:schemeClr val="bg1"/>
                </a:solidFill>
              </a:defRPr>
            </a:lvl3pPr>
            <a:lvl4pPr>
              <a:defRPr>
                <a:solidFill>
                  <a:schemeClr val="bg1"/>
                </a:solidFill>
              </a:defRPr>
            </a:lvl4pPr>
            <a:lvl5pPr>
              <a:defRPr>
                <a:solidFill>
                  <a:schemeClr val="bg1"/>
                </a:solidFill>
              </a:defRPr>
            </a:lvl5pPr>
          </a:lstStyle>
          <a:p>
            <a:pPr lvl="0"/>
            <a:r>
              <a:rPr lang="en-US" dirty="0"/>
              <a:t>Edit Master text style</a:t>
            </a:r>
          </a:p>
          <a:p>
            <a:pPr lvl="0"/>
            <a:r>
              <a:rPr lang="en-US" dirty="0"/>
              <a:t>Second level</a:t>
            </a:r>
          </a:p>
        </p:txBody>
      </p:sp>
    </p:spTree>
    <p:custDataLst>
      <p:tags r:id="rId1"/>
    </p:custDataLst>
    <p:extLst>
      <p:ext uri="{BB962C8B-B14F-4D97-AF65-F5344CB8AC3E}">
        <p14:creationId xmlns:p14="http://schemas.microsoft.com/office/powerpoint/2010/main" val="2912973383"/>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COA BLUE - Learning Topic 1 TOC">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592CCE6-9741-4970-A8BE-EC65CE27DE11}"/>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415220" y="3555734"/>
            <a:ext cx="1168666" cy="1168666"/>
          </a:xfrm>
          <a:prstGeom prst="rect">
            <a:avLst/>
          </a:prstGeom>
        </p:spPr>
      </p:pic>
      <p:sp>
        <p:nvSpPr>
          <p:cNvPr id="17" name="Picture Placeholder 2"/>
          <p:cNvSpPr>
            <a:spLocks noGrp="1"/>
          </p:cNvSpPr>
          <p:nvPr>
            <p:ph type="pic" sz="quarter" idx="15" hasCustomPrompt="1"/>
          </p:nvPr>
        </p:nvSpPr>
        <p:spPr>
          <a:xfrm>
            <a:off x="6919593" y="4743000"/>
            <a:ext cx="964108" cy="591000"/>
          </a:xfrm>
          <a:prstGeom prst="roundRect">
            <a:avLst>
              <a:gd name="adj" fmla="val 7076"/>
            </a:avLst>
          </a:prstGeom>
        </p:spPr>
        <p:txBody>
          <a:bodyPr/>
          <a:lstStyle>
            <a:lvl1pPr marL="0" indent="0" algn="ctr">
              <a:buNone/>
              <a:defRPr sz="2800"/>
            </a:lvl1pPr>
          </a:lstStyle>
          <a:p>
            <a:r>
              <a:rPr lang="en-US" dirty="0"/>
              <a:t>How</a:t>
            </a:r>
          </a:p>
        </p:txBody>
      </p:sp>
      <p:sp>
        <p:nvSpPr>
          <p:cNvPr id="15" name="Picture Placeholder 2"/>
          <p:cNvSpPr>
            <a:spLocks noGrp="1"/>
          </p:cNvSpPr>
          <p:nvPr>
            <p:ph type="pic" sz="quarter" idx="13" hasCustomPrompt="1"/>
          </p:nvPr>
        </p:nvSpPr>
        <p:spPr>
          <a:xfrm>
            <a:off x="5100630" y="4743000"/>
            <a:ext cx="1285983" cy="438600"/>
          </a:xfrm>
          <a:prstGeom prst="roundRect">
            <a:avLst>
              <a:gd name="adj" fmla="val 5736"/>
            </a:avLst>
          </a:prstGeom>
        </p:spPr>
        <p:txBody>
          <a:bodyPr/>
          <a:lstStyle>
            <a:lvl1pPr marL="0" indent="0" algn="ctr">
              <a:buNone/>
              <a:defRPr sz="2800"/>
            </a:lvl1pPr>
          </a:lstStyle>
          <a:p>
            <a:r>
              <a:rPr lang="en-US" dirty="0"/>
              <a:t>When</a:t>
            </a:r>
          </a:p>
        </p:txBody>
      </p:sp>
      <p:sp>
        <p:nvSpPr>
          <p:cNvPr id="14" name="Picture Placeholder 2"/>
          <p:cNvSpPr>
            <a:spLocks noGrp="1"/>
          </p:cNvSpPr>
          <p:nvPr>
            <p:ph type="pic" sz="quarter" idx="12" hasCustomPrompt="1"/>
          </p:nvPr>
        </p:nvSpPr>
        <p:spPr>
          <a:xfrm>
            <a:off x="3269819" y="4666800"/>
            <a:ext cx="1126695" cy="438600"/>
          </a:xfrm>
          <a:prstGeom prst="roundRect">
            <a:avLst>
              <a:gd name="adj" fmla="val 6412"/>
            </a:avLst>
          </a:prstGeom>
        </p:spPr>
        <p:txBody>
          <a:bodyPr/>
          <a:lstStyle>
            <a:lvl1pPr marL="0" indent="0" algn="ctr">
              <a:buNone/>
              <a:defRPr sz="2800"/>
            </a:lvl1pPr>
          </a:lstStyle>
          <a:p>
            <a:r>
              <a:rPr lang="en-US" dirty="0"/>
              <a:t>What</a:t>
            </a:r>
          </a:p>
        </p:txBody>
      </p:sp>
      <p:sp>
        <p:nvSpPr>
          <p:cNvPr id="13" name="Picture Placeholder 2"/>
          <p:cNvSpPr>
            <a:spLocks noGrp="1"/>
          </p:cNvSpPr>
          <p:nvPr>
            <p:ph type="pic" sz="quarter" idx="11" hasCustomPrompt="1"/>
          </p:nvPr>
        </p:nvSpPr>
        <p:spPr>
          <a:xfrm>
            <a:off x="1434612" y="4666800"/>
            <a:ext cx="1129883" cy="684000"/>
          </a:xfrm>
          <a:prstGeom prst="roundRect">
            <a:avLst>
              <a:gd name="adj" fmla="val 7303"/>
            </a:avLst>
          </a:prstGeom>
        </p:spPr>
        <p:txBody>
          <a:bodyPr/>
          <a:lstStyle>
            <a:lvl1pPr marL="0" indent="0" algn="ctr">
              <a:buNone/>
              <a:defRPr sz="2800"/>
            </a:lvl1pPr>
          </a:lstStyle>
          <a:p>
            <a:r>
              <a:rPr lang="en-US" dirty="0"/>
              <a:t>Why</a:t>
            </a:r>
          </a:p>
        </p:txBody>
      </p:sp>
      <p:sp>
        <p:nvSpPr>
          <p:cNvPr id="3" name="Picture Placeholder 2"/>
          <p:cNvSpPr>
            <a:spLocks noGrp="1"/>
          </p:cNvSpPr>
          <p:nvPr>
            <p:ph type="pic" sz="quarter" idx="10" hasCustomPrompt="1"/>
          </p:nvPr>
        </p:nvSpPr>
        <p:spPr>
          <a:xfrm>
            <a:off x="586197" y="1843346"/>
            <a:ext cx="1604962" cy="1258888"/>
          </a:xfrm>
          <a:prstGeom prst="roundRect">
            <a:avLst>
              <a:gd name="adj" fmla="val 6859"/>
            </a:avLst>
          </a:prstGeom>
        </p:spPr>
        <p:txBody>
          <a:bodyPr/>
          <a:lstStyle>
            <a:lvl1pPr marL="0" indent="0">
              <a:buNone/>
              <a:defRPr sz="2800"/>
            </a:lvl1pPr>
          </a:lstStyle>
          <a:p>
            <a:r>
              <a:rPr lang="en-US" dirty="0"/>
              <a:t>Objective</a:t>
            </a:r>
          </a:p>
        </p:txBody>
      </p:sp>
      <p:sp>
        <p:nvSpPr>
          <p:cNvPr id="10"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Click to edit Master title style</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159288" y="3581400"/>
            <a:ext cx="1168666" cy="1168666"/>
          </a:xfrm>
          <a:prstGeom prst="rect">
            <a:avLst/>
          </a:prstGeom>
        </p:spPr>
      </p:pic>
      <p:pic>
        <p:nvPicPr>
          <p:cNvPr id="11" name="Picture 10">
            <a:extLst>
              <a:ext uri="{FF2B5EF4-FFF2-40B4-BE49-F238E27FC236}">
                <a16:creationId xmlns:a16="http://schemas.microsoft.com/office/drawing/2014/main" id="{D2F9C4E0-D5D4-4B90-8E9E-F20DD3E32BB2}"/>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260334" y="1524000"/>
            <a:ext cx="1168666" cy="1168666"/>
          </a:xfrm>
          <a:prstGeom prst="rect">
            <a:avLst/>
          </a:prstGeom>
        </p:spPr>
      </p:pic>
      <p:pic>
        <p:nvPicPr>
          <p:cNvPr id="12" name="Picture 11">
            <a:extLst>
              <a:ext uri="{FF2B5EF4-FFF2-40B4-BE49-F238E27FC236}">
                <a16:creationId xmlns:a16="http://schemas.microsoft.com/office/drawing/2014/main" id="{A23645A4-2D30-40DC-9937-E211E5751716}"/>
              </a:ext>
            </a:extLst>
          </p:cNvPr>
          <p:cNvPicPr>
            <a:picLocks noChangeAspect="1"/>
          </p:cNvPicPr>
          <p:nvPr userDrawn="1"/>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817314" y="3581400"/>
            <a:ext cx="1168666" cy="1168666"/>
          </a:xfrm>
          <a:prstGeom prst="rect">
            <a:avLst/>
          </a:prstGeom>
        </p:spPr>
      </p:pic>
      <p:pic>
        <p:nvPicPr>
          <p:cNvPr id="19" name="Picture 18">
            <a:extLst>
              <a:ext uri="{FF2B5EF4-FFF2-40B4-BE49-F238E27FC236}">
                <a16:creationId xmlns:a16="http://schemas.microsoft.com/office/drawing/2014/main" id="{8CC1B927-96E7-490E-ADD1-0496B00FE268}"/>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248833" y="3505200"/>
            <a:ext cx="1168666" cy="1168666"/>
          </a:xfrm>
          <a:prstGeom prst="rect">
            <a:avLst/>
          </a:prstGeom>
        </p:spPr>
      </p:pic>
    </p:spTree>
    <p:custDataLst>
      <p:tags r:id="rId1"/>
    </p:custDataLst>
    <p:extLst>
      <p:ext uri="{BB962C8B-B14F-4D97-AF65-F5344CB8AC3E}">
        <p14:creationId xmlns:p14="http://schemas.microsoft.com/office/powerpoint/2010/main" val="421122586"/>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COA BLUE - Learning Topic 1 TOC wo/OBJ">
    <p:spTree>
      <p:nvGrpSpPr>
        <p:cNvPr id="1" name=""/>
        <p:cNvGrpSpPr/>
        <p:nvPr/>
      </p:nvGrpSpPr>
      <p:grpSpPr>
        <a:xfrm>
          <a:off x="0" y="0"/>
          <a:ext cx="0" cy="0"/>
          <a:chOff x="0" y="0"/>
          <a:chExt cx="0" cy="0"/>
        </a:xfrm>
      </p:grpSpPr>
      <p:pic>
        <p:nvPicPr>
          <p:cNvPr id="23" name="Icon - Sum It Up">
            <a:extLst>
              <a:ext uri="{FF2B5EF4-FFF2-40B4-BE49-F238E27FC236}">
                <a16:creationId xmlns:a16="http://schemas.microsoft.com/office/drawing/2014/main" id="{575DD0EE-3A04-4CD3-A00A-B3454AB03661}"/>
              </a:ext>
            </a:extLst>
          </p:cNvPr>
          <p:cNvPicPr>
            <a:picLocks noChangeAspect="1"/>
          </p:cNvPicPr>
          <p:nvPr userDrawn="1"/>
        </p:nvPicPr>
        <p:blipFill>
          <a:blip r:embed="rId3"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917934" y="3217984"/>
            <a:ext cx="1168666" cy="1168666"/>
          </a:xfrm>
          <a:prstGeom prst="ellipse">
            <a:avLst/>
          </a:prstGeom>
          <a:ln w="9525">
            <a:solidFill>
              <a:schemeClr val="accent4">
                <a:lumMod val="75000"/>
              </a:schemeClr>
            </a:solidFill>
          </a:ln>
          <a:effectLst>
            <a:outerShdw blurRad="50800" dist="38100" dir="2700000" algn="tl" rotWithShape="0">
              <a:prstClr val="black">
                <a:alpha val="40000"/>
              </a:prstClr>
            </a:outerShdw>
          </a:effectLst>
        </p:spPr>
      </p:pic>
      <p:pic>
        <p:nvPicPr>
          <p:cNvPr id="24" name="Icon - Toolkit">
            <a:extLst>
              <a:ext uri="{FF2B5EF4-FFF2-40B4-BE49-F238E27FC236}">
                <a16:creationId xmlns:a16="http://schemas.microsoft.com/office/drawing/2014/main" id="{00EA1877-C292-4072-8390-A8C027F0D499}"/>
              </a:ext>
            </a:extLst>
          </p:cNvPr>
          <p:cNvPicPr>
            <a:picLocks noChangeAspect="1"/>
          </p:cNvPicPr>
          <p:nvPr userDrawn="1"/>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908534" y="4648200"/>
            <a:ext cx="1168666" cy="1001713"/>
          </a:xfrm>
          <a:prstGeom prst="ellipse">
            <a:avLst/>
          </a:prstGeom>
          <a:ln w="9525">
            <a:solidFill>
              <a:schemeClr val="accent4">
                <a:lumMod val="75000"/>
              </a:schemeClr>
            </a:solidFill>
          </a:ln>
          <a:effectLst>
            <a:outerShdw blurRad="50800" dist="38100" dir="2700000" algn="tl" rotWithShape="0">
              <a:prstClr val="black">
                <a:alpha val="40000"/>
              </a:prstClr>
            </a:outerShdw>
          </a:effectLst>
        </p:spPr>
      </p:pic>
      <p:pic>
        <p:nvPicPr>
          <p:cNvPr id="25" name="Icon - Why">
            <a:extLst>
              <a:ext uri="{FF2B5EF4-FFF2-40B4-BE49-F238E27FC236}">
                <a16:creationId xmlns:a16="http://schemas.microsoft.com/office/drawing/2014/main" id="{D592CCE6-9741-4970-A8BE-EC65CE27DE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57200" y="1600200"/>
            <a:ext cx="1168666" cy="1168666"/>
          </a:xfrm>
          <a:prstGeom prst="rect">
            <a:avLst/>
          </a:prstGeom>
          <a:ln w="9525">
            <a:noFill/>
          </a:ln>
          <a:effectLst>
            <a:outerShdw blurRad="50800" dist="38100" dir="2700000" algn="tl" rotWithShape="0">
              <a:prstClr val="black">
                <a:alpha val="40000"/>
              </a:prstClr>
            </a:outerShdw>
          </a:effectLst>
        </p:spPr>
      </p:pic>
      <p:sp>
        <p:nvSpPr>
          <p:cNvPr id="26" name="Text - How">
            <a:extLst>
              <a:ext uri="{FF2B5EF4-FFF2-40B4-BE49-F238E27FC236}">
                <a16:creationId xmlns:a16="http://schemas.microsoft.com/office/drawing/2014/main" id="{065C0362-7911-4EB0-ABF4-FB634B49E771}"/>
              </a:ext>
            </a:extLst>
          </p:cNvPr>
          <p:cNvSpPr>
            <a:spLocks noGrp="1"/>
          </p:cNvSpPr>
          <p:nvPr userDrawn="1"/>
        </p:nvSpPr>
        <p:spPr>
          <a:xfrm>
            <a:off x="4800600" y="3276600"/>
            <a:ext cx="964108"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How</a:t>
            </a:r>
          </a:p>
        </p:txBody>
      </p:sp>
      <p:sp>
        <p:nvSpPr>
          <p:cNvPr id="27" name="Text - When">
            <a:extLst>
              <a:ext uri="{FF2B5EF4-FFF2-40B4-BE49-F238E27FC236}">
                <a16:creationId xmlns:a16="http://schemas.microsoft.com/office/drawing/2014/main" id="{00870CB1-7DEA-42F5-BF86-F9B5125CEC08}"/>
              </a:ext>
            </a:extLst>
          </p:cNvPr>
          <p:cNvSpPr>
            <a:spLocks noGrp="1"/>
          </p:cNvSpPr>
          <p:nvPr userDrawn="1"/>
        </p:nvSpPr>
        <p:spPr>
          <a:xfrm>
            <a:off x="3048000" y="3523800"/>
            <a:ext cx="1285983" cy="438600"/>
          </a:xfrm>
          <a:prstGeom prst="roundRect">
            <a:avLst>
              <a:gd name="adj" fmla="val 5736"/>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When</a:t>
            </a:r>
          </a:p>
        </p:txBody>
      </p:sp>
      <p:sp>
        <p:nvSpPr>
          <p:cNvPr id="28" name="Text - What">
            <a:extLst>
              <a:ext uri="{FF2B5EF4-FFF2-40B4-BE49-F238E27FC236}">
                <a16:creationId xmlns:a16="http://schemas.microsoft.com/office/drawing/2014/main" id="{E7327007-CD11-42A0-8B02-D3C490E8EE5D}"/>
              </a:ext>
            </a:extLst>
          </p:cNvPr>
          <p:cNvSpPr>
            <a:spLocks noGrp="1"/>
          </p:cNvSpPr>
          <p:nvPr userDrawn="1"/>
        </p:nvSpPr>
        <p:spPr>
          <a:xfrm>
            <a:off x="1524000" y="3663654"/>
            <a:ext cx="1126695" cy="438600"/>
          </a:xfrm>
          <a:prstGeom prst="roundRect">
            <a:avLst>
              <a:gd name="adj" fmla="val 6412"/>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What</a:t>
            </a:r>
          </a:p>
        </p:txBody>
      </p:sp>
      <p:sp>
        <p:nvSpPr>
          <p:cNvPr id="29" name="Text - Why">
            <a:extLst>
              <a:ext uri="{FF2B5EF4-FFF2-40B4-BE49-F238E27FC236}">
                <a16:creationId xmlns:a16="http://schemas.microsoft.com/office/drawing/2014/main" id="{F828B2B8-C4AC-4FFA-94E9-B2E4DED9FFEB}"/>
              </a:ext>
            </a:extLst>
          </p:cNvPr>
          <p:cNvSpPr>
            <a:spLocks noGrp="1"/>
          </p:cNvSpPr>
          <p:nvPr userDrawn="1"/>
        </p:nvSpPr>
        <p:spPr>
          <a:xfrm>
            <a:off x="381000" y="2727416"/>
            <a:ext cx="1129883" cy="684000"/>
          </a:xfrm>
          <a:prstGeom prst="roundRect">
            <a:avLst>
              <a:gd name="adj" fmla="val 7303"/>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Why</a:t>
            </a:r>
          </a:p>
        </p:txBody>
      </p:sp>
      <p:pic>
        <p:nvPicPr>
          <p:cNvPr id="31" name="ICON - When">
            <a:extLst>
              <a:ext uri="{FF2B5EF4-FFF2-40B4-BE49-F238E27FC236}">
                <a16:creationId xmlns:a16="http://schemas.microsoft.com/office/drawing/2014/main" id="{F75662BD-DDD2-46B7-9B5C-348C684B0B6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165317" y="2406160"/>
            <a:ext cx="1168666" cy="1168666"/>
          </a:xfrm>
          <a:prstGeom prst="rect">
            <a:avLst/>
          </a:prstGeom>
          <a:ln w="9525">
            <a:noFill/>
          </a:ln>
          <a:effectLst>
            <a:outerShdw blurRad="50800" dist="38100" dir="2700000" algn="tl" rotWithShape="0">
              <a:prstClr val="black">
                <a:alpha val="40000"/>
              </a:prstClr>
            </a:outerShdw>
          </a:effectLst>
        </p:spPr>
      </p:pic>
      <p:pic>
        <p:nvPicPr>
          <p:cNvPr id="32" name="Icon - How">
            <a:extLst>
              <a:ext uri="{FF2B5EF4-FFF2-40B4-BE49-F238E27FC236}">
                <a16:creationId xmlns:a16="http://schemas.microsoft.com/office/drawing/2014/main" id="{A23645A4-2D30-40DC-9937-E211E575171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724400" y="2163730"/>
            <a:ext cx="1168666" cy="1168666"/>
          </a:xfrm>
          <a:prstGeom prst="rect">
            <a:avLst/>
          </a:prstGeom>
          <a:ln w="9525">
            <a:noFill/>
          </a:ln>
          <a:effectLst>
            <a:outerShdw blurRad="50800" dist="38100" dir="2700000" algn="tl" rotWithShape="0">
              <a:prstClr val="black">
                <a:alpha val="40000"/>
              </a:prstClr>
            </a:outerShdw>
          </a:effectLst>
        </p:spPr>
      </p:pic>
      <p:pic>
        <p:nvPicPr>
          <p:cNvPr id="33" name="Icon - What">
            <a:extLst>
              <a:ext uri="{FF2B5EF4-FFF2-40B4-BE49-F238E27FC236}">
                <a16:creationId xmlns:a16="http://schemas.microsoft.com/office/drawing/2014/main" id="{8CC1B927-96E7-490E-ADD1-0496B00FE26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83895" y="2533200"/>
            <a:ext cx="1168666" cy="1168666"/>
          </a:xfrm>
          <a:prstGeom prst="rect">
            <a:avLst/>
          </a:prstGeom>
          <a:ln w="9525">
            <a:noFill/>
          </a:ln>
          <a:effectLst>
            <a:outerShdw blurRad="50800" dist="38100" dir="2700000" algn="tl" rotWithShape="0">
              <a:prstClr val="black">
                <a:alpha val="40000"/>
              </a:prstClr>
            </a:outerShdw>
          </a:effectLst>
        </p:spPr>
      </p:pic>
      <p:pic>
        <p:nvPicPr>
          <p:cNvPr id="34" name="ICOA Logo">
            <a:extLst>
              <a:ext uri="{FF2B5EF4-FFF2-40B4-BE49-F238E27FC236}">
                <a16:creationId xmlns:a16="http://schemas.microsoft.com/office/drawing/2014/main" id="{0BEEE5E4-61ED-4FEB-9889-F9D121024AB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58000" y="6142070"/>
            <a:ext cx="1877190" cy="715930"/>
          </a:xfrm>
          <a:prstGeom prst="rect">
            <a:avLst/>
          </a:prstGeom>
        </p:spPr>
      </p:pic>
      <p:sp>
        <p:nvSpPr>
          <p:cNvPr id="35" name="Footer - Course Title" descr="ICOA Logo with a horizontal skeleton key and a sihouette of the state of Idaho overlaying the key's handle at the left end. Text reading &quot;Idaho Commission on Aging&quot; is located below the blade of the key.">
            <a:extLst>
              <a:ext uri="{FF2B5EF4-FFF2-40B4-BE49-F238E27FC236}">
                <a16:creationId xmlns:a16="http://schemas.microsoft.com/office/drawing/2014/main" id="{B2087020-59D2-4555-BAF0-3EE8C5490810}"/>
              </a:ext>
            </a:extLst>
          </p:cNvPr>
          <p:cNvSpPr>
            <a:spLocks noGrp="1"/>
          </p:cNvSpPr>
          <p:nvPr userDrawn="1"/>
        </p:nvSpPr>
        <p:spPr>
          <a:xfrm>
            <a:off x="304800" y="646274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Meal Site Coordinator</a:t>
            </a:r>
          </a:p>
        </p:txBody>
      </p:sp>
      <p:sp>
        <p:nvSpPr>
          <p:cNvPr id="36" name="Text - Toolkit">
            <a:extLst>
              <a:ext uri="{FF2B5EF4-FFF2-40B4-BE49-F238E27FC236}">
                <a16:creationId xmlns:a16="http://schemas.microsoft.com/office/drawing/2014/main" id="{3CEDE660-D50E-4B46-A52B-6C4D99A81CEA}"/>
              </a:ext>
            </a:extLst>
          </p:cNvPr>
          <p:cNvSpPr>
            <a:spLocks noGrp="1"/>
          </p:cNvSpPr>
          <p:nvPr userDrawn="1"/>
        </p:nvSpPr>
        <p:spPr>
          <a:xfrm>
            <a:off x="5858608" y="4340662"/>
            <a:ext cx="1219200"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Toolkit</a:t>
            </a:r>
          </a:p>
        </p:txBody>
      </p:sp>
      <p:sp>
        <p:nvSpPr>
          <p:cNvPr id="37" name="Text - Sum It Up">
            <a:extLst>
              <a:ext uri="{FF2B5EF4-FFF2-40B4-BE49-F238E27FC236}">
                <a16:creationId xmlns:a16="http://schemas.microsoft.com/office/drawing/2014/main" id="{3B04FC67-2831-4257-8A5D-4FA7C542319F}"/>
              </a:ext>
            </a:extLst>
          </p:cNvPr>
          <p:cNvSpPr>
            <a:spLocks noGrp="1"/>
          </p:cNvSpPr>
          <p:nvPr userDrawn="1"/>
        </p:nvSpPr>
        <p:spPr>
          <a:xfrm>
            <a:off x="6248400" y="5566928"/>
            <a:ext cx="2438401"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Summing It Up</a:t>
            </a:r>
          </a:p>
        </p:txBody>
      </p:sp>
      <p:grpSp>
        <p:nvGrpSpPr>
          <p:cNvPr id="38" name="Group 37">
            <a:extLst>
              <a:ext uri="{FF2B5EF4-FFF2-40B4-BE49-F238E27FC236}">
                <a16:creationId xmlns:a16="http://schemas.microsoft.com/office/drawing/2014/main" id="{32C542C8-F577-482B-BD33-6C0712E05669}"/>
              </a:ext>
            </a:extLst>
          </p:cNvPr>
          <p:cNvGrpSpPr/>
          <p:nvPr userDrawn="1"/>
        </p:nvGrpSpPr>
        <p:grpSpPr>
          <a:xfrm>
            <a:off x="0" y="1411806"/>
            <a:ext cx="9144000" cy="82064"/>
            <a:chOff x="0" y="1441936"/>
            <a:chExt cx="9144000" cy="82064"/>
          </a:xfrm>
        </p:grpSpPr>
        <p:grpSp>
          <p:nvGrpSpPr>
            <p:cNvPr id="40" name="Group 39">
              <a:extLst>
                <a:ext uri="{FF2B5EF4-FFF2-40B4-BE49-F238E27FC236}">
                  <a16:creationId xmlns:a16="http://schemas.microsoft.com/office/drawing/2014/main" id="{844365F2-E5FF-41CB-8E16-0FCD99C195D9}"/>
                </a:ext>
                <a:ext uri="{C183D7F6-B498-43B3-948B-1728B52AA6E4}">
                  <adec:decorative xmlns:adec="http://schemas.microsoft.com/office/drawing/2017/decorative" val="1"/>
                </a:ext>
              </a:extLst>
            </p:cNvPr>
            <p:cNvGrpSpPr/>
            <p:nvPr userDrawn="1"/>
          </p:nvGrpSpPr>
          <p:grpSpPr>
            <a:xfrm>
              <a:off x="0" y="1441936"/>
              <a:ext cx="9144000" cy="38982"/>
              <a:chOff x="-76200" y="1321776"/>
              <a:chExt cx="9372600" cy="38982"/>
            </a:xfrm>
          </p:grpSpPr>
          <p:cxnSp>
            <p:nvCxnSpPr>
              <p:cNvPr id="42" name="Straight Connector 41">
                <a:extLst>
                  <a:ext uri="{FF2B5EF4-FFF2-40B4-BE49-F238E27FC236}">
                    <a16:creationId xmlns:a16="http://schemas.microsoft.com/office/drawing/2014/main" id="{27C4D335-10F1-4F95-82FC-1CB920F1D3A0}"/>
                  </a:ext>
                </a:extLst>
              </p:cNvPr>
              <p:cNvCxnSpPr/>
              <p:nvPr userDrawn="1"/>
            </p:nvCxnSpPr>
            <p:spPr>
              <a:xfrm>
                <a:off x="-76200" y="1360758"/>
                <a:ext cx="9372600" cy="0"/>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2162957-EE3E-4BCF-B29A-24062E17200C}"/>
                  </a:ext>
                </a:extLst>
              </p:cNvPr>
              <p:cNvCxnSpPr/>
              <p:nvPr userDrawn="1"/>
            </p:nvCxnSpPr>
            <p:spPr>
              <a:xfrm>
                <a:off x="-76200" y="1321776"/>
                <a:ext cx="93726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A14A0655-5175-4F41-864F-6E3E3C470B67}"/>
                </a:ext>
              </a:extLst>
            </p:cNvPr>
            <p:cNvCxnSpPr/>
            <p:nvPr userDrawn="1"/>
          </p:nvCxnSpPr>
          <p:spPr>
            <a:xfrm>
              <a:off x="0" y="1524000"/>
              <a:ext cx="91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a16="http://schemas.microsoft.com/office/drawing/2014/main" id="{084715D9-B706-4A93-9848-6E94B94FF497}"/>
              </a:ext>
            </a:extLst>
          </p:cNvPr>
          <p:cNvCxnSpPr/>
          <p:nvPr userDrawn="1"/>
        </p:nvCxnSpPr>
        <p:spPr>
          <a:xfrm>
            <a:off x="-76200" y="6827870"/>
            <a:ext cx="9326880" cy="0"/>
          </a:xfrm>
          <a:prstGeom prst="line">
            <a:avLst/>
          </a:prstGeom>
          <a:ln w="190500">
            <a:solidFill>
              <a:schemeClr val="accent4"/>
            </a:solidFill>
          </a:ln>
          <a:effectLst>
            <a:softEdge rad="31750"/>
          </a:effectLst>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20F12A9A-5AE4-4A8F-97A4-FDE2830B75A0}"/>
              </a:ext>
            </a:extLst>
          </p:cNvPr>
          <p:cNvSpPr>
            <a:spLocks noGrp="1"/>
          </p:cNvSpPr>
          <p:nvPr>
            <p:ph type="title"/>
          </p:nvPr>
        </p:nvSpPr>
        <p:spPr>
          <a:xfrm>
            <a:off x="381000" y="228600"/>
            <a:ext cx="8534400" cy="1143000"/>
          </a:xfrm>
        </p:spPr>
        <p:txBody>
          <a:bodyPr anchor="b"/>
          <a:lstStyle/>
          <a:p>
            <a:r>
              <a:rPr lang="en-US" dirty="0"/>
              <a:t>Click to edit Master title style</a:t>
            </a:r>
          </a:p>
        </p:txBody>
      </p:sp>
    </p:spTree>
    <p:custDataLst>
      <p:tags r:id="rId1"/>
    </p:custDataLst>
    <p:extLst>
      <p:ext uri="{BB962C8B-B14F-4D97-AF65-F5344CB8AC3E}">
        <p14:creationId xmlns:p14="http://schemas.microsoft.com/office/powerpoint/2010/main" val="1355005566"/>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COA BLUE - Learning Topic 1 TOC w/OBJ &amp; Who">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592CCE6-9741-4970-A8BE-EC65CE27DE11}"/>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955779" y="3555734"/>
            <a:ext cx="1168666" cy="1168666"/>
          </a:xfrm>
          <a:prstGeom prst="rect">
            <a:avLst/>
          </a:prstGeom>
        </p:spPr>
      </p:pic>
      <p:sp>
        <p:nvSpPr>
          <p:cNvPr id="17" name="Picture Placeholder 2"/>
          <p:cNvSpPr>
            <a:spLocks noGrp="1"/>
          </p:cNvSpPr>
          <p:nvPr>
            <p:ph type="pic" sz="quarter" idx="15" hasCustomPrompt="1"/>
          </p:nvPr>
        </p:nvSpPr>
        <p:spPr>
          <a:xfrm>
            <a:off x="6884492" y="4743000"/>
            <a:ext cx="964108" cy="591000"/>
          </a:xfrm>
          <a:prstGeom prst="roundRect">
            <a:avLst>
              <a:gd name="adj" fmla="val 7076"/>
            </a:avLst>
          </a:prstGeom>
        </p:spPr>
        <p:txBody>
          <a:bodyPr/>
          <a:lstStyle>
            <a:lvl1pPr marL="0" indent="0" algn="ctr">
              <a:buNone/>
              <a:defRPr sz="2800"/>
            </a:lvl1pPr>
          </a:lstStyle>
          <a:p>
            <a:r>
              <a:rPr lang="en-US" dirty="0"/>
              <a:t>How</a:t>
            </a:r>
          </a:p>
        </p:txBody>
      </p:sp>
      <p:sp>
        <p:nvSpPr>
          <p:cNvPr id="15" name="Picture Placeholder 2"/>
          <p:cNvSpPr>
            <a:spLocks noGrp="1"/>
          </p:cNvSpPr>
          <p:nvPr>
            <p:ph type="pic" sz="quarter" idx="13" hasCustomPrompt="1"/>
          </p:nvPr>
        </p:nvSpPr>
        <p:spPr>
          <a:xfrm>
            <a:off x="3743217" y="4743000"/>
            <a:ext cx="1285983" cy="438600"/>
          </a:xfrm>
          <a:prstGeom prst="roundRect">
            <a:avLst>
              <a:gd name="adj" fmla="val 5736"/>
            </a:avLst>
          </a:prstGeom>
        </p:spPr>
        <p:txBody>
          <a:bodyPr/>
          <a:lstStyle>
            <a:lvl1pPr marL="0" indent="0" algn="ctr">
              <a:buNone/>
              <a:defRPr sz="2800"/>
            </a:lvl1pPr>
          </a:lstStyle>
          <a:p>
            <a:r>
              <a:rPr lang="en-US" dirty="0"/>
              <a:t>When</a:t>
            </a:r>
          </a:p>
        </p:txBody>
      </p:sp>
      <p:sp>
        <p:nvSpPr>
          <p:cNvPr id="14" name="Picture Placeholder 2"/>
          <p:cNvSpPr>
            <a:spLocks noGrp="1"/>
          </p:cNvSpPr>
          <p:nvPr>
            <p:ph type="pic" sz="quarter" idx="12" hasCustomPrompt="1"/>
          </p:nvPr>
        </p:nvSpPr>
        <p:spPr>
          <a:xfrm>
            <a:off x="2378505" y="4666800"/>
            <a:ext cx="1126695" cy="438600"/>
          </a:xfrm>
          <a:prstGeom prst="roundRect">
            <a:avLst>
              <a:gd name="adj" fmla="val 6412"/>
            </a:avLst>
          </a:prstGeom>
        </p:spPr>
        <p:txBody>
          <a:bodyPr/>
          <a:lstStyle>
            <a:lvl1pPr marL="0" indent="0" algn="ctr">
              <a:buNone/>
              <a:defRPr sz="2800"/>
            </a:lvl1pPr>
          </a:lstStyle>
          <a:p>
            <a:r>
              <a:rPr lang="en-US" dirty="0"/>
              <a:t>What</a:t>
            </a:r>
          </a:p>
        </p:txBody>
      </p:sp>
      <p:sp>
        <p:nvSpPr>
          <p:cNvPr id="13" name="Picture Placeholder 2"/>
          <p:cNvSpPr>
            <a:spLocks noGrp="1"/>
          </p:cNvSpPr>
          <p:nvPr>
            <p:ph type="pic" sz="quarter" idx="11" hasCustomPrompt="1"/>
          </p:nvPr>
        </p:nvSpPr>
        <p:spPr>
          <a:xfrm>
            <a:off x="975171" y="4666800"/>
            <a:ext cx="1129883" cy="684000"/>
          </a:xfrm>
          <a:prstGeom prst="roundRect">
            <a:avLst>
              <a:gd name="adj" fmla="val 7303"/>
            </a:avLst>
          </a:prstGeom>
        </p:spPr>
        <p:txBody>
          <a:bodyPr/>
          <a:lstStyle>
            <a:lvl1pPr marL="0" indent="0" algn="ctr">
              <a:buNone/>
              <a:defRPr sz="2800"/>
            </a:lvl1pPr>
          </a:lstStyle>
          <a:p>
            <a:r>
              <a:rPr lang="en-US" dirty="0"/>
              <a:t>Why</a:t>
            </a:r>
          </a:p>
        </p:txBody>
      </p:sp>
      <p:sp>
        <p:nvSpPr>
          <p:cNvPr id="3" name="Picture Placeholder 2"/>
          <p:cNvSpPr>
            <a:spLocks noGrp="1"/>
          </p:cNvSpPr>
          <p:nvPr>
            <p:ph type="pic" sz="quarter" idx="10" hasCustomPrompt="1"/>
          </p:nvPr>
        </p:nvSpPr>
        <p:spPr>
          <a:xfrm>
            <a:off x="586197" y="1843346"/>
            <a:ext cx="1604962" cy="1258888"/>
          </a:xfrm>
          <a:prstGeom prst="roundRect">
            <a:avLst>
              <a:gd name="adj" fmla="val 6859"/>
            </a:avLst>
          </a:prstGeom>
        </p:spPr>
        <p:txBody>
          <a:bodyPr/>
          <a:lstStyle>
            <a:lvl1pPr marL="0" indent="0">
              <a:buNone/>
              <a:defRPr sz="2800"/>
            </a:lvl1pPr>
          </a:lstStyle>
          <a:p>
            <a:r>
              <a:rPr lang="en-US" dirty="0"/>
              <a:t>Objective</a:t>
            </a:r>
          </a:p>
        </p:txBody>
      </p:sp>
      <p:sp>
        <p:nvSpPr>
          <p:cNvPr id="10"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Click to edit Master title style</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886200" y="3581400"/>
            <a:ext cx="1168666" cy="1168666"/>
          </a:xfrm>
          <a:prstGeom prst="rect">
            <a:avLst/>
          </a:prstGeom>
        </p:spPr>
      </p:pic>
      <p:pic>
        <p:nvPicPr>
          <p:cNvPr id="11" name="Picture 10">
            <a:extLst>
              <a:ext uri="{FF2B5EF4-FFF2-40B4-BE49-F238E27FC236}">
                <a16:creationId xmlns:a16="http://schemas.microsoft.com/office/drawing/2014/main" id="{D2F9C4E0-D5D4-4B90-8E9E-F20DD3E32BB2}"/>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260334" y="1524000"/>
            <a:ext cx="1168666" cy="1168666"/>
          </a:xfrm>
          <a:prstGeom prst="rect">
            <a:avLst/>
          </a:prstGeom>
        </p:spPr>
      </p:pic>
      <p:pic>
        <p:nvPicPr>
          <p:cNvPr id="12" name="Picture 11">
            <a:extLst>
              <a:ext uri="{FF2B5EF4-FFF2-40B4-BE49-F238E27FC236}">
                <a16:creationId xmlns:a16="http://schemas.microsoft.com/office/drawing/2014/main" id="{A23645A4-2D30-40DC-9937-E211E5751716}"/>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817314" y="3581400"/>
            <a:ext cx="1168666" cy="1168666"/>
          </a:xfrm>
          <a:prstGeom prst="rect">
            <a:avLst/>
          </a:prstGeom>
        </p:spPr>
      </p:pic>
      <p:pic>
        <p:nvPicPr>
          <p:cNvPr id="19" name="Picture 18">
            <a:extLst>
              <a:ext uri="{FF2B5EF4-FFF2-40B4-BE49-F238E27FC236}">
                <a16:creationId xmlns:a16="http://schemas.microsoft.com/office/drawing/2014/main" id="{8CC1B927-96E7-490E-ADD1-0496B00FE268}"/>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421163" y="3505200"/>
            <a:ext cx="1168666" cy="1168666"/>
          </a:xfrm>
          <a:prstGeom prst="rect">
            <a:avLst/>
          </a:prstGeom>
        </p:spPr>
      </p:pic>
      <p:sp>
        <p:nvSpPr>
          <p:cNvPr id="20" name="Picture Placeholder 2">
            <a:extLst>
              <a:ext uri="{FF2B5EF4-FFF2-40B4-BE49-F238E27FC236}">
                <a16:creationId xmlns:a16="http://schemas.microsoft.com/office/drawing/2014/main" id="{6A7DA418-8476-4AB4-AD70-B25A609CB887}"/>
              </a:ext>
            </a:extLst>
          </p:cNvPr>
          <p:cNvSpPr>
            <a:spLocks noGrp="1"/>
          </p:cNvSpPr>
          <p:nvPr>
            <p:ph type="pic" sz="quarter" idx="16" hasCustomPrompt="1"/>
          </p:nvPr>
        </p:nvSpPr>
        <p:spPr>
          <a:xfrm>
            <a:off x="5360492" y="4743000"/>
            <a:ext cx="964108" cy="591000"/>
          </a:xfrm>
          <a:prstGeom prst="roundRect">
            <a:avLst>
              <a:gd name="adj" fmla="val 7076"/>
            </a:avLst>
          </a:prstGeom>
        </p:spPr>
        <p:txBody>
          <a:bodyPr/>
          <a:lstStyle>
            <a:lvl1pPr marL="0" indent="0" algn="ctr">
              <a:buNone/>
              <a:defRPr sz="2800"/>
            </a:lvl1pPr>
          </a:lstStyle>
          <a:p>
            <a:r>
              <a:rPr lang="en-US" dirty="0"/>
              <a:t>Who</a:t>
            </a:r>
          </a:p>
        </p:txBody>
      </p:sp>
      <p:pic>
        <p:nvPicPr>
          <p:cNvPr id="21" name="Picture 20">
            <a:extLst>
              <a:ext uri="{FF2B5EF4-FFF2-40B4-BE49-F238E27FC236}">
                <a16:creationId xmlns:a16="http://schemas.microsoft.com/office/drawing/2014/main" id="{821932E1-29E6-4029-A13A-6A4D10E16552}"/>
              </a:ext>
            </a:extLst>
          </p:cNvPr>
          <p:cNvPicPr>
            <a:picLocks noChangeAspect="1"/>
          </p:cNvPicPr>
          <p:nvPr userDrawn="1"/>
        </p:nvPicPr>
        <p:blipFill>
          <a:blip>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351931" y="3581400"/>
            <a:ext cx="1168666" cy="1168666"/>
          </a:xfrm>
          <a:prstGeom prst="rect">
            <a:avLst/>
          </a:prstGeom>
        </p:spPr>
      </p:pic>
      <p:cxnSp>
        <p:nvCxnSpPr>
          <p:cNvPr id="2" name="Straight Arrow Connector 1">
            <a:extLst>
              <a:ext uri="{FF2B5EF4-FFF2-40B4-BE49-F238E27FC236}">
                <a16:creationId xmlns:a16="http://schemas.microsoft.com/office/drawing/2014/main" id="{111BD379-A960-47BA-9A00-D508CA96959C}"/>
              </a:ext>
            </a:extLst>
          </p:cNvPr>
          <p:cNvCxnSpPr/>
          <p:nvPr userDrawn="1"/>
        </p:nvCxnSpPr>
        <p:spPr>
          <a:xfrm>
            <a:off x="4114800" y="2971800"/>
            <a:ext cx="914400" cy="914400"/>
          </a:xfrm>
          <a:prstGeom prst="straightConnector1">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75723953"/>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ICOA BLUE - Learning Topic 2 Objective">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hasCustomPrompt="1"/>
          </p:nvPr>
        </p:nvSpPr>
        <p:spPr>
          <a:xfrm>
            <a:off x="585788" y="1447800"/>
            <a:ext cx="8634412" cy="5029200"/>
          </a:xfrm>
          <a:prstGeom prst="rect">
            <a:avLst/>
          </a:prstGeom>
        </p:spPr>
        <p:txBody>
          <a:bodyPr anchor="ctr">
            <a:normAutofit/>
          </a:bodyPr>
          <a:lstStyle>
            <a:lvl1pPr marL="0" indent="0" algn="ctr">
              <a:buNone/>
              <a:defRPr sz="3600"/>
            </a:lvl1pPr>
            <a:lvl5pPr>
              <a:defRPr/>
            </a:lvl5pPr>
          </a:lstStyle>
          <a:p>
            <a:pPr lvl="0"/>
            <a:r>
              <a:rPr lang="en-US" dirty="0"/>
              <a:t>Edit Master </a:t>
            </a:r>
            <a:r>
              <a:rPr lang="en-US" dirty="0" err="1"/>
              <a:t>texr</a:t>
            </a:r>
            <a:r>
              <a:rPr lang="en-US" dirty="0"/>
              <a:t> style</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Objective: Click to edit Master title style</a:t>
            </a:r>
          </a:p>
        </p:txBody>
      </p:sp>
      <p:pic>
        <p:nvPicPr>
          <p:cNvPr id="11" name="Picture 10">
            <a:extLst>
              <a:ext uri="{FF2B5EF4-FFF2-40B4-BE49-F238E27FC236}">
                <a16:creationId xmlns:a16="http://schemas.microsoft.com/office/drawing/2014/main" id="{D2F9C4E0-D5D4-4B90-8E9E-F20DD3E32BB2}"/>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7498080" y="822960"/>
            <a:ext cx="1168666" cy="1168666"/>
          </a:xfrm>
          <a:prstGeom prst="rect">
            <a:avLst/>
          </a:prstGeom>
        </p:spPr>
      </p:pic>
    </p:spTree>
    <p:custDataLst>
      <p:tags r:id="rId1"/>
    </p:custDataLst>
    <p:extLst>
      <p:ext uri="{BB962C8B-B14F-4D97-AF65-F5344CB8AC3E}">
        <p14:creationId xmlns:p14="http://schemas.microsoft.com/office/powerpoint/2010/main" val="2292993847"/>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ICOA BLUE - Learning Topic 3 Why">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727FE0E-8F51-43B0-BE43-6664864648CE}"/>
              </a:ext>
            </a:extLst>
          </p:cNvPr>
          <p:cNvSpPr>
            <a:spLocks noGrp="1"/>
          </p:cNvSpPr>
          <p:nvPr>
            <p:ph sz="quarter" idx="16"/>
          </p:nvPr>
        </p:nvSpPr>
        <p:spPr>
          <a:xfrm>
            <a:off x="585788" y="1447800"/>
            <a:ext cx="8634412" cy="50292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7" y="825227"/>
            <a:ext cx="6760464"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Why: Click to edit Master title style</a:t>
            </a:r>
          </a:p>
        </p:txBody>
      </p:sp>
      <p:pic>
        <p:nvPicPr>
          <p:cNvPr id="6" name="Icon - Why">
            <a:extLst>
              <a:ext uri="{FF2B5EF4-FFF2-40B4-BE49-F238E27FC236}">
                <a16:creationId xmlns:a16="http://schemas.microsoft.com/office/drawing/2014/main" id="{57CFAABF-FE91-41F3-8E3B-2B88479AA8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43800" y="822960"/>
            <a:ext cx="1168666" cy="1168666"/>
          </a:xfrm>
          <a:prstGeom prst="rect">
            <a:avLst/>
          </a:prstGeom>
          <a:ln w="9525">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796804361"/>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ICOA BLUE - Learning Topic 4 Whar">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What: Click to edit Master title style</a:t>
            </a:r>
          </a:p>
        </p:txBody>
      </p:sp>
      <p:pic>
        <p:nvPicPr>
          <p:cNvPr id="5" name="Icon - What">
            <a:extLst>
              <a:ext uri="{FF2B5EF4-FFF2-40B4-BE49-F238E27FC236}">
                <a16:creationId xmlns:a16="http://schemas.microsoft.com/office/drawing/2014/main" id="{024E5848-3CA2-4C99-9284-0CC62387A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1934" y="812534"/>
            <a:ext cx="1168666" cy="1168666"/>
          </a:xfrm>
          <a:prstGeom prst="rect">
            <a:avLst/>
          </a:prstGeom>
          <a:ln w="9525">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279611068"/>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ICOA BLUE - Learning Topic 5 When">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When: Click to edit Master title style</a:t>
            </a:r>
          </a:p>
        </p:txBody>
      </p:sp>
      <p:pic>
        <p:nvPicPr>
          <p:cNvPr id="5" name="ICON - When">
            <a:extLst>
              <a:ext uri="{FF2B5EF4-FFF2-40B4-BE49-F238E27FC236}">
                <a16:creationId xmlns:a16="http://schemas.microsoft.com/office/drawing/2014/main" id="{2BCA042C-2891-4068-B449-81D32CFB5F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94334" y="838200"/>
            <a:ext cx="1168666" cy="1168666"/>
          </a:xfrm>
          <a:prstGeom prst="rect">
            <a:avLst/>
          </a:prstGeom>
          <a:ln w="9525">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80197225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COA BLUE - Main Concept w/5 Supporting Point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41960" y="2499360"/>
            <a:ext cx="3291840" cy="1920240"/>
          </a:xfrm>
          <a:prstGeom prst="rect">
            <a:avLst/>
          </a:prstGeom>
        </p:spPr>
        <p:txBody>
          <a:bodyPr anchor="ctr" anchorCtr="0"/>
          <a:lstStyle>
            <a:lvl1pPr>
              <a:defRPr b="0" cap="small" baseline="0">
                <a:solidFill>
                  <a:schemeClr val="tx1"/>
                </a:solidFill>
                <a:effectLst>
                  <a:outerShdw blurRad="38100" dist="38100" dir="2700000" algn="tl">
                    <a:srgbClr val="000000">
                      <a:alpha val="43137"/>
                    </a:srgbClr>
                  </a:outerShdw>
                </a:effectLst>
                <a:latin typeface="+mj-lt"/>
              </a:defRPr>
            </a:lvl1pPr>
          </a:lstStyle>
          <a:p>
            <a:r>
              <a:rPr lang="en-US" sz="4000" dirty="0"/>
              <a:t>Main Concept</a:t>
            </a:r>
          </a:p>
        </p:txBody>
      </p:sp>
      <p:sp>
        <p:nvSpPr>
          <p:cNvPr id="9" name="Shape 52"/>
          <p:cNvSpPr/>
          <p:nvPr userDrawn="1"/>
        </p:nvSpPr>
        <p:spPr>
          <a:xfrm>
            <a:off x="3843393" y="879502"/>
            <a:ext cx="2842777" cy="5133601"/>
          </a:xfrm>
          <a:custGeom>
            <a:avLst/>
            <a:gdLst/>
            <a:ahLst/>
            <a:cxnLst>
              <a:cxn ang="0">
                <a:pos x="wd2" y="hd2"/>
              </a:cxn>
              <a:cxn ang="5400000">
                <a:pos x="wd2" y="hd2"/>
              </a:cxn>
              <a:cxn ang="10800000">
                <a:pos x="wd2" y="hd2"/>
              </a:cxn>
              <a:cxn ang="16200000">
                <a:pos x="wd2" y="hd2"/>
              </a:cxn>
            </a:cxnLst>
            <a:rect l="0" t="0" r="r" b="b"/>
            <a:pathLst>
              <a:path w="21593" h="20833" extrusionOk="0">
                <a:moveTo>
                  <a:pt x="105" y="113"/>
                </a:moveTo>
                <a:cubicBezTo>
                  <a:pt x="5830" y="-354"/>
                  <a:pt x="11634" y="645"/>
                  <a:pt x="15772" y="2810"/>
                </a:cubicBezTo>
                <a:cubicBezTo>
                  <a:pt x="19603" y="4814"/>
                  <a:pt x="21586" y="7597"/>
                  <a:pt x="21593" y="10464"/>
                </a:cubicBezTo>
                <a:cubicBezTo>
                  <a:pt x="21600" y="13161"/>
                  <a:pt x="19854" y="15792"/>
                  <a:pt x="16398" y="17757"/>
                </a:cubicBezTo>
                <a:cubicBezTo>
                  <a:pt x="12200" y="20143"/>
                  <a:pt x="6042" y="21246"/>
                  <a:pt x="0" y="20693"/>
                </a:cubicBezTo>
              </a:path>
            </a:pathLst>
          </a:custGeom>
          <a:ln w="22225">
            <a:solidFill>
              <a:schemeClr val="tx2">
                <a:lumMod val="20000"/>
                <a:lumOff val="80000"/>
              </a:schemeClr>
            </a:solidFill>
            <a:prstDash val="solid"/>
            <a:miter/>
          </a:ln>
        </p:spPr>
        <p:txBody>
          <a:bodyPr lIns="32146" rIns="32146"/>
          <a:lstStyle/>
          <a:p>
            <a:pPr>
              <a:defRPr sz="2400"/>
            </a:pPr>
            <a:endParaRPr sz="1687" dirty="0">
              <a:solidFill>
                <a:srgbClr val="000000"/>
              </a:solidFill>
            </a:endParaRPr>
          </a:p>
        </p:txBody>
      </p:sp>
      <p:sp>
        <p:nvSpPr>
          <p:cNvPr id="10" name="Shape 54"/>
          <p:cNvSpPr/>
          <p:nvPr userDrawn="1"/>
        </p:nvSpPr>
        <p:spPr>
          <a:xfrm rot="10800000">
            <a:off x="3200400" y="5370844"/>
            <a:ext cx="1133813"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1" name="Shape 55"/>
          <p:cNvSpPr/>
          <p:nvPr userDrawn="1"/>
        </p:nvSpPr>
        <p:spPr>
          <a:xfrm rot="10800000" flipV="1">
            <a:off x="3341381" y="5512071"/>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3" name="Shape 57"/>
          <p:cNvSpPr/>
          <p:nvPr userDrawn="1"/>
        </p:nvSpPr>
        <p:spPr>
          <a:xfrm rot="10800000" flipV="1">
            <a:off x="5093983" y="5009735"/>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4" name="Shape 58"/>
          <p:cNvSpPr/>
          <p:nvPr userDrawn="1"/>
        </p:nvSpPr>
        <p:spPr>
          <a:xfrm rot="10800000">
            <a:off x="4953000" y="1022193"/>
            <a:ext cx="1133814"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5" name="Shape 59"/>
          <p:cNvSpPr/>
          <p:nvPr userDrawn="1"/>
        </p:nvSpPr>
        <p:spPr>
          <a:xfrm rot="10800000" flipV="1">
            <a:off x="5093982" y="1269455"/>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6" name="Shape 60"/>
          <p:cNvSpPr/>
          <p:nvPr userDrawn="1"/>
        </p:nvSpPr>
        <p:spPr>
          <a:xfrm rot="10800000">
            <a:off x="5652205" y="2858804"/>
            <a:ext cx="1133813" cy="11357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7" name="Shape 61"/>
          <p:cNvSpPr/>
          <p:nvPr userDrawn="1"/>
        </p:nvSpPr>
        <p:spPr>
          <a:xfrm rot="10800000" flipV="1">
            <a:off x="10668000" y="2912297"/>
            <a:ext cx="851851"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9" name="Shape 70"/>
          <p:cNvSpPr/>
          <p:nvPr userDrawn="1"/>
        </p:nvSpPr>
        <p:spPr>
          <a:xfrm rot="10800000" flipV="1">
            <a:off x="3341382" y="598507"/>
            <a:ext cx="851851" cy="85334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cap="flat">
            <a:solidFill>
              <a:schemeClr val="accent4">
                <a:lumMod val="75000"/>
              </a:schemeClr>
            </a:solidFill>
            <a:miter lim="4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20" name="Shape - graph"/>
          <p:cNvSpPr/>
          <p:nvPr userDrawn="1"/>
        </p:nvSpPr>
        <p:spPr>
          <a:xfrm>
            <a:off x="5314805" y="5140120"/>
            <a:ext cx="410204" cy="380502"/>
          </a:xfrm>
          <a:custGeom>
            <a:avLst/>
            <a:gdLst/>
            <a:ahLst/>
            <a:cxnLst>
              <a:cxn ang="0">
                <a:pos x="wd2" y="hd2"/>
              </a:cxn>
              <a:cxn ang="5400000">
                <a:pos x="wd2" y="hd2"/>
              </a:cxn>
              <a:cxn ang="10800000">
                <a:pos x="wd2" y="hd2"/>
              </a:cxn>
              <a:cxn ang="16200000">
                <a:pos x="wd2" y="hd2"/>
              </a:cxn>
            </a:cxnLst>
            <a:rect l="0" t="0" r="r" b="b"/>
            <a:pathLst>
              <a:path w="21600" h="21600" extrusionOk="0">
                <a:moveTo>
                  <a:pt x="7369" y="21600"/>
                </a:moveTo>
                <a:cubicBezTo>
                  <a:pt x="7454" y="21600"/>
                  <a:pt x="7539" y="21600"/>
                  <a:pt x="7624" y="21600"/>
                </a:cubicBezTo>
                <a:cubicBezTo>
                  <a:pt x="7624" y="21600"/>
                  <a:pt x="7708" y="21600"/>
                  <a:pt x="7793" y="21600"/>
                </a:cubicBezTo>
                <a:cubicBezTo>
                  <a:pt x="14231" y="21600"/>
                  <a:pt x="14231" y="21600"/>
                  <a:pt x="14231" y="21600"/>
                </a:cubicBezTo>
                <a:cubicBezTo>
                  <a:pt x="14315" y="21600"/>
                  <a:pt x="14400" y="21600"/>
                  <a:pt x="14485" y="21600"/>
                </a:cubicBezTo>
                <a:cubicBezTo>
                  <a:pt x="14485" y="21600"/>
                  <a:pt x="14569" y="21600"/>
                  <a:pt x="14654" y="21600"/>
                </a:cubicBezTo>
                <a:cubicBezTo>
                  <a:pt x="21092" y="21600"/>
                  <a:pt x="21092" y="21600"/>
                  <a:pt x="21092" y="21600"/>
                </a:cubicBezTo>
                <a:cubicBezTo>
                  <a:pt x="21431" y="21600"/>
                  <a:pt x="21600" y="21418"/>
                  <a:pt x="21600" y="21053"/>
                </a:cubicBezTo>
                <a:cubicBezTo>
                  <a:pt x="21600" y="12851"/>
                  <a:pt x="21600" y="12851"/>
                  <a:pt x="21600" y="12851"/>
                </a:cubicBezTo>
                <a:cubicBezTo>
                  <a:pt x="21600" y="12577"/>
                  <a:pt x="21431" y="12304"/>
                  <a:pt x="21092" y="12304"/>
                </a:cubicBezTo>
                <a:cubicBezTo>
                  <a:pt x="14739" y="12304"/>
                  <a:pt x="14739" y="12304"/>
                  <a:pt x="14739" y="12304"/>
                </a:cubicBezTo>
                <a:cubicBezTo>
                  <a:pt x="14739" y="5742"/>
                  <a:pt x="14739" y="5742"/>
                  <a:pt x="14739" y="5742"/>
                </a:cubicBezTo>
                <a:cubicBezTo>
                  <a:pt x="14739" y="5468"/>
                  <a:pt x="14569" y="5195"/>
                  <a:pt x="14231" y="5195"/>
                </a:cubicBezTo>
                <a:cubicBezTo>
                  <a:pt x="7878" y="5195"/>
                  <a:pt x="7878" y="5195"/>
                  <a:pt x="7878" y="5195"/>
                </a:cubicBezTo>
                <a:cubicBezTo>
                  <a:pt x="7878" y="547"/>
                  <a:pt x="7878" y="547"/>
                  <a:pt x="7878" y="547"/>
                </a:cubicBezTo>
                <a:cubicBezTo>
                  <a:pt x="7878" y="273"/>
                  <a:pt x="7708" y="0"/>
                  <a:pt x="7369" y="0"/>
                </a:cubicBezTo>
                <a:cubicBezTo>
                  <a:pt x="508" y="0"/>
                  <a:pt x="508" y="0"/>
                  <a:pt x="508" y="0"/>
                </a:cubicBezTo>
                <a:cubicBezTo>
                  <a:pt x="254" y="0"/>
                  <a:pt x="0" y="273"/>
                  <a:pt x="0" y="547"/>
                </a:cubicBezTo>
                <a:cubicBezTo>
                  <a:pt x="0" y="21053"/>
                  <a:pt x="0" y="21053"/>
                  <a:pt x="0" y="21053"/>
                </a:cubicBezTo>
                <a:cubicBezTo>
                  <a:pt x="0" y="21418"/>
                  <a:pt x="254" y="21600"/>
                  <a:pt x="508" y="21600"/>
                </a:cubicBezTo>
                <a:lnTo>
                  <a:pt x="7369" y="21600"/>
                </a:lnTo>
                <a:close/>
                <a:moveTo>
                  <a:pt x="20584" y="13397"/>
                </a:moveTo>
                <a:cubicBezTo>
                  <a:pt x="20584" y="20506"/>
                  <a:pt x="20584" y="20506"/>
                  <a:pt x="20584" y="20506"/>
                </a:cubicBezTo>
                <a:cubicBezTo>
                  <a:pt x="14739" y="20506"/>
                  <a:pt x="14739" y="20506"/>
                  <a:pt x="14739" y="20506"/>
                </a:cubicBezTo>
                <a:cubicBezTo>
                  <a:pt x="14739" y="13397"/>
                  <a:pt x="14739" y="13397"/>
                  <a:pt x="14739" y="13397"/>
                </a:cubicBezTo>
                <a:lnTo>
                  <a:pt x="20584" y="13397"/>
                </a:lnTo>
                <a:close/>
                <a:moveTo>
                  <a:pt x="13722" y="6289"/>
                </a:moveTo>
                <a:cubicBezTo>
                  <a:pt x="13722" y="20506"/>
                  <a:pt x="13722" y="20506"/>
                  <a:pt x="13722" y="20506"/>
                </a:cubicBezTo>
                <a:cubicBezTo>
                  <a:pt x="7878" y="20506"/>
                  <a:pt x="7878" y="20506"/>
                  <a:pt x="7878" y="20506"/>
                </a:cubicBezTo>
                <a:cubicBezTo>
                  <a:pt x="7878" y="6289"/>
                  <a:pt x="7878" y="6289"/>
                  <a:pt x="7878" y="6289"/>
                </a:cubicBezTo>
                <a:lnTo>
                  <a:pt x="13722" y="6289"/>
                </a:lnTo>
                <a:close/>
                <a:moveTo>
                  <a:pt x="1016" y="1094"/>
                </a:moveTo>
                <a:cubicBezTo>
                  <a:pt x="6861" y="1094"/>
                  <a:pt x="6861" y="1094"/>
                  <a:pt x="6861" y="1094"/>
                </a:cubicBezTo>
                <a:cubicBezTo>
                  <a:pt x="6861" y="20506"/>
                  <a:pt x="6861" y="20506"/>
                  <a:pt x="6861" y="20506"/>
                </a:cubicBezTo>
                <a:cubicBezTo>
                  <a:pt x="1016" y="20506"/>
                  <a:pt x="1016" y="20506"/>
                  <a:pt x="1016" y="20506"/>
                </a:cubicBezTo>
                <a:lnTo>
                  <a:pt x="1016" y="1094"/>
                </a:lnTo>
                <a:close/>
              </a:path>
            </a:pathLst>
          </a:custGeom>
          <a:solidFill>
            <a:schemeClr val="bg1"/>
          </a:solidFill>
          <a:ln w="12700">
            <a:miter lim="400000"/>
          </a:ln>
        </p:spPr>
        <p:txBody>
          <a:bodyPr lIns="32146" rIns="32146"/>
          <a:lstStyle/>
          <a:p>
            <a:pPr defTabSz="642915">
              <a:defRPr sz="1800">
                <a:latin typeface="Calibri"/>
                <a:ea typeface="Calibri"/>
                <a:cs typeface="Calibri"/>
                <a:sym typeface="Calibri"/>
              </a:defRPr>
            </a:pPr>
            <a:endParaRPr sz="1266" dirty="0">
              <a:solidFill>
                <a:srgbClr val="000000"/>
              </a:solidFill>
              <a:ea typeface="Calibri"/>
              <a:cs typeface="Calibri"/>
              <a:sym typeface="Calibri"/>
            </a:endParaRPr>
          </a:p>
        </p:txBody>
      </p:sp>
      <p:sp>
        <p:nvSpPr>
          <p:cNvPr id="21" name="shape -bullhorn"/>
          <p:cNvSpPr/>
          <p:nvPr userDrawn="1"/>
        </p:nvSpPr>
        <p:spPr>
          <a:xfrm>
            <a:off x="3565014" y="5841155"/>
            <a:ext cx="404584" cy="407245"/>
          </a:xfrm>
          <a:custGeom>
            <a:avLst/>
            <a:gdLst/>
            <a:ahLst/>
            <a:cxnLst>
              <a:cxn ang="0">
                <a:pos x="wd2" y="hd2"/>
              </a:cxn>
              <a:cxn ang="5400000">
                <a:pos x="wd2" y="hd2"/>
              </a:cxn>
              <a:cxn ang="10800000">
                <a:pos x="wd2" y="hd2"/>
              </a:cxn>
              <a:cxn ang="16200000">
                <a:pos x="wd2" y="hd2"/>
              </a:cxn>
            </a:cxnLst>
            <a:rect l="0" t="0" r="r" b="b"/>
            <a:pathLst>
              <a:path w="21600" h="21571" extrusionOk="0">
                <a:moveTo>
                  <a:pt x="19200" y="6519"/>
                </a:moveTo>
                <a:cubicBezTo>
                  <a:pt x="19200" y="481"/>
                  <a:pt x="19200" y="481"/>
                  <a:pt x="19200" y="481"/>
                </a:cubicBezTo>
                <a:cubicBezTo>
                  <a:pt x="19200" y="311"/>
                  <a:pt x="19114" y="141"/>
                  <a:pt x="18943" y="56"/>
                </a:cubicBezTo>
                <a:cubicBezTo>
                  <a:pt x="18771" y="-29"/>
                  <a:pt x="18514" y="-29"/>
                  <a:pt x="18343" y="141"/>
                </a:cubicBezTo>
                <a:cubicBezTo>
                  <a:pt x="12600" y="4308"/>
                  <a:pt x="12600" y="4308"/>
                  <a:pt x="12600" y="4308"/>
                </a:cubicBezTo>
                <a:cubicBezTo>
                  <a:pt x="4114" y="4308"/>
                  <a:pt x="4114" y="4308"/>
                  <a:pt x="4114" y="4308"/>
                </a:cubicBezTo>
                <a:cubicBezTo>
                  <a:pt x="3857" y="4308"/>
                  <a:pt x="3600" y="4478"/>
                  <a:pt x="3600" y="4818"/>
                </a:cubicBezTo>
                <a:cubicBezTo>
                  <a:pt x="3600" y="5158"/>
                  <a:pt x="3600" y="5158"/>
                  <a:pt x="3600" y="5158"/>
                </a:cubicBezTo>
                <a:cubicBezTo>
                  <a:pt x="1543" y="5414"/>
                  <a:pt x="0" y="7114"/>
                  <a:pt x="0" y="9240"/>
                </a:cubicBezTo>
                <a:cubicBezTo>
                  <a:pt x="0" y="11366"/>
                  <a:pt x="1543" y="13067"/>
                  <a:pt x="3600" y="13322"/>
                </a:cubicBezTo>
                <a:cubicBezTo>
                  <a:pt x="3600" y="13747"/>
                  <a:pt x="3600" y="13747"/>
                  <a:pt x="3600" y="13747"/>
                </a:cubicBezTo>
                <a:cubicBezTo>
                  <a:pt x="3600" y="14002"/>
                  <a:pt x="3857" y="14258"/>
                  <a:pt x="4114" y="14258"/>
                </a:cubicBezTo>
                <a:cubicBezTo>
                  <a:pt x="4886" y="14258"/>
                  <a:pt x="4886" y="14258"/>
                  <a:pt x="4886" y="14258"/>
                </a:cubicBezTo>
                <a:cubicBezTo>
                  <a:pt x="7886" y="21316"/>
                  <a:pt x="7886" y="21316"/>
                  <a:pt x="7886" y="21316"/>
                </a:cubicBezTo>
                <a:cubicBezTo>
                  <a:pt x="7971" y="21486"/>
                  <a:pt x="8143" y="21571"/>
                  <a:pt x="8400" y="21571"/>
                </a:cubicBezTo>
                <a:cubicBezTo>
                  <a:pt x="11743" y="21571"/>
                  <a:pt x="11743" y="21571"/>
                  <a:pt x="11743" y="21571"/>
                </a:cubicBezTo>
                <a:cubicBezTo>
                  <a:pt x="11914" y="21571"/>
                  <a:pt x="12086" y="21486"/>
                  <a:pt x="12171" y="21401"/>
                </a:cubicBezTo>
                <a:cubicBezTo>
                  <a:pt x="12257" y="21231"/>
                  <a:pt x="12257" y="21061"/>
                  <a:pt x="12171" y="20891"/>
                </a:cubicBezTo>
                <a:cubicBezTo>
                  <a:pt x="9343" y="14258"/>
                  <a:pt x="9343" y="14258"/>
                  <a:pt x="9343" y="14258"/>
                </a:cubicBezTo>
                <a:cubicBezTo>
                  <a:pt x="12600" y="14258"/>
                  <a:pt x="12600" y="14258"/>
                  <a:pt x="12600" y="14258"/>
                </a:cubicBezTo>
                <a:cubicBezTo>
                  <a:pt x="18343" y="18510"/>
                  <a:pt x="18343" y="18510"/>
                  <a:pt x="18343" y="18510"/>
                </a:cubicBezTo>
                <a:cubicBezTo>
                  <a:pt x="18429" y="18595"/>
                  <a:pt x="18600" y="18595"/>
                  <a:pt x="18686" y="18595"/>
                </a:cubicBezTo>
                <a:cubicBezTo>
                  <a:pt x="18771" y="18595"/>
                  <a:pt x="18857" y="18595"/>
                  <a:pt x="18943" y="18595"/>
                </a:cubicBezTo>
                <a:cubicBezTo>
                  <a:pt x="19114" y="18510"/>
                  <a:pt x="19200" y="18340"/>
                  <a:pt x="19200" y="18084"/>
                </a:cubicBezTo>
                <a:cubicBezTo>
                  <a:pt x="19200" y="11877"/>
                  <a:pt x="19200" y="11877"/>
                  <a:pt x="19200" y="11877"/>
                </a:cubicBezTo>
                <a:cubicBezTo>
                  <a:pt x="20571" y="11791"/>
                  <a:pt x="21600" y="10601"/>
                  <a:pt x="21600" y="9240"/>
                </a:cubicBezTo>
                <a:cubicBezTo>
                  <a:pt x="21600" y="7880"/>
                  <a:pt x="20571" y="6689"/>
                  <a:pt x="19200" y="6519"/>
                </a:cubicBezTo>
                <a:close/>
                <a:moveTo>
                  <a:pt x="1029" y="9240"/>
                </a:moveTo>
                <a:cubicBezTo>
                  <a:pt x="1029" y="7710"/>
                  <a:pt x="2143" y="6434"/>
                  <a:pt x="3600" y="6179"/>
                </a:cubicBezTo>
                <a:cubicBezTo>
                  <a:pt x="3600" y="12302"/>
                  <a:pt x="3600" y="12302"/>
                  <a:pt x="3600" y="12302"/>
                </a:cubicBezTo>
                <a:cubicBezTo>
                  <a:pt x="2143" y="12047"/>
                  <a:pt x="1029" y="10771"/>
                  <a:pt x="1029" y="9240"/>
                </a:cubicBezTo>
                <a:close/>
                <a:moveTo>
                  <a:pt x="10971" y="20551"/>
                </a:moveTo>
                <a:cubicBezTo>
                  <a:pt x="8743" y="20551"/>
                  <a:pt x="8743" y="20551"/>
                  <a:pt x="8743" y="20551"/>
                </a:cubicBezTo>
                <a:cubicBezTo>
                  <a:pt x="6000" y="14258"/>
                  <a:pt x="6000" y="14258"/>
                  <a:pt x="6000" y="14258"/>
                </a:cubicBezTo>
                <a:cubicBezTo>
                  <a:pt x="8229" y="14258"/>
                  <a:pt x="8229" y="14258"/>
                  <a:pt x="8229" y="14258"/>
                </a:cubicBezTo>
                <a:lnTo>
                  <a:pt x="10971" y="20551"/>
                </a:lnTo>
                <a:close/>
                <a:moveTo>
                  <a:pt x="18171" y="17064"/>
                </a:moveTo>
                <a:cubicBezTo>
                  <a:pt x="13029" y="13322"/>
                  <a:pt x="13029" y="13322"/>
                  <a:pt x="13029" y="13322"/>
                </a:cubicBezTo>
                <a:cubicBezTo>
                  <a:pt x="12943" y="13237"/>
                  <a:pt x="12857" y="13237"/>
                  <a:pt x="12771" y="13237"/>
                </a:cubicBezTo>
                <a:cubicBezTo>
                  <a:pt x="4629" y="13237"/>
                  <a:pt x="4629" y="13237"/>
                  <a:pt x="4629" y="13237"/>
                </a:cubicBezTo>
                <a:cubicBezTo>
                  <a:pt x="4629" y="5328"/>
                  <a:pt x="4629" y="5328"/>
                  <a:pt x="4629" y="5328"/>
                </a:cubicBezTo>
                <a:cubicBezTo>
                  <a:pt x="12257" y="5328"/>
                  <a:pt x="12257" y="5328"/>
                  <a:pt x="12257" y="5328"/>
                </a:cubicBezTo>
                <a:cubicBezTo>
                  <a:pt x="12257" y="9240"/>
                  <a:pt x="12257" y="9240"/>
                  <a:pt x="12257" y="9240"/>
                </a:cubicBezTo>
                <a:cubicBezTo>
                  <a:pt x="12257" y="9580"/>
                  <a:pt x="12429" y="9751"/>
                  <a:pt x="12771" y="9751"/>
                </a:cubicBezTo>
                <a:cubicBezTo>
                  <a:pt x="13029" y="9751"/>
                  <a:pt x="13286" y="9580"/>
                  <a:pt x="13286" y="9240"/>
                </a:cubicBezTo>
                <a:cubicBezTo>
                  <a:pt x="13286" y="5073"/>
                  <a:pt x="13286" y="5073"/>
                  <a:pt x="13286" y="5073"/>
                </a:cubicBezTo>
                <a:cubicBezTo>
                  <a:pt x="18171" y="1502"/>
                  <a:pt x="18171" y="1502"/>
                  <a:pt x="18171" y="1502"/>
                </a:cubicBezTo>
                <a:lnTo>
                  <a:pt x="18171" y="17064"/>
                </a:lnTo>
                <a:close/>
                <a:moveTo>
                  <a:pt x="19200" y="10856"/>
                </a:moveTo>
                <a:cubicBezTo>
                  <a:pt x="19200" y="7625"/>
                  <a:pt x="19200" y="7625"/>
                  <a:pt x="19200" y="7625"/>
                </a:cubicBezTo>
                <a:cubicBezTo>
                  <a:pt x="19971" y="7710"/>
                  <a:pt x="20571" y="8390"/>
                  <a:pt x="20571" y="9240"/>
                </a:cubicBezTo>
                <a:cubicBezTo>
                  <a:pt x="20571" y="10091"/>
                  <a:pt x="19971" y="10771"/>
                  <a:pt x="19200" y="10856"/>
                </a:cubicBezTo>
                <a:close/>
              </a:path>
            </a:pathLst>
          </a:custGeom>
          <a:solidFill>
            <a:schemeClr val="accent4">
              <a:lumMod val="50000"/>
            </a:schemeClr>
          </a:solidFill>
          <a:ln w="12700">
            <a:miter lim="400000"/>
          </a:ln>
        </p:spPr>
        <p:txBody>
          <a:bodyPr lIns="32146" rIns="32146"/>
          <a:lstStyle/>
          <a:p>
            <a:pPr defTabSz="642915">
              <a:defRPr sz="1800">
                <a:latin typeface="Calibri"/>
                <a:ea typeface="Calibri"/>
                <a:cs typeface="Calibri"/>
                <a:sym typeface="Calibri"/>
              </a:defRPr>
            </a:pPr>
            <a:endParaRPr sz="1266" dirty="0">
              <a:solidFill>
                <a:srgbClr val="000000"/>
              </a:solidFill>
              <a:ea typeface="Calibri"/>
              <a:cs typeface="Calibri"/>
              <a:sym typeface="Calibri"/>
            </a:endParaRPr>
          </a:p>
        </p:txBody>
      </p:sp>
      <p:sp>
        <p:nvSpPr>
          <p:cNvPr id="22" name="Freeform - lightbulb"/>
          <p:cNvSpPr>
            <a:spLocks noEditPoints="1"/>
          </p:cNvSpPr>
          <p:nvPr userDrawn="1"/>
        </p:nvSpPr>
        <p:spPr bwMode="auto">
          <a:xfrm>
            <a:off x="3623957" y="710780"/>
            <a:ext cx="286701" cy="416727"/>
          </a:xfrm>
          <a:custGeom>
            <a:avLst/>
            <a:gdLst>
              <a:gd name="T0" fmla="*/ 2636 w 5182"/>
              <a:gd name="T1" fmla="*/ 0 h 7558"/>
              <a:gd name="T2" fmla="*/ 2337 w 5182"/>
              <a:gd name="T3" fmla="*/ 0 h 7558"/>
              <a:gd name="T4" fmla="*/ 90 w 5182"/>
              <a:gd name="T5" fmla="*/ 2219 h 7558"/>
              <a:gd name="T6" fmla="*/ 779 w 5182"/>
              <a:gd name="T7" fmla="*/ 4289 h 7558"/>
              <a:gd name="T8" fmla="*/ 1318 w 5182"/>
              <a:gd name="T9" fmla="*/ 5758 h 7558"/>
              <a:gd name="T10" fmla="*/ 1318 w 5182"/>
              <a:gd name="T11" fmla="*/ 6028 h 7558"/>
              <a:gd name="T12" fmla="*/ 1498 w 5182"/>
              <a:gd name="T13" fmla="*/ 6208 h 7558"/>
              <a:gd name="T14" fmla="*/ 3774 w 5182"/>
              <a:gd name="T15" fmla="*/ 6208 h 7558"/>
              <a:gd name="T16" fmla="*/ 3954 w 5182"/>
              <a:gd name="T17" fmla="*/ 6028 h 7558"/>
              <a:gd name="T18" fmla="*/ 3954 w 5182"/>
              <a:gd name="T19" fmla="*/ 5758 h 7558"/>
              <a:gd name="T20" fmla="*/ 4523 w 5182"/>
              <a:gd name="T21" fmla="*/ 4259 h 7558"/>
              <a:gd name="T22" fmla="*/ 5182 w 5182"/>
              <a:gd name="T23" fmla="*/ 2549 h 7558"/>
              <a:gd name="T24" fmla="*/ 2636 w 5182"/>
              <a:gd name="T25" fmla="*/ 0 h 7558"/>
              <a:gd name="T26" fmla="*/ 4283 w 5182"/>
              <a:gd name="T27" fmla="*/ 4019 h 7558"/>
              <a:gd name="T28" fmla="*/ 3595 w 5182"/>
              <a:gd name="T29" fmla="*/ 5758 h 7558"/>
              <a:gd name="T30" fmla="*/ 3595 w 5182"/>
              <a:gd name="T31" fmla="*/ 5848 h 7558"/>
              <a:gd name="T32" fmla="*/ 1678 w 5182"/>
              <a:gd name="T33" fmla="*/ 5848 h 7558"/>
              <a:gd name="T34" fmla="*/ 1678 w 5182"/>
              <a:gd name="T35" fmla="*/ 5758 h 7558"/>
              <a:gd name="T36" fmla="*/ 1049 w 5182"/>
              <a:gd name="T37" fmla="*/ 4049 h 7558"/>
              <a:gd name="T38" fmla="*/ 450 w 5182"/>
              <a:gd name="T39" fmla="*/ 2249 h 7558"/>
              <a:gd name="T40" fmla="*/ 2397 w 5182"/>
              <a:gd name="T41" fmla="*/ 360 h 7558"/>
              <a:gd name="T42" fmla="*/ 2636 w 5182"/>
              <a:gd name="T43" fmla="*/ 360 h 7558"/>
              <a:gd name="T44" fmla="*/ 4822 w 5182"/>
              <a:gd name="T45" fmla="*/ 2549 h 7558"/>
              <a:gd name="T46" fmla="*/ 4283 w 5182"/>
              <a:gd name="T47" fmla="*/ 4019 h 7558"/>
              <a:gd name="T48" fmla="*/ 3714 w 5182"/>
              <a:gd name="T49" fmla="*/ 6508 h 7558"/>
              <a:gd name="T50" fmla="*/ 1558 w 5182"/>
              <a:gd name="T51" fmla="*/ 6508 h 7558"/>
              <a:gd name="T52" fmla="*/ 1378 w 5182"/>
              <a:gd name="T53" fmla="*/ 6688 h 7558"/>
              <a:gd name="T54" fmla="*/ 1558 w 5182"/>
              <a:gd name="T55" fmla="*/ 6868 h 7558"/>
              <a:gd name="T56" fmla="*/ 3714 w 5182"/>
              <a:gd name="T57" fmla="*/ 6868 h 7558"/>
              <a:gd name="T58" fmla="*/ 3894 w 5182"/>
              <a:gd name="T59" fmla="*/ 6688 h 7558"/>
              <a:gd name="T60" fmla="*/ 3714 w 5182"/>
              <a:gd name="T61" fmla="*/ 6508 h 7558"/>
              <a:gd name="T62" fmla="*/ 3265 w 5182"/>
              <a:gd name="T63" fmla="*/ 7198 h 7558"/>
              <a:gd name="T64" fmla="*/ 2007 w 5182"/>
              <a:gd name="T65" fmla="*/ 7198 h 7558"/>
              <a:gd name="T66" fmla="*/ 1827 w 5182"/>
              <a:gd name="T67" fmla="*/ 7378 h 7558"/>
              <a:gd name="T68" fmla="*/ 2007 w 5182"/>
              <a:gd name="T69" fmla="*/ 7558 h 7558"/>
              <a:gd name="T70" fmla="*/ 3265 w 5182"/>
              <a:gd name="T71" fmla="*/ 7558 h 7558"/>
              <a:gd name="T72" fmla="*/ 3445 w 5182"/>
              <a:gd name="T73" fmla="*/ 7378 h 7558"/>
              <a:gd name="T74" fmla="*/ 3265 w 5182"/>
              <a:gd name="T75" fmla="*/ 7198 h 7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82" h="7558">
                <a:moveTo>
                  <a:pt x="2636" y="0"/>
                </a:moveTo>
                <a:cubicBezTo>
                  <a:pt x="2546" y="0"/>
                  <a:pt x="2426" y="0"/>
                  <a:pt x="2337" y="0"/>
                </a:cubicBezTo>
                <a:cubicBezTo>
                  <a:pt x="1198" y="120"/>
                  <a:pt x="240" y="1049"/>
                  <a:pt x="90" y="2219"/>
                </a:cubicBezTo>
                <a:cubicBezTo>
                  <a:pt x="0" y="2969"/>
                  <a:pt x="240" y="3749"/>
                  <a:pt x="779" y="4289"/>
                </a:cubicBezTo>
                <a:cubicBezTo>
                  <a:pt x="1139" y="4679"/>
                  <a:pt x="1318" y="5189"/>
                  <a:pt x="1318" y="5758"/>
                </a:cubicBezTo>
                <a:cubicBezTo>
                  <a:pt x="1318" y="6028"/>
                  <a:pt x="1318" y="6028"/>
                  <a:pt x="1318" y="6028"/>
                </a:cubicBezTo>
                <a:cubicBezTo>
                  <a:pt x="1318" y="6118"/>
                  <a:pt x="1408" y="6208"/>
                  <a:pt x="1498" y="6208"/>
                </a:cubicBezTo>
                <a:cubicBezTo>
                  <a:pt x="3774" y="6208"/>
                  <a:pt x="3774" y="6208"/>
                  <a:pt x="3774" y="6208"/>
                </a:cubicBezTo>
                <a:cubicBezTo>
                  <a:pt x="3864" y="6208"/>
                  <a:pt x="3954" y="6118"/>
                  <a:pt x="3954" y="6028"/>
                </a:cubicBezTo>
                <a:cubicBezTo>
                  <a:pt x="3954" y="5758"/>
                  <a:pt x="3954" y="5758"/>
                  <a:pt x="3954" y="5758"/>
                </a:cubicBezTo>
                <a:cubicBezTo>
                  <a:pt x="3954" y="5219"/>
                  <a:pt x="4164" y="4679"/>
                  <a:pt x="4523" y="4259"/>
                </a:cubicBezTo>
                <a:cubicBezTo>
                  <a:pt x="4972" y="3779"/>
                  <a:pt x="5182" y="3179"/>
                  <a:pt x="5182" y="2549"/>
                </a:cubicBezTo>
                <a:cubicBezTo>
                  <a:pt x="5182" y="1139"/>
                  <a:pt x="4044" y="0"/>
                  <a:pt x="2636" y="0"/>
                </a:cubicBezTo>
                <a:close/>
                <a:moveTo>
                  <a:pt x="4283" y="4019"/>
                </a:moveTo>
                <a:cubicBezTo>
                  <a:pt x="3834" y="4499"/>
                  <a:pt x="3595" y="5129"/>
                  <a:pt x="3595" y="5758"/>
                </a:cubicBezTo>
                <a:cubicBezTo>
                  <a:pt x="3595" y="5848"/>
                  <a:pt x="3595" y="5848"/>
                  <a:pt x="3595" y="5848"/>
                </a:cubicBezTo>
                <a:cubicBezTo>
                  <a:pt x="1678" y="5848"/>
                  <a:pt x="1678" y="5848"/>
                  <a:pt x="1678" y="5848"/>
                </a:cubicBezTo>
                <a:cubicBezTo>
                  <a:pt x="1678" y="5758"/>
                  <a:pt x="1678" y="5758"/>
                  <a:pt x="1678" y="5758"/>
                </a:cubicBezTo>
                <a:cubicBezTo>
                  <a:pt x="1678" y="5099"/>
                  <a:pt x="1468" y="4499"/>
                  <a:pt x="1049" y="4049"/>
                </a:cubicBezTo>
                <a:cubicBezTo>
                  <a:pt x="599" y="3569"/>
                  <a:pt x="390" y="2909"/>
                  <a:pt x="450" y="2249"/>
                </a:cubicBezTo>
                <a:cubicBezTo>
                  <a:pt x="570" y="1259"/>
                  <a:pt x="1378" y="480"/>
                  <a:pt x="2397" y="360"/>
                </a:cubicBezTo>
                <a:cubicBezTo>
                  <a:pt x="2456" y="360"/>
                  <a:pt x="2546" y="360"/>
                  <a:pt x="2636" y="360"/>
                </a:cubicBezTo>
                <a:cubicBezTo>
                  <a:pt x="3834" y="360"/>
                  <a:pt x="4822" y="1319"/>
                  <a:pt x="4822" y="2549"/>
                </a:cubicBezTo>
                <a:cubicBezTo>
                  <a:pt x="4822" y="3089"/>
                  <a:pt x="4643" y="3599"/>
                  <a:pt x="4283" y="4019"/>
                </a:cubicBezTo>
                <a:close/>
                <a:moveTo>
                  <a:pt x="3714" y="6508"/>
                </a:moveTo>
                <a:cubicBezTo>
                  <a:pt x="1558" y="6508"/>
                  <a:pt x="1558" y="6508"/>
                  <a:pt x="1558" y="6508"/>
                </a:cubicBezTo>
                <a:cubicBezTo>
                  <a:pt x="1468" y="6508"/>
                  <a:pt x="1378" y="6598"/>
                  <a:pt x="1378" y="6688"/>
                </a:cubicBezTo>
                <a:cubicBezTo>
                  <a:pt x="1378" y="6808"/>
                  <a:pt x="1468" y="6868"/>
                  <a:pt x="1558" y="6868"/>
                </a:cubicBezTo>
                <a:cubicBezTo>
                  <a:pt x="3714" y="6868"/>
                  <a:pt x="3714" y="6868"/>
                  <a:pt x="3714" y="6868"/>
                </a:cubicBezTo>
                <a:cubicBezTo>
                  <a:pt x="3804" y="6868"/>
                  <a:pt x="3894" y="6808"/>
                  <a:pt x="3894" y="6688"/>
                </a:cubicBezTo>
                <a:cubicBezTo>
                  <a:pt x="3894" y="6598"/>
                  <a:pt x="3804" y="6508"/>
                  <a:pt x="3714" y="6508"/>
                </a:cubicBezTo>
                <a:close/>
                <a:moveTo>
                  <a:pt x="3265" y="7198"/>
                </a:moveTo>
                <a:cubicBezTo>
                  <a:pt x="2007" y="7198"/>
                  <a:pt x="2007" y="7198"/>
                  <a:pt x="2007" y="7198"/>
                </a:cubicBezTo>
                <a:cubicBezTo>
                  <a:pt x="1917" y="7198"/>
                  <a:pt x="1827" y="7258"/>
                  <a:pt x="1827" y="7378"/>
                </a:cubicBezTo>
                <a:cubicBezTo>
                  <a:pt x="1827" y="7468"/>
                  <a:pt x="1917" y="7558"/>
                  <a:pt x="2007" y="7558"/>
                </a:cubicBezTo>
                <a:cubicBezTo>
                  <a:pt x="3265" y="7558"/>
                  <a:pt x="3265" y="7558"/>
                  <a:pt x="3265" y="7558"/>
                </a:cubicBezTo>
                <a:cubicBezTo>
                  <a:pt x="3355" y="7558"/>
                  <a:pt x="3445" y="7468"/>
                  <a:pt x="3445" y="7378"/>
                </a:cubicBezTo>
                <a:cubicBezTo>
                  <a:pt x="3445" y="7258"/>
                  <a:pt x="3355" y="7198"/>
                  <a:pt x="3265" y="7198"/>
                </a:cubicBezTo>
                <a:close/>
              </a:path>
            </a:pathLst>
          </a:custGeom>
          <a:solidFill>
            <a:schemeClr val="bg1"/>
          </a:solidFill>
          <a:ln w="0">
            <a:noFill/>
            <a:prstDash val="solid"/>
            <a:round/>
            <a:headEnd/>
            <a:tailEnd/>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23" name="Freeform - head"/>
          <p:cNvSpPr>
            <a:spLocks noEditPoints="1"/>
          </p:cNvSpPr>
          <p:nvPr userDrawn="1"/>
        </p:nvSpPr>
        <p:spPr bwMode="auto">
          <a:xfrm>
            <a:off x="5343679" y="1374978"/>
            <a:ext cx="352457" cy="430225"/>
          </a:xfrm>
          <a:custGeom>
            <a:avLst/>
            <a:gdLst>
              <a:gd name="T0" fmla="*/ 201 w 208"/>
              <a:gd name="T1" fmla="*/ 135 h 254"/>
              <a:gd name="T2" fmla="*/ 201 w 208"/>
              <a:gd name="T3" fmla="*/ 134 h 254"/>
              <a:gd name="T4" fmla="*/ 201 w 208"/>
              <a:gd name="T5" fmla="*/ 82 h 254"/>
              <a:gd name="T6" fmla="*/ 128 w 208"/>
              <a:gd name="T7" fmla="*/ 0 h 254"/>
              <a:gd name="T8" fmla="*/ 80 w 208"/>
              <a:gd name="T9" fmla="*/ 0 h 254"/>
              <a:gd name="T10" fmla="*/ 7 w 208"/>
              <a:gd name="T11" fmla="*/ 82 h 254"/>
              <a:gd name="T12" fmla="*/ 7 w 208"/>
              <a:gd name="T13" fmla="*/ 135 h 254"/>
              <a:gd name="T14" fmla="*/ 0 w 208"/>
              <a:gd name="T15" fmla="*/ 154 h 254"/>
              <a:gd name="T16" fmla="*/ 31 w 208"/>
              <a:gd name="T17" fmla="*/ 185 h 254"/>
              <a:gd name="T18" fmla="*/ 104 w 208"/>
              <a:gd name="T19" fmla="*/ 254 h 254"/>
              <a:gd name="T20" fmla="*/ 175 w 208"/>
              <a:gd name="T21" fmla="*/ 185 h 254"/>
              <a:gd name="T22" fmla="*/ 177 w 208"/>
              <a:gd name="T23" fmla="*/ 185 h 254"/>
              <a:gd name="T24" fmla="*/ 208 w 208"/>
              <a:gd name="T25" fmla="*/ 154 h 254"/>
              <a:gd name="T26" fmla="*/ 201 w 208"/>
              <a:gd name="T27" fmla="*/ 135 h 254"/>
              <a:gd name="T28" fmla="*/ 19 w 208"/>
              <a:gd name="T29" fmla="*/ 82 h 254"/>
              <a:gd name="T30" fmla="*/ 80 w 208"/>
              <a:gd name="T31" fmla="*/ 12 h 254"/>
              <a:gd name="T32" fmla="*/ 128 w 208"/>
              <a:gd name="T33" fmla="*/ 12 h 254"/>
              <a:gd name="T34" fmla="*/ 189 w 208"/>
              <a:gd name="T35" fmla="*/ 82 h 254"/>
              <a:gd name="T36" fmla="*/ 189 w 208"/>
              <a:gd name="T37" fmla="*/ 126 h 254"/>
              <a:gd name="T38" fmla="*/ 183 w 208"/>
              <a:gd name="T39" fmla="*/ 124 h 254"/>
              <a:gd name="T40" fmla="*/ 182 w 208"/>
              <a:gd name="T41" fmla="*/ 124 h 254"/>
              <a:gd name="T42" fmla="*/ 173 w 208"/>
              <a:gd name="T43" fmla="*/ 124 h 254"/>
              <a:gd name="T44" fmla="*/ 159 w 208"/>
              <a:gd name="T45" fmla="*/ 64 h 254"/>
              <a:gd name="T46" fmla="*/ 158 w 208"/>
              <a:gd name="T47" fmla="*/ 59 h 254"/>
              <a:gd name="T48" fmla="*/ 153 w 208"/>
              <a:gd name="T49" fmla="*/ 57 h 254"/>
              <a:gd name="T50" fmla="*/ 97 w 208"/>
              <a:gd name="T51" fmla="*/ 57 h 254"/>
              <a:gd name="T52" fmla="*/ 25 w 208"/>
              <a:gd name="T53" fmla="*/ 124 h 254"/>
              <a:gd name="T54" fmla="*/ 19 w 208"/>
              <a:gd name="T55" fmla="*/ 126 h 254"/>
              <a:gd name="T56" fmla="*/ 19 w 208"/>
              <a:gd name="T57" fmla="*/ 82 h 254"/>
              <a:gd name="T58" fmla="*/ 177 w 208"/>
              <a:gd name="T59" fmla="*/ 173 h 254"/>
              <a:gd name="T60" fmla="*/ 171 w 208"/>
              <a:gd name="T61" fmla="*/ 173 h 254"/>
              <a:gd name="T62" fmla="*/ 165 w 208"/>
              <a:gd name="T63" fmla="*/ 178 h 254"/>
              <a:gd name="T64" fmla="*/ 104 w 208"/>
              <a:gd name="T65" fmla="*/ 242 h 254"/>
              <a:gd name="T66" fmla="*/ 41 w 208"/>
              <a:gd name="T67" fmla="*/ 178 h 254"/>
              <a:gd name="T68" fmla="*/ 35 w 208"/>
              <a:gd name="T69" fmla="*/ 173 h 254"/>
              <a:gd name="T70" fmla="*/ 35 w 208"/>
              <a:gd name="T71" fmla="*/ 173 h 254"/>
              <a:gd name="T72" fmla="*/ 31 w 208"/>
              <a:gd name="T73" fmla="*/ 173 h 254"/>
              <a:gd name="T74" fmla="*/ 12 w 208"/>
              <a:gd name="T75" fmla="*/ 154 h 254"/>
              <a:gd name="T76" fmla="*/ 31 w 208"/>
              <a:gd name="T77" fmla="*/ 135 h 254"/>
              <a:gd name="T78" fmla="*/ 37 w 208"/>
              <a:gd name="T79" fmla="*/ 129 h 254"/>
              <a:gd name="T80" fmla="*/ 97 w 208"/>
              <a:gd name="T81" fmla="*/ 69 h 254"/>
              <a:gd name="T82" fmla="*/ 146 w 208"/>
              <a:gd name="T83" fmla="*/ 69 h 254"/>
              <a:gd name="T84" fmla="*/ 167 w 208"/>
              <a:gd name="T85" fmla="*/ 134 h 254"/>
              <a:gd name="T86" fmla="*/ 171 w 208"/>
              <a:gd name="T87" fmla="*/ 136 h 254"/>
              <a:gd name="T88" fmla="*/ 181 w 208"/>
              <a:gd name="T89" fmla="*/ 136 h 254"/>
              <a:gd name="T90" fmla="*/ 196 w 208"/>
              <a:gd name="T91" fmla="*/ 154 h 254"/>
              <a:gd name="T92" fmla="*/ 177 w 208"/>
              <a:gd name="T93" fmla="*/ 173 h 254"/>
              <a:gd name="T94" fmla="*/ 62 w 208"/>
              <a:gd name="T95" fmla="*/ 140 h 254"/>
              <a:gd name="T96" fmla="*/ 59 w 208"/>
              <a:gd name="T97" fmla="*/ 147 h 254"/>
              <a:gd name="T98" fmla="*/ 62 w 208"/>
              <a:gd name="T99" fmla="*/ 154 h 254"/>
              <a:gd name="T100" fmla="*/ 69 w 208"/>
              <a:gd name="T101" fmla="*/ 157 h 254"/>
              <a:gd name="T102" fmla="*/ 76 w 208"/>
              <a:gd name="T103" fmla="*/ 154 h 254"/>
              <a:gd name="T104" fmla="*/ 79 w 208"/>
              <a:gd name="T105" fmla="*/ 147 h 254"/>
              <a:gd name="T106" fmla="*/ 76 w 208"/>
              <a:gd name="T107" fmla="*/ 140 h 254"/>
              <a:gd name="T108" fmla="*/ 62 w 208"/>
              <a:gd name="T109" fmla="*/ 140 h 254"/>
              <a:gd name="T110" fmla="*/ 131 w 208"/>
              <a:gd name="T111" fmla="*/ 140 h 254"/>
              <a:gd name="T112" fmla="*/ 128 w 208"/>
              <a:gd name="T113" fmla="*/ 147 h 254"/>
              <a:gd name="T114" fmla="*/ 131 w 208"/>
              <a:gd name="T115" fmla="*/ 154 h 254"/>
              <a:gd name="T116" fmla="*/ 138 w 208"/>
              <a:gd name="T117" fmla="*/ 157 h 254"/>
              <a:gd name="T118" fmla="*/ 146 w 208"/>
              <a:gd name="T119" fmla="*/ 154 h 254"/>
              <a:gd name="T120" fmla="*/ 148 w 208"/>
              <a:gd name="T121" fmla="*/ 147 h 254"/>
              <a:gd name="T122" fmla="*/ 146 w 208"/>
              <a:gd name="T123" fmla="*/ 140 h 254"/>
              <a:gd name="T124" fmla="*/ 131 w 208"/>
              <a:gd name="T125" fmla="*/ 14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254">
                <a:moveTo>
                  <a:pt x="201" y="135"/>
                </a:moveTo>
                <a:cubicBezTo>
                  <a:pt x="201" y="135"/>
                  <a:pt x="201" y="134"/>
                  <a:pt x="201" y="134"/>
                </a:cubicBezTo>
                <a:cubicBezTo>
                  <a:pt x="201" y="82"/>
                  <a:pt x="201" y="82"/>
                  <a:pt x="201" y="82"/>
                </a:cubicBezTo>
                <a:cubicBezTo>
                  <a:pt x="201" y="44"/>
                  <a:pt x="169" y="0"/>
                  <a:pt x="128" y="0"/>
                </a:cubicBezTo>
                <a:cubicBezTo>
                  <a:pt x="80" y="0"/>
                  <a:pt x="80" y="0"/>
                  <a:pt x="80" y="0"/>
                </a:cubicBezTo>
                <a:cubicBezTo>
                  <a:pt x="38" y="0"/>
                  <a:pt x="7" y="44"/>
                  <a:pt x="7" y="82"/>
                </a:cubicBezTo>
                <a:cubicBezTo>
                  <a:pt x="7" y="135"/>
                  <a:pt x="7" y="135"/>
                  <a:pt x="7" y="135"/>
                </a:cubicBezTo>
                <a:cubicBezTo>
                  <a:pt x="2" y="140"/>
                  <a:pt x="0" y="147"/>
                  <a:pt x="0" y="154"/>
                </a:cubicBezTo>
                <a:cubicBezTo>
                  <a:pt x="0" y="171"/>
                  <a:pt x="14" y="185"/>
                  <a:pt x="31" y="185"/>
                </a:cubicBezTo>
                <a:cubicBezTo>
                  <a:pt x="39" y="221"/>
                  <a:pt x="74" y="254"/>
                  <a:pt x="104" y="254"/>
                </a:cubicBezTo>
                <a:cubicBezTo>
                  <a:pt x="135" y="254"/>
                  <a:pt x="165" y="219"/>
                  <a:pt x="175" y="185"/>
                </a:cubicBezTo>
                <a:cubicBezTo>
                  <a:pt x="176" y="185"/>
                  <a:pt x="176" y="185"/>
                  <a:pt x="177" y="185"/>
                </a:cubicBezTo>
                <a:cubicBezTo>
                  <a:pt x="194" y="185"/>
                  <a:pt x="208" y="171"/>
                  <a:pt x="208" y="154"/>
                </a:cubicBezTo>
                <a:cubicBezTo>
                  <a:pt x="208" y="147"/>
                  <a:pt x="205" y="140"/>
                  <a:pt x="201" y="135"/>
                </a:cubicBezTo>
                <a:close/>
                <a:moveTo>
                  <a:pt x="19" y="82"/>
                </a:moveTo>
                <a:cubicBezTo>
                  <a:pt x="19" y="50"/>
                  <a:pt x="45" y="12"/>
                  <a:pt x="80" y="12"/>
                </a:cubicBezTo>
                <a:cubicBezTo>
                  <a:pt x="128" y="12"/>
                  <a:pt x="128" y="12"/>
                  <a:pt x="128" y="12"/>
                </a:cubicBezTo>
                <a:cubicBezTo>
                  <a:pt x="162" y="12"/>
                  <a:pt x="189" y="50"/>
                  <a:pt x="189" y="82"/>
                </a:cubicBezTo>
                <a:cubicBezTo>
                  <a:pt x="189" y="126"/>
                  <a:pt x="189" y="126"/>
                  <a:pt x="189" y="126"/>
                </a:cubicBezTo>
                <a:cubicBezTo>
                  <a:pt x="187" y="125"/>
                  <a:pt x="185" y="124"/>
                  <a:pt x="183" y="124"/>
                </a:cubicBezTo>
                <a:cubicBezTo>
                  <a:pt x="183" y="124"/>
                  <a:pt x="182" y="124"/>
                  <a:pt x="182" y="124"/>
                </a:cubicBezTo>
                <a:cubicBezTo>
                  <a:pt x="173" y="124"/>
                  <a:pt x="173" y="124"/>
                  <a:pt x="173" y="124"/>
                </a:cubicBezTo>
                <a:cubicBezTo>
                  <a:pt x="149" y="102"/>
                  <a:pt x="159" y="65"/>
                  <a:pt x="159" y="64"/>
                </a:cubicBezTo>
                <a:cubicBezTo>
                  <a:pt x="160" y="63"/>
                  <a:pt x="159" y="61"/>
                  <a:pt x="158" y="59"/>
                </a:cubicBezTo>
                <a:cubicBezTo>
                  <a:pt x="157" y="58"/>
                  <a:pt x="155" y="57"/>
                  <a:pt x="153" y="57"/>
                </a:cubicBezTo>
                <a:cubicBezTo>
                  <a:pt x="97" y="57"/>
                  <a:pt x="97" y="57"/>
                  <a:pt x="97" y="57"/>
                </a:cubicBezTo>
                <a:cubicBezTo>
                  <a:pt x="59" y="57"/>
                  <a:pt x="28" y="86"/>
                  <a:pt x="25" y="124"/>
                </a:cubicBezTo>
                <a:cubicBezTo>
                  <a:pt x="23" y="124"/>
                  <a:pt x="21" y="125"/>
                  <a:pt x="19" y="126"/>
                </a:cubicBezTo>
                <a:lnTo>
                  <a:pt x="19" y="82"/>
                </a:lnTo>
                <a:close/>
                <a:moveTo>
                  <a:pt x="177" y="173"/>
                </a:moveTo>
                <a:cubicBezTo>
                  <a:pt x="176" y="173"/>
                  <a:pt x="172" y="173"/>
                  <a:pt x="171" y="173"/>
                </a:cubicBezTo>
                <a:cubicBezTo>
                  <a:pt x="168" y="173"/>
                  <a:pt x="166" y="175"/>
                  <a:pt x="165" y="178"/>
                </a:cubicBezTo>
                <a:cubicBezTo>
                  <a:pt x="157" y="208"/>
                  <a:pt x="130" y="242"/>
                  <a:pt x="104" y="242"/>
                </a:cubicBezTo>
                <a:cubicBezTo>
                  <a:pt x="78" y="242"/>
                  <a:pt x="46" y="210"/>
                  <a:pt x="41" y="178"/>
                </a:cubicBezTo>
                <a:cubicBezTo>
                  <a:pt x="41" y="175"/>
                  <a:pt x="38" y="173"/>
                  <a:pt x="35" y="173"/>
                </a:cubicBezTo>
                <a:cubicBezTo>
                  <a:pt x="35" y="173"/>
                  <a:pt x="35" y="173"/>
                  <a:pt x="35" y="173"/>
                </a:cubicBezTo>
                <a:cubicBezTo>
                  <a:pt x="35" y="173"/>
                  <a:pt x="31" y="173"/>
                  <a:pt x="31" y="173"/>
                </a:cubicBezTo>
                <a:cubicBezTo>
                  <a:pt x="20" y="173"/>
                  <a:pt x="12" y="165"/>
                  <a:pt x="12" y="154"/>
                </a:cubicBezTo>
                <a:cubicBezTo>
                  <a:pt x="12" y="144"/>
                  <a:pt x="20" y="135"/>
                  <a:pt x="31" y="135"/>
                </a:cubicBezTo>
                <a:cubicBezTo>
                  <a:pt x="34" y="135"/>
                  <a:pt x="37" y="132"/>
                  <a:pt x="37" y="129"/>
                </a:cubicBezTo>
                <a:cubicBezTo>
                  <a:pt x="37" y="96"/>
                  <a:pt x="64" y="69"/>
                  <a:pt x="97" y="69"/>
                </a:cubicBezTo>
                <a:cubicBezTo>
                  <a:pt x="146" y="69"/>
                  <a:pt x="146" y="69"/>
                  <a:pt x="146" y="69"/>
                </a:cubicBezTo>
                <a:cubicBezTo>
                  <a:pt x="144" y="83"/>
                  <a:pt x="142" y="114"/>
                  <a:pt x="167" y="134"/>
                </a:cubicBezTo>
                <a:cubicBezTo>
                  <a:pt x="168" y="135"/>
                  <a:pt x="170" y="136"/>
                  <a:pt x="171" y="136"/>
                </a:cubicBezTo>
                <a:cubicBezTo>
                  <a:pt x="181" y="136"/>
                  <a:pt x="181" y="136"/>
                  <a:pt x="181" y="136"/>
                </a:cubicBezTo>
                <a:cubicBezTo>
                  <a:pt x="190" y="138"/>
                  <a:pt x="196" y="146"/>
                  <a:pt x="196" y="154"/>
                </a:cubicBezTo>
                <a:cubicBezTo>
                  <a:pt x="196" y="165"/>
                  <a:pt x="187" y="173"/>
                  <a:pt x="177" y="173"/>
                </a:cubicBezTo>
                <a:close/>
                <a:moveTo>
                  <a:pt x="62" y="140"/>
                </a:moveTo>
                <a:cubicBezTo>
                  <a:pt x="60" y="142"/>
                  <a:pt x="59" y="144"/>
                  <a:pt x="59" y="147"/>
                </a:cubicBezTo>
                <a:cubicBezTo>
                  <a:pt x="59" y="149"/>
                  <a:pt x="60" y="152"/>
                  <a:pt x="62" y="154"/>
                </a:cubicBezTo>
                <a:cubicBezTo>
                  <a:pt x="64" y="156"/>
                  <a:pt x="66" y="157"/>
                  <a:pt x="69" y="157"/>
                </a:cubicBezTo>
                <a:cubicBezTo>
                  <a:pt x="71" y="157"/>
                  <a:pt x="74" y="156"/>
                  <a:pt x="76" y="154"/>
                </a:cubicBezTo>
                <a:cubicBezTo>
                  <a:pt x="78" y="152"/>
                  <a:pt x="79" y="149"/>
                  <a:pt x="79" y="147"/>
                </a:cubicBezTo>
                <a:cubicBezTo>
                  <a:pt x="79" y="144"/>
                  <a:pt x="78" y="142"/>
                  <a:pt x="76" y="140"/>
                </a:cubicBezTo>
                <a:cubicBezTo>
                  <a:pt x="72" y="136"/>
                  <a:pt x="65" y="136"/>
                  <a:pt x="62" y="140"/>
                </a:cubicBezTo>
                <a:close/>
                <a:moveTo>
                  <a:pt x="131" y="140"/>
                </a:moveTo>
                <a:cubicBezTo>
                  <a:pt x="130" y="142"/>
                  <a:pt x="128" y="144"/>
                  <a:pt x="128" y="147"/>
                </a:cubicBezTo>
                <a:cubicBezTo>
                  <a:pt x="128" y="149"/>
                  <a:pt x="130" y="152"/>
                  <a:pt x="131" y="154"/>
                </a:cubicBezTo>
                <a:cubicBezTo>
                  <a:pt x="133" y="156"/>
                  <a:pt x="136" y="157"/>
                  <a:pt x="138" y="157"/>
                </a:cubicBezTo>
                <a:cubicBezTo>
                  <a:pt x="141" y="157"/>
                  <a:pt x="144" y="156"/>
                  <a:pt x="146" y="154"/>
                </a:cubicBezTo>
                <a:cubicBezTo>
                  <a:pt x="147" y="152"/>
                  <a:pt x="148" y="149"/>
                  <a:pt x="148" y="147"/>
                </a:cubicBezTo>
                <a:cubicBezTo>
                  <a:pt x="148" y="144"/>
                  <a:pt x="147" y="142"/>
                  <a:pt x="146" y="140"/>
                </a:cubicBezTo>
                <a:cubicBezTo>
                  <a:pt x="142" y="136"/>
                  <a:pt x="135" y="136"/>
                  <a:pt x="131" y="140"/>
                </a:cubicBez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3" name="Text Placeholder 2">
            <a:extLst>
              <a:ext uri="{FF2B5EF4-FFF2-40B4-BE49-F238E27FC236}">
                <a16:creationId xmlns:a16="http://schemas.microsoft.com/office/drawing/2014/main" id="{85F5E841-04B2-4B25-8FE8-066AAA6FBDBD}"/>
              </a:ext>
            </a:extLst>
          </p:cNvPr>
          <p:cNvSpPr>
            <a:spLocks noGrp="1"/>
          </p:cNvSpPr>
          <p:nvPr>
            <p:ph type="body" sz="quarter" idx="10" hasCustomPrompt="1"/>
          </p:nvPr>
        </p:nvSpPr>
        <p:spPr>
          <a:xfrm>
            <a:off x="2059530" y="54864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0" name="Text Placeholder 2">
            <a:extLst>
              <a:ext uri="{FF2B5EF4-FFF2-40B4-BE49-F238E27FC236}">
                <a16:creationId xmlns:a16="http://schemas.microsoft.com/office/drawing/2014/main" id="{DFDF14EC-DB54-45D1-99A9-383B662168B1}"/>
              </a:ext>
            </a:extLst>
          </p:cNvPr>
          <p:cNvSpPr>
            <a:spLocks noGrp="1"/>
          </p:cNvSpPr>
          <p:nvPr>
            <p:ph type="body" sz="quarter" idx="11" hasCustomPrompt="1"/>
          </p:nvPr>
        </p:nvSpPr>
        <p:spPr>
          <a:xfrm>
            <a:off x="6172200" y="4761587"/>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1" name="Text Placeholder 2">
            <a:extLst>
              <a:ext uri="{FF2B5EF4-FFF2-40B4-BE49-F238E27FC236}">
                <a16:creationId xmlns:a16="http://schemas.microsoft.com/office/drawing/2014/main" id="{EFFE0FCC-CC3D-4078-A43E-BA4058F0EFDF}"/>
              </a:ext>
            </a:extLst>
          </p:cNvPr>
          <p:cNvSpPr>
            <a:spLocks noGrp="1"/>
          </p:cNvSpPr>
          <p:nvPr>
            <p:ph type="body" sz="quarter" idx="12" hasCustomPrompt="1"/>
          </p:nvPr>
        </p:nvSpPr>
        <p:spPr>
          <a:xfrm>
            <a:off x="6858000" y="2856587"/>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2" name="Text Placeholder 2">
            <a:extLst>
              <a:ext uri="{FF2B5EF4-FFF2-40B4-BE49-F238E27FC236}">
                <a16:creationId xmlns:a16="http://schemas.microsoft.com/office/drawing/2014/main" id="{E9EA1E0D-1B4E-46A1-BC7D-A0A5994EF18C}"/>
              </a:ext>
            </a:extLst>
          </p:cNvPr>
          <p:cNvSpPr>
            <a:spLocks noGrp="1"/>
          </p:cNvSpPr>
          <p:nvPr>
            <p:ph type="body" sz="quarter" idx="13" hasCustomPrompt="1"/>
          </p:nvPr>
        </p:nvSpPr>
        <p:spPr>
          <a:xfrm>
            <a:off x="6172200" y="9906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3" name="Text Placeholder 2">
            <a:extLst>
              <a:ext uri="{FF2B5EF4-FFF2-40B4-BE49-F238E27FC236}">
                <a16:creationId xmlns:a16="http://schemas.microsoft.com/office/drawing/2014/main" id="{2C19965B-B75E-46B8-9664-202AFF88CC6A}"/>
              </a:ext>
            </a:extLst>
          </p:cNvPr>
          <p:cNvSpPr>
            <a:spLocks noGrp="1"/>
          </p:cNvSpPr>
          <p:nvPr>
            <p:ph type="body" sz="quarter" idx="14" hasCustomPrompt="1"/>
          </p:nvPr>
        </p:nvSpPr>
        <p:spPr>
          <a:xfrm>
            <a:off x="1971388" y="4572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Tree>
    <p:custDataLst>
      <p:tags r:id="rId1"/>
    </p:custDataLst>
    <p:extLst>
      <p:ext uri="{BB962C8B-B14F-4D97-AF65-F5344CB8AC3E}">
        <p14:creationId xmlns:p14="http://schemas.microsoft.com/office/powerpoint/2010/main" val="1565064617"/>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_ICOA BLUE - Learning Topic 6 How">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How: Click to edit Master title style</a:t>
            </a:r>
          </a:p>
        </p:txBody>
      </p:sp>
      <p:pic>
        <p:nvPicPr>
          <p:cNvPr id="5" name="Icon - How">
            <a:extLst>
              <a:ext uri="{FF2B5EF4-FFF2-40B4-BE49-F238E27FC236}">
                <a16:creationId xmlns:a16="http://schemas.microsoft.com/office/drawing/2014/main" id="{2B606504-4405-468B-B2E2-A98FC24B93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72998" y="838200"/>
            <a:ext cx="1168666" cy="1168666"/>
          </a:xfrm>
          <a:prstGeom prst="rect">
            <a:avLst/>
          </a:prstGeom>
          <a:ln w="9525">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814651348"/>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_ICOA BLUE - Learning Topic 7 Resources">
    <p:spTree>
      <p:nvGrpSpPr>
        <p:cNvPr id="1" name=""/>
        <p:cNvGrpSpPr/>
        <p:nvPr/>
      </p:nvGrpSpPr>
      <p:grpSpPr>
        <a:xfrm>
          <a:off x="0" y="0"/>
          <a:ext cx="0" cy="0"/>
          <a:chOff x="0" y="0"/>
          <a:chExt cx="0" cy="0"/>
        </a:xfrm>
      </p:grpSpPr>
      <p:sp>
        <p:nvSpPr>
          <p:cNvPr id="10" name="Title Placeholder 7"/>
          <p:cNvSpPr>
            <a:spLocks noGrp="1"/>
          </p:cNvSpPr>
          <p:nvPr>
            <p:ph type="title" hasCustomPrompt="1"/>
          </p:nvPr>
        </p:nvSpPr>
        <p:spPr>
          <a:xfrm>
            <a:off x="402337" y="762000"/>
            <a:ext cx="3712463" cy="3276600"/>
          </a:xfrm>
          <a:prstGeom prst="rect">
            <a:avLst/>
          </a:prstGeom>
        </p:spPr>
        <p:txBody>
          <a:bodyPr vert="horz" wrap="square" lIns="91440" tIns="45720" rIns="91440" bIns="45720" rtlCol="0" anchor="t" anchorCtr="0">
            <a:noAutofit/>
          </a:bodyPr>
          <a:lstStyle>
            <a:lvl1pPr marL="0" indent="1198563">
              <a:defRPr cap="small" baseline="0">
                <a:effectLst>
                  <a:outerShdw blurRad="38100" dist="38100" dir="2700000" algn="tl">
                    <a:srgbClr val="000000">
                      <a:alpha val="43137"/>
                    </a:srgbClr>
                  </a:outerShdw>
                </a:effectLst>
                <a:latin typeface="+mj-lt"/>
              </a:defRPr>
            </a:lvl1pPr>
          </a:lstStyle>
          <a:p>
            <a:r>
              <a:rPr lang="en-US" dirty="0"/>
              <a:t>Your Focus Area Toolkit</a:t>
            </a:r>
            <a:br>
              <a:rPr lang="en-US" dirty="0"/>
            </a:br>
            <a:r>
              <a:rPr lang="en-US" dirty="0"/>
              <a:t>Master title style</a:t>
            </a:r>
          </a:p>
        </p:txBody>
      </p:sp>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4572000" y="431534"/>
            <a:ext cx="4114800" cy="6197866"/>
          </a:xfrm>
          <a:prstGeom prst="roundRect">
            <a:avLst/>
          </a:prstGeom>
          <a:solidFill>
            <a:schemeClr val="accent4">
              <a:lumMod val="60000"/>
              <a:lumOff val="40000"/>
            </a:schemeClr>
          </a:solidFill>
          <a:ln w="19050">
            <a:solidFill>
              <a:schemeClr val="accent4">
                <a:lumMod val="50000"/>
              </a:schemeClr>
            </a:solidFill>
          </a:ln>
          <a:effectLst>
            <a:outerShdw blurRad="50800" dist="38100" dir="2700000" algn="tl" rotWithShape="0">
              <a:prstClr val="black">
                <a:alpha val="40000"/>
              </a:prstClr>
            </a:outerShdw>
          </a:effectLst>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1000" y="228600"/>
            <a:ext cx="1168666" cy="1168666"/>
          </a:xfrm>
          <a:prstGeom prst="rect">
            <a:avLst/>
          </a:prstGeom>
        </p:spPr>
      </p:pic>
      <p:pic>
        <p:nvPicPr>
          <p:cNvPr id="3" name="Picture 2" descr="A picture containing case, accessory&#10;&#10;Description generated with very high confidence">
            <a:extLst>
              <a:ext uri="{FF2B5EF4-FFF2-40B4-BE49-F238E27FC236}">
                <a16:creationId xmlns:a16="http://schemas.microsoft.com/office/drawing/2014/main" id="{FD84EC78-A8C5-48F0-B4CF-E35059ACE198}"/>
              </a:ext>
            </a:extLst>
          </p:cNvPr>
          <p:cNvPicPr>
            <a:picLocks noChangeAspect="1"/>
          </p:cNvPicPr>
          <p:nvPr userDrawn="1"/>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838" t="16100" b="6482"/>
          <a:stretch/>
        </p:blipFill>
        <p:spPr>
          <a:xfrm>
            <a:off x="152400" y="4267200"/>
            <a:ext cx="4495800" cy="2438400"/>
          </a:xfrm>
          <a:prstGeom prst="rect">
            <a:avLst/>
          </a:prstGeom>
        </p:spPr>
      </p:pic>
    </p:spTree>
    <p:custDataLst>
      <p:tags r:id="rId1"/>
    </p:custDataLst>
    <p:extLst>
      <p:ext uri="{BB962C8B-B14F-4D97-AF65-F5344CB8AC3E}">
        <p14:creationId xmlns:p14="http://schemas.microsoft.com/office/powerpoint/2010/main" val="1260181340"/>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_ICOA BLUE - Learning Topic 8 Review">
    <p:spTree>
      <p:nvGrpSpPr>
        <p:cNvPr id="1" name=""/>
        <p:cNvGrpSpPr/>
        <p:nvPr/>
      </p:nvGrpSpPr>
      <p:grpSpPr>
        <a:xfrm>
          <a:off x="0" y="0"/>
          <a:ext cx="0" cy="0"/>
          <a:chOff x="0" y="0"/>
          <a:chExt cx="0" cy="0"/>
        </a:xfrm>
      </p:grpSpPr>
      <p:sp>
        <p:nvSpPr>
          <p:cNvPr id="10" name="Title Placeholder 7"/>
          <p:cNvSpPr>
            <a:spLocks noGrp="1"/>
          </p:cNvSpPr>
          <p:nvPr>
            <p:ph type="title" hasCustomPrompt="1"/>
          </p:nvPr>
        </p:nvSpPr>
        <p:spPr>
          <a:xfrm>
            <a:off x="533400" y="672827"/>
            <a:ext cx="3636263" cy="3594373"/>
          </a:xfrm>
          <a:prstGeom prst="rect">
            <a:avLst/>
          </a:prstGeom>
        </p:spPr>
        <p:txBody>
          <a:bodyPr vert="horz" wrap="square" lIns="91440" tIns="45720" rIns="91440" bIns="45720" rtlCol="0" anchor="t" anchorCtr="0">
            <a:noAutofit/>
          </a:bodyPr>
          <a:lstStyle>
            <a:lvl1pPr marL="0" indent="914400">
              <a:defRPr cap="small" baseline="0">
                <a:effectLst>
                  <a:outerShdw blurRad="38100" dist="38100" dir="2700000" algn="tl">
                    <a:srgbClr val="000000">
                      <a:alpha val="43137"/>
                    </a:srgbClr>
                  </a:outerShdw>
                </a:effectLst>
                <a:latin typeface="+mj-lt"/>
              </a:defRPr>
            </a:lvl1pPr>
          </a:lstStyle>
          <a:p>
            <a:r>
              <a:rPr lang="en-US" dirty="0"/>
              <a:t>Summing It Up: edit Master title style</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800" y="204162"/>
            <a:ext cx="1168666" cy="1015038"/>
          </a:xfrm>
          <a:prstGeom prst="rect">
            <a:avLst/>
          </a:prstGeom>
        </p:spPr>
      </p:pic>
      <p:pic>
        <p:nvPicPr>
          <p:cNvPr id="5" name="Picture 4">
            <a:extLst>
              <a:ext uri="{FF2B5EF4-FFF2-40B4-BE49-F238E27FC236}">
                <a16:creationId xmlns:a16="http://schemas.microsoft.com/office/drawing/2014/main" id="{52E029F8-3250-4B4B-A380-7CCCCFDAEDAC}"/>
              </a:ext>
            </a:extLst>
          </p:cNvPr>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ackgroundRemoval t="10857" b="89202" l="20914" r="80551">
                        <a14:foregroundMark x1="41711" y1="30106" x2="41711" y2="30106"/>
                        <a14:foregroundMark x1="26421" y1="12793" x2="26421" y2="12793"/>
                        <a14:foregroundMark x1="35794" y1="12089" x2="35794" y2="12089"/>
                        <a14:foregroundMark x1="41359" y1="32277" x2="41359" y2="32277"/>
                        <a14:foregroundMark x1="26303" y1="13028" x2="26303" y2="13028"/>
                        <a14:foregroundMark x1="71178" y1="12559" x2="71178" y2="12559"/>
                        <a14:foregroundMark x1="25015" y1="88028" x2="25015" y2="88028"/>
                        <a14:foregroundMark x1="48565" y1="89202" x2="48565" y2="89202"/>
                        <a14:foregroundMark x1="74048" y1="88263" x2="74048" y2="88263"/>
                        <a14:foregroundMark x1="37258" y1="12324" x2="37258" y2="12324"/>
                        <a14:foregroundMark x1="40480" y1="15317" x2="40480" y2="15317"/>
                        <a14:foregroundMark x1="43527" y1="17958" x2="43527" y2="17958"/>
                        <a14:foregroundMark x1="56708" y1="12676" x2="56708" y2="12676"/>
                        <a14:foregroundMark x1="27534" y1="12793" x2="27534" y2="12793"/>
                        <a14:foregroundMark x1="71998" y1="12441" x2="71998" y2="12441"/>
                        <a14:foregroundMark x1="24136" y1="13615" x2="24136" y2="13615"/>
                        <a14:foregroundMark x1="43292" y1="10857" x2="43292" y2="10857"/>
                        <a14:foregroundMark x1="67897" y1="11561" x2="67897" y2="11561"/>
                        <a14:foregroundMark x1="77153" y1="42958" x2="77153" y2="42958"/>
                        <a14:foregroundMark x1="28822" y1="12207" x2="28822" y2="12207"/>
                        <a14:foregroundMark x1="37610" y1="18310" x2="37610" y2="18310"/>
                        <a14:foregroundMark x1="71295" y1="12324" x2="71295" y2="12324"/>
                        <a14:foregroundMark x1="75337" y1="12793" x2="75337" y2="12793"/>
                        <a14:foregroundMark x1="69596" y1="13028" x2="69596" y2="13028"/>
                        <a14:foregroundMark x1="65495" y1="12207" x2="65495" y2="12207"/>
                        <a14:foregroundMark x1="58172" y1="11854" x2="58172" y2="11854"/>
                        <a14:foregroundMark x1="41711" y1="12207" x2="41711" y2="12207"/>
                        <a14:foregroundMark x1="23433" y1="21655" x2="23433" y2="21655"/>
                        <a14:foregroundMark x1="25835" y1="88380" x2="25835" y2="88380"/>
                        <a14:foregroundMark x1="38606" y1="88498" x2="38606" y2="88498"/>
                        <a14:foregroundMark x1="55419" y1="88850" x2="55419" y2="88850"/>
                        <a14:foregroundMark x1="74751" y1="85505" x2="74751" y2="85505"/>
                        <a14:foregroundMark x1="38196" y1="15786" x2="38196" y2="15786"/>
                        <a14:foregroundMark x1="40129" y1="18192" x2="40129" y2="18192"/>
                        <a14:foregroundMark x1="36438" y1="13380" x2="36438" y2="13380"/>
                        <a14:foregroundMark x1="36438" y1="13380" x2="36438" y2="13380"/>
                        <a14:foregroundMark x1="23316" y1="37911" x2="23316" y2="37911"/>
                        <a14:foregroundMark x1="22964" y1="53404" x2="22964" y2="53404"/>
                        <a14:foregroundMark x1="23199" y1="72066" x2="23199" y2="72066"/>
                        <a14:foregroundMark x1="27885" y1="88380" x2="27885" y2="88380"/>
                        <a14:foregroundMark x1="48448" y1="88732" x2="48448" y2="88732"/>
                        <a14:foregroundMark x1="65964" y1="88028" x2="65964" y2="88028"/>
                        <a14:foregroundMark x1="74634" y1="87324" x2="74634" y2="87324"/>
                        <a14:foregroundMark x1="69010" y1="88615" x2="69010" y2="88615"/>
                        <a14:foregroundMark x1="77270" y1="68427" x2="77270" y2="68427"/>
                        <a14:foregroundMark x1="77504" y1="55927" x2="77504" y2="55927"/>
                        <a14:foregroundMark x1="76801" y1="40904" x2="76801" y2="40904"/>
                        <a14:foregroundMark x1="76567" y1="31045" x2="76567" y2="31045"/>
                        <a14:foregroundMark x1="75571" y1="22183" x2="75571" y2="22183"/>
                        <a14:foregroundMark x1="22613" y1="37559" x2="22613" y2="37559"/>
                        <a14:foregroundMark x1="22964" y1="47535" x2="22964" y2="47535"/>
                        <a14:foregroundMark x1="22496" y1="55223" x2="22496" y2="55223"/>
                        <a14:foregroundMark x1="22964" y1="62911" x2="22964" y2="62911"/>
                        <a14:foregroundMark x1="21383" y1="72066" x2="21383" y2="72066"/>
                        <a14:foregroundMark x1="23316" y1="80223" x2="23316" y2="80223"/>
                        <a14:foregroundMark x1="23316" y1="82746" x2="23316" y2="82746"/>
                        <a14:foregroundMark x1="23784" y1="83568" x2="23784" y2="83568"/>
                        <a14:foregroundMark x1="23081" y1="34683" x2="23081" y2="34683"/>
                        <a14:foregroundMark x1="22964" y1="45012" x2="22964" y2="45012"/>
                        <a14:foregroundMark x1="64754" y1="18415" x2="64754" y2="18415"/>
                        <a14:foregroundMark x1="62350" y1="17978" x2="62350" y2="17978"/>
                        <a14:foregroundMark x1="58033" y1="17705" x2="58033" y2="17705"/>
                        <a14:foregroundMark x1="25246" y1="50984" x2="25246" y2="50984"/>
                        <a14:foregroundMark x1="24973" y1="50984" x2="24973" y2="50984"/>
                        <a14:foregroundMark x1="25464" y1="67814" x2="25464" y2="67814"/>
                        <a14:foregroundMark x1="24973" y1="67814" x2="24973" y2="67814"/>
                        <a14:foregroundMark x1="67650" y1="15792" x2="67650" y2="15792"/>
                        <a14:backgroundMark x1="17575" y1="8099" x2="17575" y2="8099"/>
                        <a14:backgroundMark x1="81605" y1="8920" x2="81605" y2="8920"/>
                      </a14:backgroundRemoval>
                    </a14:imgEffect>
                  </a14:imgLayer>
                </a14:imgProps>
              </a:ext>
              <a:ext uri="{28A0092B-C50C-407E-A947-70E740481C1C}">
                <a14:useLocalDpi xmlns:a14="http://schemas.microsoft.com/office/drawing/2010/main" val="0"/>
              </a:ext>
            </a:extLst>
          </a:blip>
          <a:srcRect l="13530" t="4618" r="18471" b="7250"/>
          <a:stretch/>
        </p:blipFill>
        <p:spPr>
          <a:xfrm>
            <a:off x="3581401" y="-131618"/>
            <a:ext cx="5333999" cy="6913418"/>
          </a:xfrm>
          <a:prstGeom prst="rect">
            <a:avLst/>
          </a:prstGeom>
        </p:spPr>
      </p:pic>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hasCustomPrompt="1"/>
          </p:nvPr>
        </p:nvSpPr>
        <p:spPr>
          <a:xfrm>
            <a:off x="4724401" y="1243638"/>
            <a:ext cx="3352799" cy="4776162"/>
          </a:xfrm>
          <a:prstGeom prst="rect">
            <a:avLst/>
          </a:prstGeom>
        </p:spPr>
        <p:txBody>
          <a:bodyPr/>
          <a:lstStyle>
            <a:lvl1pPr marL="0" indent="0" algn="ctr">
              <a:buNone/>
              <a:defRPr b="1"/>
            </a:lvl1pPr>
            <a:lvl2pPr marL="742950" indent="-285750">
              <a:buFont typeface="Wingdings 2" panose="05020102010507070707" pitchFamily="18" charset="2"/>
              <a:buChar char=""/>
              <a:defRPr/>
            </a:lvl2pPr>
            <a:lvl3pPr marL="1143000" indent="-228600">
              <a:buFont typeface="Wingdings" panose="05000000000000000000" pitchFamily="2" charset="2"/>
              <a:buChar char="C"/>
              <a:defRPr/>
            </a:lvl3pPr>
            <a:lvl5pPr>
              <a:defRPr/>
            </a:lvl5pPr>
          </a:lstStyle>
          <a:p>
            <a:pPr lvl="0"/>
            <a:r>
              <a:rPr lang="en-US" dirty="0"/>
              <a:t>Why: Edit Master text styles</a:t>
            </a:r>
          </a:p>
          <a:p>
            <a:pPr lvl="0"/>
            <a:r>
              <a:rPr lang="en-US" dirty="0"/>
              <a:t>What: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Tree>
    <p:custDataLst>
      <p:tags r:id="rId1"/>
    </p:custDataLst>
    <p:extLst>
      <p:ext uri="{BB962C8B-B14F-4D97-AF65-F5344CB8AC3E}">
        <p14:creationId xmlns:p14="http://schemas.microsoft.com/office/powerpoint/2010/main" val="647961489"/>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306782554"/>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COA General06 - Achiev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572000" y="0"/>
            <a:ext cx="4724400" cy="6934200"/>
          </a:xfrm>
          <a:prstGeom prst="rect">
            <a:avLst/>
          </a:prstGeom>
        </p:spPr>
        <p:txBody>
          <a:bodyPr/>
          <a:lstStyle/>
          <a:p>
            <a:endParaRPr lang="en-US" dirty="0"/>
          </a:p>
        </p:txBody>
      </p:sp>
      <p:sp>
        <p:nvSpPr>
          <p:cNvPr id="5" name="TextBox 3"/>
          <p:cNvSpPr txBox="1"/>
          <p:nvPr userDrawn="1"/>
        </p:nvSpPr>
        <p:spPr>
          <a:xfrm>
            <a:off x="228600" y="1295400"/>
            <a:ext cx="3886200" cy="40934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cap="none" baseline="0" dirty="0">
                <a:solidFill>
                  <a:srgbClr val="000000"/>
                </a:solidFill>
                <a:latin typeface="+mj-lt"/>
              </a:rPr>
              <a:t>You have successfully completed the Understanding dementia: Practicing the Up the Pyramid Approach course. Your efforts will allow you to interact more positively with PWD &amp; in ding so make both your life &amp; theirs more enjoyable.</a:t>
            </a:r>
          </a:p>
          <a:p>
            <a:endParaRPr lang="en-US" sz="2000" cap="none" baseline="0" dirty="0">
              <a:solidFill>
                <a:srgbClr val="000000"/>
              </a:solidFill>
              <a:latin typeface="+mj-lt"/>
            </a:endParaRPr>
          </a:p>
          <a:p>
            <a:r>
              <a:rPr lang="en-US" sz="2000" cap="none" baseline="0" dirty="0">
                <a:solidFill>
                  <a:srgbClr val="000000"/>
                </a:solidFill>
                <a:latin typeface="+mj-lt"/>
              </a:rPr>
              <a:t>If you’d like to continue on your learning path, please go to the next course in the eight course series, Preparing for Communication.</a:t>
            </a:r>
          </a:p>
        </p:txBody>
      </p:sp>
      <p:sp>
        <p:nvSpPr>
          <p:cNvPr id="6" name="Title 5"/>
          <p:cNvSpPr>
            <a:spLocks noGrp="1"/>
          </p:cNvSpPr>
          <p:nvPr>
            <p:ph type="title" hasCustomPrompt="1"/>
          </p:nvPr>
        </p:nvSpPr>
        <p:spPr>
          <a:xfrm>
            <a:off x="304800" y="304800"/>
            <a:ext cx="4023360" cy="548640"/>
          </a:xfrm>
          <a:prstGeom prst="rect">
            <a:avLst/>
          </a:prstGeom>
        </p:spPr>
        <p:txBody>
          <a:bodyPr/>
          <a:lstStyle>
            <a:lvl1pPr>
              <a:defRPr sz="3200" cap="small" baseline="0">
                <a:latin typeface="+mj-lt"/>
              </a:defRPr>
            </a:lvl1pPr>
          </a:lstStyle>
          <a:p>
            <a:r>
              <a:rPr lang="en-US" dirty="0"/>
              <a:t> </a:t>
            </a:r>
          </a:p>
        </p:txBody>
      </p:sp>
    </p:spTree>
    <p:custDataLst>
      <p:tags r:id="rId1"/>
    </p:custDataLst>
    <p:extLst>
      <p:ext uri="{BB962C8B-B14F-4D97-AF65-F5344CB8AC3E}">
        <p14:creationId xmlns:p14="http://schemas.microsoft.com/office/powerpoint/2010/main" val="32035557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05 - Refine">
    <p:spTree>
      <p:nvGrpSpPr>
        <p:cNvPr id="1" name=""/>
        <p:cNvGrpSpPr/>
        <p:nvPr/>
      </p:nvGrpSpPr>
      <p:grpSpPr>
        <a:xfrm>
          <a:off x="0" y="0"/>
          <a:ext cx="0" cy="0"/>
          <a:chOff x="0" y="0"/>
          <a:chExt cx="0" cy="0"/>
        </a:xfrm>
      </p:grpSpPr>
      <p:sp>
        <p:nvSpPr>
          <p:cNvPr id="3" name="Title 7"/>
          <p:cNvSpPr>
            <a:spLocks noGrp="1"/>
          </p:cNvSpPr>
          <p:nvPr userDrawn="1"/>
        </p:nvSpPr>
        <p:spPr>
          <a:xfrm>
            <a:off x="261064" y="457200"/>
            <a:ext cx="4206240" cy="535531"/>
          </a:xfrm>
          <a:prstGeom prst="rect">
            <a:avLst/>
          </a:prstGeom>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cap="all" dirty="0">
                <a:solidFill>
                  <a:srgbClr val="000000"/>
                </a:solidFill>
                <a:sym typeface="Yanone Kaffeesatz Bold"/>
              </a:rPr>
              <a:t>Refine Your Technique</a:t>
            </a:r>
            <a:endParaRPr lang="en-US" sz="3600" cap="all" dirty="0">
              <a:solidFill>
                <a:srgbClr val="000000"/>
              </a:solidFill>
            </a:endParaRPr>
          </a:p>
        </p:txBody>
      </p:sp>
      <p:grpSp>
        <p:nvGrpSpPr>
          <p:cNvPr id="4" name="Group 3"/>
          <p:cNvGrpSpPr/>
          <p:nvPr userDrawn="1"/>
        </p:nvGrpSpPr>
        <p:grpSpPr>
          <a:xfrm>
            <a:off x="661225" y="1685466"/>
            <a:ext cx="3709297" cy="524334"/>
            <a:chOff x="5138141" y="1304466"/>
            <a:chExt cx="3709297" cy="524334"/>
          </a:xfrm>
        </p:grpSpPr>
        <p:sp>
          <p:nvSpPr>
            <p:cNvPr id="26" name="Shape 944"/>
            <p:cNvSpPr>
              <a:spLocks noChangeAspect="1"/>
            </p:cNvSpPr>
            <p:nvPr userDrawn="1"/>
          </p:nvSpPr>
          <p:spPr>
            <a:xfrm>
              <a:off x="5138141" y="130446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27" name="TextBox 55"/>
            <p:cNvSpPr txBox="1"/>
            <p:nvPr userDrawn="1"/>
          </p:nvSpPr>
          <p:spPr>
            <a:xfrm>
              <a:off x="5269299" y="1405159"/>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1</a:t>
              </a:r>
            </a:p>
          </p:txBody>
        </p:sp>
        <p:sp>
          <p:nvSpPr>
            <p:cNvPr id="28" name="TextBox 56"/>
            <p:cNvSpPr txBox="1"/>
            <p:nvPr userDrawn="1"/>
          </p:nvSpPr>
          <p:spPr>
            <a:xfrm>
              <a:off x="5839544" y="1378306"/>
              <a:ext cx="3007894" cy="450494"/>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What results did you get?</a:t>
              </a:r>
            </a:p>
          </p:txBody>
        </p:sp>
      </p:grpSp>
      <p:grpSp>
        <p:nvGrpSpPr>
          <p:cNvPr id="5" name="Group 4"/>
          <p:cNvGrpSpPr/>
          <p:nvPr userDrawn="1"/>
        </p:nvGrpSpPr>
        <p:grpSpPr>
          <a:xfrm>
            <a:off x="661225" y="2427943"/>
            <a:ext cx="3973395" cy="556650"/>
            <a:chOff x="5138141" y="2136584"/>
            <a:chExt cx="3973395" cy="556650"/>
          </a:xfrm>
        </p:grpSpPr>
        <p:sp>
          <p:nvSpPr>
            <p:cNvPr id="23" name="Shape 947"/>
            <p:cNvSpPr>
              <a:spLocks noChangeAspect="1"/>
            </p:cNvSpPr>
            <p:nvPr userDrawn="1"/>
          </p:nvSpPr>
          <p:spPr>
            <a:xfrm>
              <a:off x="5138141" y="214293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24" name="TextBox 59"/>
            <p:cNvSpPr txBox="1"/>
            <p:nvPr userDrawn="1"/>
          </p:nvSpPr>
          <p:spPr>
            <a:xfrm>
              <a:off x="5269299" y="2241421"/>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2</a:t>
              </a:r>
            </a:p>
          </p:txBody>
        </p:sp>
        <p:sp>
          <p:nvSpPr>
            <p:cNvPr id="25" name="TextBox 60"/>
            <p:cNvSpPr txBox="1"/>
            <p:nvPr userDrawn="1"/>
          </p:nvSpPr>
          <p:spPr>
            <a:xfrm>
              <a:off x="5839544" y="2136584"/>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Were changes positive, negative or neutral?</a:t>
              </a:r>
            </a:p>
          </p:txBody>
        </p:sp>
      </p:grpSp>
      <p:grpSp>
        <p:nvGrpSpPr>
          <p:cNvPr id="6" name="Group 5"/>
          <p:cNvGrpSpPr/>
          <p:nvPr userDrawn="1"/>
        </p:nvGrpSpPr>
        <p:grpSpPr>
          <a:xfrm>
            <a:off x="661225" y="3202736"/>
            <a:ext cx="3973395" cy="914400"/>
            <a:chOff x="5138141" y="2977768"/>
            <a:chExt cx="3973395" cy="914400"/>
          </a:xfrm>
        </p:grpSpPr>
        <p:sp>
          <p:nvSpPr>
            <p:cNvPr id="20" name="Shape 950"/>
            <p:cNvSpPr>
              <a:spLocks noChangeAspect="1"/>
            </p:cNvSpPr>
            <p:nvPr userDrawn="1"/>
          </p:nvSpPr>
          <p:spPr>
            <a:xfrm>
              <a:off x="5138141" y="298140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21" name="TextBox 63"/>
            <p:cNvSpPr txBox="1"/>
            <p:nvPr userDrawn="1"/>
          </p:nvSpPr>
          <p:spPr>
            <a:xfrm>
              <a:off x="5269299" y="3072237"/>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3</a:t>
              </a:r>
            </a:p>
          </p:txBody>
        </p:sp>
        <p:sp>
          <p:nvSpPr>
            <p:cNvPr id="22" name="TextBox 64"/>
            <p:cNvSpPr txBox="1"/>
            <p:nvPr userDrawn="1"/>
          </p:nvSpPr>
          <p:spPr>
            <a:xfrm>
              <a:off x="5839544" y="2977768"/>
              <a:ext cx="3271992" cy="91440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203260"/>
                  </a:solidFill>
                  <a:ea typeface="Lato Light" charset="0"/>
                  <a:cs typeface="Lato Light" charset="0"/>
                </a:rPr>
                <a:t>Were there any parts you could improve?</a:t>
              </a:r>
            </a:p>
          </p:txBody>
        </p:sp>
      </p:grpSp>
      <p:grpSp>
        <p:nvGrpSpPr>
          <p:cNvPr id="7" name="Group 6"/>
          <p:cNvGrpSpPr/>
          <p:nvPr userDrawn="1"/>
        </p:nvGrpSpPr>
        <p:grpSpPr>
          <a:xfrm>
            <a:off x="661225" y="4335279"/>
            <a:ext cx="3973395" cy="556650"/>
            <a:chOff x="5138141" y="3818952"/>
            <a:chExt cx="3973395" cy="556650"/>
          </a:xfrm>
        </p:grpSpPr>
        <p:sp>
          <p:nvSpPr>
            <p:cNvPr id="17" name="Shape 953"/>
            <p:cNvSpPr>
              <a:spLocks noChangeAspect="1"/>
            </p:cNvSpPr>
            <p:nvPr userDrawn="1"/>
          </p:nvSpPr>
          <p:spPr>
            <a:xfrm>
              <a:off x="5138141" y="381987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8" name="TextBox 67"/>
            <p:cNvSpPr txBox="1"/>
            <p:nvPr userDrawn="1"/>
          </p:nvSpPr>
          <p:spPr>
            <a:xfrm>
              <a:off x="5269299" y="3924835"/>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4</a:t>
              </a:r>
            </a:p>
          </p:txBody>
        </p:sp>
        <p:sp>
          <p:nvSpPr>
            <p:cNvPr id="19" name="TextBox 68"/>
            <p:cNvSpPr txBox="1"/>
            <p:nvPr userDrawn="1"/>
          </p:nvSpPr>
          <p:spPr>
            <a:xfrm>
              <a:off x="5839544" y="3818952"/>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How can you make those changes?</a:t>
              </a:r>
            </a:p>
          </p:txBody>
        </p:sp>
      </p:grpSp>
      <p:grpSp>
        <p:nvGrpSpPr>
          <p:cNvPr id="8" name="Group 7"/>
          <p:cNvGrpSpPr/>
          <p:nvPr userDrawn="1"/>
        </p:nvGrpSpPr>
        <p:grpSpPr>
          <a:xfrm>
            <a:off x="661225" y="5110072"/>
            <a:ext cx="3973395" cy="590344"/>
            <a:chOff x="5138141" y="4572000"/>
            <a:chExt cx="3973395" cy="590344"/>
          </a:xfrm>
        </p:grpSpPr>
        <p:sp>
          <p:nvSpPr>
            <p:cNvPr id="14" name="Shape 956"/>
            <p:cNvSpPr>
              <a:spLocks noChangeAspect="1"/>
            </p:cNvSpPr>
            <p:nvPr userDrawn="1"/>
          </p:nvSpPr>
          <p:spPr>
            <a:xfrm>
              <a:off x="5138141" y="4658344"/>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5" name="TextBox 71"/>
            <p:cNvSpPr txBox="1"/>
            <p:nvPr userDrawn="1"/>
          </p:nvSpPr>
          <p:spPr>
            <a:xfrm>
              <a:off x="5269299" y="4744762"/>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5</a:t>
              </a:r>
            </a:p>
          </p:txBody>
        </p:sp>
        <p:sp>
          <p:nvSpPr>
            <p:cNvPr id="16" name="TextBox 72"/>
            <p:cNvSpPr txBox="1"/>
            <p:nvPr userDrawn="1"/>
          </p:nvSpPr>
          <p:spPr>
            <a:xfrm>
              <a:off x="5839544" y="4572000"/>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Think about your approach before attempting it again</a:t>
              </a:r>
            </a:p>
          </p:txBody>
        </p:sp>
      </p:grpSp>
      <p:grpSp>
        <p:nvGrpSpPr>
          <p:cNvPr id="9" name="Group 8"/>
          <p:cNvGrpSpPr/>
          <p:nvPr userDrawn="1"/>
        </p:nvGrpSpPr>
        <p:grpSpPr>
          <a:xfrm>
            <a:off x="661225" y="5918558"/>
            <a:ext cx="3973395" cy="558442"/>
            <a:chOff x="5018205" y="5257800"/>
            <a:chExt cx="3973395" cy="558442"/>
          </a:xfrm>
        </p:grpSpPr>
        <p:sp>
          <p:nvSpPr>
            <p:cNvPr id="11" name="Shape 956"/>
            <p:cNvSpPr>
              <a:spLocks noChangeAspect="1"/>
            </p:cNvSpPr>
            <p:nvPr userDrawn="1"/>
          </p:nvSpPr>
          <p:spPr>
            <a:xfrm>
              <a:off x="5018205" y="5257800"/>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2" name="TextBox 75"/>
            <p:cNvSpPr txBox="1"/>
            <p:nvPr userDrawn="1"/>
          </p:nvSpPr>
          <p:spPr>
            <a:xfrm>
              <a:off x="5149363" y="5344218"/>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6</a:t>
              </a:r>
            </a:p>
          </p:txBody>
        </p:sp>
        <p:sp>
          <p:nvSpPr>
            <p:cNvPr id="13" name="TextBox 76"/>
            <p:cNvSpPr txBox="1"/>
            <p:nvPr userDrawn="1"/>
          </p:nvSpPr>
          <p:spPr>
            <a:xfrm>
              <a:off x="5719608" y="5259592"/>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Delivery your revised approach</a:t>
              </a:r>
            </a:p>
          </p:txBody>
        </p:sp>
      </p:gr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378" y="283"/>
            <a:ext cx="4571622" cy="6857433"/>
          </a:xfrm>
          <a:prstGeom prst="rect">
            <a:avLst/>
          </a:prstGeom>
        </p:spPr>
      </p:pic>
    </p:spTree>
    <p:custDataLst>
      <p:tags r:id="rId1"/>
    </p:custDataLst>
    <p:extLst>
      <p:ext uri="{BB962C8B-B14F-4D97-AF65-F5344CB8AC3E}">
        <p14:creationId xmlns:p14="http://schemas.microsoft.com/office/powerpoint/2010/main" val="3504124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Summary">
    <p:spTree>
      <p:nvGrpSpPr>
        <p:cNvPr id="1" name=""/>
        <p:cNvGrpSpPr/>
        <p:nvPr/>
      </p:nvGrpSpPr>
      <p:grpSpPr>
        <a:xfrm>
          <a:off x="0" y="0"/>
          <a:ext cx="0" cy="0"/>
          <a:chOff x="0" y="0"/>
          <a:chExt cx="0" cy="0"/>
        </a:xfrm>
      </p:grpSpPr>
      <p:pic>
        <p:nvPicPr>
          <p:cNvPr id="3" name="Picture 2"/>
          <p:cNvPicPr>
            <a:picLocks noGrp="1" noChangeAspect="1"/>
          </p:cNvPicPr>
          <p:nvPr userDrawn="1"/>
        </p:nvPicPr>
        <p:blipFill rotWithShape="1">
          <a:blip r:embed="rId3" cstate="print">
            <a:extLst>
              <a:ext uri="{28A0092B-C50C-407E-A947-70E740481C1C}">
                <a14:useLocalDpi xmlns:a14="http://schemas.microsoft.com/office/drawing/2010/main" val="0"/>
              </a:ext>
            </a:extLst>
          </a:blip>
          <a:srcRect r="11111" b="371"/>
          <a:stretch/>
        </p:blipFill>
        <p:spPr>
          <a:xfrm>
            <a:off x="-16996" y="0"/>
            <a:ext cx="9177993" cy="6858000"/>
          </a:xfrm>
          <a:prstGeom prst="rect">
            <a:avLst/>
          </a:prstGeom>
        </p:spPr>
      </p:pic>
      <p:sp>
        <p:nvSpPr>
          <p:cNvPr id="4" name="Shape 471"/>
          <p:cNvSpPr/>
          <p:nvPr userDrawn="1"/>
        </p:nvSpPr>
        <p:spPr>
          <a:xfrm>
            <a:off x="634562" y="1456688"/>
            <a:ext cx="7806642" cy="2200912"/>
          </a:xfrm>
          <a:prstGeom prst="roundRect">
            <a:avLst>
              <a:gd name="adj" fmla="val 50000"/>
            </a:avLst>
          </a:prstGeom>
          <a:solidFill>
            <a:schemeClr val="accent1"/>
          </a:solidFill>
          <a:ln w="12700">
            <a:miter lim="400000"/>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2400">
                <a:solidFill>
                  <a:srgbClr val="FFFFFF"/>
                </a:solidFill>
              </a:defRPr>
            </a:pPr>
            <a:endParaRPr sz="1687" dirty="0">
              <a:solidFill>
                <a:srgbClr val="FFFFFF"/>
              </a:solidFill>
            </a:endParaRPr>
          </a:p>
        </p:txBody>
      </p:sp>
      <p:sp>
        <p:nvSpPr>
          <p:cNvPr id="6" name="Rectangle 5"/>
          <p:cNvSpPr/>
          <p:nvPr userDrawn="1"/>
        </p:nvSpPr>
        <p:spPr>
          <a:xfrm>
            <a:off x="1146983" y="2175808"/>
            <a:ext cx="6781800" cy="132343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FFFFFF"/>
                </a:solidFill>
              </a:rPr>
              <a:t>Dementia causes a gradual loss of brain cells in different parts of the brain. Over time, gradual loss of a person’s ability to remember, think logically &amp;to control certain actions occurs. Understanding this change is important in caring for PWD.</a:t>
            </a:r>
          </a:p>
        </p:txBody>
      </p:sp>
      <p:sp>
        <p:nvSpPr>
          <p:cNvPr id="8" name="Text Placeholder 7"/>
          <p:cNvSpPr>
            <a:spLocks noGrp="1"/>
          </p:cNvSpPr>
          <p:nvPr>
            <p:ph type="body" sz="quarter" idx="10"/>
          </p:nvPr>
        </p:nvSpPr>
        <p:spPr>
          <a:xfrm>
            <a:off x="1049338" y="1600200"/>
            <a:ext cx="6951662" cy="576263"/>
          </a:xfrm>
          <a:prstGeom prst="rect">
            <a:avLst/>
          </a:prstGeom>
        </p:spPr>
        <p:txBody>
          <a:bodyPr/>
          <a:lstStyle>
            <a:lvl1pPr>
              <a:defRPr lang="en-US" sz="3200" b="0" i="0" kern="1200" dirty="0" smtClean="0">
                <a:solidFill>
                  <a:schemeClr val="bg1"/>
                </a:solidFill>
                <a:latin typeface="+mj-lt"/>
                <a:ea typeface="Oswald Light" charset="0"/>
                <a:cs typeface="Oswald Light" charset="0"/>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7370535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opic or Section Title - Dark Blue">
    <p:spTree>
      <p:nvGrpSpPr>
        <p:cNvPr id="1" name=""/>
        <p:cNvGrpSpPr/>
        <p:nvPr/>
      </p:nvGrpSpPr>
      <p:grpSpPr>
        <a:xfrm>
          <a:off x="0" y="0"/>
          <a:ext cx="0" cy="0"/>
          <a:chOff x="0" y="0"/>
          <a:chExt cx="0" cy="0"/>
        </a:xfrm>
      </p:grpSpPr>
      <p:sp>
        <p:nvSpPr>
          <p:cNvPr id="12" name="Round Same Side Corner Rectangle 11"/>
          <p:cNvSpPr/>
          <p:nvPr userDrawn="1"/>
        </p:nvSpPr>
        <p:spPr>
          <a:xfrm rot="5400000">
            <a:off x="2633777" y="-856769"/>
            <a:ext cx="2143339" cy="7410893"/>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Title 13"/>
          <p:cNvSpPr txBox="1">
            <a:spLocks/>
          </p:cNvSpPr>
          <p:nvPr userDrawn="1"/>
        </p:nvSpPr>
        <p:spPr>
          <a:xfrm>
            <a:off x="3905094" y="2356991"/>
            <a:ext cx="3200400" cy="1077218"/>
          </a:xfrm>
          <a:prstGeom prst="rect">
            <a:avLst/>
          </a:prstGeom>
        </p:spPr>
        <p:txBody>
          <a:bodyPr anchor="ctr" anchorCtr="0">
            <a:noAutofit/>
          </a:bodyPr>
          <a:lst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a:lstStyle>
          <a:p>
            <a:pPr>
              <a:lnSpc>
                <a:spcPct val="100000"/>
              </a:lnSpc>
              <a:spcBef>
                <a:spcPts val="0"/>
              </a:spcBef>
            </a:pPr>
            <a:r>
              <a:rPr lang="en-US" sz="2400" dirty="0">
                <a:solidFill>
                  <a:srgbClr val="FFFFFF">
                    <a:lumMod val="65000"/>
                  </a:srgbClr>
                </a:solidFill>
              </a:rPr>
              <a:t>Insert Header Here</a:t>
            </a:r>
            <a:br>
              <a:rPr lang="en-US" sz="2400" dirty="0">
                <a:solidFill>
                  <a:srgbClr val="FFFFFF">
                    <a:lumMod val="65000"/>
                  </a:srgbClr>
                </a:solidFill>
              </a:rPr>
            </a:br>
            <a:r>
              <a:rPr lang="en-US" sz="4000" dirty="0">
                <a:solidFill>
                  <a:srgbClr val="000000"/>
                </a:solidFill>
              </a:rPr>
              <a:t>TITLE LAYOUT</a:t>
            </a:r>
          </a:p>
        </p:txBody>
      </p:sp>
      <p:sp>
        <p:nvSpPr>
          <p:cNvPr id="5" name="Picture Placeholder 4"/>
          <p:cNvSpPr>
            <a:spLocks noGrp="1"/>
          </p:cNvSpPr>
          <p:nvPr>
            <p:ph type="pic" sz="quarter" idx="10"/>
          </p:nvPr>
        </p:nvSpPr>
        <p:spPr>
          <a:xfrm>
            <a:off x="0" y="1777008"/>
            <a:ext cx="3759398" cy="2142009"/>
          </a:xfrm>
          <a:prstGeom prst="rect">
            <a:avLst/>
          </a:prstGeom>
        </p:spPr>
        <p:txBody>
          <a:bodyPr vert="horz"/>
          <a:lstStyle>
            <a:lvl1pPr marL="0" indent="0">
              <a:buNone/>
              <a:defRPr/>
            </a:lvl1pPr>
          </a:lstStyle>
          <a:p>
            <a:r>
              <a:rPr lang="en-US" dirty="0"/>
              <a:t>Click icon to add picture</a:t>
            </a:r>
          </a:p>
        </p:txBody>
      </p:sp>
      <p:sp>
        <p:nvSpPr>
          <p:cNvPr id="7" name="Title 6"/>
          <p:cNvSpPr>
            <a:spLocks noGrp="1"/>
          </p:cNvSpPr>
          <p:nvPr>
            <p:ph type="title"/>
          </p:nvPr>
        </p:nvSpPr>
        <p:spPr>
          <a:xfrm>
            <a:off x="3905094" y="2706624"/>
            <a:ext cx="3441371" cy="1274195"/>
          </a:xfrm>
          <a:prstGeom prst="rect">
            <a:avLst/>
          </a:prstGeom>
        </p:spPr>
        <p:txBody>
          <a:bodyPr vert="horz">
            <a:spAutoFit/>
          </a:bodyPr>
          <a:lstStyle>
            <a:lvl1pPr algn="l">
              <a:defRPr lang="en-US" sz="3200" b="0" i="0" cap="all">
                <a:solidFill>
                  <a:schemeClr val="bg1"/>
                </a:solidFill>
                <a:latin typeface="+mj-lt"/>
                <a:cs typeface="Oswald Light" charset="0"/>
              </a:defRPr>
            </a:lvl1pPr>
          </a:lstStyle>
          <a:p>
            <a:pPr lvl="0" algn="l">
              <a:lnSpc>
                <a:spcPct val="80000"/>
              </a:lnSpc>
            </a:pPr>
            <a:r>
              <a:rPr lang="en-US"/>
              <a:t>Click to edit Master title style</a:t>
            </a:r>
            <a:endParaRPr lang="en-US" dirty="0"/>
          </a:p>
        </p:txBody>
      </p:sp>
    </p:spTree>
    <p:custDataLst>
      <p:tags r:id="rId1"/>
    </p:custDataLst>
    <p:extLst>
      <p:ext uri="{BB962C8B-B14F-4D97-AF65-F5344CB8AC3E}">
        <p14:creationId xmlns:p14="http://schemas.microsoft.com/office/powerpoint/2010/main" val="2944744397"/>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910349911"/>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Centered with Large Picture">
    <p:spTree>
      <p:nvGrpSpPr>
        <p:cNvPr id="1" name=""/>
        <p:cNvGrpSpPr/>
        <p:nvPr/>
      </p:nvGrpSpPr>
      <p:grpSpPr>
        <a:xfrm>
          <a:off x="0" y="0"/>
          <a:ext cx="0" cy="0"/>
          <a:chOff x="0" y="0"/>
          <a:chExt cx="0" cy="0"/>
        </a:xfrm>
      </p:grpSpPr>
      <p:sp>
        <p:nvSpPr>
          <p:cNvPr id="3" name="Picture Placeholder 2" hidden="1"/>
          <p:cNvSpPr>
            <a:spLocks noGrp="1"/>
          </p:cNvSpPr>
          <p:nvPr>
            <p:ph type="pic" sz="quarter" idx="10"/>
          </p:nvPr>
        </p:nvSpPr>
        <p:spPr>
          <a:xfrm>
            <a:off x="0" y="0"/>
            <a:ext cx="9144000" cy="6858000"/>
          </a:xfrm>
          <a:prstGeom prst="rect">
            <a:avLst/>
          </a:prstGeom>
        </p:spPr>
        <p:txBody>
          <a:bodyPr vert="horz"/>
          <a:lstStyle>
            <a:lvl1pPr marL="0" indent="0" algn="ctr">
              <a:buNone/>
              <a:defRPr/>
            </a:lvl1pPr>
          </a:lstStyle>
          <a:p>
            <a:r>
              <a:rPr lang="en-US" dirty="0"/>
              <a:t>Click icon to add picture</a:t>
            </a:r>
          </a:p>
        </p:txBody>
      </p:sp>
      <p:sp>
        <p:nvSpPr>
          <p:cNvPr id="5" name="Title 1"/>
          <p:cNvSpPr>
            <a:spLocks noGrp="1"/>
          </p:cNvSpPr>
          <p:nvPr>
            <p:ph type="title"/>
          </p:nvPr>
        </p:nvSpPr>
        <p:spPr>
          <a:xfrm>
            <a:off x="3101359" y="2834640"/>
            <a:ext cx="2941282" cy="535531"/>
          </a:xfrm>
          <a:prstGeom prst="rect">
            <a:avLst/>
          </a:prstGeom>
        </p:spPr>
        <p:txBody>
          <a:bodyPr>
            <a:noAutofit/>
          </a:bodyPr>
          <a:lstStyle>
            <a:lvl1pPr algn="ctr">
              <a:defRPr>
                <a:solidFill>
                  <a:schemeClr val="bg1"/>
                </a:solidFill>
                <a:latin typeface="+mj-lt"/>
              </a:defRPr>
            </a:lvl1pPr>
          </a:lstStyle>
          <a:p>
            <a:pPr algn="ctr"/>
            <a:r>
              <a:rPr lang="en-US">
                <a:solidFill>
                  <a:schemeClr val="bg1"/>
                </a:solidFill>
              </a:rPr>
              <a:t>Click to edit Master title style</a:t>
            </a:r>
            <a:endParaRPr lang="en-US" dirty="0">
              <a:solidFill>
                <a:schemeClr val="bg1"/>
              </a:solidFill>
            </a:endParaRPr>
          </a:p>
        </p:txBody>
      </p:sp>
    </p:spTree>
    <p:custDataLst>
      <p:tags r:id="rId1"/>
    </p:custDataLst>
    <p:extLst>
      <p:ext uri="{BB962C8B-B14F-4D97-AF65-F5344CB8AC3E}">
        <p14:creationId xmlns:p14="http://schemas.microsoft.com/office/powerpoint/2010/main" val="201036786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dium Image To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2740"/>
            <a:ext cx="9144000" cy="2746995"/>
          </a:xfrm>
          <a:prstGeom prst="rect">
            <a:avLst/>
          </a:prstGeom>
        </p:spPr>
        <p:txBody>
          <a:bodyPr vert="horz"/>
          <a:lstStyle/>
          <a:p>
            <a:r>
              <a:rPr lang="en-US" dirty="0"/>
              <a:t>Click icon to add picture</a:t>
            </a:r>
          </a:p>
        </p:txBody>
      </p:sp>
      <p:sp>
        <p:nvSpPr>
          <p:cNvPr id="4"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4115553691"/>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COA BLUE - Main Concept w/5 Supporting Point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41960" y="2499360"/>
            <a:ext cx="3291840" cy="1920240"/>
          </a:xfrm>
          <a:prstGeom prst="rect">
            <a:avLst/>
          </a:prstGeom>
        </p:spPr>
        <p:txBody>
          <a:bodyPr anchor="ctr" anchorCtr="0"/>
          <a:lstStyle>
            <a:lvl1pPr>
              <a:defRPr b="0" cap="small" baseline="0">
                <a:solidFill>
                  <a:schemeClr val="tx1"/>
                </a:solidFill>
                <a:effectLst>
                  <a:outerShdw blurRad="38100" dist="38100" dir="2700000" algn="tl">
                    <a:srgbClr val="000000">
                      <a:alpha val="43137"/>
                    </a:srgbClr>
                  </a:outerShdw>
                </a:effectLst>
                <a:latin typeface="+mj-lt"/>
              </a:defRPr>
            </a:lvl1pPr>
          </a:lstStyle>
          <a:p>
            <a:r>
              <a:rPr lang="en-US" sz="4000" dirty="0"/>
              <a:t>Main Concept</a:t>
            </a:r>
          </a:p>
        </p:txBody>
      </p:sp>
      <p:sp>
        <p:nvSpPr>
          <p:cNvPr id="9" name="Shape 52"/>
          <p:cNvSpPr/>
          <p:nvPr userDrawn="1"/>
        </p:nvSpPr>
        <p:spPr>
          <a:xfrm>
            <a:off x="3843393" y="879502"/>
            <a:ext cx="2842777" cy="5133601"/>
          </a:xfrm>
          <a:custGeom>
            <a:avLst/>
            <a:gdLst/>
            <a:ahLst/>
            <a:cxnLst>
              <a:cxn ang="0">
                <a:pos x="wd2" y="hd2"/>
              </a:cxn>
              <a:cxn ang="5400000">
                <a:pos x="wd2" y="hd2"/>
              </a:cxn>
              <a:cxn ang="10800000">
                <a:pos x="wd2" y="hd2"/>
              </a:cxn>
              <a:cxn ang="16200000">
                <a:pos x="wd2" y="hd2"/>
              </a:cxn>
            </a:cxnLst>
            <a:rect l="0" t="0" r="r" b="b"/>
            <a:pathLst>
              <a:path w="21593" h="20833" extrusionOk="0">
                <a:moveTo>
                  <a:pt x="105" y="113"/>
                </a:moveTo>
                <a:cubicBezTo>
                  <a:pt x="5830" y="-354"/>
                  <a:pt x="11634" y="645"/>
                  <a:pt x="15772" y="2810"/>
                </a:cubicBezTo>
                <a:cubicBezTo>
                  <a:pt x="19603" y="4814"/>
                  <a:pt x="21586" y="7597"/>
                  <a:pt x="21593" y="10464"/>
                </a:cubicBezTo>
                <a:cubicBezTo>
                  <a:pt x="21600" y="13161"/>
                  <a:pt x="19854" y="15792"/>
                  <a:pt x="16398" y="17757"/>
                </a:cubicBezTo>
                <a:cubicBezTo>
                  <a:pt x="12200" y="20143"/>
                  <a:pt x="6042" y="21246"/>
                  <a:pt x="0" y="20693"/>
                </a:cubicBezTo>
              </a:path>
            </a:pathLst>
          </a:custGeom>
          <a:ln w="22225">
            <a:solidFill>
              <a:schemeClr val="tx2">
                <a:lumMod val="20000"/>
                <a:lumOff val="80000"/>
              </a:schemeClr>
            </a:solidFill>
            <a:prstDash val="solid"/>
            <a:miter/>
          </a:ln>
        </p:spPr>
        <p:txBody>
          <a:bodyPr lIns="32146" rIns="32146"/>
          <a:lstStyle/>
          <a:p>
            <a:pPr>
              <a:defRPr sz="2400"/>
            </a:pPr>
            <a:endParaRPr sz="1687" dirty="0">
              <a:solidFill>
                <a:srgbClr val="000000"/>
              </a:solidFill>
            </a:endParaRPr>
          </a:p>
        </p:txBody>
      </p:sp>
      <p:sp>
        <p:nvSpPr>
          <p:cNvPr id="10" name="Shape 54"/>
          <p:cNvSpPr/>
          <p:nvPr userDrawn="1"/>
        </p:nvSpPr>
        <p:spPr>
          <a:xfrm rot="10800000">
            <a:off x="3200400" y="5370844"/>
            <a:ext cx="1133813"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1" name="Shape 55"/>
          <p:cNvSpPr/>
          <p:nvPr userDrawn="1"/>
        </p:nvSpPr>
        <p:spPr>
          <a:xfrm rot="10800000" flipV="1">
            <a:off x="3341381" y="5512071"/>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2" name="Shape 56"/>
          <p:cNvSpPr/>
          <p:nvPr userDrawn="1"/>
        </p:nvSpPr>
        <p:spPr>
          <a:xfrm rot="10800000">
            <a:off x="4953001" y="4762473"/>
            <a:ext cx="1133813"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2">
              <a:alpha val="27843"/>
            </a:schemeClr>
          </a:solidFill>
          <a:ln w="19050" cap="flat">
            <a:noFill/>
            <a:prstDash val="solid"/>
            <a:miter lim="800000"/>
          </a:ln>
          <a:effectLst/>
        </p:spPr>
        <p:txBody>
          <a:bodyPr wrap="square" lIns="32146" tIns="32146" rIns="32146" bIns="32146" numCol="1" anchor="t">
            <a:noAutofit/>
          </a:bodyPr>
          <a:lstStyle/>
          <a:p>
            <a:pPr defTabSz="642915"/>
            <a:endParaRPr sz="3937" dirty="0">
              <a:solidFill>
                <a:srgbClr val="000000"/>
              </a:solidFill>
              <a:latin typeface="Gill Sans"/>
              <a:ea typeface="Gill Sans"/>
              <a:cs typeface="Gill Sans"/>
            </a:endParaRPr>
          </a:p>
        </p:txBody>
      </p:sp>
      <p:sp>
        <p:nvSpPr>
          <p:cNvPr id="13" name="Shape 57"/>
          <p:cNvSpPr/>
          <p:nvPr userDrawn="1"/>
        </p:nvSpPr>
        <p:spPr>
          <a:xfrm rot="10800000" flipV="1">
            <a:off x="5093983" y="5009735"/>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4" name="Shape 58"/>
          <p:cNvSpPr/>
          <p:nvPr userDrawn="1"/>
        </p:nvSpPr>
        <p:spPr>
          <a:xfrm rot="10800000">
            <a:off x="4953000" y="1022193"/>
            <a:ext cx="1133814"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5" name="Shape 59"/>
          <p:cNvSpPr/>
          <p:nvPr userDrawn="1"/>
        </p:nvSpPr>
        <p:spPr>
          <a:xfrm rot="10800000" flipV="1">
            <a:off x="5093982" y="1269455"/>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6" name="Shape 60"/>
          <p:cNvSpPr/>
          <p:nvPr userDrawn="1"/>
        </p:nvSpPr>
        <p:spPr>
          <a:xfrm rot="10800000">
            <a:off x="5652205" y="2858804"/>
            <a:ext cx="1133813" cy="11357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7" name="Shape 61"/>
          <p:cNvSpPr/>
          <p:nvPr userDrawn="1"/>
        </p:nvSpPr>
        <p:spPr>
          <a:xfrm rot="10800000" flipV="1">
            <a:off x="5793186" y="3000032"/>
            <a:ext cx="851851"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8" name="Shape 69"/>
          <p:cNvSpPr/>
          <p:nvPr userDrawn="1"/>
        </p:nvSpPr>
        <p:spPr>
          <a:xfrm rot="10800000">
            <a:off x="3200400" y="351245"/>
            <a:ext cx="1133814" cy="11357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2">
              <a:alpha val="27843"/>
            </a:schemeClr>
          </a:solidFill>
          <a:ln w="19050" cap="flat">
            <a:noFill/>
            <a:prstDash val="solid"/>
            <a:miter lim="8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9" name="Shape 70"/>
          <p:cNvSpPr/>
          <p:nvPr userDrawn="1"/>
        </p:nvSpPr>
        <p:spPr>
          <a:xfrm rot="10800000" flipV="1">
            <a:off x="3341382" y="598507"/>
            <a:ext cx="851851" cy="85334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cap="flat">
            <a:solidFill>
              <a:schemeClr val="accent4">
                <a:lumMod val="75000"/>
              </a:schemeClr>
            </a:solidFill>
            <a:miter lim="4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20" name="Shape - graph"/>
          <p:cNvSpPr/>
          <p:nvPr userDrawn="1"/>
        </p:nvSpPr>
        <p:spPr>
          <a:xfrm>
            <a:off x="5314805" y="5140120"/>
            <a:ext cx="410204" cy="380502"/>
          </a:xfrm>
          <a:custGeom>
            <a:avLst/>
            <a:gdLst/>
            <a:ahLst/>
            <a:cxnLst>
              <a:cxn ang="0">
                <a:pos x="wd2" y="hd2"/>
              </a:cxn>
              <a:cxn ang="5400000">
                <a:pos x="wd2" y="hd2"/>
              </a:cxn>
              <a:cxn ang="10800000">
                <a:pos x="wd2" y="hd2"/>
              </a:cxn>
              <a:cxn ang="16200000">
                <a:pos x="wd2" y="hd2"/>
              </a:cxn>
            </a:cxnLst>
            <a:rect l="0" t="0" r="r" b="b"/>
            <a:pathLst>
              <a:path w="21600" h="21600" extrusionOk="0">
                <a:moveTo>
                  <a:pt x="7369" y="21600"/>
                </a:moveTo>
                <a:cubicBezTo>
                  <a:pt x="7454" y="21600"/>
                  <a:pt x="7539" y="21600"/>
                  <a:pt x="7624" y="21600"/>
                </a:cubicBezTo>
                <a:cubicBezTo>
                  <a:pt x="7624" y="21600"/>
                  <a:pt x="7708" y="21600"/>
                  <a:pt x="7793" y="21600"/>
                </a:cubicBezTo>
                <a:cubicBezTo>
                  <a:pt x="14231" y="21600"/>
                  <a:pt x="14231" y="21600"/>
                  <a:pt x="14231" y="21600"/>
                </a:cubicBezTo>
                <a:cubicBezTo>
                  <a:pt x="14315" y="21600"/>
                  <a:pt x="14400" y="21600"/>
                  <a:pt x="14485" y="21600"/>
                </a:cubicBezTo>
                <a:cubicBezTo>
                  <a:pt x="14485" y="21600"/>
                  <a:pt x="14569" y="21600"/>
                  <a:pt x="14654" y="21600"/>
                </a:cubicBezTo>
                <a:cubicBezTo>
                  <a:pt x="21092" y="21600"/>
                  <a:pt x="21092" y="21600"/>
                  <a:pt x="21092" y="21600"/>
                </a:cubicBezTo>
                <a:cubicBezTo>
                  <a:pt x="21431" y="21600"/>
                  <a:pt x="21600" y="21418"/>
                  <a:pt x="21600" y="21053"/>
                </a:cubicBezTo>
                <a:cubicBezTo>
                  <a:pt x="21600" y="12851"/>
                  <a:pt x="21600" y="12851"/>
                  <a:pt x="21600" y="12851"/>
                </a:cubicBezTo>
                <a:cubicBezTo>
                  <a:pt x="21600" y="12577"/>
                  <a:pt x="21431" y="12304"/>
                  <a:pt x="21092" y="12304"/>
                </a:cubicBezTo>
                <a:cubicBezTo>
                  <a:pt x="14739" y="12304"/>
                  <a:pt x="14739" y="12304"/>
                  <a:pt x="14739" y="12304"/>
                </a:cubicBezTo>
                <a:cubicBezTo>
                  <a:pt x="14739" y="5742"/>
                  <a:pt x="14739" y="5742"/>
                  <a:pt x="14739" y="5742"/>
                </a:cubicBezTo>
                <a:cubicBezTo>
                  <a:pt x="14739" y="5468"/>
                  <a:pt x="14569" y="5195"/>
                  <a:pt x="14231" y="5195"/>
                </a:cubicBezTo>
                <a:cubicBezTo>
                  <a:pt x="7878" y="5195"/>
                  <a:pt x="7878" y="5195"/>
                  <a:pt x="7878" y="5195"/>
                </a:cubicBezTo>
                <a:cubicBezTo>
                  <a:pt x="7878" y="547"/>
                  <a:pt x="7878" y="547"/>
                  <a:pt x="7878" y="547"/>
                </a:cubicBezTo>
                <a:cubicBezTo>
                  <a:pt x="7878" y="273"/>
                  <a:pt x="7708" y="0"/>
                  <a:pt x="7369" y="0"/>
                </a:cubicBezTo>
                <a:cubicBezTo>
                  <a:pt x="508" y="0"/>
                  <a:pt x="508" y="0"/>
                  <a:pt x="508" y="0"/>
                </a:cubicBezTo>
                <a:cubicBezTo>
                  <a:pt x="254" y="0"/>
                  <a:pt x="0" y="273"/>
                  <a:pt x="0" y="547"/>
                </a:cubicBezTo>
                <a:cubicBezTo>
                  <a:pt x="0" y="21053"/>
                  <a:pt x="0" y="21053"/>
                  <a:pt x="0" y="21053"/>
                </a:cubicBezTo>
                <a:cubicBezTo>
                  <a:pt x="0" y="21418"/>
                  <a:pt x="254" y="21600"/>
                  <a:pt x="508" y="21600"/>
                </a:cubicBezTo>
                <a:lnTo>
                  <a:pt x="7369" y="21600"/>
                </a:lnTo>
                <a:close/>
                <a:moveTo>
                  <a:pt x="20584" y="13397"/>
                </a:moveTo>
                <a:cubicBezTo>
                  <a:pt x="20584" y="20506"/>
                  <a:pt x="20584" y="20506"/>
                  <a:pt x="20584" y="20506"/>
                </a:cubicBezTo>
                <a:cubicBezTo>
                  <a:pt x="14739" y="20506"/>
                  <a:pt x="14739" y="20506"/>
                  <a:pt x="14739" y="20506"/>
                </a:cubicBezTo>
                <a:cubicBezTo>
                  <a:pt x="14739" y="13397"/>
                  <a:pt x="14739" y="13397"/>
                  <a:pt x="14739" y="13397"/>
                </a:cubicBezTo>
                <a:lnTo>
                  <a:pt x="20584" y="13397"/>
                </a:lnTo>
                <a:close/>
                <a:moveTo>
                  <a:pt x="13722" y="6289"/>
                </a:moveTo>
                <a:cubicBezTo>
                  <a:pt x="13722" y="20506"/>
                  <a:pt x="13722" y="20506"/>
                  <a:pt x="13722" y="20506"/>
                </a:cubicBezTo>
                <a:cubicBezTo>
                  <a:pt x="7878" y="20506"/>
                  <a:pt x="7878" y="20506"/>
                  <a:pt x="7878" y="20506"/>
                </a:cubicBezTo>
                <a:cubicBezTo>
                  <a:pt x="7878" y="6289"/>
                  <a:pt x="7878" y="6289"/>
                  <a:pt x="7878" y="6289"/>
                </a:cubicBezTo>
                <a:lnTo>
                  <a:pt x="13722" y="6289"/>
                </a:lnTo>
                <a:close/>
                <a:moveTo>
                  <a:pt x="1016" y="1094"/>
                </a:moveTo>
                <a:cubicBezTo>
                  <a:pt x="6861" y="1094"/>
                  <a:pt x="6861" y="1094"/>
                  <a:pt x="6861" y="1094"/>
                </a:cubicBezTo>
                <a:cubicBezTo>
                  <a:pt x="6861" y="20506"/>
                  <a:pt x="6861" y="20506"/>
                  <a:pt x="6861" y="20506"/>
                </a:cubicBezTo>
                <a:cubicBezTo>
                  <a:pt x="1016" y="20506"/>
                  <a:pt x="1016" y="20506"/>
                  <a:pt x="1016" y="20506"/>
                </a:cubicBezTo>
                <a:lnTo>
                  <a:pt x="1016" y="1094"/>
                </a:lnTo>
                <a:close/>
              </a:path>
            </a:pathLst>
          </a:custGeom>
          <a:solidFill>
            <a:schemeClr val="bg1"/>
          </a:solidFill>
          <a:ln w="12700">
            <a:miter lim="400000"/>
          </a:ln>
        </p:spPr>
        <p:txBody>
          <a:bodyPr lIns="32146" rIns="32146"/>
          <a:lstStyle/>
          <a:p>
            <a:pPr defTabSz="642915">
              <a:defRPr sz="1800">
                <a:latin typeface="Calibri"/>
                <a:ea typeface="Calibri"/>
                <a:cs typeface="Calibri"/>
                <a:sym typeface="Calibri"/>
              </a:defRPr>
            </a:pPr>
            <a:endParaRPr sz="1266" dirty="0">
              <a:solidFill>
                <a:srgbClr val="000000"/>
              </a:solidFill>
              <a:ea typeface="Calibri"/>
              <a:cs typeface="Calibri"/>
              <a:sym typeface="Calibri"/>
            </a:endParaRPr>
          </a:p>
        </p:txBody>
      </p:sp>
      <p:sp>
        <p:nvSpPr>
          <p:cNvPr id="21" name="shape -bullhorn"/>
          <p:cNvSpPr/>
          <p:nvPr userDrawn="1"/>
        </p:nvSpPr>
        <p:spPr>
          <a:xfrm>
            <a:off x="3565014" y="5841155"/>
            <a:ext cx="404584" cy="407245"/>
          </a:xfrm>
          <a:custGeom>
            <a:avLst/>
            <a:gdLst/>
            <a:ahLst/>
            <a:cxnLst>
              <a:cxn ang="0">
                <a:pos x="wd2" y="hd2"/>
              </a:cxn>
              <a:cxn ang="5400000">
                <a:pos x="wd2" y="hd2"/>
              </a:cxn>
              <a:cxn ang="10800000">
                <a:pos x="wd2" y="hd2"/>
              </a:cxn>
              <a:cxn ang="16200000">
                <a:pos x="wd2" y="hd2"/>
              </a:cxn>
            </a:cxnLst>
            <a:rect l="0" t="0" r="r" b="b"/>
            <a:pathLst>
              <a:path w="21600" h="21571" extrusionOk="0">
                <a:moveTo>
                  <a:pt x="19200" y="6519"/>
                </a:moveTo>
                <a:cubicBezTo>
                  <a:pt x="19200" y="481"/>
                  <a:pt x="19200" y="481"/>
                  <a:pt x="19200" y="481"/>
                </a:cubicBezTo>
                <a:cubicBezTo>
                  <a:pt x="19200" y="311"/>
                  <a:pt x="19114" y="141"/>
                  <a:pt x="18943" y="56"/>
                </a:cubicBezTo>
                <a:cubicBezTo>
                  <a:pt x="18771" y="-29"/>
                  <a:pt x="18514" y="-29"/>
                  <a:pt x="18343" y="141"/>
                </a:cubicBezTo>
                <a:cubicBezTo>
                  <a:pt x="12600" y="4308"/>
                  <a:pt x="12600" y="4308"/>
                  <a:pt x="12600" y="4308"/>
                </a:cubicBezTo>
                <a:cubicBezTo>
                  <a:pt x="4114" y="4308"/>
                  <a:pt x="4114" y="4308"/>
                  <a:pt x="4114" y="4308"/>
                </a:cubicBezTo>
                <a:cubicBezTo>
                  <a:pt x="3857" y="4308"/>
                  <a:pt x="3600" y="4478"/>
                  <a:pt x="3600" y="4818"/>
                </a:cubicBezTo>
                <a:cubicBezTo>
                  <a:pt x="3600" y="5158"/>
                  <a:pt x="3600" y="5158"/>
                  <a:pt x="3600" y="5158"/>
                </a:cubicBezTo>
                <a:cubicBezTo>
                  <a:pt x="1543" y="5414"/>
                  <a:pt x="0" y="7114"/>
                  <a:pt x="0" y="9240"/>
                </a:cubicBezTo>
                <a:cubicBezTo>
                  <a:pt x="0" y="11366"/>
                  <a:pt x="1543" y="13067"/>
                  <a:pt x="3600" y="13322"/>
                </a:cubicBezTo>
                <a:cubicBezTo>
                  <a:pt x="3600" y="13747"/>
                  <a:pt x="3600" y="13747"/>
                  <a:pt x="3600" y="13747"/>
                </a:cubicBezTo>
                <a:cubicBezTo>
                  <a:pt x="3600" y="14002"/>
                  <a:pt x="3857" y="14258"/>
                  <a:pt x="4114" y="14258"/>
                </a:cubicBezTo>
                <a:cubicBezTo>
                  <a:pt x="4886" y="14258"/>
                  <a:pt x="4886" y="14258"/>
                  <a:pt x="4886" y="14258"/>
                </a:cubicBezTo>
                <a:cubicBezTo>
                  <a:pt x="7886" y="21316"/>
                  <a:pt x="7886" y="21316"/>
                  <a:pt x="7886" y="21316"/>
                </a:cubicBezTo>
                <a:cubicBezTo>
                  <a:pt x="7971" y="21486"/>
                  <a:pt x="8143" y="21571"/>
                  <a:pt x="8400" y="21571"/>
                </a:cubicBezTo>
                <a:cubicBezTo>
                  <a:pt x="11743" y="21571"/>
                  <a:pt x="11743" y="21571"/>
                  <a:pt x="11743" y="21571"/>
                </a:cubicBezTo>
                <a:cubicBezTo>
                  <a:pt x="11914" y="21571"/>
                  <a:pt x="12086" y="21486"/>
                  <a:pt x="12171" y="21401"/>
                </a:cubicBezTo>
                <a:cubicBezTo>
                  <a:pt x="12257" y="21231"/>
                  <a:pt x="12257" y="21061"/>
                  <a:pt x="12171" y="20891"/>
                </a:cubicBezTo>
                <a:cubicBezTo>
                  <a:pt x="9343" y="14258"/>
                  <a:pt x="9343" y="14258"/>
                  <a:pt x="9343" y="14258"/>
                </a:cubicBezTo>
                <a:cubicBezTo>
                  <a:pt x="12600" y="14258"/>
                  <a:pt x="12600" y="14258"/>
                  <a:pt x="12600" y="14258"/>
                </a:cubicBezTo>
                <a:cubicBezTo>
                  <a:pt x="18343" y="18510"/>
                  <a:pt x="18343" y="18510"/>
                  <a:pt x="18343" y="18510"/>
                </a:cubicBezTo>
                <a:cubicBezTo>
                  <a:pt x="18429" y="18595"/>
                  <a:pt x="18600" y="18595"/>
                  <a:pt x="18686" y="18595"/>
                </a:cubicBezTo>
                <a:cubicBezTo>
                  <a:pt x="18771" y="18595"/>
                  <a:pt x="18857" y="18595"/>
                  <a:pt x="18943" y="18595"/>
                </a:cubicBezTo>
                <a:cubicBezTo>
                  <a:pt x="19114" y="18510"/>
                  <a:pt x="19200" y="18340"/>
                  <a:pt x="19200" y="18084"/>
                </a:cubicBezTo>
                <a:cubicBezTo>
                  <a:pt x="19200" y="11877"/>
                  <a:pt x="19200" y="11877"/>
                  <a:pt x="19200" y="11877"/>
                </a:cubicBezTo>
                <a:cubicBezTo>
                  <a:pt x="20571" y="11791"/>
                  <a:pt x="21600" y="10601"/>
                  <a:pt x="21600" y="9240"/>
                </a:cubicBezTo>
                <a:cubicBezTo>
                  <a:pt x="21600" y="7880"/>
                  <a:pt x="20571" y="6689"/>
                  <a:pt x="19200" y="6519"/>
                </a:cubicBezTo>
                <a:close/>
                <a:moveTo>
                  <a:pt x="1029" y="9240"/>
                </a:moveTo>
                <a:cubicBezTo>
                  <a:pt x="1029" y="7710"/>
                  <a:pt x="2143" y="6434"/>
                  <a:pt x="3600" y="6179"/>
                </a:cubicBezTo>
                <a:cubicBezTo>
                  <a:pt x="3600" y="12302"/>
                  <a:pt x="3600" y="12302"/>
                  <a:pt x="3600" y="12302"/>
                </a:cubicBezTo>
                <a:cubicBezTo>
                  <a:pt x="2143" y="12047"/>
                  <a:pt x="1029" y="10771"/>
                  <a:pt x="1029" y="9240"/>
                </a:cubicBezTo>
                <a:close/>
                <a:moveTo>
                  <a:pt x="10971" y="20551"/>
                </a:moveTo>
                <a:cubicBezTo>
                  <a:pt x="8743" y="20551"/>
                  <a:pt x="8743" y="20551"/>
                  <a:pt x="8743" y="20551"/>
                </a:cubicBezTo>
                <a:cubicBezTo>
                  <a:pt x="6000" y="14258"/>
                  <a:pt x="6000" y="14258"/>
                  <a:pt x="6000" y="14258"/>
                </a:cubicBezTo>
                <a:cubicBezTo>
                  <a:pt x="8229" y="14258"/>
                  <a:pt x="8229" y="14258"/>
                  <a:pt x="8229" y="14258"/>
                </a:cubicBezTo>
                <a:lnTo>
                  <a:pt x="10971" y="20551"/>
                </a:lnTo>
                <a:close/>
                <a:moveTo>
                  <a:pt x="18171" y="17064"/>
                </a:moveTo>
                <a:cubicBezTo>
                  <a:pt x="13029" y="13322"/>
                  <a:pt x="13029" y="13322"/>
                  <a:pt x="13029" y="13322"/>
                </a:cubicBezTo>
                <a:cubicBezTo>
                  <a:pt x="12943" y="13237"/>
                  <a:pt x="12857" y="13237"/>
                  <a:pt x="12771" y="13237"/>
                </a:cubicBezTo>
                <a:cubicBezTo>
                  <a:pt x="4629" y="13237"/>
                  <a:pt x="4629" y="13237"/>
                  <a:pt x="4629" y="13237"/>
                </a:cubicBezTo>
                <a:cubicBezTo>
                  <a:pt x="4629" y="5328"/>
                  <a:pt x="4629" y="5328"/>
                  <a:pt x="4629" y="5328"/>
                </a:cubicBezTo>
                <a:cubicBezTo>
                  <a:pt x="12257" y="5328"/>
                  <a:pt x="12257" y="5328"/>
                  <a:pt x="12257" y="5328"/>
                </a:cubicBezTo>
                <a:cubicBezTo>
                  <a:pt x="12257" y="9240"/>
                  <a:pt x="12257" y="9240"/>
                  <a:pt x="12257" y="9240"/>
                </a:cubicBezTo>
                <a:cubicBezTo>
                  <a:pt x="12257" y="9580"/>
                  <a:pt x="12429" y="9751"/>
                  <a:pt x="12771" y="9751"/>
                </a:cubicBezTo>
                <a:cubicBezTo>
                  <a:pt x="13029" y="9751"/>
                  <a:pt x="13286" y="9580"/>
                  <a:pt x="13286" y="9240"/>
                </a:cubicBezTo>
                <a:cubicBezTo>
                  <a:pt x="13286" y="5073"/>
                  <a:pt x="13286" y="5073"/>
                  <a:pt x="13286" y="5073"/>
                </a:cubicBezTo>
                <a:cubicBezTo>
                  <a:pt x="18171" y="1502"/>
                  <a:pt x="18171" y="1502"/>
                  <a:pt x="18171" y="1502"/>
                </a:cubicBezTo>
                <a:lnTo>
                  <a:pt x="18171" y="17064"/>
                </a:lnTo>
                <a:close/>
                <a:moveTo>
                  <a:pt x="19200" y="10856"/>
                </a:moveTo>
                <a:cubicBezTo>
                  <a:pt x="19200" y="7625"/>
                  <a:pt x="19200" y="7625"/>
                  <a:pt x="19200" y="7625"/>
                </a:cubicBezTo>
                <a:cubicBezTo>
                  <a:pt x="19971" y="7710"/>
                  <a:pt x="20571" y="8390"/>
                  <a:pt x="20571" y="9240"/>
                </a:cubicBezTo>
                <a:cubicBezTo>
                  <a:pt x="20571" y="10091"/>
                  <a:pt x="19971" y="10771"/>
                  <a:pt x="19200" y="10856"/>
                </a:cubicBezTo>
                <a:close/>
              </a:path>
            </a:pathLst>
          </a:custGeom>
          <a:solidFill>
            <a:schemeClr val="accent4">
              <a:lumMod val="50000"/>
            </a:schemeClr>
          </a:solidFill>
          <a:ln w="12700">
            <a:miter lim="400000"/>
          </a:ln>
        </p:spPr>
        <p:txBody>
          <a:bodyPr lIns="32146" rIns="32146"/>
          <a:lstStyle/>
          <a:p>
            <a:pPr defTabSz="642915">
              <a:defRPr sz="1800">
                <a:latin typeface="Calibri"/>
                <a:ea typeface="Calibri"/>
                <a:cs typeface="Calibri"/>
                <a:sym typeface="Calibri"/>
              </a:defRPr>
            </a:pPr>
            <a:endParaRPr sz="1266" dirty="0">
              <a:solidFill>
                <a:srgbClr val="000000"/>
              </a:solidFill>
              <a:ea typeface="Calibri"/>
              <a:cs typeface="Calibri"/>
              <a:sym typeface="Calibri"/>
            </a:endParaRPr>
          </a:p>
        </p:txBody>
      </p:sp>
      <p:sp>
        <p:nvSpPr>
          <p:cNvPr id="22" name="Freeform - lightbulb"/>
          <p:cNvSpPr>
            <a:spLocks noEditPoints="1"/>
          </p:cNvSpPr>
          <p:nvPr userDrawn="1"/>
        </p:nvSpPr>
        <p:spPr bwMode="auto">
          <a:xfrm>
            <a:off x="3623957" y="710780"/>
            <a:ext cx="286701" cy="416727"/>
          </a:xfrm>
          <a:custGeom>
            <a:avLst/>
            <a:gdLst>
              <a:gd name="T0" fmla="*/ 2636 w 5182"/>
              <a:gd name="T1" fmla="*/ 0 h 7558"/>
              <a:gd name="T2" fmla="*/ 2337 w 5182"/>
              <a:gd name="T3" fmla="*/ 0 h 7558"/>
              <a:gd name="T4" fmla="*/ 90 w 5182"/>
              <a:gd name="T5" fmla="*/ 2219 h 7558"/>
              <a:gd name="T6" fmla="*/ 779 w 5182"/>
              <a:gd name="T7" fmla="*/ 4289 h 7558"/>
              <a:gd name="T8" fmla="*/ 1318 w 5182"/>
              <a:gd name="T9" fmla="*/ 5758 h 7558"/>
              <a:gd name="T10" fmla="*/ 1318 w 5182"/>
              <a:gd name="T11" fmla="*/ 6028 h 7558"/>
              <a:gd name="T12" fmla="*/ 1498 w 5182"/>
              <a:gd name="T13" fmla="*/ 6208 h 7558"/>
              <a:gd name="T14" fmla="*/ 3774 w 5182"/>
              <a:gd name="T15" fmla="*/ 6208 h 7558"/>
              <a:gd name="T16" fmla="*/ 3954 w 5182"/>
              <a:gd name="T17" fmla="*/ 6028 h 7558"/>
              <a:gd name="T18" fmla="*/ 3954 w 5182"/>
              <a:gd name="T19" fmla="*/ 5758 h 7558"/>
              <a:gd name="T20" fmla="*/ 4523 w 5182"/>
              <a:gd name="T21" fmla="*/ 4259 h 7558"/>
              <a:gd name="T22" fmla="*/ 5182 w 5182"/>
              <a:gd name="T23" fmla="*/ 2549 h 7558"/>
              <a:gd name="T24" fmla="*/ 2636 w 5182"/>
              <a:gd name="T25" fmla="*/ 0 h 7558"/>
              <a:gd name="T26" fmla="*/ 4283 w 5182"/>
              <a:gd name="T27" fmla="*/ 4019 h 7558"/>
              <a:gd name="T28" fmla="*/ 3595 w 5182"/>
              <a:gd name="T29" fmla="*/ 5758 h 7558"/>
              <a:gd name="T30" fmla="*/ 3595 w 5182"/>
              <a:gd name="T31" fmla="*/ 5848 h 7558"/>
              <a:gd name="T32" fmla="*/ 1678 w 5182"/>
              <a:gd name="T33" fmla="*/ 5848 h 7558"/>
              <a:gd name="T34" fmla="*/ 1678 w 5182"/>
              <a:gd name="T35" fmla="*/ 5758 h 7558"/>
              <a:gd name="T36" fmla="*/ 1049 w 5182"/>
              <a:gd name="T37" fmla="*/ 4049 h 7558"/>
              <a:gd name="T38" fmla="*/ 450 w 5182"/>
              <a:gd name="T39" fmla="*/ 2249 h 7558"/>
              <a:gd name="T40" fmla="*/ 2397 w 5182"/>
              <a:gd name="T41" fmla="*/ 360 h 7558"/>
              <a:gd name="T42" fmla="*/ 2636 w 5182"/>
              <a:gd name="T43" fmla="*/ 360 h 7558"/>
              <a:gd name="T44" fmla="*/ 4822 w 5182"/>
              <a:gd name="T45" fmla="*/ 2549 h 7558"/>
              <a:gd name="T46" fmla="*/ 4283 w 5182"/>
              <a:gd name="T47" fmla="*/ 4019 h 7558"/>
              <a:gd name="T48" fmla="*/ 3714 w 5182"/>
              <a:gd name="T49" fmla="*/ 6508 h 7558"/>
              <a:gd name="T50" fmla="*/ 1558 w 5182"/>
              <a:gd name="T51" fmla="*/ 6508 h 7558"/>
              <a:gd name="T52" fmla="*/ 1378 w 5182"/>
              <a:gd name="T53" fmla="*/ 6688 h 7558"/>
              <a:gd name="T54" fmla="*/ 1558 w 5182"/>
              <a:gd name="T55" fmla="*/ 6868 h 7558"/>
              <a:gd name="T56" fmla="*/ 3714 w 5182"/>
              <a:gd name="T57" fmla="*/ 6868 h 7558"/>
              <a:gd name="T58" fmla="*/ 3894 w 5182"/>
              <a:gd name="T59" fmla="*/ 6688 h 7558"/>
              <a:gd name="T60" fmla="*/ 3714 w 5182"/>
              <a:gd name="T61" fmla="*/ 6508 h 7558"/>
              <a:gd name="T62" fmla="*/ 3265 w 5182"/>
              <a:gd name="T63" fmla="*/ 7198 h 7558"/>
              <a:gd name="T64" fmla="*/ 2007 w 5182"/>
              <a:gd name="T65" fmla="*/ 7198 h 7558"/>
              <a:gd name="T66" fmla="*/ 1827 w 5182"/>
              <a:gd name="T67" fmla="*/ 7378 h 7558"/>
              <a:gd name="T68" fmla="*/ 2007 w 5182"/>
              <a:gd name="T69" fmla="*/ 7558 h 7558"/>
              <a:gd name="T70" fmla="*/ 3265 w 5182"/>
              <a:gd name="T71" fmla="*/ 7558 h 7558"/>
              <a:gd name="T72" fmla="*/ 3445 w 5182"/>
              <a:gd name="T73" fmla="*/ 7378 h 7558"/>
              <a:gd name="T74" fmla="*/ 3265 w 5182"/>
              <a:gd name="T75" fmla="*/ 7198 h 7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82" h="7558">
                <a:moveTo>
                  <a:pt x="2636" y="0"/>
                </a:moveTo>
                <a:cubicBezTo>
                  <a:pt x="2546" y="0"/>
                  <a:pt x="2426" y="0"/>
                  <a:pt x="2337" y="0"/>
                </a:cubicBezTo>
                <a:cubicBezTo>
                  <a:pt x="1198" y="120"/>
                  <a:pt x="240" y="1049"/>
                  <a:pt x="90" y="2219"/>
                </a:cubicBezTo>
                <a:cubicBezTo>
                  <a:pt x="0" y="2969"/>
                  <a:pt x="240" y="3749"/>
                  <a:pt x="779" y="4289"/>
                </a:cubicBezTo>
                <a:cubicBezTo>
                  <a:pt x="1139" y="4679"/>
                  <a:pt x="1318" y="5189"/>
                  <a:pt x="1318" y="5758"/>
                </a:cubicBezTo>
                <a:cubicBezTo>
                  <a:pt x="1318" y="6028"/>
                  <a:pt x="1318" y="6028"/>
                  <a:pt x="1318" y="6028"/>
                </a:cubicBezTo>
                <a:cubicBezTo>
                  <a:pt x="1318" y="6118"/>
                  <a:pt x="1408" y="6208"/>
                  <a:pt x="1498" y="6208"/>
                </a:cubicBezTo>
                <a:cubicBezTo>
                  <a:pt x="3774" y="6208"/>
                  <a:pt x="3774" y="6208"/>
                  <a:pt x="3774" y="6208"/>
                </a:cubicBezTo>
                <a:cubicBezTo>
                  <a:pt x="3864" y="6208"/>
                  <a:pt x="3954" y="6118"/>
                  <a:pt x="3954" y="6028"/>
                </a:cubicBezTo>
                <a:cubicBezTo>
                  <a:pt x="3954" y="5758"/>
                  <a:pt x="3954" y="5758"/>
                  <a:pt x="3954" y="5758"/>
                </a:cubicBezTo>
                <a:cubicBezTo>
                  <a:pt x="3954" y="5219"/>
                  <a:pt x="4164" y="4679"/>
                  <a:pt x="4523" y="4259"/>
                </a:cubicBezTo>
                <a:cubicBezTo>
                  <a:pt x="4972" y="3779"/>
                  <a:pt x="5182" y="3179"/>
                  <a:pt x="5182" y="2549"/>
                </a:cubicBezTo>
                <a:cubicBezTo>
                  <a:pt x="5182" y="1139"/>
                  <a:pt x="4044" y="0"/>
                  <a:pt x="2636" y="0"/>
                </a:cubicBezTo>
                <a:close/>
                <a:moveTo>
                  <a:pt x="4283" y="4019"/>
                </a:moveTo>
                <a:cubicBezTo>
                  <a:pt x="3834" y="4499"/>
                  <a:pt x="3595" y="5129"/>
                  <a:pt x="3595" y="5758"/>
                </a:cubicBezTo>
                <a:cubicBezTo>
                  <a:pt x="3595" y="5848"/>
                  <a:pt x="3595" y="5848"/>
                  <a:pt x="3595" y="5848"/>
                </a:cubicBezTo>
                <a:cubicBezTo>
                  <a:pt x="1678" y="5848"/>
                  <a:pt x="1678" y="5848"/>
                  <a:pt x="1678" y="5848"/>
                </a:cubicBezTo>
                <a:cubicBezTo>
                  <a:pt x="1678" y="5758"/>
                  <a:pt x="1678" y="5758"/>
                  <a:pt x="1678" y="5758"/>
                </a:cubicBezTo>
                <a:cubicBezTo>
                  <a:pt x="1678" y="5099"/>
                  <a:pt x="1468" y="4499"/>
                  <a:pt x="1049" y="4049"/>
                </a:cubicBezTo>
                <a:cubicBezTo>
                  <a:pt x="599" y="3569"/>
                  <a:pt x="390" y="2909"/>
                  <a:pt x="450" y="2249"/>
                </a:cubicBezTo>
                <a:cubicBezTo>
                  <a:pt x="570" y="1259"/>
                  <a:pt x="1378" y="480"/>
                  <a:pt x="2397" y="360"/>
                </a:cubicBezTo>
                <a:cubicBezTo>
                  <a:pt x="2456" y="360"/>
                  <a:pt x="2546" y="360"/>
                  <a:pt x="2636" y="360"/>
                </a:cubicBezTo>
                <a:cubicBezTo>
                  <a:pt x="3834" y="360"/>
                  <a:pt x="4822" y="1319"/>
                  <a:pt x="4822" y="2549"/>
                </a:cubicBezTo>
                <a:cubicBezTo>
                  <a:pt x="4822" y="3089"/>
                  <a:pt x="4643" y="3599"/>
                  <a:pt x="4283" y="4019"/>
                </a:cubicBezTo>
                <a:close/>
                <a:moveTo>
                  <a:pt x="3714" y="6508"/>
                </a:moveTo>
                <a:cubicBezTo>
                  <a:pt x="1558" y="6508"/>
                  <a:pt x="1558" y="6508"/>
                  <a:pt x="1558" y="6508"/>
                </a:cubicBezTo>
                <a:cubicBezTo>
                  <a:pt x="1468" y="6508"/>
                  <a:pt x="1378" y="6598"/>
                  <a:pt x="1378" y="6688"/>
                </a:cubicBezTo>
                <a:cubicBezTo>
                  <a:pt x="1378" y="6808"/>
                  <a:pt x="1468" y="6868"/>
                  <a:pt x="1558" y="6868"/>
                </a:cubicBezTo>
                <a:cubicBezTo>
                  <a:pt x="3714" y="6868"/>
                  <a:pt x="3714" y="6868"/>
                  <a:pt x="3714" y="6868"/>
                </a:cubicBezTo>
                <a:cubicBezTo>
                  <a:pt x="3804" y="6868"/>
                  <a:pt x="3894" y="6808"/>
                  <a:pt x="3894" y="6688"/>
                </a:cubicBezTo>
                <a:cubicBezTo>
                  <a:pt x="3894" y="6598"/>
                  <a:pt x="3804" y="6508"/>
                  <a:pt x="3714" y="6508"/>
                </a:cubicBezTo>
                <a:close/>
                <a:moveTo>
                  <a:pt x="3265" y="7198"/>
                </a:moveTo>
                <a:cubicBezTo>
                  <a:pt x="2007" y="7198"/>
                  <a:pt x="2007" y="7198"/>
                  <a:pt x="2007" y="7198"/>
                </a:cubicBezTo>
                <a:cubicBezTo>
                  <a:pt x="1917" y="7198"/>
                  <a:pt x="1827" y="7258"/>
                  <a:pt x="1827" y="7378"/>
                </a:cubicBezTo>
                <a:cubicBezTo>
                  <a:pt x="1827" y="7468"/>
                  <a:pt x="1917" y="7558"/>
                  <a:pt x="2007" y="7558"/>
                </a:cubicBezTo>
                <a:cubicBezTo>
                  <a:pt x="3265" y="7558"/>
                  <a:pt x="3265" y="7558"/>
                  <a:pt x="3265" y="7558"/>
                </a:cubicBezTo>
                <a:cubicBezTo>
                  <a:pt x="3355" y="7558"/>
                  <a:pt x="3445" y="7468"/>
                  <a:pt x="3445" y="7378"/>
                </a:cubicBezTo>
                <a:cubicBezTo>
                  <a:pt x="3445" y="7258"/>
                  <a:pt x="3355" y="7198"/>
                  <a:pt x="3265" y="7198"/>
                </a:cubicBezTo>
                <a:close/>
              </a:path>
            </a:pathLst>
          </a:custGeom>
          <a:solidFill>
            <a:schemeClr val="bg1"/>
          </a:solidFill>
          <a:ln w="0">
            <a:noFill/>
            <a:prstDash val="solid"/>
            <a:round/>
            <a:headEnd/>
            <a:tailEnd/>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23" name="Freeform - head"/>
          <p:cNvSpPr>
            <a:spLocks noEditPoints="1"/>
          </p:cNvSpPr>
          <p:nvPr userDrawn="1"/>
        </p:nvSpPr>
        <p:spPr bwMode="auto">
          <a:xfrm>
            <a:off x="5343679" y="1374978"/>
            <a:ext cx="352457" cy="430225"/>
          </a:xfrm>
          <a:custGeom>
            <a:avLst/>
            <a:gdLst>
              <a:gd name="T0" fmla="*/ 201 w 208"/>
              <a:gd name="T1" fmla="*/ 135 h 254"/>
              <a:gd name="T2" fmla="*/ 201 w 208"/>
              <a:gd name="T3" fmla="*/ 134 h 254"/>
              <a:gd name="T4" fmla="*/ 201 w 208"/>
              <a:gd name="T5" fmla="*/ 82 h 254"/>
              <a:gd name="T6" fmla="*/ 128 w 208"/>
              <a:gd name="T7" fmla="*/ 0 h 254"/>
              <a:gd name="T8" fmla="*/ 80 w 208"/>
              <a:gd name="T9" fmla="*/ 0 h 254"/>
              <a:gd name="T10" fmla="*/ 7 w 208"/>
              <a:gd name="T11" fmla="*/ 82 h 254"/>
              <a:gd name="T12" fmla="*/ 7 w 208"/>
              <a:gd name="T13" fmla="*/ 135 h 254"/>
              <a:gd name="T14" fmla="*/ 0 w 208"/>
              <a:gd name="T15" fmla="*/ 154 h 254"/>
              <a:gd name="T16" fmla="*/ 31 w 208"/>
              <a:gd name="T17" fmla="*/ 185 h 254"/>
              <a:gd name="T18" fmla="*/ 104 w 208"/>
              <a:gd name="T19" fmla="*/ 254 h 254"/>
              <a:gd name="T20" fmla="*/ 175 w 208"/>
              <a:gd name="T21" fmla="*/ 185 h 254"/>
              <a:gd name="T22" fmla="*/ 177 w 208"/>
              <a:gd name="T23" fmla="*/ 185 h 254"/>
              <a:gd name="T24" fmla="*/ 208 w 208"/>
              <a:gd name="T25" fmla="*/ 154 h 254"/>
              <a:gd name="T26" fmla="*/ 201 w 208"/>
              <a:gd name="T27" fmla="*/ 135 h 254"/>
              <a:gd name="T28" fmla="*/ 19 w 208"/>
              <a:gd name="T29" fmla="*/ 82 h 254"/>
              <a:gd name="T30" fmla="*/ 80 w 208"/>
              <a:gd name="T31" fmla="*/ 12 h 254"/>
              <a:gd name="T32" fmla="*/ 128 w 208"/>
              <a:gd name="T33" fmla="*/ 12 h 254"/>
              <a:gd name="T34" fmla="*/ 189 w 208"/>
              <a:gd name="T35" fmla="*/ 82 h 254"/>
              <a:gd name="T36" fmla="*/ 189 w 208"/>
              <a:gd name="T37" fmla="*/ 126 h 254"/>
              <a:gd name="T38" fmla="*/ 183 w 208"/>
              <a:gd name="T39" fmla="*/ 124 h 254"/>
              <a:gd name="T40" fmla="*/ 182 w 208"/>
              <a:gd name="T41" fmla="*/ 124 h 254"/>
              <a:gd name="T42" fmla="*/ 173 w 208"/>
              <a:gd name="T43" fmla="*/ 124 h 254"/>
              <a:gd name="T44" fmla="*/ 159 w 208"/>
              <a:gd name="T45" fmla="*/ 64 h 254"/>
              <a:gd name="T46" fmla="*/ 158 w 208"/>
              <a:gd name="T47" fmla="*/ 59 h 254"/>
              <a:gd name="T48" fmla="*/ 153 w 208"/>
              <a:gd name="T49" fmla="*/ 57 h 254"/>
              <a:gd name="T50" fmla="*/ 97 w 208"/>
              <a:gd name="T51" fmla="*/ 57 h 254"/>
              <a:gd name="T52" fmla="*/ 25 w 208"/>
              <a:gd name="T53" fmla="*/ 124 h 254"/>
              <a:gd name="T54" fmla="*/ 19 w 208"/>
              <a:gd name="T55" fmla="*/ 126 h 254"/>
              <a:gd name="T56" fmla="*/ 19 w 208"/>
              <a:gd name="T57" fmla="*/ 82 h 254"/>
              <a:gd name="T58" fmla="*/ 177 w 208"/>
              <a:gd name="T59" fmla="*/ 173 h 254"/>
              <a:gd name="T60" fmla="*/ 171 w 208"/>
              <a:gd name="T61" fmla="*/ 173 h 254"/>
              <a:gd name="T62" fmla="*/ 165 w 208"/>
              <a:gd name="T63" fmla="*/ 178 h 254"/>
              <a:gd name="T64" fmla="*/ 104 w 208"/>
              <a:gd name="T65" fmla="*/ 242 h 254"/>
              <a:gd name="T66" fmla="*/ 41 w 208"/>
              <a:gd name="T67" fmla="*/ 178 h 254"/>
              <a:gd name="T68" fmla="*/ 35 w 208"/>
              <a:gd name="T69" fmla="*/ 173 h 254"/>
              <a:gd name="T70" fmla="*/ 35 w 208"/>
              <a:gd name="T71" fmla="*/ 173 h 254"/>
              <a:gd name="T72" fmla="*/ 31 w 208"/>
              <a:gd name="T73" fmla="*/ 173 h 254"/>
              <a:gd name="T74" fmla="*/ 12 w 208"/>
              <a:gd name="T75" fmla="*/ 154 h 254"/>
              <a:gd name="T76" fmla="*/ 31 w 208"/>
              <a:gd name="T77" fmla="*/ 135 h 254"/>
              <a:gd name="T78" fmla="*/ 37 w 208"/>
              <a:gd name="T79" fmla="*/ 129 h 254"/>
              <a:gd name="T80" fmla="*/ 97 w 208"/>
              <a:gd name="T81" fmla="*/ 69 h 254"/>
              <a:gd name="T82" fmla="*/ 146 w 208"/>
              <a:gd name="T83" fmla="*/ 69 h 254"/>
              <a:gd name="T84" fmla="*/ 167 w 208"/>
              <a:gd name="T85" fmla="*/ 134 h 254"/>
              <a:gd name="T86" fmla="*/ 171 w 208"/>
              <a:gd name="T87" fmla="*/ 136 h 254"/>
              <a:gd name="T88" fmla="*/ 181 w 208"/>
              <a:gd name="T89" fmla="*/ 136 h 254"/>
              <a:gd name="T90" fmla="*/ 196 w 208"/>
              <a:gd name="T91" fmla="*/ 154 h 254"/>
              <a:gd name="T92" fmla="*/ 177 w 208"/>
              <a:gd name="T93" fmla="*/ 173 h 254"/>
              <a:gd name="T94" fmla="*/ 62 w 208"/>
              <a:gd name="T95" fmla="*/ 140 h 254"/>
              <a:gd name="T96" fmla="*/ 59 w 208"/>
              <a:gd name="T97" fmla="*/ 147 h 254"/>
              <a:gd name="T98" fmla="*/ 62 w 208"/>
              <a:gd name="T99" fmla="*/ 154 h 254"/>
              <a:gd name="T100" fmla="*/ 69 w 208"/>
              <a:gd name="T101" fmla="*/ 157 h 254"/>
              <a:gd name="T102" fmla="*/ 76 w 208"/>
              <a:gd name="T103" fmla="*/ 154 h 254"/>
              <a:gd name="T104" fmla="*/ 79 w 208"/>
              <a:gd name="T105" fmla="*/ 147 h 254"/>
              <a:gd name="T106" fmla="*/ 76 w 208"/>
              <a:gd name="T107" fmla="*/ 140 h 254"/>
              <a:gd name="T108" fmla="*/ 62 w 208"/>
              <a:gd name="T109" fmla="*/ 140 h 254"/>
              <a:gd name="T110" fmla="*/ 131 w 208"/>
              <a:gd name="T111" fmla="*/ 140 h 254"/>
              <a:gd name="T112" fmla="*/ 128 w 208"/>
              <a:gd name="T113" fmla="*/ 147 h 254"/>
              <a:gd name="T114" fmla="*/ 131 w 208"/>
              <a:gd name="T115" fmla="*/ 154 h 254"/>
              <a:gd name="T116" fmla="*/ 138 w 208"/>
              <a:gd name="T117" fmla="*/ 157 h 254"/>
              <a:gd name="T118" fmla="*/ 146 w 208"/>
              <a:gd name="T119" fmla="*/ 154 h 254"/>
              <a:gd name="T120" fmla="*/ 148 w 208"/>
              <a:gd name="T121" fmla="*/ 147 h 254"/>
              <a:gd name="T122" fmla="*/ 146 w 208"/>
              <a:gd name="T123" fmla="*/ 140 h 254"/>
              <a:gd name="T124" fmla="*/ 131 w 208"/>
              <a:gd name="T125" fmla="*/ 14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254">
                <a:moveTo>
                  <a:pt x="201" y="135"/>
                </a:moveTo>
                <a:cubicBezTo>
                  <a:pt x="201" y="135"/>
                  <a:pt x="201" y="134"/>
                  <a:pt x="201" y="134"/>
                </a:cubicBezTo>
                <a:cubicBezTo>
                  <a:pt x="201" y="82"/>
                  <a:pt x="201" y="82"/>
                  <a:pt x="201" y="82"/>
                </a:cubicBezTo>
                <a:cubicBezTo>
                  <a:pt x="201" y="44"/>
                  <a:pt x="169" y="0"/>
                  <a:pt x="128" y="0"/>
                </a:cubicBezTo>
                <a:cubicBezTo>
                  <a:pt x="80" y="0"/>
                  <a:pt x="80" y="0"/>
                  <a:pt x="80" y="0"/>
                </a:cubicBezTo>
                <a:cubicBezTo>
                  <a:pt x="38" y="0"/>
                  <a:pt x="7" y="44"/>
                  <a:pt x="7" y="82"/>
                </a:cubicBezTo>
                <a:cubicBezTo>
                  <a:pt x="7" y="135"/>
                  <a:pt x="7" y="135"/>
                  <a:pt x="7" y="135"/>
                </a:cubicBezTo>
                <a:cubicBezTo>
                  <a:pt x="2" y="140"/>
                  <a:pt x="0" y="147"/>
                  <a:pt x="0" y="154"/>
                </a:cubicBezTo>
                <a:cubicBezTo>
                  <a:pt x="0" y="171"/>
                  <a:pt x="14" y="185"/>
                  <a:pt x="31" y="185"/>
                </a:cubicBezTo>
                <a:cubicBezTo>
                  <a:pt x="39" y="221"/>
                  <a:pt x="74" y="254"/>
                  <a:pt x="104" y="254"/>
                </a:cubicBezTo>
                <a:cubicBezTo>
                  <a:pt x="135" y="254"/>
                  <a:pt x="165" y="219"/>
                  <a:pt x="175" y="185"/>
                </a:cubicBezTo>
                <a:cubicBezTo>
                  <a:pt x="176" y="185"/>
                  <a:pt x="176" y="185"/>
                  <a:pt x="177" y="185"/>
                </a:cubicBezTo>
                <a:cubicBezTo>
                  <a:pt x="194" y="185"/>
                  <a:pt x="208" y="171"/>
                  <a:pt x="208" y="154"/>
                </a:cubicBezTo>
                <a:cubicBezTo>
                  <a:pt x="208" y="147"/>
                  <a:pt x="205" y="140"/>
                  <a:pt x="201" y="135"/>
                </a:cubicBezTo>
                <a:close/>
                <a:moveTo>
                  <a:pt x="19" y="82"/>
                </a:moveTo>
                <a:cubicBezTo>
                  <a:pt x="19" y="50"/>
                  <a:pt x="45" y="12"/>
                  <a:pt x="80" y="12"/>
                </a:cubicBezTo>
                <a:cubicBezTo>
                  <a:pt x="128" y="12"/>
                  <a:pt x="128" y="12"/>
                  <a:pt x="128" y="12"/>
                </a:cubicBezTo>
                <a:cubicBezTo>
                  <a:pt x="162" y="12"/>
                  <a:pt x="189" y="50"/>
                  <a:pt x="189" y="82"/>
                </a:cubicBezTo>
                <a:cubicBezTo>
                  <a:pt x="189" y="126"/>
                  <a:pt x="189" y="126"/>
                  <a:pt x="189" y="126"/>
                </a:cubicBezTo>
                <a:cubicBezTo>
                  <a:pt x="187" y="125"/>
                  <a:pt x="185" y="124"/>
                  <a:pt x="183" y="124"/>
                </a:cubicBezTo>
                <a:cubicBezTo>
                  <a:pt x="183" y="124"/>
                  <a:pt x="182" y="124"/>
                  <a:pt x="182" y="124"/>
                </a:cubicBezTo>
                <a:cubicBezTo>
                  <a:pt x="173" y="124"/>
                  <a:pt x="173" y="124"/>
                  <a:pt x="173" y="124"/>
                </a:cubicBezTo>
                <a:cubicBezTo>
                  <a:pt x="149" y="102"/>
                  <a:pt x="159" y="65"/>
                  <a:pt x="159" y="64"/>
                </a:cubicBezTo>
                <a:cubicBezTo>
                  <a:pt x="160" y="63"/>
                  <a:pt x="159" y="61"/>
                  <a:pt x="158" y="59"/>
                </a:cubicBezTo>
                <a:cubicBezTo>
                  <a:pt x="157" y="58"/>
                  <a:pt x="155" y="57"/>
                  <a:pt x="153" y="57"/>
                </a:cubicBezTo>
                <a:cubicBezTo>
                  <a:pt x="97" y="57"/>
                  <a:pt x="97" y="57"/>
                  <a:pt x="97" y="57"/>
                </a:cubicBezTo>
                <a:cubicBezTo>
                  <a:pt x="59" y="57"/>
                  <a:pt x="28" y="86"/>
                  <a:pt x="25" y="124"/>
                </a:cubicBezTo>
                <a:cubicBezTo>
                  <a:pt x="23" y="124"/>
                  <a:pt x="21" y="125"/>
                  <a:pt x="19" y="126"/>
                </a:cubicBezTo>
                <a:lnTo>
                  <a:pt x="19" y="82"/>
                </a:lnTo>
                <a:close/>
                <a:moveTo>
                  <a:pt x="177" y="173"/>
                </a:moveTo>
                <a:cubicBezTo>
                  <a:pt x="176" y="173"/>
                  <a:pt x="172" y="173"/>
                  <a:pt x="171" y="173"/>
                </a:cubicBezTo>
                <a:cubicBezTo>
                  <a:pt x="168" y="173"/>
                  <a:pt x="166" y="175"/>
                  <a:pt x="165" y="178"/>
                </a:cubicBezTo>
                <a:cubicBezTo>
                  <a:pt x="157" y="208"/>
                  <a:pt x="130" y="242"/>
                  <a:pt x="104" y="242"/>
                </a:cubicBezTo>
                <a:cubicBezTo>
                  <a:pt x="78" y="242"/>
                  <a:pt x="46" y="210"/>
                  <a:pt x="41" y="178"/>
                </a:cubicBezTo>
                <a:cubicBezTo>
                  <a:pt x="41" y="175"/>
                  <a:pt x="38" y="173"/>
                  <a:pt x="35" y="173"/>
                </a:cubicBezTo>
                <a:cubicBezTo>
                  <a:pt x="35" y="173"/>
                  <a:pt x="35" y="173"/>
                  <a:pt x="35" y="173"/>
                </a:cubicBezTo>
                <a:cubicBezTo>
                  <a:pt x="35" y="173"/>
                  <a:pt x="31" y="173"/>
                  <a:pt x="31" y="173"/>
                </a:cubicBezTo>
                <a:cubicBezTo>
                  <a:pt x="20" y="173"/>
                  <a:pt x="12" y="165"/>
                  <a:pt x="12" y="154"/>
                </a:cubicBezTo>
                <a:cubicBezTo>
                  <a:pt x="12" y="144"/>
                  <a:pt x="20" y="135"/>
                  <a:pt x="31" y="135"/>
                </a:cubicBezTo>
                <a:cubicBezTo>
                  <a:pt x="34" y="135"/>
                  <a:pt x="37" y="132"/>
                  <a:pt x="37" y="129"/>
                </a:cubicBezTo>
                <a:cubicBezTo>
                  <a:pt x="37" y="96"/>
                  <a:pt x="64" y="69"/>
                  <a:pt x="97" y="69"/>
                </a:cubicBezTo>
                <a:cubicBezTo>
                  <a:pt x="146" y="69"/>
                  <a:pt x="146" y="69"/>
                  <a:pt x="146" y="69"/>
                </a:cubicBezTo>
                <a:cubicBezTo>
                  <a:pt x="144" y="83"/>
                  <a:pt x="142" y="114"/>
                  <a:pt x="167" y="134"/>
                </a:cubicBezTo>
                <a:cubicBezTo>
                  <a:pt x="168" y="135"/>
                  <a:pt x="170" y="136"/>
                  <a:pt x="171" y="136"/>
                </a:cubicBezTo>
                <a:cubicBezTo>
                  <a:pt x="181" y="136"/>
                  <a:pt x="181" y="136"/>
                  <a:pt x="181" y="136"/>
                </a:cubicBezTo>
                <a:cubicBezTo>
                  <a:pt x="190" y="138"/>
                  <a:pt x="196" y="146"/>
                  <a:pt x="196" y="154"/>
                </a:cubicBezTo>
                <a:cubicBezTo>
                  <a:pt x="196" y="165"/>
                  <a:pt x="187" y="173"/>
                  <a:pt x="177" y="173"/>
                </a:cubicBezTo>
                <a:close/>
                <a:moveTo>
                  <a:pt x="62" y="140"/>
                </a:moveTo>
                <a:cubicBezTo>
                  <a:pt x="60" y="142"/>
                  <a:pt x="59" y="144"/>
                  <a:pt x="59" y="147"/>
                </a:cubicBezTo>
                <a:cubicBezTo>
                  <a:pt x="59" y="149"/>
                  <a:pt x="60" y="152"/>
                  <a:pt x="62" y="154"/>
                </a:cubicBezTo>
                <a:cubicBezTo>
                  <a:pt x="64" y="156"/>
                  <a:pt x="66" y="157"/>
                  <a:pt x="69" y="157"/>
                </a:cubicBezTo>
                <a:cubicBezTo>
                  <a:pt x="71" y="157"/>
                  <a:pt x="74" y="156"/>
                  <a:pt x="76" y="154"/>
                </a:cubicBezTo>
                <a:cubicBezTo>
                  <a:pt x="78" y="152"/>
                  <a:pt x="79" y="149"/>
                  <a:pt x="79" y="147"/>
                </a:cubicBezTo>
                <a:cubicBezTo>
                  <a:pt x="79" y="144"/>
                  <a:pt x="78" y="142"/>
                  <a:pt x="76" y="140"/>
                </a:cubicBezTo>
                <a:cubicBezTo>
                  <a:pt x="72" y="136"/>
                  <a:pt x="65" y="136"/>
                  <a:pt x="62" y="140"/>
                </a:cubicBezTo>
                <a:close/>
                <a:moveTo>
                  <a:pt x="131" y="140"/>
                </a:moveTo>
                <a:cubicBezTo>
                  <a:pt x="130" y="142"/>
                  <a:pt x="128" y="144"/>
                  <a:pt x="128" y="147"/>
                </a:cubicBezTo>
                <a:cubicBezTo>
                  <a:pt x="128" y="149"/>
                  <a:pt x="130" y="152"/>
                  <a:pt x="131" y="154"/>
                </a:cubicBezTo>
                <a:cubicBezTo>
                  <a:pt x="133" y="156"/>
                  <a:pt x="136" y="157"/>
                  <a:pt x="138" y="157"/>
                </a:cubicBezTo>
                <a:cubicBezTo>
                  <a:pt x="141" y="157"/>
                  <a:pt x="144" y="156"/>
                  <a:pt x="146" y="154"/>
                </a:cubicBezTo>
                <a:cubicBezTo>
                  <a:pt x="147" y="152"/>
                  <a:pt x="148" y="149"/>
                  <a:pt x="148" y="147"/>
                </a:cubicBezTo>
                <a:cubicBezTo>
                  <a:pt x="148" y="144"/>
                  <a:pt x="147" y="142"/>
                  <a:pt x="146" y="140"/>
                </a:cubicBezTo>
                <a:cubicBezTo>
                  <a:pt x="142" y="136"/>
                  <a:pt x="135" y="136"/>
                  <a:pt x="131" y="140"/>
                </a:cubicBez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24" name="Freeform -clipboard"/>
          <p:cNvSpPr>
            <a:spLocks noEditPoints="1"/>
          </p:cNvSpPr>
          <p:nvPr userDrawn="1"/>
        </p:nvSpPr>
        <p:spPr bwMode="auto">
          <a:xfrm>
            <a:off x="6065148" y="3338968"/>
            <a:ext cx="307926" cy="387539"/>
          </a:xfrm>
          <a:custGeom>
            <a:avLst/>
            <a:gdLst>
              <a:gd name="T0" fmla="*/ 138 w 197"/>
              <a:gd name="T1" fmla="*/ 13 h 248"/>
              <a:gd name="T2" fmla="*/ 132 w 197"/>
              <a:gd name="T3" fmla="*/ 0 h 248"/>
              <a:gd name="T4" fmla="*/ 59 w 197"/>
              <a:gd name="T5" fmla="*/ 6 h 248"/>
              <a:gd name="T6" fmla="*/ 6 w 197"/>
              <a:gd name="T7" fmla="*/ 13 h 248"/>
              <a:gd name="T8" fmla="*/ 0 w 197"/>
              <a:gd name="T9" fmla="*/ 242 h 248"/>
              <a:gd name="T10" fmla="*/ 191 w 197"/>
              <a:gd name="T11" fmla="*/ 248 h 248"/>
              <a:gd name="T12" fmla="*/ 197 w 197"/>
              <a:gd name="T13" fmla="*/ 19 h 248"/>
              <a:gd name="T14" fmla="*/ 71 w 197"/>
              <a:gd name="T15" fmla="*/ 12 h 248"/>
              <a:gd name="T16" fmla="*/ 126 w 197"/>
              <a:gd name="T17" fmla="*/ 47 h 248"/>
              <a:gd name="T18" fmla="*/ 71 w 197"/>
              <a:gd name="T19" fmla="*/ 12 h 248"/>
              <a:gd name="T20" fmla="*/ 12 w 197"/>
              <a:gd name="T21" fmla="*/ 236 h 248"/>
              <a:gd name="T22" fmla="*/ 59 w 197"/>
              <a:gd name="T23" fmla="*/ 25 h 248"/>
              <a:gd name="T24" fmla="*/ 65 w 197"/>
              <a:gd name="T25" fmla="*/ 59 h 248"/>
              <a:gd name="T26" fmla="*/ 138 w 197"/>
              <a:gd name="T27" fmla="*/ 53 h 248"/>
              <a:gd name="T28" fmla="*/ 185 w 197"/>
              <a:gd name="T29" fmla="*/ 25 h 248"/>
              <a:gd name="T30" fmla="*/ 65 w 197"/>
              <a:gd name="T31" fmla="*/ 135 h 248"/>
              <a:gd name="T32" fmla="*/ 138 w 197"/>
              <a:gd name="T33" fmla="*/ 129 h 248"/>
              <a:gd name="T34" fmla="*/ 65 w 197"/>
              <a:gd name="T35" fmla="*/ 123 h 248"/>
              <a:gd name="T36" fmla="*/ 65 w 197"/>
              <a:gd name="T37" fmla="*/ 135 h 248"/>
              <a:gd name="T38" fmla="*/ 132 w 197"/>
              <a:gd name="T39" fmla="*/ 95 h 248"/>
              <a:gd name="T40" fmla="*/ 132 w 197"/>
              <a:gd name="T41" fmla="*/ 83 h 248"/>
              <a:gd name="T42" fmla="*/ 59 w 197"/>
              <a:gd name="T43" fmla="*/ 89 h 248"/>
              <a:gd name="T44" fmla="*/ 65 w 197"/>
              <a:gd name="T45" fmla="*/ 175 h 248"/>
              <a:gd name="T46" fmla="*/ 138 w 197"/>
              <a:gd name="T47" fmla="*/ 169 h 248"/>
              <a:gd name="T48" fmla="*/ 65 w 197"/>
              <a:gd name="T49" fmla="*/ 163 h 248"/>
              <a:gd name="T50" fmla="*/ 65 w 197"/>
              <a:gd name="T51" fmla="*/ 175 h 248"/>
              <a:gd name="T52" fmla="*/ 38 w 197"/>
              <a:gd name="T53" fmla="*/ 41 h 248"/>
              <a:gd name="T54" fmla="*/ 32 w 197"/>
              <a:gd name="T55" fmla="*/ 210 h 248"/>
              <a:gd name="T56" fmla="*/ 159 w 197"/>
              <a:gd name="T57" fmla="*/ 216 h 248"/>
              <a:gd name="T58" fmla="*/ 165 w 197"/>
              <a:gd name="T59" fmla="*/ 47 h 248"/>
              <a:gd name="T60" fmla="*/ 153 w 197"/>
              <a:gd name="T61" fmla="*/ 47 h 248"/>
              <a:gd name="T62" fmla="*/ 44 w 197"/>
              <a:gd name="T63" fmla="*/ 20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7" h="248">
                <a:moveTo>
                  <a:pt x="191" y="13"/>
                </a:moveTo>
                <a:cubicBezTo>
                  <a:pt x="138" y="13"/>
                  <a:pt x="138" y="13"/>
                  <a:pt x="138" y="13"/>
                </a:cubicBezTo>
                <a:cubicBezTo>
                  <a:pt x="138" y="6"/>
                  <a:pt x="138" y="6"/>
                  <a:pt x="138" y="6"/>
                </a:cubicBezTo>
                <a:cubicBezTo>
                  <a:pt x="138" y="3"/>
                  <a:pt x="135" y="0"/>
                  <a:pt x="132" y="0"/>
                </a:cubicBezTo>
                <a:cubicBezTo>
                  <a:pt x="65" y="0"/>
                  <a:pt x="65" y="0"/>
                  <a:pt x="65" y="0"/>
                </a:cubicBezTo>
                <a:cubicBezTo>
                  <a:pt x="62" y="0"/>
                  <a:pt x="59" y="3"/>
                  <a:pt x="59" y="6"/>
                </a:cubicBezTo>
                <a:cubicBezTo>
                  <a:pt x="59" y="13"/>
                  <a:pt x="59" y="13"/>
                  <a:pt x="59" y="13"/>
                </a:cubicBezTo>
                <a:cubicBezTo>
                  <a:pt x="6" y="13"/>
                  <a:pt x="6" y="13"/>
                  <a:pt x="6" y="13"/>
                </a:cubicBezTo>
                <a:cubicBezTo>
                  <a:pt x="2" y="13"/>
                  <a:pt x="0" y="16"/>
                  <a:pt x="0" y="19"/>
                </a:cubicBezTo>
                <a:cubicBezTo>
                  <a:pt x="0" y="242"/>
                  <a:pt x="0" y="242"/>
                  <a:pt x="0" y="242"/>
                </a:cubicBezTo>
                <a:cubicBezTo>
                  <a:pt x="0" y="246"/>
                  <a:pt x="2" y="248"/>
                  <a:pt x="6" y="248"/>
                </a:cubicBezTo>
                <a:cubicBezTo>
                  <a:pt x="191" y="248"/>
                  <a:pt x="191" y="248"/>
                  <a:pt x="191" y="248"/>
                </a:cubicBezTo>
                <a:cubicBezTo>
                  <a:pt x="194" y="248"/>
                  <a:pt x="197" y="246"/>
                  <a:pt x="197" y="242"/>
                </a:cubicBezTo>
                <a:cubicBezTo>
                  <a:pt x="197" y="19"/>
                  <a:pt x="197" y="19"/>
                  <a:pt x="197" y="19"/>
                </a:cubicBezTo>
                <a:cubicBezTo>
                  <a:pt x="197" y="16"/>
                  <a:pt x="194" y="13"/>
                  <a:pt x="191" y="13"/>
                </a:cubicBezTo>
                <a:close/>
                <a:moveTo>
                  <a:pt x="71" y="12"/>
                </a:moveTo>
                <a:cubicBezTo>
                  <a:pt x="126" y="12"/>
                  <a:pt x="126" y="12"/>
                  <a:pt x="126" y="12"/>
                </a:cubicBezTo>
                <a:cubicBezTo>
                  <a:pt x="126" y="47"/>
                  <a:pt x="126" y="47"/>
                  <a:pt x="126" y="47"/>
                </a:cubicBezTo>
                <a:cubicBezTo>
                  <a:pt x="71" y="47"/>
                  <a:pt x="71" y="47"/>
                  <a:pt x="71" y="47"/>
                </a:cubicBezTo>
                <a:lnTo>
                  <a:pt x="71" y="12"/>
                </a:lnTo>
                <a:close/>
                <a:moveTo>
                  <a:pt x="185" y="236"/>
                </a:moveTo>
                <a:cubicBezTo>
                  <a:pt x="12" y="236"/>
                  <a:pt x="12" y="236"/>
                  <a:pt x="12" y="236"/>
                </a:cubicBezTo>
                <a:cubicBezTo>
                  <a:pt x="12" y="25"/>
                  <a:pt x="12" y="25"/>
                  <a:pt x="12" y="25"/>
                </a:cubicBezTo>
                <a:cubicBezTo>
                  <a:pt x="59" y="25"/>
                  <a:pt x="59" y="25"/>
                  <a:pt x="59" y="25"/>
                </a:cubicBezTo>
                <a:cubicBezTo>
                  <a:pt x="59" y="53"/>
                  <a:pt x="59" y="53"/>
                  <a:pt x="59" y="53"/>
                </a:cubicBezTo>
                <a:cubicBezTo>
                  <a:pt x="59" y="57"/>
                  <a:pt x="62" y="59"/>
                  <a:pt x="65" y="59"/>
                </a:cubicBezTo>
                <a:cubicBezTo>
                  <a:pt x="132" y="59"/>
                  <a:pt x="132" y="59"/>
                  <a:pt x="132" y="59"/>
                </a:cubicBezTo>
                <a:cubicBezTo>
                  <a:pt x="135" y="59"/>
                  <a:pt x="138" y="57"/>
                  <a:pt x="138" y="53"/>
                </a:cubicBezTo>
                <a:cubicBezTo>
                  <a:pt x="138" y="25"/>
                  <a:pt x="138" y="25"/>
                  <a:pt x="138" y="25"/>
                </a:cubicBezTo>
                <a:cubicBezTo>
                  <a:pt x="185" y="25"/>
                  <a:pt x="185" y="25"/>
                  <a:pt x="185" y="25"/>
                </a:cubicBezTo>
                <a:lnTo>
                  <a:pt x="185" y="236"/>
                </a:lnTo>
                <a:close/>
                <a:moveTo>
                  <a:pt x="65" y="135"/>
                </a:moveTo>
                <a:cubicBezTo>
                  <a:pt x="132" y="135"/>
                  <a:pt x="132" y="135"/>
                  <a:pt x="132" y="135"/>
                </a:cubicBezTo>
                <a:cubicBezTo>
                  <a:pt x="135" y="135"/>
                  <a:pt x="138" y="132"/>
                  <a:pt x="138" y="129"/>
                </a:cubicBezTo>
                <a:cubicBezTo>
                  <a:pt x="138" y="125"/>
                  <a:pt x="135" y="123"/>
                  <a:pt x="132" y="123"/>
                </a:cubicBezTo>
                <a:cubicBezTo>
                  <a:pt x="65" y="123"/>
                  <a:pt x="65" y="123"/>
                  <a:pt x="65" y="123"/>
                </a:cubicBezTo>
                <a:cubicBezTo>
                  <a:pt x="62" y="123"/>
                  <a:pt x="59" y="125"/>
                  <a:pt x="59" y="129"/>
                </a:cubicBezTo>
                <a:cubicBezTo>
                  <a:pt x="59" y="132"/>
                  <a:pt x="62" y="135"/>
                  <a:pt x="65" y="135"/>
                </a:cubicBezTo>
                <a:close/>
                <a:moveTo>
                  <a:pt x="65" y="95"/>
                </a:moveTo>
                <a:cubicBezTo>
                  <a:pt x="132" y="95"/>
                  <a:pt x="132" y="95"/>
                  <a:pt x="132" y="95"/>
                </a:cubicBezTo>
                <a:cubicBezTo>
                  <a:pt x="135" y="95"/>
                  <a:pt x="138" y="92"/>
                  <a:pt x="138" y="89"/>
                </a:cubicBezTo>
                <a:cubicBezTo>
                  <a:pt x="138" y="85"/>
                  <a:pt x="135" y="83"/>
                  <a:pt x="132" y="83"/>
                </a:cubicBezTo>
                <a:cubicBezTo>
                  <a:pt x="65" y="83"/>
                  <a:pt x="65" y="83"/>
                  <a:pt x="65" y="83"/>
                </a:cubicBezTo>
                <a:cubicBezTo>
                  <a:pt x="62" y="83"/>
                  <a:pt x="59" y="85"/>
                  <a:pt x="59" y="89"/>
                </a:cubicBezTo>
                <a:cubicBezTo>
                  <a:pt x="59" y="92"/>
                  <a:pt x="62" y="95"/>
                  <a:pt x="65" y="95"/>
                </a:cubicBezTo>
                <a:close/>
                <a:moveTo>
                  <a:pt x="65" y="175"/>
                </a:moveTo>
                <a:cubicBezTo>
                  <a:pt x="132" y="175"/>
                  <a:pt x="132" y="175"/>
                  <a:pt x="132" y="175"/>
                </a:cubicBezTo>
                <a:cubicBezTo>
                  <a:pt x="135" y="175"/>
                  <a:pt x="138" y="172"/>
                  <a:pt x="138" y="169"/>
                </a:cubicBezTo>
                <a:cubicBezTo>
                  <a:pt x="138" y="165"/>
                  <a:pt x="135" y="163"/>
                  <a:pt x="132" y="163"/>
                </a:cubicBezTo>
                <a:cubicBezTo>
                  <a:pt x="65" y="163"/>
                  <a:pt x="65" y="163"/>
                  <a:pt x="65" y="163"/>
                </a:cubicBezTo>
                <a:cubicBezTo>
                  <a:pt x="62" y="163"/>
                  <a:pt x="59" y="165"/>
                  <a:pt x="59" y="169"/>
                </a:cubicBezTo>
                <a:cubicBezTo>
                  <a:pt x="59" y="172"/>
                  <a:pt x="62" y="175"/>
                  <a:pt x="65" y="175"/>
                </a:cubicBezTo>
                <a:close/>
                <a:moveTo>
                  <a:pt x="44" y="47"/>
                </a:moveTo>
                <a:cubicBezTo>
                  <a:pt x="44" y="44"/>
                  <a:pt x="41" y="41"/>
                  <a:pt x="38" y="41"/>
                </a:cubicBezTo>
                <a:cubicBezTo>
                  <a:pt x="34" y="41"/>
                  <a:pt x="32" y="44"/>
                  <a:pt x="32" y="47"/>
                </a:cubicBezTo>
                <a:cubicBezTo>
                  <a:pt x="32" y="210"/>
                  <a:pt x="32" y="210"/>
                  <a:pt x="32" y="210"/>
                </a:cubicBezTo>
                <a:cubicBezTo>
                  <a:pt x="32" y="214"/>
                  <a:pt x="34" y="216"/>
                  <a:pt x="38" y="216"/>
                </a:cubicBezTo>
                <a:cubicBezTo>
                  <a:pt x="159" y="216"/>
                  <a:pt x="159" y="216"/>
                  <a:pt x="159" y="216"/>
                </a:cubicBezTo>
                <a:cubicBezTo>
                  <a:pt x="162" y="216"/>
                  <a:pt x="165" y="214"/>
                  <a:pt x="165" y="210"/>
                </a:cubicBezTo>
                <a:cubicBezTo>
                  <a:pt x="165" y="47"/>
                  <a:pt x="165" y="47"/>
                  <a:pt x="165" y="47"/>
                </a:cubicBezTo>
                <a:cubicBezTo>
                  <a:pt x="165" y="44"/>
                  <a:pt x="162" y="41"/>
                  <a:pt x="159" y="41"/>
                </a:cubicBezTo>
                <a:cubicBezTo>
                  <a:pt x="156" y="41"/>
                  <a:pt x="153" y="44"/>
                  <a:pt x="153" y="47"/>
                </a:cubicBezTo>
                <a:cubicBezTo>
                  <a:pt x="153" y="204"/>
                  <a:pt x="153" y="204"/>
                  <a:pt x="153" y="204"/>
                </a:cubicBezTo>
                <a:cubicBezTo>
                  <a:pt x="44" y="204"/>
                  <a:pt x="44" y="204"/>
                  <a:pt x="44" y="204"/>
                </a:cubicBezTo>
                <a:lnTo>
                  <a:pt x="44" y="47"/>
                </a:lnTo>
                <a:close/>
              </a:path>
            </a:pathLst>
          </a:custGeom>
          <a:solidFill>
            <a:schemeClr val="accent4">
              <a:lumMod val="50000"/>
            </a:schemeClr>
          </a:solidFill>
          <a:ln>
            <a:noFill/>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3" name="Text Placeholder 2">
            <a:extLst>
              <a:ext uri="{FF2B5EF4-FFF2-40B4-BE49-F238E27FC236}">
                <a16:creationId xmlns:a16="http://schemas.microsoft.com/office/drawing/2014/main" id="{85F5E841-04B2-4B25-8FE8-066AAA6FBDBD}"/>
              </a:ext>
            </a:extLst>
          </p:cNvPr>
          <p:cNvSpPr>
            <a:spLocks noGrp="1"/>
          </p:cNvSpPr>
          <p:nvPr>
            <p:ph type="body" sz="quarter" idx="10" hasCustomPrompt="1"/>
          </p:nvPr>
        </p:nvSpPr>
        <p:spPr>
          <a:xfrm>
            <a:off x="2059530" y="54864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0" name="Text Placeholder 2">
            <a:extLst>
              <a:ext uri="{FF2B5EF4-FFF2-40B4-BE49-F238E27FC236}">
                <a16:creationId xmlns:a16="http://schemas.microsoft.com/office/drawing/2014/main" id="{DFDF14EC-DB54-45D1-99A9-383B662168B1}"/>
              </a:ext>
            </a:extLst>
          </p:cNvPr>
          <p:cNvSpPr>
            <a:spLocks noGrp="1"/>
          </p:cNvSpPr>
          <p:nvPr>
            <p:ph type="body" sz="quarter" idx="11" hasCustomPrompt="1"/>
          </p:nvPr>
        </p:nvSpPr>
        <p:spPr>
          <a:xfrm>
            <a:off x="6172200" y="4761587"/>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1" name="Text Placeholder 2">
            <a:extLst>
              <a:ext uri="{FF2B5EF4-FFF2-40B4-BE49-F238E27FC236}">
                <a16:creationId xmlns:a16="http://schemas.microsoft.com/office/drawing/2014/main" id="{EFFE0FCC-CC3D-4078-A43E-BA4058F0EFDF}"/>
              </a:ext>
            </a:extLst>
          </p:cNvPr>
          <p:cNvSpPr>
            <a:spLocks noGrp="1"/>
          </p:cNvSpPr>
          <p:nvPr>
            <p:ph type="body" sz="quarter" idx="12" hasCustomPrompt="1"/>
          </p:nvPr>
        </p:nvSpPr>
        <p:spPr>
          <a:xfrm>
            <a:off x="6858000" y="2856587"/>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2" name="Text Placeholder 2">
            <a:extLst>
              <a:ext uri="{FF2B5EF4-FFF2-40B4-BE49-F238E27FC236}">
                <a16:creationId xmlns:a16="http://schemas.microsoft.com/office/drawing/2014/main" id="{E9EA1E0D-1B4E-46A1-BC7D-A0A5994EF18C}"/>
              </a:ext>
            </a:extLst>
          </p:cNvPr>
          <p:cNvSpPr>
            <a:spLocks noGrp="1"/>
          </p:cNvSpPr>
          <p:nvPr>
            <p:ph type="body" sz="quarter" idx="13" hasCustomPrompt="1"/>
          </p:nvPr>
        </p:nvSpPr>
        <p:spPr>
          <a:xfrm>
            <a:off x="6172200" y="9906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3" name="Text Placeholder 2">
            <a:extLst>
              <a:ext uri="{FF2B5EF4-FFF2-40B4-BE49-F238E27FC236}">
                <a16:creationId xmlns:a16="http://schemas.microsoft.com/office/drawing/2014/main" id="{2C19965B-B75E-46B8-9664-202AFF88CC6A}"/>
              </a:ext>
            </a:extLst>
          </p:cNvPr>
          <p:cNvSpPr>
            <a:spLocks noGrp="1"/>
          </p:cNvSpPr>
          <p:nvPr>
            <p:ph type="body" sz="quarter" idx="14" hasCustomPrompt="1"/>
          </p:nvPr>
        </p:nvSpPr>
        <p:spPr>
          <a:xfrm>
            <a:off x="1971388" y="4572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Tree>
    <p:custDataLst>
      <p:tags r:id="rId1"/>
    </p:custDataLst>
    <p:extLst>
      <p:ext uri="{BB962C8B-B14F-4D97-AF65-F5344CB8AC3E}">
        <p14:creationId xmlns:p14="http://schemas.microsoft.com/office/powerpoint/2010/main" val="3978884983"/>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Medium Image To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2740"/>
            <a:ext cx="9144000" cy="2746995"/>
          </a:xfrm>
          <a:prstGeom prst="rect">
            <a:avLst/>
          </a:prstGeom>
        </p:spPr>
        <p:txBody>
          <a:bodyPr vert="horz"/>
          <a:lstStyle/>
          <a:p>
            <a:r>
              <a:rPr lang="en-US" dirty="0"/>
              <a:t>Click icon to add picture</a:t>
            </a:r>
          </a:p>
        </p:txBody>
      </p:sp>
      <p:sp>
        <p:nvSpPr>
          <p:cNvPr id="4"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386012450"/>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Large Image Top">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4782312"/>
          </a:xfrm>
          <a:prstGeom prst="rect">
            <a:avLst/>
          </a:prstGeom>
        </p:spPr>
        <p:txBody>
          <a:bodyPr vert="horz">
            <a:noAutofit/>
          </a:bodyPr>
          <a:lstStyle/>
          <a:p>
            <a:r>
              <a:rPr lang="en-US" dirty="0"/>
              <a:t>Click icon to add picture</a:t>
            </a:r>
          </a:p>
        </p:txBody>
      </p:sp>
      <p:sp>
        <p:nvSpPr>
          <p:cNvPr id="8"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270599954"/>
      </p:ext>
    </p:extLst>
  </p:cSld>
  <p:clrMapOvr>
    <a:masterClrMapping/>
  </p:clrMapOvr>
  <p:transition spd="med"/>
  <p:extLst mod="1">
    <p:ext uri="{DCECCB84-F9BA-43D5-87BE-67443E8EF086}">
      <p15:sldGuideLst xmlns:p15="http://schemas.microsoft.com/office/powerpoint/2012/main">
        <p15:guide id="1" pos="324">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with 3 Circle Images Left Aligned Header">
    <p:spTree>
      <p:nvGrpSpPr>
        <p:cNvPr id="1" name=""/>
        <p:cNvGrpSpPr/>
        <p:nvPr/>
      </p:nvGrpSpPr>
      <p:grpSpPr>
        <a:xfrm>
          <a:off x="0" y="0"/>
          <a:ext cx="0" cy="0"/>
          <a:chOff x="0" y="0"/>
          <a:chExt cx="0" cy="0"/>
        </a:xfrm>
      </p:grpSpPr>
      <p:sp>
        <p:nvSpPr>
          <p:cNvPr id="9" name="Picture Placeholder 6"/>
          <p:cNvSpPr>
            <a:spLocks noGrp="1"/>
          </p:cNvSpPr>
          <p:nvPr>
            <p:ph type="pic" sz="quarter" idx="12"/>
          </p:nvPr>
        </p:nvSpPr>
        <p:spPr>
          <a:xfrm>
            <a:off x="6382668" y="2178434"/>
            <a:ext cx="1297037" cy="1297037"/>
          </a:xfrm>
          <a:prstGeom prst="roundRect">
            <a:avLst>
              <a:gd name="adj" fmla="val 50000"/>
            </a:avLst>
          </a:prstGeom>
        </p:spPr>
        <p:txBody>
          <a:bodyPr vert="horz"/>
          <a:lstStyle/>
          <a:p>
            <a:r>
              <a:rPr lang="en-US" dirty="0"/>
              <a:t>Click icon to add picture</a:t>
            </a:r>
          </a:p>
        </p:txBody>
      </p:sp>
      <p:sp>
        <p:nvSpPr>
          <p:cNvPr id="8" name="Picture Placeholder 6"/>
          <p:cNvSpPr>
            <a:spLocks noGrp="1"/>
          </p:cNvSpPr>
          <p:nvPr>
            <p:ph type="pic" sz="quarter" idx="11"/>
          </p:nvPr>
        </p:nvSpPr>
        <p:spPr>
          <a:xfrm>
            <a:off x="3923985" y="2178434"/>
            <a:ext cx="1297037" cy="1297037"/>
          </a:xfrm>
          <a:prstGeom prst="roundRect">
            <a:avLst>
              <a:gd name="adj" fmla="val 50000"/>
            </a:avLst>
          </a:prstGeom>
        </p:spPr>
        <p:txBody>
          <a:bodyPr vert="horz"/>
          <a:lstStyle/>
          <a:p>
            <a:r>
              <a:rPr lang="en-US" dirty="0"/>
              <a:t>Click icon to add picture</a:t>
            </a:r>
          </a:p>
        </p:txBody>
      </p:sp>
      <p:sp>
        <p:nvSpPr>
          <p:cNvPr id="7" name="Picture Placeholder 6"/>
          <p:cNvSpPr>
            <a:spLocks noGrp="1"/>
          </p:cNvSpPr>
          <p:nvPr>
            <p:ph type="pic" sz="quarter" idx="10"/>
          </p:nvPr>
        </p:nvSpPr>
        <p:spPr>
          <a:xfrm>
            <a:off x="1447940" y="2178434"/>
            <a:ext cx="1297037" cy="1297037"/>
          </a:xfrm>
          <a:prstGeom prst="roundRect">
            <a:avLst>
              <a:gd name="adj" fmla="val 50000"/>
            </a:avLst>
          </a:prstGeom>
        </p:spPr>
        <p:txBody>
          <a:bodyPr vert="horz"/>
          <a:lstStyle/>
          <a:p>
            <a:r>
              <a:rPr lang="en-US" dirty="0"/>
              <a:t>Click icon to add picture</a:t>
            </a:r>
          </a:p>
        </p:txBody>
      </p:sp>
      <p:sp>
        <p:nvSpPr>
          <p:cNvPr id="6"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276200175"/>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with 2 Vertical Images">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2304976" y="1995948"/>
            <a:ext cx="2275954" cy="4865400"/>
          </a:xfrm>
          <a:prstGeom prst="rect">
            <a:avLst/>
          </a:prstGeom>
        </p:spPr>
        <p:txBody>
          <a:bodyPr vert="horz"/>
          <a:lstStyle/>
          <a:p>
            <a:r>
              <a:rPr lang="en-US" dirty="0"/>
              <a:t>Click icon to add picture</a:t>
            </a:r>
          </a:p>
        </p:txBody>
      </p:sp>
      <p:sp>
        <p:nvSpPr>
          <p:cNvPr id="7" name="Picture Placeholder 5"/>
          <p:cNvSpPr>
            <a:spLocks noGrp="1"/>
          </p:cNvSpPr>
          <p:nvPr>
            <p:ph type="pic" sz="quarter" idx="11"/>
          </p:nvPr>
        </p:nvSpPr>
        <p:spPr>
          <a:xfrm>
            <a:off x="6865884" y="1995948"/>
            <a:ext cx="2275954" cy="4865400"/>
          </a:xfrm>
          <a:prstGeom prst="rect">
            <a:avLst/>
          </a:prstGeom>
        </p:spPr>
        <p:txBody>
          <a:bodyPr vert="horz"/>
          <a:lstStyle/>
          <a:p>
            <a:r>
              <a:rPr lang="en-US" dirty="0"/>
              <a:t>Click icon to add picture</a:t>
            </a:r>
          </a:p>
        </p:txBody>
      </p:sp>
      <p:sp>
        <p:nvSpPr>
          <p:cNvPr id="5"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921887963"/>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Medium Image Cent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510000" y="1879034"/>
            <a:ext cx="2124000" cy="3758400"/>
          </a:xfrm>
          <a:prstGeom prst="rect">
            <a:avLst/>
          </a:prstGeom>
        </p:spPr>
        <p:txBody>
          <a:bodyPr vert="horz"/>
          <a:lstStyle/>
          <a:p>
            <a:r>
              <a:rPr lang="en-US" dirty="0"/>
              <a:t>Click icon to add picture</a:t>
            </a:r>
          </a:p>
        </p:txBody>
      </p:sp>
      <p:sp>
        <p:nvSpPr>
          <p:cNvPr id="4"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149196793"/>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ircle Image Medium Cent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908846" y="2156520"/>
            <a:ext cx="3351982" cy="3358679"/>
          </a:xfrm>
          <a:prstGeom prst="roundRect">
            <a:avLst>
              <a:gd name="adj" fmla="val 50000"/>
            </a:avLst>
          </a:prstGeom>
        </p:spPr>
        <p:txBody>
          <a:bodyPr vert="horz"/>
          <a:lstStyle/>
          <a:p>
            <a:r>
              <a:rPr lang="en-US" dirty="0"/>
              <a:t>Click icon to add picture</a:t>
            </a:r>
          </a:p>
        </p:txBody>
      </p:sp>
      <p:sp>
        <p:nvSpPr>
          <p:cNvPr id="4"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329671531"/>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ix Images Across">
    <p:spTree>
      <p:nvGrpSpPr>
        <p:cNvPr id="1" name=""/>
        <p:cNvGrpSpPr/>
        <p:nvPr/>
      </p:nvGrpSpPr>
      <p:grpSpPr>
        <a:xfrm>
          <a:off x="0" y="0"/>
          <a:ext cx="0" cy="0"/>
          <a:chOff x="0" y="0"/>
          <a:chExt cx="0" cy="0"/>
        </a:xfrm>
      </p:grpSpPr>
      <p:sp>
        <p:nvSpPr>
          <p:cNvPr id="16" name="Picture Placeholder 2"/>
          <p:cNvSpPr>
            <a:spLocks noGrp="1"/>
          </p:cNvSpPr>
          <p:nvPr>
            <p:ph type="pic" sz="quarter" idx="14"/>
          </p:nvPr>
        </p:nvSpPr>
        <p:spPr>
          <a:xfrm>
            <a:off x="6628114" y="1822209"/>
            <a:ext cx="1148971" cy="1264724"/>
          </a:xfrm>
          <a:prstGeom prst="roundRect">
            <a:avLst>
              <a:gd name="adj" fmla="val 5736"/>
            </a:avLst>
          </a:prstGeom>
        </p:spPr>
        <p:txBody>
          <a:bodyPr/>
          <a:lstStyle>
            <a:lvl1pPr marL="0" indent="0">
              <a:buNone/>
              <a:defRPr sz="1600"/>
            </a:lvl1pPr>
          </a:lstStyle>
          <a:p>
            <a:r>
              <a:rPr lang="en-US" dirty="0"/>
              <a:t>Click icon to add picture</a:t>
            </a:r>
          </a:p>
        </p:txBody>
      </p:sp>
      <p:sp>
        <p:nvSpPr>
          <p:cNvPr id="17" name="Picture Placeholder 2"/>
          <p:cNvSpPr>
            <a:spLocks noGrp="1"/>
          </p:cNvSpPr>
          <p:nvPr>
            <p:ph type="pic" sz="quarter" idx="15"/>
          </p:nvPr>
        </p:nvSpPr>
        <p:spPr>
          <a:xfrm>
            <a:off x="6713779" y="3618833"/>
            <a:ext cx="1368000" cy="968726"/>
          </a:xfrm>
          <a:prstGeom prst="roundRect">
            <a:avLst>
              <a:gd name="adj" fmla="val 7076"/>
            </a:avLst>
          </a:prstGeom>
        </p:spPr>
        <p:txBody>
          <a:bodyPr/>
          <a:lstStyle>
            <a:lvl1pPr marL="0" indent="0">
              <a:buNone/>
              <a:defRPr sz="1600"/>
            </a:lvl1pPr>
          </a:lstStyle>
          <a:p>
            <a:r>
              <a:rPr lang="en-US" dirty="0"/>
              <a:t>Click icon to add picture</a:t>
            </a:r>
          </a:p>
        </p:txBody>
      </p:sp>
      <p:sp>
        <p:nvSpPr>
          <p:cNvPr id="15" name="Picture Placeholder 2"/>
          <p:cNvSpPr>
            <a:spLocks noGrp="1"/>
          </p:cNvSpPr>
          <p:nvPr>
            <p:ph type="pic" sz="quarter" idx="13"/>
          </p:nvPr>
        </p:nvSpPr>
        <p:spPr>
          <a:xfrm>
            <a:off x="4958485" y="3615559"/>
            <a:ext cx="1148971" cy="972000"/>
          </a:xfrm>
          <a:prstGeom prst="roundRect">
            <a:avLst>
              <a:gd name="adj" fmla="val 5736"/>
            </a:avLst>
          </a:prstGeom>
        </p:spPr>
        <p:txBody>
          <a:bodyPr/>
          <a:lstStyle>
            <a:lvl1pPr marL="0" indent="0">
              <a:buNone/>
              <a:defRPr sz="1600"/>
            </a:lvl1pPr>
          </a:lstStyle>
          <a:p>
            <a:r>
              <a:rPr lang="en-US" dirty="0"/>
              <a:t>Click icon to add picture</a:t>
            </a:r>
          </a:p>
        </p:txBody>
      </p:sp>
      <p:sp>
        <p:nvSpPr>
          <p:cNvPr id="14" name="Picture Placeholder 2"/>
          <p:cNvSpPr>
            <a:spLocks noGrp="1"/>
          </p:cNvSpPr>
          <p:nvPr>
            <p:ph type="pic" sz="quarter" idx="12"/>
          </p:nvPr>
        </p:nvSpPr>
        <p:spPr>
          <a:xfrm>
            <a:off x="3028333" y="4942530"/>
            <a:ext cx="1779639" cy="972000"/>
          </a:xfrm>
          <a:prstGeom prst="roundRect">
            <a:avLst>
              <a:gd name="adj" fmla="val 6412"/>
            </a:avLst>
          </a:prstGeom>
        </p:spPr>
        <p:txBody>
          <a:bodyPr/>
          <a:lstStyle>
            <a:lvl1pPr marL="0" indent="0">
              <a:buNone/>
              <a:defRPr sz="1600"/>
            </a:lvl1pPr>
          </a:lstStyle>
          <a:p>
            <a:r>
              <a:rPr lang="en-US" dirty="0"/>
              <a:t>Click icon to add picture</a:t>
            </a:r>
          </a:p>
        </p:txBody>
      </p:sp>
      <p:sp>
        <p:nvSpPr>
          <p:cNvPr id="13" name="Picture Placeholder 2"/>
          <p:cNvSpPr>
            <a:spLocks noGrp="1"/>
          </p:cNvSpPr>
          <p:nvPr>
            <p:ph type="pic" sz="quarter" idx="11"/>
          </p:nvPr>
        </p:nvSpPr>
        <p:spPr>
          <a:xfrm>
            <a:off x="1062038" y="4429741"/>
            <a:ext cx="1073150" cy="684000"/>
          </a:xfrm>
          <a:prstGeom prst="roundRect">
            <a:avLst>
              <a:gd name="adj" fmla="val 7303"/>
            </a:avLst>
          </a:prstGeom>
        </p:spPr>
        <p:txBody>
          <a:bodyPr/>
          <a:lstStyle>
            <a:lvl1pPr marL="0" indent="0">
              <a:buNone/>
              <a:defRPr sz="1600"/>
            </a:lvl1pPr>
          </a:lstStyle>
          <a:p>
            <a:r>
              <a:rPr lang="en-US" dirty="0"/>
              <a:t>Click icon to add picture</a:t>
            </a:r>
          </a:p>
        </p:txBody>
      </p:sp>
      <p:sp>
        <p:nvSpPr>
          <p:cNvPr id="3" name="Picture Placeholder 2"/>
          <p:cNvSpPr>
            <a:spLocks noGrp="1"/>
          </p:cNvSpPr>
          <p:nvPr>
            <p:ph type="pic" sz="quarter" idx="10"/>
          </p:nvPr>
        </p:nvSpPr>
        <p:spPr>
          <a:xfrm>
            <a:off x="1062038" y="2986346"/>
            <a:ext cx="1073150" cy="1258888"/>
          </a:xfrm>
          <a:prstGeom prst="roundRect">
            <a:avLst>
              <a:gd name="adj" fmla="val 6859"/>
            </a:avLst>
          </a:prstGeom>
        </p:spPr>
        <p:txBody>
          <a:bodyPr/>
          <a:lstStyle>
            <a:lvl1pPr marL="0" indent="0">
              <a:buNone/>
              <a:defRPr sz="1600"/>
            </a:lvl1pPr>
          </a:lstStyle>
          <a:p>
            <a:r>
              <a:rPr lang="en-US" dirty="0"/>
              <a:t>Click icon to add picture</a:t>
            </a:r>
          </a:p>
        </p:txBody>
      </p:sp>
      <p:sp>
        <p:nvSpPr>
          <p:cNvPr id="10"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734494109"/>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mage Medium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386584" y="2144576"/>
            <a:ext cx="4369892" cy="2486879"/>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593236042"/>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mage with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930" y="-3349"/>
            <a:ext cx="4589859" cy="6864698"/>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5047488" y="825227"/>
            <a:ext cx="4064048"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25625158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Image Top">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4782312"/>
          </a:xfrm>
          <a:prstGeom prst="rect">
            <a:avLst/>
          </a:prstGeom>
        </p:spPr>
        <p:txBody>
          <a:bodyPr vert="horz">
            <a:noAutofit/>
          </a:bodyPr>
          <a:lstStyle/>
          <a:p>
            <a:r>
              <a:rPr lang="en-US" dirty="0"/>
              <a:t>Click icon to add picture</a:t>
            </a:r>
          </a:p>
        </p:txBody>
      </p:sp>
      <p:sp>
        <p:nvSpPr>
          <p:cNvPr id="8"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922926526"/>
      </p:ext>
    </p:extLst>
  </p:cSld>
  <p:clrMapOvr>
    <a:masterClrMapping/>
  </p:clrMapOvr>
  <p:transition spd="med"/>
  <p:extLst mod="1">
    <p:ext uri="{DCECCB84-F9BA-43D5-87BE-67443E8EF086}">
      <p15:sldGuideLst xmlns:p15="http://schemas.microsoft.com/office/powerpoint/2012/main">
        <p15:guide id="1" pos="324"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Right">
    <p:spTree>
      <p:nvGrpSpPr>
        <p:cNvPr id="1" name=""/>
        <p:cNvGrpSpPr/>
        <p:nvPr/>
      </p:nvGrpSpPr>
      <p:grpSpPr>
        <a:xfrm>
          <a:off x="0" y="0"/>
          <a:ext cx="0" cy="0"/>
          <a:chOff x="0" y="0"/>
          <a:chExt cx="0" cy="0"/>
        </a:xfrm>
      </p:grpSpPr>
      <p:sp>
        <p:nvSpPr>
          <p:cNvPr id="3" name="Title Placeholder 7"/>
          <p:cNvSpPr>
            <a:spLocks noGrp="1"/>
          </p:cNvSpPr>
          <p:nvPr>
            <p:ph type="title"/>
          </p:nvPr>
        </p:nvSpPr>
        <p:spPr>
          <a:xfrm>
            <a:off x="4576387" y="1853523"/>
            <a:ext cx="4197052"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
        <p:nvSpPr>
          <p:cNvPr id="5" name="Picture Placeholder 4"/>
          <p:cNvSpPr>
            <a:spLocks noGrp="1"/>
          </p:cNvSpPr>
          <p:nvPr>
            <p:ph type="pic" sz="quarter" idx="10"/>
          </p:nvPr>
        </p:nvSpPr>
        <p:spPr>
          <a:xfrm>
            <a:off x="1283513" y="1868729"/>
            <a:ext cx="2130552" cy="3758184"/>
          </a:xfrm>
          <a:prstGeom prst="rect">
            <a:avLst/>
          </a:prstGeom>
        </p:spPr>
        <p:txBody>
          <a:bodyPr/>
          <a:lstStyle/>
          <a:p>
            <a:r>
              <a:rPr lang="en-US" dirty="0"/>
              <a:t>Click icon to add picture</a:t>
            </a:r>
          </a:p>
        </p:txBody>
      </p:sp>
    </p:spTree>
    <p:custDataLst>
      <p:tags r:id="rId1"/>
    </p:custDataLst>
    <p:extLst>
      <p:ext uri="{BB962C8B-B14F-4D97-AF65-F5344CB8AC3E}">
        <p14:creationId xmlns:p14="http://schemas.microsoft.com/office/powerpoint/2010/main" val="1180429855"/>
      </p:ext>
    </p:extLst>
  </p:cSld>
  <p:clrMapOvr>
    <a:masterClrMapping/>
  </p:clrMapOvr>
  <p:transition spd="med"/>
  <p:extLst mod="1">
    <p:ext uri="{DCECCB84-F9BA-43D5-87BE-67443E8EF086}">
      <p15:sldGuideLst xmlns:p15="http://schemas.microsoft.com/office/powerpoint/2012/main">
        <p15:guide id="1" orient="horz" pos="2160">
          <p15:clr>
            <a:srgbClr val="FBAE40"/>
          </p15:clr>
        </p15:guide>
        <p15:guide id="2" pos="249">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Rounded Image Left Title Right">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 y="2628900"/>
            <a:ext cx="2550694" cy="2351927"/>
          </a:xfrm>
          <a:prstGeom prst="flowChartDelay">
            <a:avLst/>
          </a:prstGeom>
        </p:spPr>
        <p:txBody>
          <a:bodyPr vert="horz"/>
          <a:lstStyle>
            <a:lvl1pPr marL="0" indent="0">
              <a:buNone/>
              <a:defRPr/>
            </a:lvl1pPr>
          </a:lstStyle>
          <a:p>
            <a:r>
              <a:rPr lang="en-US" dirty="0"/>
              <a:t>Click icon to add picture</a:t>
            </a:r>
          </a:p>
        </p:txBody>
      </p:sp>
      <p:sp>
        <p:nvSpPr>
          <p:cNvPr id="2" name="Title 1"/>
          <p:cNvSpPr>
            <a:spLocks noGrp="1"/>
          </p:cNvSpPr>
          <p:nvPr>
            <p:ph type="title" hasCustomPrompt="1"/>
          </p:nvPr>
        </p:nvSpPr>
        <p:spPr>
          <a:xfrm>
            <a:off x="3236976" y="2920058"/>
            <a:ext cx="5252116" cy="535531"/>
          </a:xfrm>
          <a:prstGeom prst="rect">
            <a:avLst/>
          </a:prstGeom>
        </p:spPr>
        <p:txBody>
          <a:bodyPr>
            <a:noAutofit/>
          </a:bodyPr>
          <a:lstStyle>
            <a:lvl1pPr algn="l">
              <a:defRPr sz="3200" b="0" i="0">
                <a:solidFill>
                  <a:schemeClr val="tx1"/>
                </a:solidFill>
                <a:latin typeface="+mj-lt"/>
                <a:ea typeface="Oswald Light" charset="0"/>
                <a:cs typeface="Oswald Light"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854390444"/>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4364038" y="304800"/>
            <a:ext cx="4932362" cy="6950075"/>
          </a:xfrm>
        </p:spPr>
        <p:txBody>
          <a:bodyPr/>
          <a:lstStyle>
            <a:lvl1pPr>
              <a:defRPr>
                <a:solidFill>
                  <a:schemeClr val="bg1"/>
                </a:solidFill>
              </a:defRPr>
            </a:lvl1pPr>
          </a:lstStyle>
          <a:p>
            <a:r>
              <a:rPr lang="en-US" dirty="0"/>
              <a:t>Click icon to add picture</a:t>
            </a:r>
          </a:p>
        </p:txBody>
      </p:sp>
      <p:sp>
        <p:nvSpPr>
          <p:cNvPr id="3" name="Subtitle 2"/>
          <p:cNvSpPr>
            <a:spLocks noGrp="1"/>
          </p:cNvSpPr>
          <p:nvPr>
            <p:ph type="subTitle" idx="1"/>
          </p:nvPr>
        </p:nvSpPr>
        <p:spPr>
          <a:xfrm>
            <a:off x="1371600" y="4267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737350"/>
            <a:ext cx="2133600" cy="365125"/>
          </a:xfrm>
        </p:spPr>
        <p:txBody>
          <a:bodyPr/>
          <a:lstStyle>
            <a:lvl1pPr>
              <a:defRPr>
                <a:solidFill>
                  <a:schemeClr val="bg1"/>
                </a:solidFill>
              </a:defRPr>
            </a:lvl1pPr>
          </a:lstStyle>
          <a:p>
            <a:fld id="{CEB4E566-5B33-45C8-A3A7-F991EB841742}" type="datetimeFigureOut">
              <a:rPr lang="en-US" smtClean="0">
                <a:solidFill>
                  <a:srgbClr val="000000">
                    <a:tint val="75000"/>
                  </a:srgbClr>
                </a:solidFill>
              </a:rPr>
              <a:pPr/>
              <a:t>5/13/2019</a:t>
            </a:fld>
            <a:endParaRPr lang="en-US" dirty="0">
              <a:solidFill>
                <a:srgbClr val="000000">
                  <a:tint val="75000"/>
                </a:srgbClr>
              </a:solidFill>
            </a:endParaRPr>
          </a:p>
        </p:txBody>
      </p:sp>
      <p:sp>
        <p:nvSpPr>
          <p:cNvPr id="5" name="Footer Placeholder 4"/>
          <p:cNvSpPr>
            <a:spLocks noGrp="1"/>
          </p:cNvSpPr>
          <p:nvPr>
            <p:ph type="ftr" sz="quarter" idx="11"/>
          </p:nvPr>
        </p:nvSpPr>
        <p:spPr>
          <a:xfrm>
            <a:off x="3124200" y="6737350"/>
            <a:ext cx="2895600" cy="365125"/>
          </a:xfrm>
        </p:spPr>
        <p:txBody>
          <a:bodyPr/>
          <a:lstStyle>
            <a:lvl1pPr>
              <a:defRPr>
                <a:solidFill>
                  <a:schemeClr val="bg1"/>
                </a:solidFill>
              </a:defRPr>
            </a:lvl1p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a:xfrm>
            <a:off x="6553200" y="6737350"/>
            <a:ext cx="2133600" cy="365125"/>
          </a:xfrm>
        </p:spPr>
        <p:txBody>
          <a:bodyPr/>
          <a:lstStyle>
            <a:lvl1pPr>
              <a:defRPr>
                <a:solidFill>
                  <a:schemeClr val="bg1"/>
                </a:solidFill>
              </a:defRPr>
            </a:lvl1p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
        <p:nvSpPr>
          <p:cNvPr id="7" name="Shape 471"/>
          <p:cNvSpPr/>
          <p:nvPr/>
        </p:nvSpPr>
        <p:spPr>
          <a:xfrm>
            <a:off x="533400" y="2971800"/>
            <a:ext cx="3717936" cy="937691"/>
          </a:xfrm>
          <a:prstGeom prst="roundRect">
            <a:avLst>
              <a:gd name="adj" fmla="val 50000"/>
            </a:avLst>
          </a:prstGeom>
          <a:solidFill>
            <a:schemeClr val="accent1"/>
          </a:solidFill>
          <a:ln w="12700">
            <a:miter lim="400000"/>
          </a:ln>
        </p:spPr>
        <p:txBody>
          <a:bodyPr lIns="32146" rIns="32146" anchor="ctr" anchorCtr="0"/>
          <a:lstStyle/>
          <a:p>
            <a:pPr algn="ctr">
              <a:defRPr sz="2400">
                <a:solidFill>
                  <a:srgbClr val="FFFFFF"/>
                </a:solidFill>
              </a:defRPr>
            </a:pPr>
            <a:r>
              <a:rPr lang="en-US" sz="2800" dirty="0">
                <a:solidFill>
                  <a:schemeClr val="bg1"/>
                </a:solidFill>
              </a:rPr>
              <a:t>Button 1</a:t>
            </a:r>
            <a:endParaRPr sz="2800" dirty="0">
              <a:solidFill>
                <a:schemeClr val="bg1"/>
              </a:solidFill>
            </a:endParaRPr>
          </a:p>
        </p:txBody>
      </p:sp>
      <p:sp>
        <p:nvSpPr>
          <p:cNvPr id="8" name="Shape 471"/>
          <p:cNvSpPr/>
          <p:nvPr/>
        </p:nvSpPr>
        <p:spPr>
          <a:xfrm>
            <a:off x="533400" y="4369855"/>
            <a:ext cx="3717936" cy="937691"/>
          </a:xfrm>
          <a:prstGeom prst="roundRect">
            <a:avLst>
              <a:gd name="adj" fmla="val 50000"/>
            </a:avLst>
          </a:prstGeom>
          <a:solidFill>
            <a:schemeClr val="accent1"/>
          </a:solidFill>
          <a:ln w="12700">
            <a:miter lim="400000"/>
          </a:ln>
        </p:spPr>
        <p:txBody>
          <a:bodyPr lIns="32146" rIns="32146" anchor="ctr" anchorCtr="0"/>
          <a:lstStyle/>
          <a:p>
            <a:pPr algn="ctr">
              <a:defRPr sz="2400">
                <a:solidFill>
                  <a:srgbClr val="FFFFFF"/>
                </a:solidFill>
              </a:defRPr>
            </a:pPr>
            <a:r>
              <a:rPr lang="en-US" sz="2800" dirty="0">
                <a:solidFill>
                  <a:schemeClr val="bg1"/>
                </a:solidFill>
              </a:rPr>
              <a:t>Button 2</a:t>
            </a:r>
            <a:endParaRPr sz="2800" dirty="0">
              <a:solidFill>
                <a:schemeClr val="bg1"/>
              </a:solidFill>
            </a:endParaRPr>
          </a:p>
        </p:txBody>
      </p:sp>
      <p:sp>
        <p:nvSpPr>
          <p:cNvPr id="9" name="Shape 471"/>
          <p:cNvSpPr/>
          <p:nvPr/>
        </p:nvSpPr>
        <p:spPr>
          <a:xfrm>
            <a:off x="533400" y="5767909"/>
            <a:ext cx="3717936" cy="937691"/>
          </a:xfrm>
          <a:prstGeom prst="roundRect">
            <a:avLst>
              <a:gd name="adj" fmla="val 50000"/>
            </a:avLst>
          </a:prstGeom>
          <a:solidFill>
            <a:schemeClr val="accent1"/>
          </a:solidFill>
          <a:ln w="12700">
            <a:miter lim="400000"/>
          </a:ln>
        </p:spPr>
        <p:txBody>
          <a:bodyPr lIns="32146" rIns="32146"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2400">
                <a:solidFill>
                  <a:srgbClr val="FFFFFF"/>
                </a:solidFill>
              </a:defRPr>
            </a:pPr>
            <a:r>
              <a:rPr lang="en-US" sz="2800" dirty="0">
                <a:solidFill>
                  <a:schemeClr val="bg1"/>
                </a:solidFill>
              </a:rPr>
              <a:t>Button 3</a:t>
            </a:r>
            <a:endParaRPr sz="2800" dirty="0">
              <a:solidFill>
                <a:schemeClr val="bg1"/>
              </a:solidFill>
            </a:endParaRPr>
          </a:p>
        </p:txBody>
      </p:sp>
      <p:sp>
        <p:nvSpPr>
          <p:cNvPr id="13" name="Rounded Rectangle 12"/>
          <p:cNvSpPr/>
          <p:nvPr/>
        </p:nvSpPr>
        <p:spPr>
          <a:xfrm>
            <a:off x="-4267200" y="609600"/>
            <a:ext cx="3505200" cy="350520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cap="all" dirty="0">
                <a:solidFill>
                  <a:schemeClr val="bg1"/>
                </a:solidFill>
              </a:rPr>
              <a:t>Fight</a:t>
            </a:r>
          </a:p>
          <a:p>
            <a:pPr algn="ctr"/>
            <a:r>
              <a:rPr lang="en-US" sz="2000" dirty="0">
                <a:solidFill>
                  <a:schemeClr val="bg1"/>
                </a:solidFill>
              </a:rPr>
              <a:t>Brings a physical response. This can be exhibited in many ways including pushing, slapping &amp; biting. This is one of the main reasons to avoid startling a person with dementia.</a:t>
            </a:r>
          </a:p>
        </p:txBody>
      </p:sp>
      <p:sp>
        <p:nvSpPr>
          <p:cNvPr id="14" name="Rounded Rectangle 13"/>
          <p:cNvSpPr/>
          <p:nvPr/>
        </p:nvSpPr>
        <p:spPr>
          <a:xfrm>
            <a:off x="-4419600" y="4484154"/>
            <a:ext cx="3505200" cy="350520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cap="all" dirty="0">
                <a:solidFill>
                  <a:schemeClr val="bg1"/>
                </a:solidFill>
              </a:rPr>
              <a:t>Flight</a:t>
            </a:r>
          </a:p>
          <a:p>
            <a:pPr algn="ctr"/>
            <a:r>
              <a:rPr lang="en-US" sz="2000" dirty="0">
                <a:solidFill>
                  <a:schemeClr val="bg1"/>
                </a:solidFill>
              </a:rPr>
              <a:t>Causes the person to try to get away from the perceived danger. This can be through wandering, or repetitive behaviors like saying the same thing over &amp; over.</a:t>
            </a:r>
          </a:p>
        </p:txBody>
      </p:sp>
      <p:sp>
        <p:nvSpPr>
          <p:cNvPr id="15" name="Rounded Rectangle 14"/>
          <p:cNvSpPr/>
          <p:nvPr/>
        </p:nvSpPr>
        <p:spPr>
          <a:xfrm>
            <a:off x="-8534400" y="4484154"/>
            <a:ext cx="3505200" cy="350520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cap="all" dirty="0">
                <a:solidFill>
                  <a:schemeClr val="bg1"/>
                </a:solidFill>
              </a:rPr>
              <a:t>Freeze</a:t>
            </a:r>
          </a:p>
          <a:p>
            <a:pPr algn="ctr"/>
            <a:r>
              <a:rPr lang="en-US" sz="2000" dirty="0">
                <a:solidFill>
                  <a:schemeClr val="bg1"/>
                </a:solidFill>
              </a:rPr>
              <a:t>Causes the person to become unresponsive. This can be exhibited as withdrawal, or being distant, inhibited, solitary or </a:t>
            </a:r>
            <a:r>
              <a:rPr lang="en-US" sz="2000" dirty="0" err="1">
                <a:solidFill>
                  <a:schemeClr val="bg1"/>
                </a:solidFill>
              </a:rPr>
              <a:t>indifferet</a:t>
            </a:r>
            <a:endParaRPr lang="en-US" sz="2000" dirty="0">
              <a:solidFill>
                <a:schemeClr val="bg1"/>
              </a:solidFill>
            </a:endParaRPr>
          </a:p>
        </p:txBody>
      </p:sp>
      <p:sp>
        <p:nvSpPr>
          <p:cNvPr id="16" name="Title 15"/>
          <p:cNvSpPr>
            <a:spLocks noGrp="1"/>
          </p:cNvSpPr>
          <p:nvPr>
            <p:ph type="title"/>
          </p:nvPr>
        </p:nvSpPr>
        <p:spPr>
          <a:xfrm>
            <a:off x="533400" y="1105966"/>
            <a:ext cx="3474720" cy="570434"/>
          </a:xfrm>
        </p:spPr>
        <p:txBody>
          <a:bodyPr/>
          <a:lstStyle>
            <a:lvl1pPr>
              <a:defRPr>
                <a:solidFill>
                  <a:schemeClr val="bg1"/>
                </a:solidFill>
              </a:defRPr>
            </a:lvl1pPr>
          </a:lstStyle>
          <a:p>
            <a:r>
              <a:rPr lang="en-US"/>
              <a:t>Click to edit Master title style</a:t>
            </a:r>
            <a:endParaRPr lang="en-US" dirty="0"/>
          </a:p>
        </p:txBody>
      </p:sp>
      <p:sp>
        <p:nvSpPr>
          <p:cNvPr id="18" name="Text Placeholder 17"/>
          <p:cNvSpPr>
            <a:spLocks noGrp="1"/>
          </p:cNvSpPr>
          <p:nvPr>
            <p:ph type="body" sz="quarter" idx="13"/>
          </p:nvPr>
        </p:nvSpPr>
        <p:spPr>
          <a:xfrm>
            <a:off x="457200" y="1600200"/>
            <a:ext cx="3429000" cy="1143000"/>
          </a:xfrm>
        </p:spPr>
        <p:txBody>
          <a:bodyPr/>
          <a:lstStyle>
            <a:lvl1pPr marL="0" indent="0" algn="l" defTabSz="914400" rtl="0" eaLnBrk="1" latinLnBrk="0" hangingPunct="1">
              <a:buNone/>
              <a:defRPr lang="en-US" sz="2000" i="1" kern="1200" dirty="0" smtClean="0">
                <a:solidFill>
                  <a:schemeClr val="bg1"/>
                </a:solidFill>
                <a:latin typeface="+mn-lt"/>
                <a:ea typeface="+mn-ea"/>
                <a:cs typeface="+mn-cs"/>
              </a:defRPr>
            </a:lvl1pPr>
            <a:lvl2pPr marL="0" indent="0" algn="l" defTabSz="914400" rtl="0" eaLnBrk="1" latinLnBrk="0" hangingPunct="1">
              <a:buNone/>
              <a:defRPr lang="en-US" sz="2000" i="1" kern="1200" dirty="0" smtClean="0">
                <a:solidFill>
                  <a:srgbClr val="000000"/>
                </a:solidFill>
                <a:latin typeface="+mn-lt"/>
                <a:ea typeface="+mn-ea"/>
                <a:cs typeface="+mn-cs"/>
              </a:defRPr>
            </a:lvl2pPr>
            <a:lvl3pPr marL="0" indent="0" algn="l" defTabSz="914400" rtl="0" eaLnBrk="1" latinLnBrk="0" hangingPunct="1">
              <a:buNone/>
              <a:defRPr lang="en-US" sz="2000" i="1" kern="1200" dirty="0" smtClean="0">
                <a:solidFill>
                  <a:srgbClr val="000000"/>
                </a:solidFill>
                <a:latin typeface="+mn-lt"/>
                <a:ea typeface="+mn-ea"/>
                <a:cs typeface="+mn-cs"/>
              </a:defRPr>
            </a:lvl3pPr>
            <a:lvl4pPr marL="0" indent="0" algn="l" defTabSz="914400" rtl="0" eaLnBrk="1" latinLnBrk="0" hangingPunct="1">
              <a:buNone/>
              <a:defRPr lang="en-US" sz="2000" i="1" kern="1200" dirty="0" smtClean="0">
                <a:solidFill>
                  <a:srgbClr val="000000"/>
                </a:solidFill>
                <a:latin typeface="+mn-lt"/>
                <a:ea typeface="+mn-ea"/>
                <a:cs typeface="+mn-cs"/>
              </a:defRPr>
            </a:lvl4pPr>
            <a:lvl5pPr marL="1828800" indent="0">
              <a:buNone/>
              <a:defRPr/>
            </a:lvl5pPr>
          </a:lstStyle>
          <a:p>
            <a:pPr lvl="0"/>
            <a:r>
              <a:rPr lang="en-US"/>
              <a:t>Click to edit Master text styles</a:t>
            </a:r>
          </a:p>
        </p:txBody>
      </p:sp>
      <p:sp>
        <p:nvSpPr>
          <p:cNvPr id="22" name="Text Placeholder 21"/>
          <p:cNvSpPr>
            <a:spLocks noGrp="1"/>
          </p:cNvSpPr>
          <p:nvPr>
            <p:ph type="body" sz="quarter" idx="15"/>
          </p:nvPr>
        </p:nvSpPr>
        <p:spPr>
          <a:xfrm>
            <a:off x="-6477000" y="593651"/>
            <a:ext cx="2895600" cy="3048000"/>
          </a:xfrm>
        </p:spPr>
        <p:txBody>
          <a:bodyPr/>
          <a:lstStyle>
            <a:lvl1pPr marL="0" indent="0" algn="l">
              <a:buNone/>
              <a:defRPr lang="en-US" sz="3200" kern="1200" cap="all" dirty="0" smtClean="0">
                <a:solidFill>
                  <a:schemeClr val="tx1"/>
                </a:solidFill>
                <a:latin typeface="+mn-lt"/>
                <a:ea typeface="+mn-ea"/>
                <a:cs typeface="+mn-cs"/>
              </a:defRPr>
            </a:lvl1pPr>
            <a:lvl2pPr marL="457200" indent="0" algn="l">
              <a:buNone/>
              <a:defRPr lang="en-US" sz="2000" kern="1200" dirty="0" smtClean="0">
                <a:solidFill>
                  <a:schemeClr val="bg1"/>
                </a:solidFill>
                <a:latin typeface="+mn-lt"/>
                <a:ea typeface="+mn-ea"/>
                <a:cs typeface="+mn-cs"/>
              </a:defRPr>
            </a:lvl2pPr>
            <a:lvl3pPr marL="914400" indent="0" algn="l">
              <a:buNone/>
              <a:defRPr lang="en-US" sz="2000" kern="1200" dirty="0" smtClean="0">
                <a:solidFill>
                  <a:schemeClr val="bg1"/>
                </a:solidFill>
                <a:latin typeface="+mn-lt"/>
                <a:ea typeface="+mn-ea"/>
                <a:cs typeface="+mn-cs"/>
              </a:defRPr>
            </a:lvl3pPr>
            <a:lvl4pPr marL="1371600" indent="0" algn="l">
              <a:buNone/>
              <a:defRPr lang="en-US" sz="3200" kern="1200" cap="all" dirty="0" smtClean="0">
                <a:solidFill>
                  <a:schemeClr val="tx1"/>
                </a:solidFill>
                <a:latin typeface="+mn-lt"/>
                <a:ea typeface="+mn-ea"/>
                <a:cs typeface="+mn-cs"/>
              </a:defRPr>
            </a:lvl4pPr>
            <a:lvl5pPr marL="1828800" indent="0" algn="l">
              <a:buNone/>
              <a:defRPr lang="en-US" sz="3200" kern="1200" cap="all" dirty="0">
                <a:solidFill>
                  <a:schemeClr val="tx1"/>
                </a:solidFill>
                <a:latin typeface="+mn-lt"/>
                <a:ea typeface="+mn-ea"/>
                <a:cs typeface="+mn-cs"/>
              </a:defRPr>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17081683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ICOA Video">
    <p:spTree>
      <p:nvGrpSpPr>
        <p:cNvPr id="1" name=""/>
        <p:cNvGrpSpPr/>
        <p:nvPr/>
      </p:nvGrpSpPr>
      <p:grpSpPr>
        <a:xfrm>
          <a:off x="0" y="0"/>
          <a:ext cx="0" cy="0"/>
          <a:chOff x="0" y="0"/>
          <a:chExt cx="0" cy="0"/>
        </a:xfrm>
      </p:grpSpPr>
      <p:sp>
        <p:nvSpPr>
          <p:cNvPr id="6" name="Shape 887"/>
          <p:cNvSpPr/>
          <p:nvPr/>
        </p:nvSpPr>
        <p:spPr>
          <a:xfrm>
            <a:off x="825896" y="1562811"/>
            <a:ext cx="7439147" cy="5117022"/>
          </a:xfrm>
          <a:custGeom>
            <a:avLst/>
            <a:gdLst/>
            <a:ahLst/>
            <a:cxnLst>
              <a:cxn ang="0">
                <a:pos x="wd2" y="hd2"/>
              </a:cxn>
              <a:cxn ang="5400000">
                <a:pos x="wd2" y="hd2"/>
              </a:cxn>
              <a:cxn ang="10800000">
                <a:pos x="wd2" y="hd2"/>
              </a:cxn>
              <a:cxn ang="16200000">
                <a:pos x="wd2" y="hd2"/>
              </a:cxn>
            </a:cxnLst>
            <a:rect l="0" t="0" r="r" b="b"/>
            <a:pathLst>
              <a:path w="21600" h="21600" extrusionOk="0">
                <a:moveTo>
                  <a:pt x="0" y="20601"/>
                </a:moveTo>
                <a:lnTo>
                  <a:pt x="0" y="999"/>
                </a:lnTo>
                <a:cubicBezTo>
                  <a:pt x="0" y="447"/>
                  <a:pt x="308" y="0"/>
                  <a:pt x="687" y="0"/>
                </a:cubicBezTo>
                <a:lnTo>
                  <a:pt x="20913" y="0"/>
                </a:lnTo>
                <a:cubicBezTo>
                  <a:pt x="21292" y="0"/>
                  <a:pt x="21600" y="447"/>
                  <a:pt x="21600" y="999"/>
                </a:cubicBezTo>
                <a:lnTo>
                  <a:pt x="21600" y="20601"/>
                </a:lnTo>
                <a:cubicBezTo>
                  <a:pt x="21600" y="21153"/>
                  <a:pt x="21292" y="21600"/>
                  <a:pt x="20913" y="21600"/>
                </a:cubicBezTo>
                <a:lnTo>
                  <a:pt x="687" y="21600"/>
                </a:lnTo>
                <a:cubicBezTo>
                  <a:pt x="308" y="21600"/>
                  <a:pt x="0" y="21153"/>
                  <a:pt x="0" y="20601"/>
                </a:cubicBezTo>
                <a:lnTo>
                  <a:pt x="0" y="20601"/>
                </a:lnTo>
                <a:close/>
              </a:path>
            </a:pathLst>
          </a:custGeom>
          <a:gradFill flip="none" rotWithShape="1">
            <a:gsLst>
              <a:gs pos="0">
                <a:srgbClr val="D6D6D6"/>
              </a:gs>
              <a:gs pos="41690">
                <a:srgbClr val="CBCBCB"/>
              </a:gs>
              <a:gs pos="47150">
                <a:srgbClr val="C0C0C0"/>
              </a:gs>
              <a:gs pos="100000">
                <a:srgbClr val="D6D6D6"/>
              </a:gs>
            </a:gsLst>
            <a:lin ang="0" scaled="0"/>
          </a:gradFill>
          <a:ln w="12700" cap="flat">
            <a:solidFill>
              <a:srgbClr val="FFFFFF">
                <a:alpha val="41000"/>
              </a:srgbClr>
            </a:solidFill>
            <a:prstDash val="solid"/>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 name="Shape 882"/>
          <p:cNvSpPr/>
          <p:nvPr/>
        </p:nvSpPr>
        <p:spPr>
          <a:xfrm>
            <a:off x="716280" y="5627501"/>
            <a:ext cx="7658378" cy="31609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flip="none" rotWithShape="1">
            <a:gsLst>
              <a:gs pos="0">
                <a:srgbClr val="000000">
                  <a:alpha val="13000"/>
                </a:srgbClr>
              </a:gs>
              <a:gs pos="97409">
                <a:srgbClr val="000000">
                  <a:alpha val="0"/>
                </a:srgbClr>
              </a:gs>
            </a:gsLst>
            <a:path path="shape">
              <a:fillToRect l="50000" t="50000" r="50000" b="50000"/>
            </a:path>
          </a:gradFill>
          <a:ln w="12700" cap="flat">
            <a:noFill/>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nvGrpSpPr>
          <p:cNvPr id="22" name="Group 21"/>
          <p:cNvGrpSpPr/>
          <p:nvPr/>
        </p:nvGrpSpPr>
        <p:grpSpPr>
          <a:xfrm>
            <a:off x="3349086" y="5902741"/>
            <a:ext cx="2392767" cy="879059"/>
            <a:chOff x="3349086" y="5902741"/>
            <a:chExt cx="2392767" cy="879059"/>
          </a:xfrm>
        </p:grpSpPr>
        <p:sp>
          <p:nvSpPr>
            <p:cNvPr id="10" name="Shape 883"/>
            <p:cNvSpPr/>
            <p:nvPr/>
          </p:nvSpPr>
          <p:spPr>
            <a:xfrm>
              <a:off x="3349086" y="5902741"/>
              <a:ext cx="2392767" cy="879059"/>
            </a:xfrm>
            <a:custGeom>
              <a:avLst/>
              <a:gdLst/>
              <a:ahLst/>
              <a:cxnLst>
                <a:cxn ang="0">
                  <a:pos x="wd2" y="hd2"/>
                </a:cxn>
                <a:cxn ang="5400000">
                  <a:pos x="wd2" y="hd2"/>
                </a:cxn>
                <a:cxn ang="10800000">
                  <a:pos x="wd2" y="hd2"/>
                </a:cxn>
                <a:cxn ang="16200000">
                  <a:pos x="wd2" y="hd2"/>
                </a:cxn>
              </a:cxnLst>
              <a:rect l="0" t="0" r="r" b="b"/>
              <a:pathLst>
                <a:path w="21381" h="21600" extrusionOk="0">
                  <a:moveTo>
                    <a:pt x="3506" y="0"/>
                  </a:moveTo>
                  <a:cubicBezTo>
                    <a:pt x="3506" y="0"/>
                    <a:pt x="3021" y="10208"/>
                    <a:pt x="3021" y="11688"/>
                  </a:cubicBezTo>
                  <a:cubicBezTo>
                    <a:pt x="3021" y="13167"/>
                    <a:pt x="2535" y="14055"/>
                    <a:pt x="2212" y="14942"/>
                  </a:cubicBezTo>
                  <a:cubicBezTo>
                    <a:pt x="1888" y="15830"/>
                    <a:pt x="-53" y="19529"/>
                    <a:pt x="1" y="20121"/>
                  </a:cubicBezTo>
                  <a:cubicBezTo>
                    <a:pt x="55" y="20712"/>
                    <a:pt x="158" y="21600"/>
                    <a:pt x="1457" y="21600"/>
                  </a:cubicBezTo>
                  <a:cubicBezTo>
                    <a:pt x="2756" y="21600"/>
                    <a:pt x="18981" y="21452"/>
                    <a:pt x="19792" y="21452"/>
                  </a:cubicBezTo>
                  <a:cubicBezTo>
                    <a:pt x="20603" y="21452"/>
                    <a:pt x="21547" y="20276"/>
                    <a:pt x="21356" y="19677"/>
                  </a:cubicBezTo>
                  <a:cubicBezTo>
                    <a:pt x="20978" y="18493"/>
                    <a:pt x="19738" y="15978"/>
                    <a:pt x="19199" y="14795"/>
                  </a:cubicBezTo>
                  <a:cubicBezTo>
                    <a:pt x="18836" y="13999"/>
                    <a:pt x="18390" y="12132"/>
                    <a:pt x="18282" y="10948"/>
                  </a:cubicBezTo>
                  <a:cubicBezTo>
                    <a:pt x="18174" y="9764"/>
                    <a:pt x="17689" y="0"/>
                    <a:pt x="17689" y="0"/>
                  </a:cubicBezTo>
                  <a:lnTo>
                    <a:pt x="3506" y="0"/>
                  </a:lnTo>
                  <a:close/>
                </a:path>
              </a:pathLst>
            </a:custGeom>
            <a:gradFill flip="none" rotWithShape="1">
              <a:gsLst>
                <a:gs pos="0">
                  <a:srgbClr val="212121"/>
                </a:gs>
                <a:gs pos="8808">
                  <a:srgbClr val="D6D6D6"/>
                </a:gs>
                <a:gs pos="24352">
                  <a:srgbClr val="FFFFFF"/>
                </a:gs>
                <a:gs pos="40932">
                  <a:srgbClr val="797979"/>
                </a:gs>
                <a:gs pos="63730">
                  <a:srgbClr val="FFFFFF"/>
                </a:gs>
                <a:gs pos="100000">
                  <a:srgbClr val="5E5E5E"/>
                </a:gs>
              </a:gsLst>
              <a:lin ang="16200000" scaled="0"/>
            </a:gradFill>
            <a:ln w="12700" cap="flat">
              <a:noFill/>
              <a:miter lim="400000"/>
            </a:ln>
            <a:effectLst/>
          </p:spPr>
          <p:txBody>
            <a:bodyPr wrap="square" lIns="0" tIns="0" rIns="0" bIns="0" numCol="1" anchor="ctr">
              <a:noAutofit/>
            </a:bodyPr>
            <a:lstStyle/>
            <a:p>
              <a:pPr>
                <a:defRPr sz="4200">
                  <a:latin typeface="Gill Sans"/>
                  <a:ea typeface="Gill Sans"/>
                  <a:cs typeface="Gill Sans"/>
                  <a:sym typeface="Gill Sans"/>
                </a:defRPr>
              </a:pPr>
              <a:endParaRPr sz="2953" dirty="0">
                <a:solidFill>
                  <a:srgbClr val="000000"/>
                </a:solidFill>
                <a:latin typeface="Gill Sans"/>
                <a:ea typeface="Gill Sans"/>
                <a:cs typeface="Gill Sans"/>
                <a:sym typeface="Gill Sans"/>
              </a:endParaRPr>
            </a:p>
          </p:txBody>
        </p:sp>
        <p:sp>
          <p:nvSpPr>
            <p:cNvPr id="11" name="Shape 884"/>
            <p:cNvSpPr/>
            <p:nvPr/>
          </p:nvSpPr>
          <p:spPr>
            <a:xfrm>
              <a:off x="3690186" y="6414521"/>
              <a:ext cx="1719968" cy="3612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189" y="21600"/>
                  </a:lnTo>
                  <a:lnTo>
                    <a:pt x="3411" y="21600"/>
                  </a:lnTo>
                  <a:lnTo>
                    <a:pt x="0" y="0"/>
                  </a:lnTo>
                  <a:close/>
                </a:path>
              </a:pathLst>
            </a:custGeom>
            <a:solidFill>
              <a:srgbClr val="000000">
                <a:alpha val="5000"/>
              </a:srgbClr>
            </a:solidFill>
            <a:ln w="12700" cap="flat">
              <a:noFill/>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 name="Shape 885"/>
            <p:cNvSpPr/>
            <p:nvPr/>
          </p:nvSpPr>
          <p:spPr>
            <a:xfrm>
              <a:off x="3379386" y="6685463"/>
              <a:ext cx="2317430" cy="57200"/>
            </a:xfrm>
            <a:custGeom>
              <a:avLst/>
              <a:gdLst/>
              <a:ahLst/>
              <a:cxnLst>
                <a:cxn ang="0">
                  <a:pos x="wd2" y="hd2"/>
                </a:cxn>
                <a:cxn ang="5400000">
                  <a:pos x="wd2" y="hd2"/>
                </a:cxn>
                <a:cxn ang="10800000">
                  <a:pos x="wd2" y="hd2"/>
                </a:cxn>
                <a:cxn ang="16200000">
                  <a:pos x="wd2" y="hd2"/>
                </a:cxn>
              </a:cxnLst>
              <a:rect l="0" t="0" r="r" b="b"/>
              <a:pathLst>
                <a:path w="21600" h="21600" extrusionOk="0">
                  <a:moveTo>
                    <a:pt x="0" y="4547"/>
                  </a:moveTo>
                  <a:cubicBezTo>
                    <a:pt x="0" y="4547"/>
                    <a:pt x="6524" y="7958"/>
                    <a:pt x="10800" y="7958"/>
                  </a:cubicBezTo>
                  <a:cubicBezTo>
                    <a:pt x="15076" y="7958"/>
                    <a:pt x="21600" y="0"/>
                    <a:pt x="21600" y="0"/>
                  </a:cubicBezTo>
                  <a:cubicBezTo>
                    <a:pt x="21600" y="0"/>
                    <a:pt x="21487" y="13642"/>
                    <a:pt x="18619" y="18189"/>
                  </a:cubicBezTo>
                  <a:cubicBezTo>
                    <a:pt x="16932" y="20864"/>
                    <a:pt x="12263" y="21600"/>
                    <a:pt x="10800" y="21600"/>
                  </a:cubicBezTo>
                  <a:cubicBezTo>
                    <a:pt x="9337" y="21600"/>
                    <a:pt x="3943" y="21600"/>
                    <a:pt x="2869" y="21600"/>
                  </a:cubicBezTo>
                  <a:cubicBezTo>
                    <a:pt x="900" y="21600"/>
                    <a:pt x="0" y="4547"/>
                    <a:pt x="0" y="4547"/>
                  </a:cubicBezTo>
                  <a:close/>
                </a:path>
              </a:pathLst>
            </a:custGeom>
            <a:solidFill>
              <a:srgbClr val="FFFFFF">
                <a:alpha val="70000"/>
              </a:srgbClr>
            </a:solidFill>
            <a:ln w="12700" cap="flat">
              <a:noFill/>
              <a:miter lim="400000"/>
            </a:ln>
            <a:effectLst/>
          </p:spPr>
          <p:txBody>
            <a:bodyPr wrap="square" lIns="0" tIns="0" rIns="0" bIns="0" numCol="1" anchor="ctr">
              <a:noAutofit/>
            </a:bodyPr>
            <a:lstStyle/>
            <a:p>
              <a:pPr>
                <a:defRPr sz="4200">
                  <a:latin typeface="Gill Sans"/>
                  <a:ea typeface="Gill Sans"/>
                  <a:cs typeface="Gill Sans"/>
                  <a:sym typeface="Gill Sans"/>
                </a:defRPr>
              </a:pPr>
              <a:endParaRPr sz="2953" dirty="0">
                <a:solidFill>
                  <a:srgbClr val="000000"/>
                </a:solidFill>
                <a:latin typeface="Gill Sans"/>
                <a:ea typeface="Gill Sans"/>
                <a:cs typeface="Gill Sans"/>
                <a:sym typeface="Gill Sans"/>
              </a:endParaRPr>
            </a:p>
          </p:txBody>
        </p:sp>
      </p:grpSp>
      <p:sp>
        <p:nvSpPr>
          <p:cNvPr id="13" name="Shape 889"/>
          <p:cNvSpPr/>
          <p:nvPr/>
        </p:nvSpPr>
        <p:spPr>
          <a:xfrm>
            <a:off x="3042762" y="5278902"/>
            <a:ext cx="3005415" cy="31609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flip="none" rotWithShape="1">
            <a:gsLst>
              <a:gs pos="0">
                <a:srgbClr val="000000">
                  <a:alpha val="36000"/>
                </a:srgbClr>
              </a:gs>
              <a:gs pos="97409">
                <a:srgbClr val="000000">
                  <a:alpha val="0"/>
                </a:srgbClr>
              </a:gs>
            </a:gsLst>
            <a:path path="shape">
              <a:fillToRect l="50000" t="50000" r="50000" b="50000"/>
            </a:path>
          </a:gradFill>
          <a:ln w="12700" cap="flat">
            <a:noFill/>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 name="Shape 892"/>
          <p:cNvSpPr/>
          <p:nvPr/>
        </p:nvSpPr>
        <p:spPr>
          <a:xfrm>
            <a:off x="2860494" y="1447800"/>
            <a:ext cx="3369950" cy="4066307"/>
          </a:xfrm>
          <a:custGeom>
            <a:avLst/>
            <a:gdLst/>
            <a:ahLst/>
            <a:cxnLst>
              <a:cxn ang="0">
                <a:pos x="wd2" y="hd2"/>
              </a:cxn>
              <a:cxn ang="5400000">
                <a:pos x="wd2" y="hd2"/>
              </a:cxn>
              <a:cxn ang="10800000">
                <a:pos x="wd2" y="hd2"/>
              </a:cxn>
              <a:cxn ang="16200000">
                <a:pos x="wd2" y="hd2"/>
              </a:cxn>
            </a:cxnLst>
            <a:rect l="0" t="0" r="r" b="b"/>
            <a:pathLst>
              <a:path w="21064" h="21233" extrusionOk="0">
                <a:moveTo>
                  <a:pt x="11" y="0"/>
                </a:moveTo>
                <a:lnTo>
                  <a:pt x="20074" y="0"/>
                </a:lnTo>
                <a:cubicBezTo>
                  <a:pt x="20621" y="0"/>
                  <a:pt x="21064" y="301"/>
                  <a:pt x="21064" y="672"/>
                </a:cubicBezTo>
                <a:lnTo>
                  <a:pt x="21064" y="672"/>
                </a:lnTo>
                <a:lnTo>
                  <a:pt x="21064" y="21229"/>
                </a:lnTo>
                <a:cubicBezTo>
                  <a:pt x="21064" y="21600"/>
                  <a:pt x="-536" y="0"/>
                  <a:pt x="11" y="0"/>
                </a:cubicBezTo>
                <a:close/>
              </a:path>
            </a:pathLst>
          </a:custGeom>
          <a:gradFill flip="none" rotWithShape="1">
            <a:gsLst>
              <a:gs pos="0">
                <a:srgbClr val="FFFFFF">
                  <a:alpha val="0"/>
                </a:srgbClr>
              </a:gs>
              <a:gs pos="100000">
                <a:srgbClr val="FFFFFF">
                  <a:alpha val="29000"/>
                </a:srgbClr>
              </a:gs>
            </a:gsLst>
            <a:lin ang="16200000" scaled="0"/>
          </a:gradFill>
          <a:ln w="12700" cap="flat">
            <a:noFill/>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8" name="Title 17"/>
          <p:cNvSpPr>
            <a:spLocks noGrp="1"/>
          </p:cNvSpPr>
          <p:nvPr>
            <p:ph type="title"/>
          </p:nvPr>
        </p:nvSpPr>
        <p:spPr/>
        <p:txBody>
          <a:bodyPr/>
          <a:lstStyle/>
          <a:p>
            <a:r>
              <a:rPr lang="en-US"/>
              <a:t>Click to edit Master title style</a:t>
            </a:r>
          </a:p>
        </p:txBody>
      </p:sp>
      <p:sp>
        <p:nvSpPr>
          <p:cNvPr id="20" name="Text Placeholder 19"/>
          <p:cNvSpPr>
            <a:spLocks noGrp="1"/>
          </p:cNvSpPr>
          <p:nvPr>
            <p:ph type="body" sz="quarter" idx="10"/>
          </p:nvPr>
        </p:nvSpPr>
        <p:spPr>
          <a:xfrm>
            <a:off x="1070749" y="4992687"/>
            <a:ext cx="6949440" cy="569913"/>
          </a:xfrm>
        </p:spPr>
        <p:txBody>
          <a:bodyPr>
            <a:noAutofit/>
          </a:bodyPr>
          <a:lstStyle>
            <a:lvl1pPr marL="0" indent="0" algn="ctr" defTabSz="914400" rtl="0" eaLnBrk="1" latinLnBrk="0" hangingPunct="1">
              <a:buNone/>
              <a:defRPr lang="en-US" sz="1400" kern="1200" dirty="0" smtClean="0">
                <a:solidFill>
                  <a:schemeClr val="tx1"/>
                </a:solidFill>
                <a:latin typeface="+mn-lt"/>
                <a:ea typeface="+mn-ea"/>
                <a:cs typeface="+mn-cs"/>
              </a:defRPr>
            </a:lvl1pPr>
            <a:lvl2pPr marL="0" indent="0" algn="ctr" defTabSz="914400" rtl="0" eaLnBrk="1" latinLnBrk="0" hangingPunct="1">
              <a:buNone/>
              <a:defRPr lang="en-US" sz="1400" kern="1200" dirty="0" smtClean="0">
                <a:solidFill>
                  <a:schemeClr val="tx1"/>
                </a:solidFill>
                <a:latin typeface="+mn-lt"/>
                <a:ea typeface="+mn-ea"/>
                <a:cs typeface="+mn-cs"/>
              </a:defRPr>
            </a:lvl2pPr>
            <a:lvl3pPr marL="0" indent="0" algn="ctr" defTabSz="914400" rtl="0" eaLnBrk="1" latinLnBrk="0" hangingPunct="1">
              <a:buNone/>
              <a:defRPr lang="en-US" sz="1400" kern="1200" dirty="0" smtClean="0">
                <a:solidFill>
                  <a:schemeClr val="tx1"/>
                </a:solidFill>
                <a:latin typeface="+mn-lt"/>
                <a:ea typeface="+mn-ea"/>
                <a:cs typeface="+mn-cs"/>
              </a:defRPr>
            </a:lvl3pPr>
            <a:lvl4pPr marL="0" indent="0" algn="ctr" defTabSz="914400" rtl="0" eaLnBrk="1" latinLnBrk="0" hangingPunct="1">
              <a:buNone/>
              <a:defRPr lang="en-US" sz="1400" kern="1200" dirty="0" smtClean="0">
                <a:solidFill>
                  <a:schemeClr val="tx1"/>
                </a:solidFill>
                <a:latin typeface="+mn-lt"/>
                <a:ea typeface="+mn-ea"/>
                <a:cs typeface="+mn-cs"/>
              </a:defRPr>
            </a:lvl4pPr>
            <a:lvl5pPr marL="0" indent="0" algn="ctr" defTabSz="914400" rtl="0" eaLnBrk="1" latinLnBrk="0" hangingPunct="1">
              <a:buNone/>
              <a:defRPr lang="en-US" sz="1400" kern="1200" dirty="0">
                <a:solidFill>
                  <a:schemeClr val="tx1"/>
                </a:solidFill>
                <a:latin typeface="+mn-lt"/>
                <a:ea typeface="+mn-ea"/>
                <a:cs typeface="+mn-cs"/>
              </a:defRPr>
            </a:lvl5pPr>
          </a:lstStyle>
          <a:p>
            <a:pPr lvl="0"/>
            <a:r>
              <a:rPr lang="en-US"/>
              <a:t>Click to edit Master text styles</a:t>
            </a:r>
          </a:p>
        </p:txBody>
      </p:sp>
      <p:sp>
        <p:nvSpPr>
          <p:cNvPr id="21" name="Rounded Rectangle 20"/>
          <p:cNvSpPr/>
          <p:nvPr/>
        </p:nvSpPr>
        <p:spPr>
          <a:xfrm>
            <a:off x="1219200" y="1752600"/>
            <a:ext cx="6675120" cy="32004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068974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Reminder or Tip">
    <p:spTree>
      <p:nvGrpSpPr>
        <p:cNvPr id="1" name=""/>
        <p:cNvGrpSpPr/>
        <p:nvPr/>
      </p:nvGrpSpPr>
      <p:grpSpPr>
        <a:xfrm>
          <a:off x="0" y="0"/>
          <a:ext cx="0" cy="0"/>
          <a:chOff x="0" y="0"/>
          <a:chExt cx="0" cy="0"/>
        </a:xfrm>
      </p:grpSpPr>
      <p:pic>
        <p:nvPicPr>
          <p:cNvPr id="6" name="Picture Placeholder 6"/>
          <p:cNvPicPr>
            <a:picLocks noChangeAspect="1"/>
          </p:cNvPicPr>
          <p:nvPr/>
        </p:nvPicPr>
        <p:blipFill>
          <a:blip r:embed="rId3" cstate="print">
            <a:extLst>
              <a:ext uri="{28A0092B-C50C-407E-A947-70E740481C1C}">
                <a14:useLocalDpi xmlns:a14="http://schemas.microsoft.com/office/drawing/2010/main" val="0"/>
              </a:ext>
            </a:extLst>
          </a:blip>
          <a:srcRect l="5556" r="5556"/>
          <a:stretch>
            <a:fillRect/>
          </a:stretch>
        </p:blipFill>
        <p:spPr>
          <a:xfrm>
            <a:off x="0" y="0"/>
            <a:ext cx="9144000" cy="6858000"/>
          </a:xfrm>
          <a:prstGeom prst="rect">
            <a:avLst/>
          </a:prstGeom>
        </p:spPr>
      </p:pic>
      <p:sp>
        <p:nvSpPr>
          <p:cNvPr id="7" name="Shape 471"/>
          <p:cNvSpPr/>
          <p:nvPr/>
        </p:nvSpPr>
        <p:spPr>
          <a:xfrm>
            <a:off x="762000" y="2286000"/>
            <a:ext cx="7620000" cy="2123478"/>
          </a:xfrm>
          <a:prstGeom prst="roundRect">
            <a:avLst>
              <a:gd name="adj" fmla="val 50000"/>
            </a:avLst>
          </a:prstGeom>
          <a:solidFill>
            <a:schemeClr val="accent1"/>
          </a:solidFill>
          <a:ln w="12700">
            <a:solidFill>
              <a:schemeClr val="accent1"/>
            </a:solidFill>
            <a:miter lim="400000"/>
          </a:ln>
        </p:spPr>
        <p:txBody>
          <a:bodyPr lIns="32146" rIns="32146"/>
          <a:lstStyle/>
          <a:p>
            <a:pPr>
              <a:defRPr sz="2400">
                <a:solidFill>
                  <a:srgbClr val="FFFFFF"/>
                </a:solidFill>
              </a:defRPr>
            </a:pPr>
            <a:endParaRPr sz="1687">
              <a:solidFill>
                <a:srgbClr val="FFFFFF"/>
              </a:solidFill>
            </a:endParaRPr>
          </a:p>
        </p:txBody>
      </p:sp>
      <p:sp>
        <p:nvSpPr>
          <p:cNvPr id="10" name="Title 9"/>
          <p:cNvSpPr>
            <a:spLocks noGrp="1"/>
          </p:cNvSpPr>
          <p:nvPr>
            <p:ph type="title"/>
          </p:nvPr>
        </p:nvSpPr>
        <p:spPr>
          <a:xfrm>
            <a:off x="457200" y="2873262"/>
            <a:ext cx="8229600" cy="487362"/>
          </a:xfrm>
        </p:spPr>
        <p:txBody>
          <a:bodyPr/>
          <a:lstStyle>
            <a:lvl1pPr>
              <a:defRPr>
                <a:solidFill>
                  <a:schemeClr val="bg1"/>
                </a:solidFill>
              </a:defRPr>
            </a:lvl1pPr>
          </a:lstStyle>
          <a:p>
            <a:r>
              <a:rPr lang="en-US"/>
              <a:t>Click to edit Master title style</a:t>
            </a:r>
            <a:endParaRPr lang="en-US" dirty="0"/>
          </a:p>
        </p:txBody>
      </p:sp>
      <p:sp>
        <p:nvSpPr>
          <p:cNvPr id="12" name="Text Placeholder 11"/>
          <p:cNvSpPr>
            <a:spLocks noGrp="1"/>
          </p:cNvSpPr>
          <p:nvPr>
            <p:ph type="body" sz="quarter" idx="10"/>
          </p:nvPr>
        </p:nvSpPr>
        <p:spPr>
          <a:xfrm>
            <a:off x="1097280" y="3347739"/>
            <a:ext cx="6949440" cy="1905000"/>
          </a:xfrm>
        </p:spPr>
        <p:txBody>
          <a:bodyPr>
            <a:normAutofit/>
          </a:bodyPr>
          <a:lstStyle>
            <a:lvl1pPr marL="0" indent="0" algn="ctr" defTabSz="914400" rtl="0" eaLnBrk="1" latinLnBrk="0" hangingPunct="1">
              <a:buNone/>
              <a:defRPr lang="en-US" sz="2000" kern="1200" dirty="0" smtClean="0">
                <a:solidFill>
                  <a:srgbClr val="FFFFFF"/>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37013209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6" name="Shape 471"/>
          <p:cNvSpPr/>
          <p:nvPr/>
        </p:nvSpPr>
        <p:spPr>
          <a:xfrm>
            <a:off x="5251376" y="3652876"/>
            <a:ext cx="2673424" cy="753713"/>
          </a:xfrm>
          <a:prstGeom prst="roundRect">
            <a:avLst>
              <a:gd name="adj" fmla="val 50000"/>
            </a:avLst>
          </a:prstGeom>
          <a:solidFill>
            <a:schemeClr val="accent5"/>
          </a:solidFill>
          <a:ln w="12700">
            <a:miter lim="400000"/>
          </a:ln>
        </p:spPr>
        <p:txBody>
          <a:bodyPr lIns="32146" rIns="32146"/>
          <a:lstStyle/>
          <a:p>
            <a:pPr>
              <a:defRPr sz="2400">
                <a:solidFill>
                  <a:srgbClr val="FFFFFF"/>
                </a:solidFill>
              </a:defRPr>
            </a:pPr>
            <a:endParaRPr>
              <a:solidFill>
                <a:srgbClr val="FFFFFF"/>
              </a:solidFill>
            </a:endParaRPr>
          </a:p>
        </p:txBody>
      </p:sp>
      <p:sp>
        <p:nvSpPr>
          <p:cNvPr id="7" name="Shape 95"/>
          <p:cNvSpPr>
            <a:spLocks noChangeAspect="1"/>
          </p:cNvSpPr>
          <p:nvPr/>
        </p:nvSpPr>
        <p:spPr>
          <a:xfrm>
            <a:off x="3685394" y="3981555"/>
            <a:ext cx="269703" cy="26970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a:defRPr sz="2400">
                <a:solidFill>
                  <a:srgbClr val="FFFFFF"/>
                </a:solidFill>
              </a:defRPr>
            </a:pPr>
            <a:endParaRPr>
              <a:solidFill>
                <a:srgbClr val="000000"/>
              </a:solidFill>
            </a:endParaRPr>
          </a:p>
        </p:txBody>
      </p:sp>
      <p:sp>
        <p:nvSpPr>
          <p:cNvPr id="8" name="Shape 471"/>
          <p:cNvSpPr/>
          <p:nvPr/>
        </p:nvSpPr>
        <p:spPr>
          <a:xfrm>
            <a:off x="1083282" y="3652876"/>
            <a:ext cx="2673424" cy="753713"/>
          </a:xfrm>
          <a:prstGeom prst="roundRect">
            <a:avLst>
              <a:gd name="adj" fmla="val 50000"/>
            </a:avLst>
          </a:prstGeom>
          <a:solidFill>
            <a:schemeClr val="bg2"/>
          </a:solidFill>
          <a:ln w="12700">
            <a:miter lim="400000"/>
          </a:ln>
        </p:spPr>
        <p:txBody>
          <a:bodyPr lIns="32146" rIns="32146"/>
          <a:lstStyle/>
          <a:p>
            <a:pPr>
              <a:defRPr sz="2400">
                <a:solidFill>
                  <a:srgbClr val="FFFFFF"/>
                </a:solidFill>
              </a:defRPr>
            </a:pPr>
            <a:endParaRPr>
              <a:solidFill>
                <a:srgbClr val="FFFFFF"/>
              </a:solidFill>
            </a:endParaRPr>
          </a:p>
        </p:txBody>
      </p:sp>
      <p:sp>
        <p:nvSpPr>
          <p:cNvPr id="9" name="Shape 95"/>
          <p:cNvSpPr>
            <a:spLocks noChangeAspect="1"/>
          </p:cNvSpPr>
          <p:nvPr/>
        </p:nvSpPr>
        <p:spPr>
          <a:xfrm>
            <a:off x="1235557" y="3981555"/>
            <a:ext cx="269703" cy="26970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a:defRPr sz="2400">
                <a:solidFill>
                  <a:srgbClr val="FFFFFF"/>
                </a:solidFill>
              </a:defRPr>
            </a:pPr>
            <a:endParaRPr>
              <a:solidFill>
                <a:srgbClr val="000000"/>
              </a:solidFill>
            </a:endParaRPr>
          </a:p>
        </p:txBody>
      </p:sp>
      <p:pic>
        <p:nvPicPr>
          <p:cNvPr id="10" name="Picture Placeholder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5290" y="1532056"/>
            <a:ext cx="1850131" cy="1943415"/>
          </a:xfrm>
          <a:prstGeom prst="rect">
            <a:avLst/>
          </a:prstGeom>
        </p:spPr>
      </p:pic>
      <p:pic>
        <p:nvPicPr>
          <p:cNvPr id="11" name="Picture Placeholder 8"/>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5283" y="1676400"/>
            <a:ext cx="2960917" cy="1554480"/>
          </a:xfrm>
          <a:prstGeom prst="rect">
            <a:avLst/>
          </a:prstGeom>
        </p:spPr>
      </p:pic>
      <p:sp>
        <p:nvSpPr>
          <p:cNvPr id="12" name="TextBox 11"/>
          <p:cNvSpPr txBox="1"/>
          <p:nvPr/>
        </p:nvSpPr>
        <p:spPr>
          <a:xfrm>
            <a:off x="1132326" y="3810000"/>
            <a:ext cx="2526454" cy="432335"/>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3200" cap="none" dirty="0">
                <a:solidFill>
                  <a:srgbClr val="000000"/>
                </a:solidFill>
                <a:latin typeface="Calibri"/>
                <a:ea typeface="Oswald Light" charset="0"/>
                <a:cs typeface="Oswald Light" charset="0"/>
              </a:rPr>
              <a:t>Acute</a:t>
            </a:r>
          </a:p>
        </p:txBody>
      </p:sp>
      <p:sp>
        <p:nvSpPr>
          <p:cNvPr id="13" name="TextBox 12"/>
          <p:cNvSpPr txBox="1"/>
          <p:nvPr/>
        </p:nvSpPr>
        <p:spPr>
          <a:xfrm>
            <a:off x="609600" y="4589676"/>
            <a:ext cx="3571555" cy="1941173"/>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marL="742950" lvl="1" indent="-285750">
              <a:buFont typeface="Wingdings" panose="05000000000000000000" pitchFamily="2" charset="2"/>
              <a:buChar char="§"/>
            </a:pPr>
            <a:r>
              <a:rPr lang="en-US" sz="2000" dirty="0"/>
              <a:t>Emotional &amp; physical pain &amp; discomfort</a:t>
            </a:r>
          </a:p>
          <a:p>
            <a:pPr marL="742950" lvl="1" indent="-285750">
              <a:buFont typeface="Wingdings" panose="05000000000000000000" pitchFamily="2" charset="2"/>
              <a:buChar char="§"/>
            </a:pPr>
            <a:r>
              <a:rPr lang="en-US" sz="2000" dirty="0"/>
              <a:t>Sense of distrust &amp; fear</a:t>
            </a:r>
          </a:p>
          <a:p>
            <a:pPr marL="742950" lvl="1" indent="-285750">
              <a:buFont typeface="Wingdings" panose="05000000000000000000" pitchFamily="2" charset="2"/>
              <a:buChar char="§"/>
            </a:pPr>
            <a:r>
              <a:rPr lang="en-US" sz="2000" dirty="0"/>
              <a:t>Distressing behaviors</a:t>
            </a:r>
          </a:p>
          <a:p>
            <a:pPr marL="742950" lvl="1" indent="-285750">
              <a:buFont typeface="Wingdings" panose="05000000000000000000" pitchFamily="2" charset="2"/>
              <a:buChar char="§"/>
            </a:pPr>
            <a:r>
              <a:rPr lang="en-US" sz="2000" dirty="0"/>
              <a:t>Need for medication</a:t>
            </a:r>
            <a:br>
              <a:rPr lang="en-US" sz="2000" dirty="0"/>
            </a:br>
            <a:r>
              <a:rPr lang="en-US" sz="2000" dirty="0"/>
              <a:t>or restraints</a:t>
            </a:r>
          </a:p>
        </p:txBody>
      </p:sp>
      <p:sp>
        <p:nvSpPr>
          <p:cNvPr id="14" name="TextBox 13"/>
          <p:cNvSpPr txBox="1"/>
          <p:nvPr/>
        </p:nvSpPr>
        <p:spPr>
          <a:xfrm>
            <a:off x="5322146" y="3810000"/>
            <a:ext cx="2526454" cy="432335"/>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3200" cap="none" dirty="0">
                <a:solidFill>
                  <a:schemeClr val="bg1"/>
                </a:solidFill>
                <a:latin typeface="Calibri"/>
                <a:ea typeface="Oswald Light" charset="0"/>
                <a:cs typeface="Oswald Light" charset="0"/>
              </a:rPr>
              <a:t>Chronic</a:t>
            </a:r>
          </a:p>
        </p:txBody>
      </p:sp>
      <p:sp>
        <p:nvSpPr>
          <p:cNvPr id="15" name="TextBox 14"/>
          <p:cNvSpPr txBox="1"/>
          <p:nvPr/>
        </p:nvSpPr>
        <p:spPr>
          <a:xfrm>
            <a:off x="4762750" y="4589675"/>
            <a:ext cx="3847850" cy="1325620"/>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marL="742950" lvl="1" indent="-285750">
              <a:buFont typeface="Wingdings" panose="05000000000000000000" pitchFamily="2" charset="2"/>
              <a:buChar char="§"/>
            </a:pPr>
            <a:r>
              <a:rPr lang="en-US" sz="2000" dirty="0"/>
              <a:t>Loss of function</a:t>
            </a:r>
          </a:p>
          <a:p>
            <a:pPr marL="742950" lvl="1" indent="-285750">
              <a:buFont typeface="Wingdings" panose="05000000000000000000" pitchFamily="2" charset="2"/>
              <a:buChar char="§"/>
            </a:pPr>
            <a:r>
              <a:rPr lang="en-US" sz="2000" dirty="0"/>
              <a:t>Loss of socialization</a:t>
            </a:r>
          </a:p>
          <a:p>
            <a:pPr marL="742950" lvl="1" indent="-285750">
              <a:buFont typeface="Wingdings" panose="05000000000000000000" pitchFamily="2" charset="2"/>
              <a:buChar char="§"/>
            </a:pPr>
            <a:r>
              <a:rPr lang="en-US" sz="2000" dirty="0"/>
              <a:t>Loss of quality of life</a:t>
            </a:r>
          </a:p>
          <a:p>
            <a:pPr marL="742950" lvl="1" indent="-285750">
              <a:buFont typeface="Wingdings" panose="05000000000000000000" pitchFamily="2" charset="2"/>
              <a:buChar char="§"/>
            </a:pPr>
            <a:r>
              <a:rPr lang="en-US" sz="2000" dirty="0"/>
              <a:t>Institutionalization</a:t>
            </a:r>
          </a:p>
        </p:txBody>
      </p:sp>
      <p:sp>
        <p:nvSpPr>
          <p:cNvPr id="16" name="Title 3"/>
          <p:cNvSpPr>
            <a:spLocks noGrp="1"/>
          </p:cNvSpPr>
          <p:nvPr>
            <p:ph type="title"/>
          </p:nvPr>
        </p:nvSpPr>
        <p:spPr>
          <a:xfrm>
            <a:off x="402335" y="825227"/>
            <a:ext cx="8412480" cy="535531"/>
          </a:xfrm>
        </p:spPr>
        <p:txBody>
          <a:bodyPr/>
          <a:lstStyle/>
          <a:p>
            <a:r>
              <a:rPr lang="en-US" sz="3600" cap="all"/>
              <a:t>Click to edit Master title style</a:t>
            </a:r>
            <a:endParaRPr lang="en-US" sz="3600" cap="all" dirty="0"/>
          </a:p>
        </p:txBody>
      </p:sp>
      <p:sp>
        <p:nvSpPr>
          <p:cNvPr id="17" name="Shape 95"/>
          <p:cNvSpPr>
            <a:spLocks noChangeAspect="1"/>
          </p:cNvSpPr>
          <p:nvPr/>
        </p:nvSpPr>
        <p:spPr>
          <a:xfrm>
            <a:off x="5410200" y="3981555"/>
            <a:ext cx="269703" cy="26970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a:defRPr sz="2400">
                <a:solidFill>
                  <a:srgbClr val="FFFFFF"/>
                </a:solidFill>
              </a:defRPr>
            </a:pPr>
            <a:endParaRPr>
              <a:solidFill>
                <a:srgbClr val="000000"/>
              </a:solidFill>
            </a:endParaRPr>
          </a:p>
        </p:txBody>
      </p:sp>
    </p:spTree>
    <p:custDataLst>
      <p:tags r:id="rId1"/>
    </p:custDataLst>
    <p:extLst>
      <p:ext uri="{BB962C8B-B14F-4D97-AF65-F5344CB8AC3E}">
        <p14:creationId xmlns:p14="http://schemas.microsoft.com/office/powerpoint/2010/main" val="35095034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What We Can Do">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578" y="283"/>
            <a:ext cx="4571622" cy="6857433"/>
          </a:xfrm>
          <a:prstGeom prst="rect">
            <a:avLst/>
          </a:prstGeom>
        </p:spPr>
      </p:pic>
      <p:sp>
        <p:nvSpPr>
          <p:cNvPr id="7" name="Title 7"/>
          <p:cNvSpPr>
            <a:spLocks noGrp="1"/>
          </p:cNvSpPr>
          <p:nvPr>
            <p:ph type="title"/>
          </p:nvPr>
        </p:nvSpPr>
        <p:spPr>
          <a:xfrm>
            <a:off x="337264" y="457200"/>
            <a:ext cx="4206240" cy="535531"/>
          </a:xfrm>
        </p:spPr>
        <p:txBody>
          <a:bodyPr/>
          <a:lstStyle/>
          <a:p>
            <a:r>
              <a:rPr lang="en-US" sz="3600">
                <a:sym typeface="Yanone Kaffeesatz Bold"/>
              </a:rPr>
              <a:t>Click to edit Master title style</a:t>
            </a:r>
            <a:endParaRPr lang="en-US" sz="3600" dirty="0"/>
          </a:p>
        </p:txBody>
      </p:sp>
      <p:grpSp>
        <p:nvGrpSpPr>
          <p:cNvPr id="8" name="Group 7"/>
          <p:cNvGrpSpPr/>
          <p:nvPr/>
        </p:nvGrpSpPr>
        <p:grpSpPr>
          <a:xfrm>
            <a:off x="609600" y="1298915"/>
            <a:ext cx="3309518" cy="834685"/>
            <a:chOff x="1828800" y="3505201"/>
            <a:chExt cx="2341648" cy="590581"/>
          </a:xfrm>
        </p:grpSpPr>
        <p:sp>
          <p:nvSpPr>
            <p:cNvPr id="9" name="Shape 471"/>
            <p:cNvSpPr/>
            <p:nvPr/>
          </p:nvSpPr>
          <p:spPr>
            <a:xfrm>
              <a:off x="1828800" y="3505201"/>
              <a:ext cx="2341648" cy="590581"/>
            </a:xfrm>
            <a:prstGeom prst="roundRect">
              <a:avLst>
                <a:gd name="adj" fmla="val 50000"/>
              </a:avLst>
            </a:prstGeom>
            <a:solidFill>
              <a:schemeClr val="accent1"/>
            </a:solidFill>
            <a:ln w="12700">
              <a:solidFill>
                <a:schemeClr val="accent5"/>
              </a:solidFill>
              <a:miter lim="400000"/>
            </a:ln>
          </p:spPr>
          <p:txBody>
            <a:bodyPr lIns="32146" rIns="32146"/>
            <a:lstStyle/>
            <a:p>
              <a:pPr>
                <a:defRPr sz="2400">
                  <a:solidFill>
                    <a:srgbClr val="FFFFFF"/>
                  </a:solidFill>
                </a:defRPr>
              </a:pPr>
              <a:endParaRPr sz="1687" dirty="0">
                <a:solidFill>
                  <a:srgbClr val="FFFFFF"/>
                </a:solidFill>
              </a:endParaRPr>
            </a:p>
          </p:txBody>
        </p:sp>
        <p:sp>
          <p:nvSpPr>
            <p:cNvPr id="10" name="TextBox 9"/>
            <p:cNvSpPr txBox="1"/>
            <p:nvPr/>
          </p:nvSpPr>
          <p:spPr>
            <a:xfrm>
              <a:off x="1873119" y="3616421"/>
              <a:ext cx="2194560"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2000" cap="none" dirty="0">
                  <a:solidFill>
                    <a:srgbClr val="FFFFFF"/>
                  </a:solidFill>
                  <a:latin typeface="Calibri"/>
                  <a:ea typeface="Oswald Light" charset="0"/>
                  <a:cs typeface="Oswald Light" charset="0"/>
                </a:rPr>
                <a:t>Support Up the Pyramid</a:t>
              </a:r>
            </a:p>
          </p:txBody>
        </p:sp>
      </p:grpSp>
      <p:grpSp>
        <p:nvGrpSpPr>
          <p:cNvPr id="11" name="Group 10"/>
          <p:cNvGrpSpPr/>
          <p:nvPr/>
        </p:nvGrpSpPr>
        <p:grpSpPr>
          <a:xfrm>
            <a:off x="609600" y="2438400"/>
            <a:ext cx="3309518" cy="834685"/>
            <a:chOff x="1828800" y="3505201"/>
            <a:chExt cx="2341648" cy="590581"/>
          </a:xfrm>
        </p:grpSpPr>
        <p:sp>
          <p:nvSpPr>
            <p:cNvPr id="12" name="Shape 471"/>
            <p:cNvSpPr/>
            <p:nvPr/>
          </p:nvSpPr>
          <p:spPr>
            <a:xfrm>
              <a:off x="1828800" y="3505201"/>
              <a:ext cx="2341648" cy="590581"/>
            </a:xfrm>
            <a:prstGeom prst="roundRect">
              <a:avLst>
                <a:gd name="adj" fmla="val 50000"/>
              </a:avLst>
            </a:prstGeom>
            <a:solidFill>
              <a:schemeClr val="accent1"/>
            </a:solidFill>
            <a:ln w="12700">
              <a:solidFill>
                <a:schemeClr val="accent5"/>
              </a:solidFill>
              <a:miter lim="400000"/>
            </a:ln>
          </p:spPr>
          <p:txBody>
            <a:bodyPr lIns="32146" rIns="32146"/>
            <a:lstStyle/>
            <a:p>
              <a:pPr>
                <a:defRPr sz="2400">
                  <a:solidFill>
                    <a:srgbClr val="FFFFFF"/>
                  </a:solidFill>
                </a:defRPr>
              </a:pPr>
              <a:endParaRPr sz="1687" dirty="0">
                <a:solidFill>
                  <a:srgbClr val="FFFFFF"/>
                </a:solidFill>
              </a:endParaRPr>
            </a:p>
          </p:txBody>
        </p:sp>
        <p:sp>
          <p:nvSpPr>
            <p:cNvPr id="13" name="TextBox 12"/>
            <p:cNvSpPr txBox="1"/>
            <p:nvPr/>
          </p:nvSpPr>
          <p:spPr>
            <a:xfrm>
              <a:off x="1873119" y="3616421"/>
              <a:ext cx="2194560"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2000" cap="none" dirty="0">
                  <a:solidFill>
                    <a:srgbClr val="FFFFFF"/>
                  </a:solidFill>
                  <a:latin typeface="Calibri"/>
                  <a:ea typeface="Oswald Light" charset="0"/>
                  <a:cs typeface="Oswald Light" charset="0"/>
                </a:rPr>
                <a:t>Provide a Safe Environment</a:t>
              </a:r>
              <a:endParaRPr lang="en-US" sz="1600" cap="none" dirty="0">
                <a:solidFill>
                  <a:srgbClr val="FFFFFF"/>
                </a:solidFill>
                <a:latin typeface="Calibri"/>
                <a:ea typeface="Oswald Light" charset="0"/>
                <a:cs typeface="Oswald Light" charset="0"/>
              </a:endParaRPr>
            </a:p>
          </p:txBody>
        </p:sp>
      </p:grpSp>
      <p:grpSp>
        <p:nvGrpSpPr>
          <p:cNvPr id="14" name="Group 13"/>
          <p:cNvGrpSpPr/>
          <p:nvPr/>
        </p:nvGrpSpPr>
        <p:grpSpPr>
          <a:xfrm>
            <a:off x="609600" y="3661115"/>
            <a:ext cx="3309518" cy="834685"/>
            <a:chOff x="1828800" y="3505201"/>
            <a:chExt cx="2341648" cy="590581"/>
          </a:xfrm>
        </p:grpSpPr>
        <p:sp>
          <p:nvSpPr>
            <p:cNvPr id="15" name="Shape 471"/>
            <p:cNvSpPr/>
            <p:nvPr/>
          </p:nvSpPr>
          <p:spPr>
            <a:xfrm>
              <a:off x="1828800" y="3505201"/>
              <a:ext cx="2341648" cy="590581"/>
            </a:xfrm>
            <a:prstGeom prst="roundRect">
              <a:avLst>
                <a:gd name="adj" fmla="val 50000"/>
              </a:avLst>
            </a:prstGeom>
            <a:solidFill>
              <a:schemeClr val="accent1"/>
            </a:solidFill>
            <a:ln w="12700">
              <a:solidFill>
                <a:schemeClr val="accent5"/>
              </a:solidFill>
              <a:miter lim="400000"/>
            </a:ln>
          </p:spPr>
          <p:txBody>
            <a:bodyPr lIns="32146" rIns="32146"/>
            <a:lstStyle/>
            <a:p>
              <a:pPr>
                <a:defRPr sz="2400">
                  <a:solidFill>
                    <a:srgbClr val="FFFFFF"/>
                  </a:solidFill>
                </a:defRPr>
              </a:pPr>
              <a:endParaRPr sz="1687" dirty="0">
                <a:solidFill>
                  <a:srgbClr val="FFFFFF"/>
                </a:solidFill>
              </a:endParaRPr>
            </a:p>
          </p:txBody>
        </p:sp>
        <p:sp>
          <p:nvSpPr>
            <p:cNvPr id="16" name="TextBox 15"/>
            <p:cNvSpPr txBox="1"/>
            <p:nvPr/>
          </p:nvSpPr>
          <p:spPr>
            <a:xfrm>
              <a:off x="1873119" y="3616421"/>
              <a:ext cx="2194560"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lnSpc>
                  <a:spcPct val="100000"/>
                </a:lnSpc>
              </a:pPr>
              <a:r>
                <a:rPr lang="en-US" sz="2000" cap="none" dirty="0">
                  <a:solidFill>
                    <a:srgbClr val="FFFFFF"/>
                  </a:solidFill>
                  <a:latin typeface="Calibri"/>
                  <a:ea typeface="Oswald Light" charset="0"/>
                  <a:cs typeface="Oswald Light" charset="0"/>
                </a:rPr>
                <a:t>Use Effective Communication</a:t>
              </a:r>
              <a:endParaRPr lang="en-US" sz="1600" cap="none" dirty="0">
                <a:solidFill>
                  <a:srgbClr val="FFFFFF"/>
                </a:solidFill>
                <a:latin typeface="Calibri"/>
                <a:ea typeface="Oswald Light" charset="0"/>
                <a:cs typeface="Oswald Light" charset="0"/>
              </a:endParaRPr>
            </a:p>
          </p:txBody>
        </p:sp>
      </p:grpSp>
    </p:spTree>
    <p:custDataLst>
      <p:tags r:id="rId1"/>
    </p:custDataLst>
    <p:extLst>
      <p:ext uri="{BB962C8B-B14F-4D97-AF65-F5344CB8AC3E}">
        <p14:creationId xmlns:p14="http://schemas.microsoft.com/office/powerpoint/2010/main" val="40136197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COA BLUE Title w/Large Image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F71E0A7-618C-47A1-8246-78CA07BD5421}"/>
              </a:ext>
            </a:extLst>
          </p:cNvPr>
          <p:cNvSpPr>
            <a:spLocks noGrp="1"/>
          </p:cNvSpPr>
          <p:nvPr>
            <p:ph type="pic" sz="quarter" idx="11"/>
          </p:nvPr>
        </p:nvSpPr>
        <p:spPr>
          <a:xfrm>
            <a:off x="0" y="1447800"/>
            <a:ext cx="100428552" cy="5486400"/>
          </a:xfrm>
        </p:spPr>
        <p:txBody>
          <a:bodyPr/>
          <a:lstStyle/>
          <a:p>
            <a:endParaRPr lang="en-US"/>
          </a:p>
        </p:txBody>
      </p:sp>
      <p:sp>
        <p:nvSpPr>
          <p:cNvPr id="7" name="TextBox 6"/>
          <p:cNvSpPr txBox="1"/>
          <p:nvPr/>
        </p:nvSpPr>
        <p:spPr>
          <a:xfrm>
            <a:off x="0" y="304800"/>
            <a:ext cx="8991600" cy="1143000"/>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lnSpc>
                <a:spcPct val="100000"/>
              </a:lnSpc>
            </a:pPr>
            <a:endParaRPr lang="en-US" sz="3200" cap="all" dirty="0">
              <a:solidFill>
                <a:srgbClr val="000000"/>
              </a:solidFill>
            </a:endParaRPr>
          </a:p>
        </p:txBody>
      </p:sp>
      <p:sp>
        <p:nvSpPr>
          <p:cNvPr id="4" name="Title 3">
            <a:extLst>
              <a:ext uri="{FF2B5EF4-FFF2-40B4-BE49-F238E27FC236}">
                <a16:creationId xmlns:a16="http://schemas.microsoft.com/office/drawing/2014/main" id="{556FE94F-6637-4379-8652-4CECCF534131}"/>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10123563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60 Second Summary">
    <p:spTree>
      <p:nvGrpSpPr>
        <p:cNvPr id="1" name=""/>
        <p:cNvGrpSpPr/>
        <p:nvPr/>
      </p:nvGrpSpPr>
      <p:grpSpPr>
        <a:xfrm>
          <a:off x="0" y="0"/>
          <a:ext cx="0" cy="0"/>
          <a:chOff x="0" y="0"/>
          <a:chExt cx="0" cy="0"/>
        </a:xfrm>
      </p:grpSpPr>
      <p:pic>
        <p:nvPicPr>
          <p:cNvPr id="6" name="Laura"/>
          <p:cNvPicPr>
            <a:picLocks noChangeAspect="1"/>
          </p:cNvPicPr>
          <p:nvPr>
            <p:custDataLst>
              <p:tags r:id="rId2"/>
            </p:custDataLst>
          </p:nvPr>
        </p:nvPicPr>
        <p:blipFill rotWithShape="1">
          <a:blip r:embed="rId4" cstate="print">
            <a:extLst>
              <a:ext uri="{28A0092B-C50C-407E-A947-70E740481C1C}">
                <a14:useLocalDpi xmlns:a14="http://schemas.microsoft.com/office/drawing/2010/main"/>
              </a:ext>
            </a:extLst>
          </a:blip>
          <a:srcRect b="60945"/>
          <a:stretch/>
        </p:blipFill>
        <p:spPr>
          <a:xfrm>
            <a:off x="5964600" y="2178229"/>
            <a:ext cx="1908721" cy="2952968"/>
          </a:xfrm>
          <a:prstGeom prst="rect">
            <a:avLst/>
          </a:prstGeom>
        </p:spPr>
      </p:pic>
      <p:sp>
        <p:nvSpPr>
          <p:cNvPr id="8" name="Shape 364"/>
          <p:cNvSpPr/>
          <p:nvPr/>
        </p:nvSpPr>
        <p:spPr>
          <a:xfrm>
            <a:off x="5448004" y="4254039"/>
            <a:ext cx="2930105" cy="960854"/>
          </a:xfrm>
          <a:prstGeom prst="roundRect">
            <a:avLst>
              <a:gd name="adj" fmla="val 50000"/>
            </a:avLst>
          </a:prstGeom>
          <a:solidFill>
            <a:schemeClr val="accent1"/>
          </a:solidFill>
          <a:ln w="12700">
            <a:miter lim="400000"/>
          </a:ln>
        </p:spPr>
        <p:txBody>
          <a:bodyPr lIns="32146" rIns="32146"/>
          <a:lstStyle/>
          <a:p>
            <a:pPr>
              <a:defRPr sz="2400">
                <a:solidFill>
                  <a:srgbClr val="FFFFFF"/>
                </a:solidFill>
              </a:defRPr>
            </a:pPr>
            <a:endParaRPr sz="1687">
              <a:solidFill>
                <a:srgbClr val="FFFFFF"/>
              </a:solidFill>
            </a:endParaRPr>
          </a:p>
        </p:txBody>
      </p:sp>
      <p:sp>
        <p:nvSpPr>
          <p:cNvPr id="9" name="TextBox 8"/>
          <p:cNvSpPr txBox="1"/>
          <p:nvPr/>
        </p:nvSpPr>
        <p:spPr>
          <a:xfrm>
            <a:off x="5659908" y="4313031"/>
            <a:ext cx="2506293" cy="563749"/>
          </a:xfrm>
          <a:prstGeom prst="rect">
            <a:avLst/>
          </a:prstGeom>
          <a:ln w="12700">
            <a:miter lim="400000"/>
          </a:ln>
        </p:spPr>
        <p:txBody>
          <a:bodyPr lIns="90000" tIns="46800" rIns="90000" bIns="46800" anchor="ctr"/>
          <a:lstStyle>
            <a:lvl1pPr lvl="0" algn="l" defTabSz="914400">
              <a:defRPr sz="6000" cap="all">
                <a:solidFill>
                  <a:srgbClr val="FFFFFF"/>
                </a:solidFill>
                <a:latin typeface="Yanone Kaffeesatz Bold"/>
                <a:ea typeface="Yanone Kaffeesatz Bold"/>
                <a:cs typeface="Yanone Kaffeesatz Bold"/>
              </a:defRPr>
            </a:lvl1pPr>
          </a:lstStyle>
          <a:p>
            <a:pPr algn="ctr"/>
            <a:r>
              <a:rPr lang="is-IS" sz="2000" dirty="0">
                <a:solidFill>
                  <a:schemeClr val="bg1"/>
                </a:solidFill>
                <a:latin typeface="Calibri"/>
                <a:ea typeface="Oswald Light" charset="0"/>
                <a:cs typeface="Oswald Light" charset="0"/>
              </a:rPr>
              <a:t>Key Point</a:t>
            </a:r>
          </a:p>
        </p:txBody>
      </p:sp>
      <p:sp>
        <p:nvSpPr>
          <p:cNvPr id="12" name="Title 11"/>
          <p:cNvSpPr>
            <a:spLocks noGrp="1"/>
          </p:cNvSpPr>
          <p:nvPr>
            <p:ph type="title" hasCustomPrompt="1"/>
          </p:nvPr>
        </p:nvSpPr>
        <p:spPr>
          <a:xfrm>
            <a:off x="457200" y="274638"/>
            <a:ext cx="8229600" cy="1143000"/>
          </a:xfrm>
        </p:spPr>
        <p:txBody>
          <a:bodyPr/>
          <a:lstStyle>
            <a:lvl1pPr>
              <a:defRPr/>
            </a:lvl1pPr>
          </a:lstStyle>
          <a:p>
            <a:r>
              <a:rPr lang="en-US" dirty="0"/>
              <a:t>Sixty Second Summary</a:t>
            </a:r>
          </a:p>
        </p:txBody>
      </p:sp>
      <p:sp>
        <p:nvSpPr>
          <p:cNvPr id="14" name="Text Placeholder 13"/>
          <p:cNvSpPr>
            <a:spLocks noGrp="1"/>
          </p:cNvSpPr>
          <p:nvPr>
            <p:ph type="body" sz="quarter" idx="10"/>
          </p:nvPr>
        </p:nvSpPr>
        <p:spPr>
          <a:xfrm>
            <a:off x="457200" y="1600200"/>
            <a:ext cx="4663440" cy="1981200"/>
          </a:xfrm>
        </p:spPr>
        <p:txBody>
          <a:bodyPr>
            <a:normAutofit/>
          </a:bodyPr>
          <a:lstStyle>
            <a:lvl1pPr>
              <a:defRPr sz="2400"/>
            </a:lvl1pPr>
            <a:lvl2pPr>
              <a:defRPr sz="14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5"/>
          <p:cNvSpPr>
            <a:spLocks noGrp="1"/>
          </p:cNvSpPr>
          <p:nvPr>
            <p:ph type="body" sz="quarter" idx="11"/>
          </p:nvPr>
        </p:nvSpPr>
        <p:spPr>
          <a:xfrm>
            <a:off x="5455920" y="4724400"/>
            <a:ext cx="2926080" cy="304800"/>
          </a:xfrm>
        </p:spPr>
        <p:txBody>
          <a:bodyPr/>
          <a:lstStyle>
            <a:lvl1pPr>
              <a:defRPr lang="en-US" sz="2000" b="1" kern="1200" dirty="0" smtClean="0">
                <a:solidFill>
                  <a:srgbClr val="FFFFFF"/>
                </a:solidFill>
                <a:latin typeface="Calibri"/>
                <a:ea typeface="Lato Light" charset="0"/>
                <a:cs typeface="Lato Light" charset="0"/>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10339652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B4E566-5B33-45C8-A3A7-F991EB841742}" type="datetimeFigureOut">
              <a:rPr lang="en-US" smtClean="0">
                <a:solidFill>
                  <a:srgbClr val="000000">
                    <a:tint val="75000"/>
                  </a:srgbClr>
                </a:solidFill>
              </a:rPr>
              <a:pPr/>
              <a:t>5/13/2019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452227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customXml" Target="../../customXml/item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9" Type="http://schemas.openxmlformats.org/officeDocument/2006/relationships/slideLayout" Target="../slideLayouts/slideLayout57.xml"/><Relationship Id="rId21" Type="http://schemas.openxmlformats.org/officeDocument/2006/relationships/slideLayout" Target="../slideLayouts/slideLayout39.xml"/><Relationship Id="rId34" Type="http://schemas.openxmlformats.org/officeDocument/2006/relationships/slideLayout" Target="../slideLayouts/slideLayout52.xml"/><Relationship Id="rId42" Type="http://schemas.openxmlformats.org/officeDocument/2006/relationships/slideLayout" Target="../slideLayouts/slideLayout60.xml"/><Relationship Id="rId47" Type="http://schemas.openxmlformats.org/officeDocument/2006/relationships/slideLayout" Target="../slideLayouts/slideLayout65.xml"/><Relationship Id="rId50" Type="http://schemas.openxmlformats.org/officeDocument/2006/relationships/slideLayout" Target="../slideLayouts/slideLayout68.xml"/><Relationship Id="rId55" Type="http://schemas.openxmlformats.org/officeDocument/2006/relationships/slideLayout" Target="../slideLayouts/slideLayout73.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38" Type="http://schemas.openxmlformats.org/officeDocument/2006/relationships/slideLayout" Target="../slideLayouts/slideLayout56.xml"/><Relationship Id="rId46" Type="http://schemas.openxmlformats.org/officeDocument/2006/relationships/slideLayout" Target="../slideLayouts/slideLayout64.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41" Type="http://schemas.openxmlformats.org/officeDocument/2006/relationships/slideLayout" Target="../slideLayouts/slideLayout59.xml"/><Relationship Id="rId54" Type="http://schemas.openxmlformats.org/officeDocument/2006/relationships/slideLayout" Target="../slideLayouts/slideLayout7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37" Type="http://schemas.openxmlformats.org/officeDocument/2006/relationships/slideLayout" Target="../slideLayouts/slideLayout55.xml"/><Relationship Id="rId40" Type="http://schemas.openxmlformats.org/officeDocument/2006/relationships/slideLayout" Target="../slideLayouts/slideLayout58.xml"/><Relationship Id="rId45" Type="http://schemas.openxmlformats.org/officeDocument/2006/relationships/slideLayout" Target="../slideLayouts/slideLayout63.xml"/><Relationship Id="rId53" Type="http://schemas.openxmlformats.org/officeDocument/2006/relationships/slideLayout" Target="../slideLayouts/slideLayout71.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slideLayout" Target="../slideLayouts/slideLayout54.xml"/><Relationship Id="rId49" Type="http://schemas.openxmlformats.org/officeDocument/2006/relationships/slideLayout" Target="../slideLayouts/slideLayout67.xml"/><Relationship Id="rId57" Type="http://schemas.openxmlformats.org/officeDocument/2006/relationships/tags" Target="../tags/tag2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4" Type="http://schemas.openxmlformats.org/officeDocument/2006/relationships/slideLayout" Target="../slideLayouts/slideLayout62.xml"/><Relationship Id="rId52" Type="http://schemas.openxmlformats.org/officeDocument/2006/relationships/slideLayout" Target="../slideLayouts/slideLayout70.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slideLayout" Target="../slideLayouts/slideLayout53.xml"/><Relationship Id="rId43" Type="http://schemas.openxmlformats.org/officeDocument/2006/relationships/slideLayout" Target="../slideLayouts/slideLayout61.xml"/><Relationship Id="rId48" Type="http://schemas.openxmlformats.org/officeDocument/2006/relationships/slideLayout" Target="../slideLayouts/slideLayout66.xml"/><Relationship Id="rId56" Type="http://schemas.openxmlformats.org/officeDocument/2006/relationships/theme" Target="../theme/theme2.xml"/><Relationship Id="rId8" Type="http://schemas.openxmlformats.org/officeDocument/2006/relationships/slideLayout" Target="../slideLayouts/slideLayout26.xml"/><Relationship Id="rId51" Type="http://schemas.openxmlformats.org/officeDocument/2006/relationships/slideLayout" Target="../slideLayouts/slideLayout69.xml"/><Relationship Id="rId3"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21" Type="http://schemas.openxmlformats.org/officeDocument/2006/relationships/tags" Target="../tags/tag8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customXml" Target="../../customXml/item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19" Type="http://schemas.openxmlformats.org/officeDocument/2006/relationships/theme" Target="../theme/theme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9" Type="http://schemas.openxmlformats.org/officeDocument/2006/relationships/slideLayout" Target="../slideLayouts/slideLayout130.xml"/><Relationship Id="rId21" Type="http://schemas.openxmlformats.org/officeDocument/2006/relationships/slideLayout" Target="../slideLayouts/slideLayout112.xml"/><Relationship Id="rId34" Type="http://schemas.openxmlformats.org/officeDocument/2006/relationships/slideLayout" Target="../slideLayouts/slideLayout125.xml"/><Relationship Id="rId42" Type="http://schemas.openxmlformats.org/officeDocument/2006/relationships/slideLayout" Target="../slideLayouts/slideLayout133.xml"/><Relationship Id="rId47" Type="http://schemas.openxmlformats.org/officeDocument/2006/relationships/slideLayout" Target="../slideLayouts/slideLayout138.xml"/><Relationship Id="rId50" Type="http://schemas.openxmlformats.org/officeDocument/2006/relationships/slideLayout" Target="../slideLayouts/slideLayout141.xml"/><Relationship Id="rId55" Type="http://schemas.openxmlformats.org/officeDocument/2006/relationships/tags" Target="../tags/tag103.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33" Type="http://schemas.openxmlformats.org/officeDocument/2006/relationships/slideLayout" Target="../slideLayouts/slideLayout124.xml"/><Relationship Id="rId38" Type="http://schemas.openxmlformats.org/officeDocument/2006/relationships/slideLayout" Target="../slideLayouts/slideLayout129.xml"/><Relationship Id="rId46" Type="http://schemas.openxmlformats.org/officeDocument/2006/relationships/slideLayout" Target="../slideLayouts/slideLayout137.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29" Type="http://schemas.openxmlformats.org/officeDocument/2006/relationships/slideLayout" Target="../slideLayouts/slideLayout120.xml"/><Relationship Id="rId41" Type="http://schemas.openxmlformats.org/officeDocument/2006/relationships/slideLayout" Target="../slideLayouts/slideLayout132.xml"/><Relationship Id="rId54" Type="http://schemas.openxmlformats.org/officeDocument/2006/relationships/theme" Target="../theme/theme4.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32" Type="http://schemas.openxmlformats.org/officeDocument/2006/relationships/slideLayout" Target="../slideLayouts/slideLayout123.xml"/><Relationship Id="rId37" Type="http://schemas.openxmlformats.org/officeDocument/2006/relationships/slideLayout" Target="../slideLayouts/slideLayout128.xml"/><Relationship Id="rId40" Type="http://schemas.openxmlformats.org/officeDocument/2006/relationships/slideLayout" Target="../slideLayouts/slideLayout131.xml"/><Relationship Id="rId45" Type="http://schemas.openxmlformats.org/officeDocument/2006/relationships/slideLayout" Target="../slideLayouts/slideLayout136.xml"/><Relationship Id="rId53" Type="http://schemas.openxmlformats.org/officeDocument/2006/relationships/slideLayout" Target="../slideLayouts/slideLayout144.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36" Type="http://schemas.openxmlformats.org/officeDocument/2006/relationships/slideLayout" Target="../slideLayouts/slideLayout127.xml"/><Relationship Id="rId49" Type="http://schemas.openxmlformats.org/officeDocument/2006/relationships/slideLayout" Target="../slideLayouts/slideLayout140.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31" Type="http://schemas.openxmlformats.org/officeDocument/2006/relationships/slideLayout" Target="../slideLayouts/slideLayout122.xml"/><Relationship Id="rId44" Type="http://schemas.openxmlformats.org/officeDocument/2006/relationships/slideLayout" Target="../slideLayouts/slideLayout135.xml"/><Relationship Id="rId52" Type="http://schemas.openxmlformats.org/officeDocument/2006/relationships/slideLayout" Target="../slideLayouts/slideLayout143.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 Id="rId35" Type="http://schemas.openxmlformats.org/officeDocument/2006/relationships/slideLayout" Target="../slideLayouts/slideLayout126.xml"/><Relationship Id="rId43" Type="http://schemas.openxmlformats.org/officeDocument/2006/relationships/slideLayout" Target="../slideLayouts/slideLayout134.xml"/><Relationship Id="rId48" Type="http://schemas.openxmlformats.org/officeDocument/2006/relationships/slideLayout" Target="../slideLayouts/slideLayout139.xml"/><Relationship Id="rId8" Type="http://schemas.openxmlformats.org/officeDocument/2006/relationships/slideLayout" Target="../slideLayouts/slideLayout99.xml"/><Relationship Id="rId51" Type="http://schemas.openxmlformats.org/officeDocument/2006/relationships/slideLayout" Target="../slideLayouts/slideLayout142.xml"/><Relationship Id="rId3" Type="http://schemas.openxmlformats.org/officeDocument/2006/relationships/slideLayout" Target="../slideLayouts/slideLayout9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6" Type="http://schemas.openxmlformats.org/officeDocument/2006/relationships/tags" Target="../tags/tag164.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customXml" Target="../../customXml/item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customXml" Target="../../customXml/item2.xml"/><Relationship Id="rId2" Type="http://schemas.openxmlformats.org/officeDocument/2006/relationships/theme" Target="../theme/theme6.xml"/><Relationship Id="rId1" Type="http://schemas.openxmlformats.org/officeDocument/2006/relationships/slideLayout" Target="../slideLayouts/slideLayout158.xml"/><Relationship Id="rId4" Type="http://schemas.openxmlformats.org/officeDocument/2006/relationships/tags" Target="../tags/tag178.xml"/></Relationships>
</file>

<file path=ppt/slideMasters/_rels/slideMaster7.xml.rels><?xml version="1.0" encoding="UTF-8" standalone="yes"?>
<Relationships xmlns="http://schemas.openxmlformats.org/package/2006/relationships"><Relationship Id="rId3" Type="http://schemas.openxmlformats.org/officeDocument/2006/relationships/customXml" Target="../../customXml/item6.xml"/><Relationship Id="rId2" Type="http://schemas.openxmlformats.org/officeDocument/2006/relationships/theme" Target="../theme/theme7.xml"/><Relationship Id="rId1" Type="http://schemas.openxmlformats.org/officeDocument/2006/relationships/slideLayout" Target="../slideLayouts/slideLayout159.xml"/><Relationship Id="rId4" Type="http://schemas.openxmlformats.org/officeDocument/2006/relationships/tags" Target="../tags/tag1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Tree>
    <p:custDataLst>
      <p:custData r:id="rId20"/>
      <p:tags r:id="rId21"/>
    </p:custDataLst>
    <p:extLst>
      <p:ext uri="{BB962C8B-B14F-4D97-AF65-F5344CB8AC3E}">
        <p14:creationId xmlns:p14="http://schemas.microsoft.com/office/powerpoint/2010/main" val="414897780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81"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Lst>
  <p:txStyles>
    <p:title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326" userDrawn="1">
          <p15:clr>
            <a:srgbClr val="F26B43"/>
          </p15:clr>
        </p15:guide>
        <p15:guide id="4" orient="horz" pos="504" userDrawn="1">
          <p15:clr>
            <a:srgbClr val="F26B43"/>
          </p15:clr>
        </p15:guide>
        <p15:guide id="5" orient="horz" pos="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9B62B6-A958-424A-9068-772A40AB17D8}" type="datetimeFigureOut">
              <a:rPr lang="en-US" smtClean="0"/>
              <a:t>5/13/2019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887936-ADF4-40A4-986E-5A6C4A82E10B}" type="slidenum">
              <a:rPr lang="en-US" smtClean="0"/>
              <a:t>‹#›</a:t>
            </a:fld>
            <a:endParaRPr lang="en-US" dirty="0"/>
          </a:p>
        </p:txBody>
      </p:sp>
    </p:spTree>
    <p:custDataLst>
      <p:tags r:id="rId57"/>
    </p:custDataLst>
    <p:extLst>
      <p:ext uri="{BB962C8B-B14F-4D97-AF65-F5344CB8AC3E}">
        <p14:creationId xmlns:p14="http://schemas.microsoft.com/office/powerpoint/2010/main" val="322044673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20" r:id="rId16"/>
    <p:sldLayoutId id="2147483721" r:id="rId17"/>
    <p:sldLayoutId id="2147483722" r:id="rId18"/>
    <p:sldLayoutId id="2147483910" r:id="rId19"/>
    <p:sldLayoutId id="2147483723" r:id="rId20"/>
    <p:sldLayoutId id="2147483724" r:id="rId21"/>
    <p:sldLayoutId id="2147483725" r:id="rId22"/>
    <p:sldLayoutId id="2147483900" r:id="rId23"/>
    <p:sldLayoutId id="2147483726" r:id="rId24"/>
    <p:sldLayoutId id="2147483727" r:id="rId25"/>
    <p:sldLayoutId id="2147483728" r:id="rId26"/>
    <p:sldLayoutId id="2147483729" r:id="rId27"/>
    <p:sldLayoutId id="2147483731" r:id="rId28"/>
    <p:sldLayoutId id="2147483732" r:id="rId29"/>
    <p:sldLayoutId id="2147483733" r:id="rId30"/>
    <p:sldLayoutId id="2147483734" r:id="rId31"/>
    <p:sldLayoutId id="2147483735" r:id="rId32"/>
    <p:sldLayoutId id="2147483737" r:id="rId33"/>
    <p:sldLayoutId id="2147483738" r:id="rId34"/>
    <p:sldLayoutId id="2147483740" r:id="rId35"/>
    <p:sldLayoutId id="2147483741" r:id="rId36"/>
    <p:sldLayoutId id="2147483742" r:id="rId37"/>
    <p:sldLayoutId id="2147483743" r:id="rId38"/>
    <p:sldLayoutId id="2147483744" r:id="rId39"/>
    <p:sldLayoutId id="2147483745" r:id="rId40"/>
    <p:sldLayoutId id="2147483746" r:id="rId41"/>
    <p:sldLayoutId id="2147483747" r:id="rId42"/>
    <p:sldLayoutId id="2147483673" r:id="rId43"/>
    <p:sldLayoutId id="2147483899" r:id="rId44"/>
    <p:sldLayoutId id="2147483771" r:id="rId45"/>
    <p:sldLayoutId id="2147483908" r:id="rId46"/>
    <p:sldLayoutId id="2147483909" r:id="rId47"/>
    <p:sldLayoutId id="2147483904" r:id="rId48"/>
    <p:sldLayoutId id="2147483901" r:id="rId49"/>
    <p:sldLayoutId id="2147483902" r:id="rId50"/>
    <p:sldLayoutId id="2147483903" r:id="rId51"/>
    <p:sldLayoutId id="2147483906" r:id="rId52"/>
    <p:sldLayoutId id="2147483905" r:id="rId53"/>
    <p:sldLayoutId id="2147483907" r:id="rId54"/>
    <p:sldLayoutId id="2147483911" r:id="rId55"/>
  </p:sldLayoutIdLst>
  <p:txStyles>
    <p:titleStyle>
      <a:lvl1pPr algn="l" defTabSz="914400" rtl="0" eaLnBrk="1" latinLnBrk="0" hangingPunct="1">
        <a:spcBef>
          <a:spcPct val="0"/>
        </a:spcBef>
        <a:buNone/>
        <a:defRPr sz="3200" kern="1200" cap="small" baseline="0">
          <a:solidFill>
            <a:schemeClr val="tx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Tree>
    <p:custDataLst>
      <p:custData r:id="rId20"/>
      <p:tags r:id="rId21"/>
    </p:custDataLst>
    <p:extLst>
      <p:ext uri="{BB962C8B-B14F-4D97-AF65-F5344CB8AC3E}">
        <p14:creationId xmlns:p14="http://schemas.microsoft.com/office/powerpoint/2010/main" val="3624981373"/>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 id="2147483929" r:id="rId17"/>
    <p:sldLayoutId id="2147483930" r:id="rId18"/>
  </p:sldLayoutIdLst>
  <p:txStyles>
    <p:title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guide id="3" pos="326">
          <p15:clr>
            <a:srgbClr val="F26B43"/>
          </p15:clr>
        </p15:guide>
        <p15:guide id="4" orient="horz" pos="504">
          <p15:clr>
            <a:srgbClr val="F26B43"/>
          </p15:clr>
        </p15:guide>
        <p15:guide id="5" orient="horz" pos="8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9B62B6-A958-424A-9068-772A40AB17D8}" type="datetimeFigureOut">
              <a:rPr lang="en-US" smtClean="0"/>
              <a:t>5/13/2019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887936-ADF4-40A4-986E-5A6C4A82E10B}" type="slidenum">
              <a:rPr lang="en-US" smtClean="0"/>
              <a:t>‹#›</a:t>
            </a:fld>
            <a:endParaRPr lang="en-US" dirty="0"/>
          </a:p>
        </p:txBody>
      </p:sp>
    </p:spTree>
    <p:custDataLst>
      <p:tags r:id="rId55"/>
    </p:custDataLst>
    <p:extLst>
      <p:ext uri="{BB962C8B-B14F-4D97-AF65-F5344CB8AC3E}">
        <p14:creationId xmlns:p14="http://schemas.microsoft.com/office/powerpoint/2010/main" val="481254252"/>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 id="2147483949" r:id="rId17"/>
    <p:sldLayoutId id="2147483950" r:id="rId18"/>
    <p:sldLayoutId id="2147483951" r:id="rId19"/>
    <p:sldLayoutId id="2147483952" r:id="rId20"/>
    <p:sldLayoutId id="2147483953" r:id="rId21"/>
    <p:sldLayoutId id="2147483954" r:id="rId22"/>
    <p:sldLayoutId id="2147483955" r:id="rId23"/>
    <p:sldLayoutId id="2147483956" r:id="rId24"/>
    <p:sldLayoutId id="2147483957" r:id="rId25"/>
    <p:sldLayoutId id="2147483958" r:id="rId26"/>
    <p:sldLayoutId id="2147483959" r:id="rId27"/>
    <p:sldLayoutId id="2147483960" r:id="rId28"/>
    <p:sldLayoutId id="2147483961" r:id="rId29"/>
    <p:sldLayoutId id="2147483962" r:id="rId30"/>
    <p:sldLayoutId id="2147483963" r:id="rId31"/>
    <p:sldLayoutId id="2147483964" r:id="rId32"/>
    <p:sldLayoutId id="2147483965" r:id="rId33"/>
    <p:sldLayoutId id="2147483966" r:id="rId34"/>
    <p:sldLayoutId id="2147483967" r:id="rId35"/>
    <p:sldLayoutId id="2147483968" r:id="rId36"/>
    <p:sldLayoutId id="2147483969" r:id="rId37"/>
    <p:sldLayoutId id="2147483970" r:id="rId38"/>
    <p:sldLayoutId id="2147483971" r:id="rId39"/>
    <p:sldLayoutId id="2147483972" r:id="rId40"/>
    <p:sldLayoutId id="2147483973" r:id="rId41"/>
    <p:sldLayoutId id="2147483974" r:id="rId42"/>
    <p:sldLayoutId id="2147483975" r:id="rId43"/>
    <p:sldLayoutId id="2147483976" r:id="rId44"/>
    <p:sldLayoutId id="2147483977" r:id="rId45"/>
    <p:sldLayoutId id="2147483978" r:id="rId46"/>
    <p:sldLayoutId id="2147483979" r:id="rId47"/>
    <p:sldLayoutId id="2147483980" r:id="rId48"/>
    <p:sldLayoutId id="2147483981" r:id="rId49"/>
    <p:sldLayoutId id="2147483982" r:id="rId50"/>
    <p:sldLayoutId id="2147483983" r:id="rId51"/>
    <p:sldLayoutId id="2147483984" r:id="rId52"/>
    <p:sldLayoutId id="2147483985" r:id="rId53"/>
  </p:sldLayoutIdLst>
  <p:txStyles>
    <p:titleStyle>
      <a:lvl1pPr algn="l" defTabSz="914400" rtl="0" eaLnBrk="1" latinLnBrk="0" hangingPunct="1">
        <a:spcBef>
          <a:spcPct val="0"/>
        </a:spcBef>
        <a:buNone/>
        <a:defRPr sz="3200" kern="1200" cap="small" baseline="0">
          <a:solidFill>
            <a:schemeClr val="tx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Tree>
    <p:custDataLst>
      <p:custData r:id="rId15"/>
      <p:tags r:id="rId16"/>
    </p:custDataLst>
    <p:extLst>
      <p:ext uri="{BB962C8B-B14F-4D97-AF65-F5344CB8AC3E}">
        <p14:creationId xmlns:p14="http://schemas.microsoft.com/office/powerpoint/2010/main" val="86020917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63" r:id="rId3"/>
    <p:sldLayoutId id="2147483765" r:id="rId4"/>
    <p:sldLayoutId id="2147483766" r:id="rId5"/>
    <p:sldLayoutId id="2147483767" r:id="rId6"/>
    <p:sldLayoutId id="2147483768" r:id="rId7"/>
    <p:sldLayoutId id="2147483769" r:id="rId8"/>
    <p:sldLayoutId id="2147483770" r:id="rId9"/>
    <p:sldLayoutId id="2147483772" r:id="rId10"/>
    <p:sldLayoutId id="2147483773" r:id="rId11"/>
    <p:sldLayoutId id="2147483774" r:id="rId12"/>
    <p:sldLayoutId id="2147483775" r:id="rId13"/>
  </p:sldLayoutIdLst>
  <p:txStyles>
    <p:title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326" userDrawn="1">
          <p15:clr>
            <a:srgbClr val="F26B43"/>
          </p15:clr>
        </p15:guide>
        <p15:guide id="4" orient="horz" pos="504" userDrawn="1">
          <p15:clr>
            <a:srgbClr val="F26B43"/>
          </p15:clr>
        </p15:guide>
        <p15:guide id="5" orient="horz" pos="864"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Tree>
    <p:custDataLst>
      <p:custData r:id="rId3"/>
      <p:tags r:id="rId4"/>
    </p:custDataLst>
    <p:extLst>
      <p:ext uri="{BB962C8B-B14F-4D97-AF65-F5344CB8AC3E}">
        <p14:creationId xmlns:p14="http://schemas.microsoft.com/office/powerpoint/2010/main" val="20329078"/>
      </p:ext>
    </p:extLst>
  </p:cSld>
  <p:clrMap bg1="lt1" tx1="dk1" bg2="lt2" tx2="dk2" accent1="accent1" accent2="accent2" accent3="accent3" accent4="accent4" accent5="accent5" accent6="accent6" hlink="hlink" folHlink="folHlink"/>
  <p:sldLayoutIdLst>
    <p:sldLayoutId id="2147483785" r:id="rId1"/>
  </p:sldLayoutIdLst>
  <p:txStyles>
    <p:title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326" userDrawn="1">
          <p15:clr>
            <a:srgbClr val="F26B43"/>
          </p15:clr>
        </p15:guide>
        <p15:guide id="4" orient="horz" pos="504" userDrawn="1">
          <p15:clr>
            <a:srgbClr val="F26B43"/>
          </p15:clr>
        </p15:guide>
        <p15:guide id="5" orient="horz" pos="864"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Tree>
    <p:custDataLst>
      <p:custData r:id="rId3"/>
      <p:tags r:id="rId4"/>
    </p:custDataLst>
    <p:extLst>
      <p:ext uri="{BB962C8B-B14F-4D97-AF65-F5344CB8AC3E}">
        <p14:creationId xmlns:p14="http://schemas.microsoft.com/office/powerpoint/2010/main" val="296460458"/>
      </p:ext>
    </p:extLst>
  </p:cSld>
  <p:clrMap bg1="lt1" tx1="dk1" bg2="lt2" tx2="dk2" accent1="accent1" accent2="accent2" accent3="accent3" accent4="accent4" accent5="accent5" accent6="accent6" hlink="hlink" folHlink="folHlink"/>
  <p:sldLayoutIdLst>
    <p:sldLayoutId id="2147483896" r:id="rId1"/>
  </p:sldLayoutIdLst>
  <p:txStyles>
    <p:title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326" userDrawn="1">
          <p15:clr>
            <a:srgbClr val="F26B43"/>
          </p15:clr>
        </p15:guide>
        <p15:guide id="4" orient="horz" pos="504" userDrawn="1">
          <p15:clr>
            <a:srgbClr val="F26B43"/>
          </p15:clr>
        </p15:guide>
        <p15:guide id="5" orient="horz" pos="86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2.xml"/><Relationship Id="rId1" Type="http://schemas.openxmlformats.org/officeDocument/2006/relationships/tags" Target="../tags/tag182.xml"/><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10.xml"/><Relationship Id="rId7" Type="http://schemas.openxmlformats.org/officeDocument/2006/relationships/image" Target="NULL"/><Relationship Id="rId2" Type="http://schemas.openxmlformats.org/officeDocument/2006/relationships/slideLayout" Target="../slideLayouts/slideLayout61.xml"/><Relationship Id="rId1" Type="http://schemas.openxmlformats.org/officeDocument/2006/relationships/tags" Target="../tags/tag200.xml"/><Relationship Id="rId6" Type="http://schemas.openxmlformats.org/officeDocument/2006/relationships/image" Target="../media/image27.svg"/><Relationship Id="rId11" Type="http://schemas.openxmlformats.org/officeDocument/2006/relationships/hyperlink" Target="https://commons.wikimedia.org/wiki/File:Dollar_sign_in_circle.svg" TargetMode="External"/><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5.jpeg"/><Relationship Id="rId9" Type="http://schemas.openxmlformats.org/officeDocument/2006/relationships/image" Target="../media/image29.sv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67.xml"/><Relationship Id="rId1" Type="http://schemas.openxmlformats.org/officeDocument/2006/relationships/tags" Target="../tags/tag380.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68.xml"/><Relationship Id="rId1" Type="http://schemas.openxmlformats.org/officeDocument/2006/relationships/tags" Target="../tags/tag382.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69.xml"/><Relationship Id="rId1" Type="http://schemas.openxmlformats.org/officeDocument/2006/relationships/tags" Target="../tags/tag384.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70.xml"/><Relationship Id="rId1" Type="http://schemas.openxmlformats.org/officeDocument/2006/relationships/tags" Target="../tags/tag386.xml"/><Relationship Id="rId5" Type="http://schemas.openxmlformats.org/officeDocument/2006/relationships/image" Target="../media/image58.png"/><Relationship Id="rId4" Type="http://schemas.openxmlformats.org/officeDocument/2006/relationships/hyperlink" Target="FA11_NSIP_Guidance.pdf" TargetMode="Externa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71.xml"/><Relationship Id="rId1" Type="http://schemas.openxmlformats.org/officeDocument/2006/relationships/tags" Target="../tags/tag388.xml"/><Relationship Id="rId4" Type="http://schemas.openxmlformats.org/officeDocument/2006/relationships/hyperlink" Target="https://aging.idaho.gov/wp-content/uploads/2019/03/Nutrition_MealSite_Coordinator_Toolkits-1.zip" TargetMode="Externa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72.xml"/><Relationship Id="rId1" Type="http://schemas.openxmlformats.org/officeDocument/2006/relationships/tags" Target="../tags/tag390.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64.xml"/><Relationship Id="rId1" Type="http://schemas.openxmlformats.org/officeDocument/2006/relationships/tags" Target="../tags/tag392.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67.xml"/><Relationship Id="rId1" Type="http://schemas.openxmlformats.org/officeDocument/2006/relationships/tags" Target="../tags/tag394.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68.xml"/><Relationship Id="rId1" Type="http://schemas.openxmlformats.org/officeDocument/2006/relationships/tags" Target="../tags/tag396.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68.xml"/><Relationship Id="rId1" Type="http://schemas.openxmlformats.org/officeDocument/2006/relationships/tags" Target="../tags/tag398.xml"/><Relationship Id="rId5" Type="http://schemas.openxmlformats.org/officeDocument/2006/relationships/image" Target="../media/image59.png"/><Relationship Id="rId4" Type="http://schemas.openxmlformats.org/officeDocument/2006/relationships/hyperlink" Target="FA12_%20CommodityDonatedFoodProgramGuidance.pdf"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11.xml"/><Relationship Id="rId7" Type="http://schemas.openxmlformats.org/officeDocument/2006/relationships/image" Target="NULL"/><Relationship Id="rId2" Type="http://schemas.openxmlformats.org/officeDocument/2006/relationships/slideLayout" Target="../slideLayouts/slideLayout61.xml"/><Relationship Id="rId1" Type="http://schemas.openxmlformats.org/officeDocument/2006/relationships/tags" Target="../tags/tag202.xml"/><Relationship Id="rId6" Type="http://schemas.openxmlformats.org/officeDocument/2006/relationships/image" Target="../media/image27.svg"/><Relationship Id="rId11" Type="http://schemas.openxmlformats.org/officeDocument/2006/relationships/hyperlink" Target="https://commons.wikimedia.org/wiki/File:Dollar_sign_in_circle.svg" TargetMode="External"/><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5.jpeg"/><Relationship Id="rId9" Type="http://schemas.openxmlformats.org/officeDocument/2006/relationships/image" Target="../media/image29.sv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69.xml"/><Relationship Id="rId1" Type="http://schemas.openxmlformats.org/officeDocument/2006/relationships/tags" Target="../tags/tag400.xml"/><Relationship Id="rId5" Type="http://schemas.openxmlformats.org/officeDocument/2006/relationships/image" Target="../media/image60.png"/><Relationship Id="rId4" Type="http://schemas.openxmlformats.org/officeDocument/2006/relationships/hyperlink" Target="FA12_EligibleIneligibleParticipantsGuidance.pdf" TargetMode="Externa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69.xml"/><Relationship Id="rId1" Type="http://schemas.openxmlformats.org/officeDocument/2006/relationships/tags" Target="../tags/tag402.xml"/><Relationship Id="rId5" Type="http://schemas.openxmlformats.org/officeDocument/2006/relationships/image" Target="../media/image61.png"/><Relationship Id="rId4" Type="http://schemas.openxmlformats.org/officeDocument/2006/relationships/hyperlink" Target="FA12_HomeDeliveredMealProgram_ComplianceGuidance.pdf" TargetMode="Externa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69.xml"/><Relationship Id="rId1" Type="http://schemas.openxmlformats.org/officeDocument/2006/relationships/tags" Target="../tags/tag404.xml"/><Relationship Id="rId5" Type="http://schemas.openxmlformats.org/officeDocument/2006/relationships/image" Target="../media/image62.png"/><Relationship Id="rId4" Type="http://schemas.openxmlformats.org/officeDocument/2006/relationships/hyperlink" Target="FA12_MealFrequencyWaiverForm.pdf" TargetMode="Externa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70.xml"/><Relationship Id="rId1" Type="http://schemas.openxmlformats.org/officeDocument/2006/relationships/tags" Target="../tags/tag406.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71.xml"/><Relationship Id="rId1" Type="http://schemas.openxmlformats.org/officeDocument/2006/relationships/tags" Target="../tags/tag408.xml"/><Relationship Id="rId4" Type="http://schemas.openxmlformats.org/officeDocument/2006/relationships/hyperlink" Target="https://aging.idaho.gov/wp-content/uploads/2019/03/Nutrition_MealSite_Coordinator_Toolkits-1.zip" TargetMode="Externa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72.xml"/><Relationship Id="rId1" Type="http://schemas.openxmlformats.org/officeDocument/2006/relationships/tags" Target="../tags/tag410.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64.xml"/><Relationship Id="rId1" Type="http://schemas.openxmlformats.org/officeDocument/2006/relationships/tags" Target="../tags/tag412.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67.xml"/><Relationship Id="rId1" Type="http://schemas.openxmlformats.org/officeDocument/2006/relationships/tags" Target="../tags/tag414.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68.xml"/><Relationship Id="rId1" Type="http://schemas.openxmlformats.org/officeDocument/2006/relationships/tags" Target="../tags/tag416.xml"/><Relationship Id="rId5" Type="http://schemas.openxmlformats.org/officeDocument/2006/relationships/image" Target="../media/image63.png"/><Relationship Id="rId4" Type="http://schemas.openxmlformats.org/officeDocument/2006/relationships/hyperlink" Target="FA13_BoardMembersServiceNonprofit.pdf" TargetMode="Externa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70.xml"/><Relationship Id="rId1" Type="http://schemas.openxmlformats.org/officeDocument/2006/relationships/tags" Target="../tags/tag418.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12.xml"/><Relationship Id="rId7" Type="http://schemas.openxmlformats.org/officeDocument/2006/relationships/image" Target="NULL"/><Relationship Id="rId2" Type="http://schemas.openxmlformats.org/officeDocument/2006/relationships/slideLayout" Target="../slideLayouts/slideLayout61.xml"/><Relationship Id="rId1" Type="http://schemas.openxmlformats.org/officeDocument/2006/relationships/tags" Target="../tags/tag204.xml"/><Relationship Id="rId6" Type="http://schemas.openxmlformats.org/officeDocument/2006/relationships/image" Target="../media/image27.svg"/><Relationship Id="rId11" Type="http://schemas.openxmlformats.org/officeDocument/2006/relationships/hyperlink" Target="https://commons.wikimedia.org/wiki/File:Dollar_sign_in_circle.svg" TargetMode="External"/><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5.jpeg"/><Relationship Id="rId9" Type="http://schemas.openxmlformats.org/officeDocument/2006/relationships/image" Target="../media/image29.sv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71.xml"/><Relationship Id="rId1" Type="http://schemas.openxmlformats.org/officeDocument/2006/relationships/tags" Target="../tags/tag420.xml"/><Relationship Id="rId5" Type="http://schemas.openxmlformats.org/officeDocument/2006/relationships/hyperlink" Target="https://aging.idaho.gov/wp-content/uploads/2019/03/Nutrition_MealSite_Coordinator_Toolkits-1.zip" TargetMode="External"/><Relationship Id="rId4" Type="http://schemas.openxmlformats.org/officeDocument/2006/relationships/hyperlink" Target="https://www.ag.idaho.gov/content/uploads/2018/04/ServiceOnNonprofit.pdf" TargetMode="Externa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72.xml"/><Relationship Id="rId1" Type="http://schemas.openxmlformats.org/officeDocument/2006/relationships/tags" Target="../tags/tag422.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64.xml"/><Relationship Id="rId1" Type="http://schemas.openxmlformats.org/officeDocument/2006/relationships/tags" Target="../tags/tag424.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67.xml"/><Relationship Id="rId1" Type="http://schemas.openxmlformats.org/officeDocument/2006/relationships/tags" Target="../tags/tag426.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68.xml"/><Relationship Id="rId1" Type="http://schemas.openxmlformats.org/officeDocument/2006/relationships/tags" Target="../tags/tag428.xml"/><Relationship Id="rId5" Type="http://schemas.openxmlformats.org/officeDocument/2006/relationships/image" Target="../media/image64.png"/><Relationship Id="rId4" Type="http://schemas.openxmlformats.org/officeDocument/2006/relationships/hyperlink" Target="FA14_MenuTemplate_Blank.pdf" TargetMode="Externa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69.xml"/><Relationship Id="rId1" Type="http://schemas.openxmlformats.org/officeDocument/2006/relationships/tags" Target="../tags/tag430.xml"/><Relationship Id="rId5" Type="http://schemas.openxmlformats.org/officeDocument/2006/relationships/image" Target="../media/image65.png"/><Relationship Id="rId4" Type="http://schemas.openxmlformats.org/officeDocument/2006/relationships/hyperlink" Target="FA14_Menu_Sample.pdf" TargetMode="Externa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70.xml"/><Relationship Id="rId1" Type="http://schemas.openxmlformats.org/officeDocument/2006/relationships/tags" Target="../tags/tag432.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71.xml"/><Relationship Id="rId1" Type="http://schemas.openxmlformats.org/officeDocument/2006/relationships/tags" Target="../tags/tag434.xml"/><Relationship Id="rId4" Type="http://schemas.openxmlformats.org/officeDocument/2006/relationships/hyperlink" Target="https://aging.idaho.gov/wp-content/uploads/2019/03/Nutrition_MealSite_Coordinator_Toolkits-1.zip" TargetMode="Externa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72.xml"/><Relationship Id="rId1" Type="http://schemas.openxmlformats.org/officeDocument/2006/relationships/tags" Target="../tags/tag436.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64.xml"/><Relationship Id="rId1" Type="http://schemas.openxmlformats.org/officeDocument/2006/relationships/tags" Target="../tags/tag438.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13.xml"/><Relationship Id="rId7" Type="http://schemas.openxmlformats.org/officeDocument/2006/relationships/image" Target="NULL"/><Relationship Id="rId2" Type="http://schemas.openxmlformats.org/officeDocument/2006/relationships/slideLayout" Target="../slideLayouts/slideLayout61.xml"/><Relationship Id="rId1" Type="http://schemas.openxmlformats.org/officeDocument/2006/relationships/tags" Target="../tags/tag206.xml"/><Relationship Id="rId6" Type="http://schemas.openxmlformats.org/officeDocument/2006/relationships/image" Target="../media/image27.svg"/><Relationship Id="rId11" Type="http://schemas.openxmlformats.org/officeDocument/2006/relationships/hyperlink" Target="https://commons.wikimedia.org/wiki/File:Dollar_sign_in_circle.svg" TargetMode="External"/><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5.jpeg"/><Relationship Id="rId9" Type="http://schemas.openxmlformats.org/officeDocument/2006/relationships/image" Target="../media/image29.svg"/></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67.xml"/><Relationship Id="rId1" Type="http://schemas.openxmlformats.org/officeDocument/2006/relationships/tags" Target="../tags/tag440.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68.xml"/><Relationship Id="rId1" Type="http://schemas.openxmlformats.org/officeDocument/2006/relationships/tags" Target="../tags/tag442.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69.xml"/><Relationship Id="rId1" Type="http://schemas.openxmlformats.org/officeDocument/2006/relationships/tags" Target="../tags/tag444.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70.xml"/><Relationship Id="rId1" Type="http://schemas.openxmlformats.org/officeDocument/2006/relationships/tags" Target="../tags/tag446.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71.xml"/><Relationship Id="rId1" Type="http://schemas.openxmlformats.org/officeDocument/2006/relationships/tags" Target="../tags/tag448.xml"/><Relationship Id="rId4" Type="http://schemas.openxmlformats.org/officeDocument/2006/relationships/hyperlink" Target="https://aging.idaho.gov/wp-content/uploads/2019/03/Nutrition_MealSite_Coordinator_Toolkits-1.zip" TargetMode="Externa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72.xml"/><Relationship Id="rId1" Type="http://schemas.openxmlformats.org/officeDocument/2006/relationships/tags" Target="../tags/tag450.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7.xml"/><Relationship Id="rId1" Type="http://schemas.openxmlformats.org/officeDocument/2006/relationships/tags" Target="../tags/tag452.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73.xml"/><Relationship Id="rId1" Type="http://schemas.openxmlformats.org/officeDocument/2006/relationships/tags" Target="../tags/tag454.xml"/><Relationship Id="rId4" Type="http://schemas.openxmlformats.org/officeDocument/2006/relationships/image" Target="../media/image66.jpe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44.xml"/><Relationship Id="rId1" Type="http://schemas.openxmlformats.org/officeDocument/2006/relationships/tags" Target="../tags/tag456.xml"/><Relationship Id="rId4" Type="http://schemas.openxmlformats.org/officeDocument/2006/relationships/hyperlink" Target="http://www.aging.idaho.gov/" TargetMode="Externa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4.xml"/><Relationship Id="rId1" Type="http://schemas.openxmlformats.org/officeDocument/2006/relationships/tags" Target="../tags/tag45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8.xml"/><Relationship Id="rId1" Type="http://schemas.openxmlformats.org/officeDocument/2006/relationships/tags" Target="../tags/tag208.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4.xml"/><Relationship Id="rId1" Type="http://schemas.openxmlformats.org/officeDocument/2006/relationships/tags" Target="../tags/tag459.xml"/><Relationship Id="rId6" Type="http://schemas.openxmlformats.org/officeDocument/2006/relationships/slide" Target="slide69.xml"/><Relationship Id="rId5" Type="http://schemas.openxmlformats.org/officeDocument/2006/relationships/image" Target="../media/image51.jpeg"/><Relationship Id="rId4" Type="http://schemas.openxmlformats.org/officeDocument/2006/relationships/hyperlink" Target="IMG_0776.JPG" TargetMode="Externa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4.xml"/><Relationship Id="rId1" Type="http://schemas.openxmlformats.org/officeDocument/2006/relationships/tags" Target="../tags/tag460.xml"/><Relationship Id="rId6" Type="http://schemas.openxmlformats.org/officeDocument/2006/relationships/slide" Target="slide69.xml"/><Relationship Id="rId5" Type="http://schemas.openxmlformats.org/officeDocument/2006/relationships/image" Target="../media/image50.jpeg"/><Relationship Id="rId4" Type="http://schemas.openxmlformats.org/officeDocument/2006/relationships/hyperlink" Target="IMG_0802.JPG" TargetMode="Externa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4.xml"/><Relationship Id="rId1" Type="http://schemas.openxmlformats.org/officeDocument/2006/relationships/tags" Target="../tags/tag461.xml"/><Relationship Id="rId6" Type="http://schemas.openxmlformats.org/officeDocument/2006/relationships/slide" Target="slide69.xml"/><Relationship Id="rId5" Type="http://schemas.openxmlformats.org/officeDocument/2006/relationships/image" Target="../media/image49.jpeg"/><Relationship Id="rId4" Type="http://schemas.openxmlformats.org/officeDocument/2006/relationships/hyperlink" Target="IMG_0839.JPG" TargetMode="Externa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24.xml"/><Relationship Id="rId1" Type="http://schemas.openxmlformats.org/officeDocument/2006/relationships/tags" Target="../tags/tag462.xml"/><Relationship Id="rId6" Type="http://schemas.openxmlformats.org/officeDocument/2006/relationships/slide" Target="slide69.xml"/><Relationship Id="rId5" Type="http://schemas.openxmlformats.org/officeDocument/2006/relationships/image" Target="../media/image48.jpeg"/><Relationship Id="rId4" Type="http://schemas.openxmlformats.org/officeDocument/2006/relationships/hyperlink" Target="IMG_0871.JPG" TargetMode="Externa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4.xml"/><Relationship Id="rId1" Type="http://schemas.openxmlformats.org/officeDocument/2006/relationships/tags" Target="../tags/tag463.xml"/><Relationship Id="rId5" Type="http://schemas.openxmlformats.org/officeDocument/2006/relationships/image" Target="../media/image67.jpeg"/><Relationship Id="rId4" Type="http://schemas.openxmlformats.org/officeDocument/2006/relationships/slide" Target="slide6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4.xml"/><Relationship Id="rId1" Type="http://schemas.openxmlformats.org/officeDocument/2006/relationships/tags" Target="../tags/tag21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7.xml"/><Relationship Id="rId1" Type="http://schemas.openxmlformats.org/officeDocument/2006/relationships/tags" Target="../tags/tag212.xml"/><Relationship Id="rId6" Type="http://schemas.openxmlformats.org/officeDocument/2006/relationships/image" Target="../media/image31.jpg"/><Relationship Id="rId5" Type="http://schemas.openxmlformats.org/officeDocument/2006/relationships/hyperlink" Target="FA01_Permit-License.pdf" TargetMode="External"/><Relationship Id="rId4" Type="http://schemas.openxmlformats.org/officeDocument/2006/relationships/hyperlink" Target="FA01_IdahoFoodCode.pdf"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8.xml"/><Relationship Id="rId1" Type="http://schemas.openxmlformats.org/officeDocument/2006/relationships/tags" Target="../tags/tag214.xml"/><Relationship Id="rId5" Type="http://schemas.openxmlformats.org/officeDocument/2006/relationships/image" Target="../media/image32.png"/><Relationship Id="rId4" Type="http://schemas.openxmlformats.org/officeDocument/2006/relationships/hyperlink" Target="Permit_Application_SE-ID.png"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9.xml"/><Relationship Id="rId1" Type="http://schemas.openxmlformats.org/officeDocument/2006/relationships/tags" Target="../tags/tag216.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35.png"/><Relationship Id="rId2" Type="http://schemas.openxmlformats.org/officeDocument/2006/relationships/slideLayout" Target="../slideLayouts/slideLayout70.xml"/><Relationship Id="rId1" Type="http://schemas.openxmlformats.org/officeDocument/2006/relationships/tags" Target="../tags/tag218.xml"/><Relationship Id="rId6" Type="http://schemas.openxmlformats.org/officeDocument/2006/relationships/hyperlink" Target="Permit_Application_SE-ID.png" TargetMode="External"/><Relationship Id="rId5" Type="http://schemas.openxmlformats.org/officeDocument/2006/relationships/image" Target="../media/image34.jpg"/><Relationship Id="rId4" Type="http://schemas.openxmlformats.org/officeDocument/2006/relationships/hyperlink" Target="https://healthandwelfare.idaho.gov/Health/HealthDistricts/tabid/97/Default.aspx"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9.xml"/><Relationship Id="rId1" Type="http://schemas.openxmlformats.org/officeDocument/2006/relationships/tags" Target="../tags/tag18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1.xml"/><Relationship Id="rId1" Type="http://schemas.openxmlformats.org/officeDocument/2006/relationships/tags" Target="../tags/tag220.xml"/><Relationship Id="rId5" Type="http://schemas.openxmlformats.org/officeDocument/2006/relationships/hyperlink" Target="https://aging.idaho.gov/wp-content/uploads/2019/03/Nutrition_MealSite_Coordinator_Toolkits-1.zip" TargetMode="External"/><Relationship Id="rId4" Type="http://schemas.openxmlformats.org/officeDocument/2006/relationships/hyperlink" Target="https://healthandwelfare.idaho.gov/Health/HealthDistricts/tabid/97/Default.aspx" TargetMode="Externa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2.xml"/><Relationship Id="rId1" Type="http://schemas.openxmlformats.org/officeDocument/2006/relationships/tags" Target="../tags/tag2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4.xml"/><Relationship Id="rId1" Type="http://schemas.openxmlformats.org/officeDocument/2006/relationships/tags" Target="../tags/tag22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37.png"/><Relationship Id="rId2" Type="http://schemas.openxmlformats.org/officeDocument/2006/relationships/slideLayout" Target="../slideLayouts/slideLayout67.xml"/><Relationship Id="rId1" Type="http://schemas.openxmlformats.org/officeDocument/2006/relationships/tags" Target="../tags/tag226.xml"/><Relationship Id="rId6" Type="http://schemas.openxmlformats.org/officeDocument/2006/relationships/hyperlink" Target="FA02_FoodEstablishmentInspectionReport_Ffilled.pdf" TargetMode="External"/><Relationship Id="rId5" Type="http://schemas.openxmlformats.org/officeDocument/2006/relationships/image" Target="../media/image36.png"/><Relationship Id="rId4" Type="http://schemas.openxmlformats.org/officeDocument/2006/relationships/hyperlink" Target="FA02_FoodEstablishmentInspectionReport_Blank.pdf" TargetMode="Externa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40.xml"/><Relationship Id="rId1" Type="http://schemas.openxmlformats.org/officeDocument/2006/relationships/tags" Target="../tags/tag22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9.xml"/><Relationship Id="rId1" Type="http://schemas.openxmlformats.org/officeDocument/2006/relationships/tags" Target="../tags/tag230.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42.xml"/><Relationship Id="rId1" Type="http://schemas.openxmlformats.org/officeDocument/2006/relationships/tags" Target="../tags/tag232.xml"/><Relationship Id="rId5" Type="http://schemas.openxmlformats.org/officeDocument/2006/relationships/image" Target="../media/image36.png"/><Relationship Id="rId4" Type="http://schemas.openxmlformats.org/officeDocument/2006/relationships/hyperlink" Target="FA02_FoodEstablishmentInspectionReport_Ffilled.pdf"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1.xml"/><Relationship Id="rId1" Type="http://schemas.openxmlformats.org/officeDocument/2006/relationships/tags" Target="../tags/tag234.xml"/><Relationship Id="rId4" Type="http://schemas.openxmlformats.org/officeDocument/2006/relationships/hyperlink" Target="https://aging.idaho.gov/wp-content/uploads/2019/03/Nutrition_MealSite_Coordinator_Toolkits-1.zip"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2.xml"/><Relationship Id="rId1" Type="http://schemas.openxmlformats.org/officeDocument/2006/relationships/tags" Target="../tags/tag23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4.xml"/><Relationship Id="rId1" Type="http://schemas.openxmlformats.org/officeDocument/2006/relationships/tags" Target="../tags/tag2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7.xml"/><Relationship Id="rId1" Type="http://schemas.openxmlformats.org/officeDocument/2006/relationships/tags" Target="../tags/tag18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7.xml"/><Relationship Id="rId1" Type="http://schemas.openxmlformats.org/officeDocument/2006/relationships/tags" Target="../tags/tag24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8.xml"/><Relationship Id="rId1" Type="http://schemas.openxmlformats.org/officeDocument/2006/relationships/tags" Target="../tags/tag242.xml"/><Relationship Id="rId4" Type="http://schemas.openxmlformats.org/officeDocument/2006/relationships/hyperlink" Target="https://www.irs.gov/charities-non-profits/charitable-organizations" TargetMode="Externa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93.xml"/><Relationship Id="rId2" Type="http://schemas.openxmlformats.org/officeDocument/2006/relationships/video" Target="https://www.youtube.com/embed/Zw9j1g1wsq8" TargetMode="External"/><Relationship Id="rId1" Type="http://schemas.openxmlformats.org/officeDocument/2006/relationships/tags" Target="../tags/tag244.xml"/><Relationship Id="rId6" Type="http://schemas.openxmlformats.org/officeDocument/2006/relationships/image" Target="../media/image38.png"/><Relationship Id="rId5" Type="http://schemas.openxmlformats.org/officeDocument/2006/relationships/hyperlink" Target="https://youtu.be/Zw9j1g1wsq8" TargetMode="Externa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0.xml"/><Relationship Id="rId1" Type="http://schemas.openxmlformats.org/officeDocument/2006/relationships/tags" Target="../tags/tag246.xml"/><Relationship Id="rId5" Type="http://schemas.openxmlformats.org/officeDocument/2006/relationships/image" Target="../media/image39.png"/><Relationship Id="rId4" Type="http://schemas.openxmlformats.org/officeDocument/2006/relationships/hyperlink" Target="FA03_IRS_501c3DeterminationLetter.pdf" TargetMode="Externa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93.xml"/><Relationship Id="rId2" Type="http://schemas.openxmlformats.org/officeDocument/2006/relationships/video" Target="https://www.youtube.com/embed/UaiKlOTRH2M" TargetMode="External"/><Relationship Id="rId1" Type="http://schemas.openxmlformats.org/officeDocument/2006/relationships/tags" Target="../tags/tag248.xml"/><Relationship Id="rId6" Type="http://schemas.openxmlformats.org/officeDocument/2006/relationships/image" Target="../media/image38.png"/><Relationship Id="rId5" Type="http://schemas.openxmlformats.org/officeDocument/2006/relationships/hyperlink" Target="https://youtu.be/UaiKlOTRH2M" TargetMode="External"/><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1.xml"/><Relationship Id="rId1" Type="http://schemas.openxmlformats.org/officeDocument/2006/relationships/tags" Target="../tags/tag250.xml"/><Relationship Id="rId6" Type="http://schemas.openxmlformats.org/officeDocument/2006/relationships/hyperlink" Target="https://aging.idaho.gov/wp-content/uploads/2019/03/Nutrition_MealSite_Coordinator_Toolkits-1.zip" TargetMode="External"/><Relationship Id="rId5" Type="http://schemas.openxmlformats.org/officeDocument/2006/relationships/hyperlink" Target="https://www.irs.gov/pub/irs-pdf/f1023.pdfhttps:/www.irs.gov/pub/irs-pdf/f1023.pdf" TargetMode="External"/><Relationship Id="rId4" Type="http://schemas.openxmlformats.org/officeDocument/2006/relationships/hyperlink" Target="https://www.irs.gov/pub/irs-pdf/p4220.pdf"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2.xml"/><Relationship Id="rId1" Type="http://schemas.openxmlformats.org/officeDocument/2006/relationships/tags" Target="../tags/tag25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4.xml"/><Relationship Id="rId1" Type="http://schemas.openxmlformats.org/officeDocument/2006/relationships/tags" Target="../tags/tag254.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7.xml"/><Relationship Id="rId1" Type="http://schemas.openxmlformats.org/officeDocument/2006/relationships/tags" Target="../tags/tag256.xml"/><Relationship Id="rId5" Type="http://schemas.openxmlformats.org/officeDocument/2006/relationships/image" Target="../media/image40.png"/><Relationship Id="rId4" Type="http://schemas.openxmlformats.org/officeDocument/2006/relationships/hyperlink" Target="FA04_AccreditedFoodProductionManagerCertificate_Sample.pdf" TargetMode="Externa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7.xml"/><Relationship Id="rId1" Type="http://schemas.openxmlformats.org/officeDocument/2006/relationships/tags" Target="../tags/tag258.xml"/><Relationship Id="rId4" Type="http://schemas.openxmlformats.org/officeDocument/2006/relationships/hyperlink" Target="https://www.cdhd.idaho.gov/pdfs/eh/Food/accredited-mgr-guidance.pdf"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8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0.xml"/><Relationship Id="rId1" Type="http://schemas.openxmlformats.org/officeDocument/2006/relationships/tags" Target="../tags/tag260.xml"/><Relationship Id="rId4" Type="http://schemas.openxmlformats.org/officeDocument/2006/relationships/hyperlink" Target="http://365trainingacademy.com/idaho_food_safety_handler_manager_training_certification.html" TargetMode="Externa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https://www.youtube.com/embed/URgF2Er026c" TargetMode="External"/><Relationship Id="rId1" Type="http://schemas.openxmlformats.org/officeDocument/2006/relationships/tags" Target="../tags/tag262.xml"/><Relationship Id="rId6" Type="http://schemas.openxmlformats.org/officeDocument/2006/relationships/image" Target="../media/image38.png"/><Relationship Id="rId5" Type="http://schemas.openxmlformats.org/officeDocument/2006/relationships/hyperlink" Target="https://youtu.be/URgF2Er026c" TargetMode="External"/><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0.xml"/><Relationship Id="rId1" Type="http://schemas.openxmlformats.org/officeDocument/2006/relationships/tags" Target="../tags/tag264.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0.xml"/><Relationship Id="rId1" Type="http://schemas.openxmlformats.org/officeDocument/2006/relationships/tags" Target="../tags/tag26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0.xml"/><Relationship Id="rId1" Type="http://schemas.openxmlformats.org/officeDocument/2006/relationships/tags" Target="../tags/tag268.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1.xml"/><Relationship Id="rId1" Type="http://schemas.openxmlformats.org/officeDocument/2006/relationships/tags" Target="../tags/tag270.xml"/><Relationship Id="rId4" Type="http://schemas.openxmlformats.org/officeDocument/2006/relationships/hyperlink" Target="https://aging.idaho.gov/wp-content/uploads/2019/03/Nutrition_MealSite_Coordinator_Toolkits-1.zip" TargetMode="Externa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2.xml"/><Relationship Id="rId1" Type="http://schemas.openxmlformats.org/officeDocument/2006/relationships/tags" Target="../tags/tag27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64.xml"/><Relationship Id="rId1" Type="http://schemas.openxmlformats.org/officeDocument/2006/relationships/tags" Target="../tags/tag274.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67.xml"/><Relationship Id="rId1" Type="http://schemas.openxmlformats.org/officeDocument/2006/relationships/tags" Target="../tags/tag276.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68.xml"/><Relationship Id="rId1" Type="http://schemas.openxmlformats.org/officeDocument/2006/relationships/tags" Target="../tags/tag278.xml"/><Relationship Id="rId5" Type="http://schemas.openxmlformats.org/officeDocument/2006/relationships/image" Target="../media/image41.png"/><Relationship Id="rId4" Type="http://schemas.openxmlformats.org/officeDocument/2006/relationships/hyperlink" Target="FA05_CongregateMealRegistration_Form_2019.pdf"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1.xml"/><Relationship Id="rId1" Type="http://schemas.openxmlformats.org/officeDocument/2006/relationships/tags" Target="../tags/tag190.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68.xml"/><Relationship Id="rId1" Type="http://schemas.openxmlformats.org/officeDocument/2006/relationships/tags" Target="../tags/tag280.xml"/><Relationship Id="rId5" Type="http://schemas.openxmlformats.org/officeDocument/2006/relationships/image" Target="../media/image42.png"/><Relationship Id="rId4" Type="http://schemas.openxmlformats.org/officeDocument/2006/relationships/hyperlink" Target="FA05_CongregateMealRegistration_NutritionalChecklist.pdf" TargetMode="Externa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69.xml"/><Relationship Id="rId1" Type="http://schemas.openxmlformats.org/officeDocument/2006/relationships/tags" Target="../tags/tag28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0.xml"/><Relationship Id="rId1" Type="http://schemas.openxmlformats.org/officeDocument/2006/relationships/tags" Target="../tags/tag284.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0.xml"/><Relationship Id="rId1" Type="http://schemas.openxmlformats.org/officeDocument/2006/relationships/tags" Target="../tags/tag286.xml"/><Relationship Id="rId5" Type="http://schemas.openxmlformats.org/officeDocument/2006/relationships/image" Target="../media/image43.png"/><Relationship Id="rId4" Type="http://schemas.openxmlformats.org/officeDocument/2006/relationships/hyperlink" Target="FA05_CongregateMealRegistration_Form_2019.pdf" TargetMode="Externa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0.xml"/><Relationship Id="rId1" Type="http://schemas.openxmlformats.org/officeDocument/2006/relationships/tags" Target="../tags/tag288.xml"/><Relationship Id="rId5" Type="http://schemas.openxmlformats.org/officeDocument/2006/relationships/image" Target="../media/image44.png"/><Relationship Id="rId4" Type="http://schemas.openxmlformats.org/officeDocument/2006/relationships/hyperlink" Target="FA05_CongregateMealRegistration_NutritionalChecklist.pdf" TargetMode="Externa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1.xml"/><Relationship Id="rId1" Type="http://schemas.openxmlformats.org/officeDocument/2006/relationships/tags" Target="../tags/tag290.xml"/><Relationship Id="rId4" Type="http://schemas.openxmlformats.org/officeDocument/2006/relationships/hyperlink" Target="https://aging.idaho.gov/wp-content/uploads/2019/03/Nutrition_MealSite_Coordinator_Toolkits-1.zip" TargetMode="Externa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2.xml"/><Relationship Id="rId1" Type="http://schemas.openxmlformats.org/officeDocument/2006/relationships/tags" Target="../tags/tag29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64.xml"/><Relationship Id="rId1" Type="http://schemas.openxmlformats.org/officeDocument/2006/relationships/tags" Target="../tags/tag294.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67.xml"/><Relationship Id="rId1" Type="http://schemas.openxmlformats.org/officeDocument/2006/relationships/tags" Target="../tags/tag296.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68.xml"/><Relationship Id="rId1" Type="http://schemas.openxmlformats.org/officeDocument/2006/relationships/tags" Target="../tags/tag29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9.xml"/><Relationship Id="rId1" Type="http://schemas.openxmlformats.org/officeDocument/2006/relationships/tags" Target="../tags/tag192.xml"/><Relationship Id="rId5" Type="http://schemas.openxmlformats.org/officeDocument/2006/relationships/image" Target="../media/image24.jpeg"/><Relationship Id="rId4" Type="http://schemas.openxmlformats.org/officeDocument/2006/relationships/image" Target="../media/image23.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69.xml"/><Relationship Id="rId1" Type="http://schemas.openxmlformats.org/officeDocument/2006/relationships/tags" Target="../tags/tag300.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0.xml"/><Relationship Id="rId1" Type="http://schemas.openxmlformats.org/officeDocument/2006/relationships/tags" Target="../tags/tag302.xml"/><Relationship Id="rId5" Type="http://schemas.openxmlformats.org/officeDocument/2006/relationships/image" Target="../media/image45.png"/><Relationship Id="rId4" Type="http://schemas.openxmlformats.org/officeDocument/2006/relationships/hyperlink" Target="FA06_SignInSheet.pdf" TargetMode="Externa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0.xml"/><Relationship Id="rId1" Type="http://schemas.openxmlformats.org/officeDocument/2006/relationships/tags" Target="../tags/tag304.xml"/><Relationship Id="rId5" Type="http://schemas.openxmlformats.org/officeDocument/2006/relationships/image" Target="../media/image46.png"/><Relationship Id="rId4" Type="http://schemas.openxmlformats.org/officeDocument/2006/relationships/hyperlink" Target="FA06_Roster.pdf" TargetMode="Externa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0.xml"/><Relationship Id="rId1" Type="http://schemas.openxmlformats.org/officeDocument/2006/relationships/tags" Target="../tags/tag306.xml"/><Relationship Id="rId5" Type="http://schemas.openxmlformats.org/officeDocument/2006/relationships/image" Target="../media/image46.png"/><Relationship Id="rId4" Type="http://schemas.openxmlformats.org/officeDocument/2006/relationships/hyperlink" Target="FA06_Roster.pdf" TargetMode="Externa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71.xml"/><Relationship Id="rId1" Type="http://schemas.openxmlformats.org/officeDocument/2006/relationships/tags" Target="../tags/tag308.xml"/><Relationship Id="rId4" Type="http://schemas.openxmlformats.org/officeDocument/2006/relationships/hyperlink" Target="https://aging.idaho.gov/wp-content/uploads/2019/03/Nutrition_MealSite_Coordinator_Toolkits-1.zip" TargetMode="Externa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72.xml"/><Relationship Id="rId1" Type="http://schemas.openxmlformats.org/officeDocument/2006/relationships/tags" Target="../tags/tag310.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64.xml"/><Relationship Id="rId1" Type="http://schemas.openxmlformats.org/officeDocument/2006/relationships/tags" Target="../tags/tag31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67.xml"/><Relationship Id="rId1" Type="http://schemas.openxmlformats.org/officeDocument/2006/relationships/tags" Target="../tags/tag314.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68.xml"/><Relationship Id="rId1" Type="http://schemas.openxmlformats.org/officeDocument/2006/relationships/tags" Target="../tags/tag316.xml"/><Relationship Id="rId5" Type="http://schemas.openxmlformats.org/officeDocument/2006/relationships/image" Target="../media/image47.png"/><Relationship Id="rId4" Type="http://schemas.openxmlformats.org/officeDocument/2006/relationships/hyperlink" Target="FA07_VoluntaryContributionsGuidance.pdf" TargetMode="External"/></Relationships>
</file>

<file path=ppt/slides/_rels/slide69.xml.rels><?xml version="1.0" encoding="UTF-8" standalone="yes"?>
<Relationships xmlns="http://schemas.openxmlformats.org/package/2006/relationships"><Relationship Id="rId8" Type="http://schemas.openxmlformats.org/officeDocument/2006/relationships/slide" Target="slide141.xml"/><Relationship Id="rId13" Type="http://schemas.openxmlformats.org/officeDocument/2006/relationships/image" Target="../media/image52.jpeg"/><Relationship Id="rId3" Type="http://schemas.openxmlformats.org/officeDocument/2006/relationships/notesSlide" Target="../notesSlides/notesSlide69.xml"/><Relationship Id="rId7" Type="http://schemas.openxmlformats.org/officeDocument/2006/relationships/image" Target="../media/image49.jpeg"/><Relationship Id="rId12" Type="http://schemas.openxmlformats.org/officeDocument/2006/relationships/slide" Target="slide144.xml"/><Relationship Id="rId2" Type="http://schemas.openxmlformats.org/officeDocument/2006/relationships/slideLayout" Target="../slideLayouts/slideLayout68.xml"/><Relationship Id="rId1" Type="http://schemas.openxmlformats.org/officeDocument/2006/relationships/tags" Target="../tags/tag318.xml"/><Relationship Id="rId6" Type="http://schemas.openxmlformats.org/officeDocument/2006/relationships/slide" Target="slide142.xml"/><Relationship Id="rId11" Type="http://schemas.openxmlformats.org/officeDocument/2006/relationships/image" Target="../media/image51.jpeg"/><Relationship Id="rId5" Type="http://schemas.openxmlformats.org/officeDocument/2006/relationships/image" Target="../media/image48.jpeg"/><Relationship Id="rId10" Type="http://schemas.openxmlformats.org/officeDocument/2006/relationships/slide" Target="slide140.xml"/><Relationship Id="rId4" Type="http://schemas.openxmlformats.org/officeDocument/2006/relationships/slide" Target="slide143.xml"/><Relationship Id="rId9" Type="http://schemas.openxmlformats.org/officeDocument/2006/relationships/image" Target="../media/image50.jpe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7.xml"/><Relationship Id="rId7" Type="http://schemas.openxmlformats.org/officeDocument/2006/relationships/image" Target="NULL"/><Relationship Id="rId2" Type="http://schemas.openxmlformats.org/officeDocument/2006/relationships/slideLayout" Target="../slideLayouts/slideLayout61.xml"/><Relationship Id="rId1" Type="http://schemas.openxmlformats.org/officeDocument/2006/relationships/tags" Target="../tags/tag194.xml"/><Relationship Id="rId6" Type="http://schemas.openxmlformats.org/officeDocument/2006/relationships/image" Target="../media/image27.svg"/><Relationship Id="rId11" Type="http://schemas.openxmlformats.org/officeDocument/2006/relationships/hyperlink" Target="https://commons.wikimedia.org/wiki/File:Dollar_sign_in_circle.svg" TargetMode="External"/><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5.jpeg"/><Relationship Id="rId9" Type="http://schemas.openxmlformats.org/officeDocument/2006/relationships/image" Target="../media/image29.sv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69.xml"/><Relationship Id="rId1" Type="http://schemas.openxmlformats.org/officeDocument/2006/relationships/tags" Target="../tags/tag320.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70.xml"/><Relationship Id="rId1" Type="http://schemas.openxmlformats.org/officeDocument/2006/relationships/tags" Target="../tags/tag32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71.xml"/><Relationship Id="rId1" Type="http://schemas.openxmlformats.org/officeDocument/2006/relationships/tags" Target="../tags/tag324.xml"/><Relationship Id="rId4" Type="http://schemas.openxmlformats.org/officeDocument/2006/relationships/hyperlink" Target="https://aging.idaho.gov/wp-content/uploads/2019/03/Nutrition_MealSite_Coordinator_Toolkits-1.zip" TargetMode="Externa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72.xml"/><Relationship Id="rId1" Type="http://schemas.openxmlformats.org/officeDocument/2006/relationships/tags" Target="../tags/tag326.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64.xml"/><Relationship Id="rId1" Type="http://schemas.openxmlformats.org/officeDocument/2006/relationships/tags" Target="../tags/tag328.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67.xml"/><Relationship Id="rId1" Type="http://schemas.openxmlformats.org/officeDocument/2006/relationships/tags" Target="../tags/tag330.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68.xml"/><Relationship Id="rId1" Type="http://schemas.openxmlformats.org/officeDocument/2006/relationships/tags" Target="../tags/tag33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69.xml"/><Relationship Id="rId1" Type="http://schemas.openxmlformats.org/officeDocument/2006/relationships/tags" Target="../tags/tag334.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70.xml"/><Relationship Id="rId1" Type="http://schemas.openxmlformats.org/officeDocument/2006/relationships/tags" Target="../tags/tag336.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30.xml"/><Relationship Id="rId1" Type="http://schemas.openxmlformats.org/officeDocument/2006/relationships/tags" Target="../tags/tag338.xml"/><Relationship Id="rId5" Type="http://schemas.openxmlformats.org/officeDocument/2006/relationships/image" Target="../media/image53.png"/><Relationship Id="rId4" Type="http://schemas.openxmlformats.org/officeDocument/2006/relationships/hyperlink" Target="FA08-DailyDonationTrackingSheet.pdf"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8.xml"/><Relationship Id="rId7" Type="http://schemas.openxmlformats.org/officeDocument/2006/relationships/image" Target="NULL"/><Relationship Id="rId2" Type="http://schemas.openxmlformats.org/officeDocument/2006/relationships/slideLayout" Target="../slideLayouts/slideLayout61.xml"/><Relationship Id="rId1" Type="http://schemas.openxmlformats.org/officeDocument/2006/relationships/tags" Target="../tags/tag196.xml"/><Relationship Id="rId6" Type="http://schemas.openxmlformats.org/officeDocument/2006/relationships/image" Target="../media/image27.svg"/><Relationship Id="rId11" Type="http://schemas.openxmlformats.org/officeDocument/2006/relationships/hyperlink" Target="https://commons.wikimedia.org/wiki/File:Dollar_sign_in_circle.svg" TargetMode="External"/><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5.jpeg"/><Relationship Id="rId9" Type="http://schemas.openxmlformats.org/officeDocument/2006/relationships/image" Target="../media/image29.sv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30.xml"/><Relationship Id="rId1" Type="http://schemas.openxmlformats.org/officeDocument/2006/relationships/tags" Target="../tags/tag340.xml"/><Relationship Id="rId5" Type="http://schemas.openxmlformats.org/officeDocument/2006/relationships/image" Target="../media/image54.png"/><Relationship Id="rId4" Type="http://schemas.openxmlformats.org/officeDocument/2006/relationships/hyperlink" Target="FA08-MonthlyDonationTrackingSheet.pdf" TargetMode="Externa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71.xml"/><Relationship Id="rId1" Type="http://schemas.openxmlformats.org/officeDocument/2006/relationships/tags" Target="../tags/tag342.xml"/><Relationship Id="rId4" Type="http://schemas.openxmlformats.org/officeDocument/2006/relationships/hyperlink" Target="https://aging.idaho.gov/wp-content/uploads/2019/03/Nutrition_MealSite_Coordinator_Toolkits-1.zip" TargetMode="Externa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72.xml"/><Relationship Id="rId1" Type="http://schemas.openxmlformats.org/officeDocument/2006/relationships/tags" Target="../tags/tag344.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64.xml"/><Relationship Id="rId1" Type="http://schemas.openxmlformats.org/officeDocument/2006/relationships/tags" Target="../tags/tag346.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67.xml"/><Relationship Id="rId1" Type="http://schemas.openxmlformats.org/officeDocument/2006/relationships/tags" Target="../tags/tag348.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68.xml"/><Relationship Id="rId1" Type="http://schemas.openxmlformats.org/officeDocument/2006/relationships/tags" Target="../tags/tag350.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69.xml"/><Relationship Id="rId1" Type="http://schemas.openxmlformats.org/officeDocument/2006/relationships/tags" Target="../tags/tag352.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70.xml"/><Relationship Id="rId1" Type="http://schemas.openxmlformats.org/officeDocument/2006/relationships/tags" Target="../tags/tag354.xml"/><Relationship Id="rId4" Type="http://schemas.openxmlformats.org/officeDocument/2006/relationships/image" Target="../media/image55.jpe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70.xml"/><Relationship Id="rId1" Type="http://schemas.openxmlformats.org/officeDocument/2006/relationships/tags" Target="../tags/tag356.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30.xml"/><Relationship Id="rId1" Type="http://schemas.openxmlformats.org/officeDocument/2006/relationships/tags" Target="../tags/tag358.xml"/><Relationship Id="rId5" Type="http://schemas.openxmlformats.org/officeDocument/2006/relationships/image" Target="../media/image56.png"/><Relationship Id="rId4" Type="http://schemas.openxmlformats.org/officeDocument/2006/relationships/hyperlink" Target="FA09_NutritionEducation.pdf"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9.xml"/><Relationship Id="rId7" Type="http://schemas.openxmlformats.org/officeDocument/2006/relationships/image" Target="NULL"/><Relationship Id="rId2" Type="http://schemas.openxmlformats.org/officeDocument/2006/relationships/slideLayout" Target="../slideLayouts/slideLayout61.xml"/><Relationship Id="rId1" Type="http://schemas.openxmlformats.org/officeDocument/2006/relationships/tags" Target="../tags/tag198.xml"/><Relationship Id="rId6" Type="http://schemas.openxmlformats.org/officeDocument/2006/relationships/image" Target="../media/image27.svg"/><Relationship Id="rId11" Type="http://schemas.openxmlformats.org/officeDocument/2006/relationships/hyperlink" Target="https://commons.wikimedia.org/wiki/File:Dollar_sign_in_circle.svg" TargetMode="External"/><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5.jpeg"/><Relationship Id="rId9" Type="http://schemas.openxmlformats.org/officeDocument/2006/relationships/image" Target="../media/image29.sv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71.xml"/><Relationship Id="rId1" Type="http://schemas.openxmlformats.org/officeDocument/2006/relationships/tags" Target="../tags/tag360.xml"/><Relationship Id="rId4" Type="http://schemas.openxmlformats.org/officeDocument/2006/relationships/hyperlink" Target="https://aging.idaho.gov/wp-content/uploads/2019/03/Nutrition_MealSite_Coordinator_Toolkits-1.zip" TargetMode="Externa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72.xml"/><Relationship Id="rId1" Type="http://schemas.openxmlformats.org/officeDocument/2006/relationships/tags" Target="../tags/tag362.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64.xml"/><Relationship Id="rId1" Type="http://schemas.openxmlformats.org/officeDocument/2006/relationships/tags" Target="../tags/tag364.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67.xml"/><Relationship Id="rId1" Type="http://schemas.openxmlformats.org/officeDocument/2006/relationships/tags" Target="../tags/tag366.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68.xml"/><Relationship Id="rId1" Type="http://schemas.openxmlformats.org/officeDocument/2006/relationships/tags" Target="../tags/tag368.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69.xml"/><Relationship Id="rId1" Type="http://schemas.openxmlformats.org/officeDocument/2006/relationships/tags" Target="../tags/tag370.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70.xml"/><Relationship Id="rId1" Type="http://schemas.openxmlformats.org/officeDocument/2006/relationships/tags" Target="../tags/tag372.xml"/><Relationship Id="rId5" Type="http://schemas.openxmlformats.org/officeDocument/2006/relationships/image" Target="../media/image57.png"/><Relationship Id="rId4" Type="http://schemas.openxmlformats.org/officeDocument/2006/relationships/hyperlink" Target="FA10_Invoice.pdf" TargetMode="Externa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71.xml"/><Relationship Id="rId1" Type="http://schemas.openxmlformats.org/officeDocument/2006/relationships/tags" Target="../tags/tag374.xml"/><Relationship Id="rId4" Type="http://schemas.openxmlformats.org/officeDocument/2006/relationships/hyperlink" Target="https://aging.idaho.gov/wp-content/uploads/2019/03/Nutrition_MealSite_Coordinator_Toolkits-1.zip" TargetMode="Externa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72.xml"/><Relationship Id="rId1" Type="http://schemas.openxmlformats.org/officeDocument/2006/relationships/tags" Target="../tags/tag376.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64.xml"/><Relationship Id="rId1" Type="http://schemas.openxmlformats.org/officeDocument/2006/relationships/tags" Target="../tags/tag37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at a table in a restaurant&#10;&#10;Description generated with very high confidence">
            <a:extLst>
              <a:ext uri="{FF2B5EF4-FFF2-40B4-BE49-F238E27FC236}">
                <a16:creationId xmlns:a16="http://schemas.microsoft.com/office/drawing/2014/main" id="{56FD0AEE-B9D8-49B7-ABC0-DD21FAE3F7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381000"/>
            <a:ext cx="9144000" cy="6096000"/>
          </a:xfrm>
          <a:prstGeom prst="rect">
            <a:avLst/>
          </a:prstGeom>
        </p:spPr>
      </p:pic>
      <p:sp>
        <p:nvSpPr>
          <p:cNvPr id="10" name="Freeform 9"/>
          <p:cNvSpPr/>
          <p:nvPr/>
        </p:nvSpPr>
        <p:spPr>
          <a:xfrm>
            <a:off x="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accent4"/>
          </a:solidFill>
          <a:ln w="12700" cap="flat">
            <a:solidFill>
              <a:schemeClr val="accent4">
                <a:lumMod val="75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algn="ctr" defTabSz="584200" latinLnBrk="1" hangingPunct="0"/>
            <a:endParaRPr lang="en-US" b="1" dirty="0">
              <a:solidFill>
                <a:schemeClr val="accent4"/>
              </a:solidFill>
              <a:sym typeface="Helvetica Light"/>
            </a:endParaRPr>
          </a:p>
        </p:txBody>
      </p:sp>
      <p:sp>
        <p:nvSpPr>
          <p:cNvPr id="4" name="Text Placeholder 3">
            <a:extLst>
              <a:ext uri="{FF2B5EF4-FFF2-40B4-BE49-F238E27FC236}">
                <a16:creationId xmlns:a16="http://schemas.microsoft.com/office/drawing/2014/main" id="{779B95B6-5865-4D04-8B7A-D474E504F4CE}"/>
              </a:ext>
            </a:extLst>
          </p:cNvPr>
          <p:cNvSpPr>
            <a:spLocks noGrp="1"/>
          </p:cNvSpPr>
          <p:nvPr>
            <p:ph type="body" sz="quarter" idx="11"/>
          </p:nvPr>
        </p:nvSpPr>
        <p:spPr>
          <a:xfrm>
            <a:off x="-457200" y="1487488"/>
            <a:ext cx="4648200" cy="1408112"/>
          </a:xfrm>
        </p:spPr>
        <p:txBody>
          <a:bodyPr>
            <a:normAutofit fontScale="85000" lnSpcReduction="20000"/>
          </a:bodyPr>
          <a:lstStyle/>
          <a:p>
            <a:r>
              <a:rPr lang="en-US" b="1" dirty="0">
                <a:solidFill>
                  <a:schemeClr val="tx1"/>
                </a:solidFill>
                <a:effectLst>
                  <a:outerShdw blurRad="38100" dist="38100" dir="2700000" algn="tl">
                    <a:srgbClr val="000000">
                      <a:alpha val="43137"/>
                    </a:srgbClr>
                  </a:outerShdw>
                </a:effectLst>
              </a:rPr>
              <a:t>Nutrition Programs:</a:t>
            </a:r>
          </a:p>
          <a:p>
            <a:r>
              <a:rPr lang="en-US" dirty="0">
                <a:solidFill>
                  <a:schemeClr val="tx1"/>
                </a:solidFill>
              </a:rPr>
              <a:t>	Meal Site Coordinator Foundations</a:t>
            </a:r>
          </a:p>
        </p:txBody>
      </p:sp>
    </p:spTree>
    <p:custDataLst>
      <p:tags r:id="rId1"/>
    </p:custDataLst>
    <p:extLst>
      <p:ext uri="{BB962C8B-B14F-4D97-AF65-F5344CB8AC3E}">
        <p14:creationId xmlns:p14="http://schemas.microsoft.com/office/powerpoint/2010/main" val="143261041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EFCF3BE-454E-4D9E-B779-3C6B1AADCDC6}"/>
              </a:ext>
            </a:extLst>
          </p:cNvPr>
          <p:cNvPicPr>
            <a:picLocks noGrp="1" noChangeAspect="1"/>
          </p:cNvPicPr>
          <p:nvPr>
            <p:ph type="pic" sz="quarter" idx="10"/>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3000" y="-58770"/>
            <a:ext cx="7069170" cy="7069170"/>
          </a:xfrm>
        </p:spPr>
      </p:pic>
      <p:sp>
        <p:nvSpPr>
          <p:cNvPr id="3" name="Title 2">
            <a:extLst>
              <a:ext uri="{FF2B5EF4-FFF2-40B4-BE49-F238E27FC236}">
                <a16:creationId xmlns:a16="http://schemas.microsoft.com/office/drawing/2014/main" id="{8BA73263-DE5B-43F3-9B17-D6DC91AA2EDE}"/>
              </a:ext>
            </a:extLst>
          </p:cNvPr>
          <p:cNvSpPr>
            <a:spLocks noGrp="1"/>
          </p:cNvSpPr>
          <p:nvPr>
            <p:ph type="title"/>
          </p:nvPr>
        </p:nvSpPr>
        <p:spPr>
          <a:xfrm>
            <a:off x="1371600" y="124370"/>
            <a:ext cx="6723584" cy="630897"/>
          </a:xfrm>
        </p:spPr>
        <p:txBody>
          <a:bodyPr/>
          <a:lstStyle/>
          <a:p>
            <a:r>
              <a:rPr lang="en-US" b="1" cap="small" dirty="0">
                <a:effectLst>
                  <a:outerShdw blurRad="38100" dist="38100" dir="2700000" algn="tl">
                    <a:srgbClr val="000000">
                      <a:alpha val="43137"/>
                    </a:srgbClr>
                  </a:outerShdw>
                </a:effectLst>
              </a:rPr>
              <a:t>Area III: 27 Meal Providers</a:t>
            </a:r>
            <a:endParaRPr lang="en-US" b="1" cap="none" dirty="0">
              <a:latin typeface="+mn-lt"/>
            </a:endParaRPr>
          </a:p>
        </p:txBody>
      </p:sp>
      <p:sp>
        <p:nvSpPr>
          <p:cNvPr id="2" name="Text Box 2">
            <a:extLst>
              <a:ext uri="{FF2B5EF4-FFF2-40B4-BE49-F238E27FC236}">
                <a16:creationId xmlns:a16="http://schemas.microsoft.com/office/drawing/2014/main" id="{5C76C5D1-E032-405E-A872-D22C10B159C3}"/>
              </a:ext>
            </a:extLst>
          </p:cNvPr>
          <p:cNvSpPr txBox="1">
            <a:spLocks noChangeArrowheads="1"/>
          </p:cNvSpPr>
          <p:nvPr/>
        </p:nvSpPr>
        <p:spPr bwMode="auto">
          <a:xfrm>
            <a:off x="3352800" y="1387474"/>
            <a:ext cx="3594100" cy="1431926"/>
          </a:xfrm>
          <a:prstGeom prst="rect">
            <a:avLst/>
          </a:prstGeom>
          <a:noFill/>
          <a:ln>
            <a:noFill/>
          </a:ln>
          <a:effectLst/>
          <a:extLst>
            <a:ext uri="{909E8E84-426E-40DD-AFC4-6F175D3DCCD1}">
              <a14:hiddenFill xmlns:a14="http://schemas.microsoft.com/office/drawing/2010/main">
                <a:solidFill>
                  <a:srgbClr val="AE2F25"/>
                </a:solidFill>
              </a14:hiddenFill>
            </a:ext>
            <a:ext uri="{91240B29-F687-4F45-9708-019B960494DF}">
              <a14:hiddenLine xmlns:a14="http://schemas.microsoft.com/office/drawing/2010/main" w="25400" algn="ctr">
                <a:solidFill>
                  <a:srgbClr val="203260"/>
                </a:solidFill>
                <a:miter lim="800000"/>
                <a:headEnd/>
                <a:tailEnd/>
              </a14:hiddenLine>
            </a:ext>
            <a:ext uri="{AF507438-7753-43E0-B8FC-AC1667EBCBE1}">
              <a14:hiddenEffects xmlns:a14="http://schemas.microsoft.com/office/drawing/2010/main">
                <a:effectLst>
                  <a:outerShdw dist="35921" dir="2700000" algn="ctr" rotWithShape="0">
                    <a:srgbClr val="6C0ECB"/>
                  </a:outerShdw>
                </a:effectLst>
              </a14:hiddenEffects>
            </a:ext>
          </a:ex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en-US" altLang="en-US" sz="3600" b="1" dirty="0">
                <a:solidFill>
                  <a:srgbClr val="6C0ECB"/>
                </a:solidFill>
                <a:latin typeface="Calibri" panose="020F0502020204030204" pitchFamily="34" charset="0"/>
              </a:rPr>
              <a:t>357,742</a:t>
            </a:r>
            <a:r>
              <a:rPr kumimoji="0" lang="en-US" altLang="en-US" sz="3600" b="1" i="0" u="none" strike="noStrike" cap="none" normalizeH="0" baseline="0" dirty="0">
                <a:ln>
                  <a:noFill/>
                </a:ln>
                <a:solidFill>
                  <a:srgbClr val="6C0ECB"/>
                </a:solidFill>
                <a:effectLst/>
                <a:latin typeface="Trebuchet MS" panose="020B0603020202020204" pitchFamily="34" charset="0"/>
              </a:rPr>
              <a:t> </a:t>
            </a:r>
            <a:r>
              <a:rPr kumimoji="0" lang="en-US" altLang="en-US" sz="2000" b="1" i="0" u="none" strike="noStrike" cap="none" normalizeH="0" baseline="0" dirty="0">
                <a:ln>
                  <a:noFill/>
                </a:ln>
                <a:solidFill>
                  <a:srgbClr val="6C0ECB"/>
                </a:solidFill>
                <a:effectLst/>
                <a:latin typeface="Trebuchet MS" panose="020B0603020202020204" pitchFamily="34" charset="0"/>
              </a:rPr>
              <a:t>meals provided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62" name="Picture 14" descr="Fork and knife">
            <a:extLst>
              <a:ext uri="{FF2B5EF4-FFF2-40B4-BE49-F238E27FC236}">
                <a16:creationId xmlns:a16="http://schemas.microsoft.com/office/drawing/2014/main" id="{C986BE1C-E526-4A9C-9AE7-1F5ED3B7AC70}"/>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bwMode="auto">
          <a:xfrm>
            <a:off x="2257536" y="1241502"/>
            <a:ext cx="942864" cy="942864"/>
          </a:xfrm>
          <a:prstGeom prst="rect">
            <a:avLst/>
          </a:prstGeom>
          <a:noFill/>
          <a:ln>
            <a:noFill/>
          </a:ln>
          <a:effectLst/>
          <a:extLst>
            <a:ext uri="{909E8E84-426E-40DD-AFC4-6F175D3DCCD1}">
              <a14:hiddenFill xmlns:a14="http://schemas.microsoft.com/office/drawing/2010/main">
                <a:solidFill>
                  <a:srgbClr val="AE2F25"/>
                </a:solidFill>
              </a14:hiddenFill>
            </a:ext>
            <a:ext uri="{91240B29-F687-4F45-9708-019B960494DF}">
              <a14:hiddenLine xmlns:a14="http://schemas.microsoft.com/office/drawing/2010/main" w="25400" algn="ctr">
                <a:solidFill>
                  <a:srgbClr val="203260"/>
                </a:solidFill>
                <a:miter lim="800000"/>
                <a:headEnd/>
                <a:tailEnd/>
              </a14:hiddenLine>
            </a:ext>
            <a:ext uri="{AF507438-7753-43E0-B8FC-AC1667EBCBE1}">
              <a14:hiddenEffects xmlns:a14="http://schemas.microsoft.com/office/drawing/2010/main">
                <a:effectLst>
                  <a:outerShdw dist="35921" dir="2700000" algn="ctr" rotWithShape="0">
                    <a:srgbClr val="6C0ECB"/>
                  </a:outerShdw>
                </a:effectLst>
              </a14:hiddenEffects>
            </a:ext>
          </a:extLst>
        </p:spPr>
      </p:pic>
      <p:pic>
        <p:nvPicPr>
          <p:cNvPr id="2066" name="Picture 18" descr="Person icon">
            <a:extLst>
              <a:ext uri="{FF2B5EF4-FFF2-40B4-BE49-F238E27FC236}">
                <a16:creationId xmlns:a16="http://schemas.microsoft.com/office/drawing/2014/main" id="{361274FB-CCCD-4F5D-BB17-A6621479BF9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25131" y="5010654"/>
            <a:ext cx="614362" cy="639763"/>
          </a:xfrm>
          <a:prstGeom prst="rect">
            <a:avLst/>
          </a:prstGeom>
          <a:noFill/>
          <a:ln>
            <a:noFill/>
          </a:ln>
          <a:effectLst/>
          <a:extLst>
            <a:ext uri="{909E8E84-426E-40DD-AFC4-6F175D3DCCD1}">
              <a14:hiddenFill xmlns:a14="http://schemas.microsoft.com/office/drawing/2010/main">
                <a:solidFill>
                  <a:srgbClr val="AE2F25"/>
                </a:solidFill>
              </a14:hiddenFill>
            </a:ext>
            <a:ext uri="{91240B29-F687-4F45-9708-019B960494DF}">
              <a14:hiddenLine xmlns:a14="http://schemas.microsoft.com/office/drawing/2010/main" w="25400" algn="ctr">
                <a:solidFill>
                  <a:srgbClr val="203260"/>
                </a:solidFill>
                <a:miter lim="800000"/>
                <a:headEnd/>
                <a:tailEnd/>
              </a14:hiddenLine>
            </a:ext>
            <a:ext uri="{AF507438-7753-43E0-B8FC-AC1667EBCBE1}">
              <a14:hiddenEffects xmlns:a14="http://schemas.microsoft.com/office/drawing/2010/main">
                <a:effectLst>
                  <a:outerShdw dist="35921" dir="2700000" algn="ctr" rotWithShape="0">
                    <a:srgbClr val="6C0ECB"/>
                  </a:outerShdw>
                </a:effectLst>
              </a14:hiddenEffects>
            </a:ext>
          </a:extLst>
        </p:spPr>
      </p:pic>
      <p:sp>
        <p:nvSpPr>
          <p:cNvPr id="15" name="Text Box 20">
            <a:extLst>
              <a:ext uri="{FF2B5EF4-FFF2-40B4-BE49-F238E27FC236}">
                <a16:creationId xmlns:a16="http://schemas.microsoft.com/office/drawing/2014/main" id="{EBC5080C-E216-42AE-8E41-1C92A5F18D68}"/>
              </a:ext>
            </a:extLst>
          </p:cNvPr>
          <p:cNvSpPr txBox="1">
            <a:spLocks noChangeArrowheads="1"/>
          </p:cNvSpPr>
          <p:nvPr/>
        </p:nvSpPr>
        <p:spPr bwMode="auto">
          <a:xfrm>
            <a:off x="4357721" y="2514600"/>
            <a:ext cx="2497138" cy="639763"/>
          </a:xfrm>
          <a:prstGeom prst="rect">
            <a:avLst/>
          </a:prstGeom>
          <a:noFill/>
          <a:ln>
            <a:noFill/>
          </a:ln>
          <a:effectLst/>
          <a:extLst>
            <a:ext uri="{909E8E84-426E-40DD-AFC4-6F175D3DCCD1}">
              <a14:hiddenFill xmlns:a14="http://schemas.microsoft.com/office/drawing/2010/main">
                <a:solidFill>
                  <a:srgbClr val="AE2F25"/>
                </a:solidFill>
              </a14:hiddenFill>
            </a:ext>
            <a:ext uri="{91240B29-F687-4F45-9708-019B960494DF}">
              <a14:hiddenLine xmlns:a14="http://schemas.microsoft.com/office/drawing/2010/main" w="25400" algn="ctr">
                <a:solidFill>
                  <a:srgbClr val="203260"/>
                </a:solidFill>
                <a:miter lim="800000"/>
                <a:headEnd/>
                <a:tailEnd/>
              </a14:hiddenLine>
            </a:ext>
            <a:ext uri="{AF507438-7753-43E0-B8FC-AC1667EBCBE1}">
              <a14:hiddenEffects xmlns:a14="http://schemas.microsoft.com/office/drawing/2010/main">
                <a:effectLst>
                  <a:outerShdw dist="35921" dir="2700000" algn="ctr" rotWithShape="0">
                    <a:srgbClr val="6C0ECB"/>
                  </a:outerShdw>
                </a:effectLst>
              </a14:hiddenEffects>
            </a:ext>
          </a:ex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en-US" altLang="en-US" sz="3600" b="1" dirty="0">
                <a:solidFill>
                  <a:srgbClr val="6C0ECB"/>
                </a:solidFill>
                <a:latin typeface="Trebuchet MS" panose="020B0603020202020204" pitchFamily="34" charset="0"/>
              </a:rPr>
              <a:t>4,415 </a:t>
            </a:r>
            <a:r>
              <a:rPr kumimoji="0" lang="en-US" altLang="en-US" sz="2000" b="1" i="0" u="none" strike="noStrike" cap="none" normalizeH="0" baseline="0" dirty="0">
                <a:ln>
                  <a:noFill/>
                </a:ln>
                <a:solidFill>
                  <a:srgbClr val="6C0ECB"/>
                </a:solidFill>
                <a:effectLst/>
                <a:latin typeface="Trebuchet MS" panose="020B0603020202020204" pitchFamily="34" charset="0"/>
              </a:rPr>
              <a:t>clients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69" name="Picture 21" descr="Users">
            <a:extLst>
              <a:ext uri="{FF2B5EF4-FFF2-40B4-BE49-F238E27FC236}">
                <a16:creationId xmlns:a16="http://schemas.microsoft.com/office/drawing/2014/main" id="{81CFFD04-0BF0-4539-AA80-91FFCE481C88}"/>
              </a:ext>
            </a:extLst>
          </p:cNvPr>
          <p:cNvPicPr>
            <a:picLocks noChangeAspect="1" noChangeArrowheads="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bwMode="auto">
          <a:xfrm>
            <a:off x="2895600" y="2433636"/>
            <a:ext cx="1147764" cy="1147764"/>
          </a:xfrm>
          <a:prstGeom prst="rect">
            <a:avLst/>
          </a:prstGeom>
          <a:noFill/>
          <a:ln>
            <a:noFill/>
          </a:ln>
          <a:effectLst/>
          <a:extLst>
            <a:ext uri="{909E8E84-426E-40DD-AFC4-6F175D3DCCD1}">
              <a14:hiddenFill xmlns:a14="http://schemas.microsoft.com/office/drawing/2010/main">
                <a:solidFill>
                  <a:srgbClr val="AE2F25"/>
                </a:solidFill>
              </a14:hiddenFill>
            </a:ext>
            <a:ext uri="{91240B29-F687-4F45-9708-019B960494DF}">
              <a14:hiddenLine xmlns:a14="http://schemas.microsoft.com/office/drawing/2010/main" w="25400" algn="ctr">
                <a:solidFill>
                  <a:srgbClr val="203260"/>
                </a:solidFill>
                <a:miter lim="800000"/>
                <a:headEnd/>
                <a:tailEnd/>
              </a14:hiddenLine>
            </a:ext>
            <a:ext uri="{AF507438-7753-43E0-B8FC-AC1667EBCBE1}">
              <a14:hiddenEffects xmlns:a14="http://schemas.microsoft.com/office/drawing/2010/main">
                <a:effectLst>
                  <a:outerShdw dist="35921" dir="2700000" algn="ctr" rotWithShape="0">
                    <a:srgbClr val="6C0ECB"/>
                  </a:outerShdw>
                </a:effectLst>
              </a14:hiddenEffects>
            </a:ext>
          </a:extLst>
        </p:spPr>
      </p:pic>
      <p:sp>
        <p:nvSpPr>
          <p:cNvPr id="9" name="Text Box 20">
            <a:extLst>
              <a:ext uri="{FF2B5EF4-FFF2-40B4-BE49-F238E27FC236}">
                <a16:creationId xmlns:a16="http://schemas.microsoft.com/office/drawing/2014/main" id="{E23D4DC3-0E28-416B-AE4E-DC4F7A466166}"/>
              </a:ext>
            </a:extLst>
          </p:cNvPr>
          <p:cNvSpPr txBox="1">
            <a:spLocks noChangeArrowheads="1"/>
          </p:cNvSpPr>
          <p:nvPr/>
        </p:nvSpPr>
        <p:spPr bwMode="auto">
          <a:xfrm>
            <a:off x="6034781" y="4370891"/>
            <a:ext cx="2956819" cy="639763"/>
          </a:xfrm>
          <a:prstGeom prst="rect">
            <a:avLst/>
          </a:prstGeom>
          <a:noFill/>
          <a:ln>
            <a:noFill/>
          </a:ln>
          <a:effectLst/>
          <a:extLst>
            <a:ext uri="{909E8E84-426E-40DD-AFC4-6F175D3DCCD1}">
              <a14:hiddenFill xmlns:a14="http://schemas.microsoft.com/office/drawing/2010/main">
                <a:solidFill>
                  <a:srgbClr val="AE2F25"/>
                </a:solidFill>
              </a14:hiddenFill>
            </a:ext>
            <a:ext uri="{91240B29-F687-4F45-9708-019B960494DF}">
              <a14:hiddenLine xmlns:a14="http://schemas.microsoft.com/office/drawing/2010/main" w="25400" algn="ctr">
                <a:solidFill>
                  <a:srgbClr val="203260"/>
                </a:solidFill>
                <a:miter lim="800000"/>
                <a:headEnd/>
                <a:tailEnd/>
              </a14:hiddenLine>
            </a:ext>
            <a:ext uri="{AF507438-7753-43E0-B8FC-AC1667EBCBE1}">
              <a14:hiddenEffects xmlns:a14="http://schemas.microsoft.com/office/drawing/2010/main">
                <a:effectLst>
                  <a:outerShdw dist="35921" dir="2700000" algn="ctr" rotWithShape="0">
                    <a:srgbClr val="6C0ECB"/>
                  </a:outerShdw>
                </a:effectLst>
              </a14:hiddenEffects>
            </a:ext>
          </a:ex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en-US" altLang="en-US" sz="3600" b="1" dirty="0">
                <a:solidFill>
                  <a:srgbClr val="6C0ECB"/>
                </a:solidFill>
                <a:latin typeface="Trebuchet MS" panose="020B0603020202020204" pitchFamily="34" charset="0"/>
              </a:rPr>
              <a:t>$629,563</a:t>
            </a:r>
            <a:r>
              <a:rPr lang="en-US" altLang="en-US" sz="2000" b="1" dirty="0">
                <a:solidFill>
                  <a:srgbClr val="6C0ECB"/>
                </a:solidFill>
                <a:latin typeface="Trebuchet MS" panose="020B0603020202020204" pitchFamily="34" charset="0"/>
              </a:rPr>
              <a:t> </a:t>
            </a:r>
            <a:r>
              <a:rPr kumimoji="0" lang="en-US" altLang="en-US" sz="2000" b="1" i="0" u="none" strike="noStrike" cap="none" normalizeH="0" baseline="0" dirty="0">
                <a:ln>
                  <a:noFill/>
                </a:ln>
                <a:solidFill>
                  <a:srgbClr val="6C0ECB"/>
                </a:solidFill>
                <a:effectLst/>
                <a:latin typeface="Trebuchet MS" panose="020B0603020202020204" pitchFamily="34" charset="0"/>
              </a:rPr>
              <a:t>total provided to Area Nutrition Programs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 name="Picture 5" descr="A close up of a logo&#10;&#10;Description generated with very high confidence">
            <a:extLst>
              <a:ext uri="{FF2B5EF4-FFF2-40B4-BE49-F238E27FC236}">
                <a16:creationId xmlns:a16="http://schemas.microsoft.com/office/drawing/2014/main" id="{4D6FE0E6-87FC-44B9-B587-36070AC0371A}"/>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4641085" y="4412485"/>
            <a:ext cx="1226315" cy="1226315"/>
          </a:xfrm>
          <a:prstGeom prst="rect">
            <a:avLst/>
          </a:prstGeom>
        </p:spPr>
      </p:pic>
      <p:sp>
        <p:nvSpPr>
          <p:cNvPr id="7" name="TextBox 6">
            <a:extLst>
              <a:ext uri="{FF2B5EF4-FFF2-40B4-BE49-F238E27FC236}">
                <a16:creationId xmlns:a16="http://schemas.microsoft.com/office/drawing/2014/main" id="{2CC5C24A-72B3-489B-9D01-192C663240FB}"/>
              </a:ext>
            </a:extLst>
          </p:cNvPr>
          <p:cNvSpPr txBox="1"/>
          <p:nvPr/>
        </p:nvSpPr>
        <p:spPr>
          <a:xfrm>
            <a:off x="4641084" y="6106180"/>
            <a:ext cx="3893315" cy="523220"/>
          </a:xfrm>
          <a:prstGeom prst="rect">
            <a:avLst/>
          </a:prstGeom>
          <a:noFill/>
        </p:spPr>
        <p:txBody>
          <a:bodyPr wrap="square" rtlCol="0">
            <a:spAutoFit/>
          </a:bodyPr>
          <a:lstStyle/>
          <a:p>
            <a:r>
              <a:rPr lang="en-US" sz="1400" dirty="0"/>
              <a:t>Figures from FY2017 (10/01/2016-09/30/2017). </a:t>
            </a:r>
            <a:br>
              <a:rPr lang="en-US" sz="1400" dirty="0"/>
            </a:br>
            <a:r>
              <a:rPr lang="en-US" sz="1400" dirty="0"/>
              <a:t>Dollars total Title III C1, C2 and NSIP funding </a:t>
            </a:r>
          </a:p>
        </p:txBody>
      </p:sp>
    </p:spTree>
    <p:custDataLst>
      <p:tags r:id="rId1"/>
    </p:custDataLst>
    <p:extLst>
      <p:ext uri="{BB962C8B-B14F-4D97-AF65-F5344CB8AC3E}">
        <p14:creationId xmlns:p14="http://schemas.microsoft.com/office/powerpoint/2010/main" val="3646791386"/>
      </p:ext>
    </p:extLst>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p:txBody>
          <a:bodyPr>
            <a:normAutofit/>
          </a:bodyPr>
          <a:lstStyle/>
          <a:p>
            <a:r>
              <a:rPr lang="en-US" dirty="0"/>
              <a:t>Provides federal funding to local programs</a:t>
            </a:r>
          </a:p>
          <a:p>
            <a:r>
              <a:rPr lang="en-US" dirty="0"/>
              <a:t>Based on meals served the prior year</a:t>
            </a:r>
          </a:p>
          <a:p>
            <a:r>
              <a:rPr lang="en-US" dirty="0"/>
              <a:t>Funds received 3-5 times per year</a:t>
            </a:r>
          </a:p>
          <a:p>
            <a:r>
              <a:rPr lang="en-US" dirty="0"/>
              <a:t>“To encourage &amp; reward effective performance  &amp; efficient delivery of nutritious meals to older individuals”</a:t>
            </a: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p:txBody>
          <a:bodyPr/>
          <a:lstStyle/>
          <a:p>
            <a:r>
              <a:rPr lang="en-US" dirty="0"/>
              <a:t>Why NSIP is Important</a:t>
            </a:r>
          </a:p>
        </p:txBody>
      </p:sp>
    </p:spTree>
    <p:custDataLst>
      <p:tags r:id="rId1"/>
    </p:custDataLst>
    <p:extLst>
      <p:ext uri="{BB962C8B-B14F-4D97-AF65-F5344CB8AC3E}">
        <p14:creationId xmlns:p14="http://schemas.microsoft.com/office/powerpoint/2010/main" val="3007341917"/>
      </p:ext>
    </p:extLst>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D3C5DF-C57D-4600-84B8-336238B71729}"/>
              </a:ext>
            </a:extLst>
          </p:cNvPr>
          <p:cNvSpPr>
            <a:spLocks noGrp="1"/>
          </p:cNvSpPr>
          <p:nvPr>
            <p:ph sz="quarter" idx="16"/>
          </p:nvPr>
        </p:nvSpPr>
        <p:spPr/>
        <p:txBody>
          <a:bodyPr/>
          <a:lstStyle/>
          <a:p>
            <a:r>
              <a:rPr lang="en-US" dirty="0"/>
              <a:t>Accurate recordkeeping of meals served</a:t>
            </a:r>
          </a:p>
          <a:p>
            <a:r>
              <a:rPr lang="en-US" dirty="0"/>
              <a:t>Accurate transfer to appropriate reports</a:t>
            </a:r>
          </a:p>
          <a:p>
            <a:r>
              <a:rPr lang="en-US" dirty="0"/>
              <a:t>On-time reporting to </a:t>
            </a:r>
            <a:r>
              <a:rPr lang="en-US" dirty="0" err="1"/>
              <a:t>AAAmonthly</a:t>
            </a:r>
            <a:endParaRPr lang="en-US" dirty="0"/>
          </a:p>
          <a:p>
            <a:pPr>
              <a:buFont typeface="Wingdings" panose="05000000000000000000" pitchFamily="2" charset="2"/>
              <a:buChar char="@"/>
            </a:pPr>
            <a:r>
              <a:rPr lang="en-US" dirty="0"/>
              <a:t>NSIP uses the Federal fiscal year, which runs  10/1 – 9/30</a:t>
            </a:r>
            <a:br>
              <a:rPr lang="en-US" dirty="0"/>
            </a:br>
            <a:r>
              <a:rPr lang="en-US" dirty="0"/>
              <a:t>(not the calendar or State fiscal year)</a:t>
            </a:r>
          </a:p>
          <a:p>
            <a:r>
              <a:rPr lang="en-US" dirty="0"/>
              <a:t>Funds can only be used to purchase domestically</a:t>
            </a:r>
            <a:br>
              <a:rPr lang="en-US" dirty="0"/>
            </a:br>
            <a:r>
              <a:rPr lang="en-US" dirty="0"/>
              <a:t>produced food</a:t>
            </a:r>
          </a:p>
        </p:txBody>
      </p:sp>
      <p:sp>
        <p:nvSpPr>
          <p:cNvPr id="3" name="Title 2">
            <a:extLst>
              <a:ext uri="{FF2B5EF4-FFF2-40B4-BE49-F238E27FC236}">
                <a16:creationId xmlns:a16="http://schemas.microsoft.com/office/drawing/2014/main" id="{157661D0-C402-47BB-B7C8-3FE6E32BE89E}"/>
              </a:ext>
            </a:extLst>
          </p:cNvPr>
          <p:cNvSpPr>
            <a:spLocks noGrp="1"/>
          </p:cNvSpPr>
          <p:nvPr>
            <p:ph type="title"/>
          </p:nvPr>
        </p:nvSpPr>
        <p:spPr/>
        <p:txBody>
          <a:bodyPr/>
          <a:lstStyle/>
          <a:p>
            <a:r>
              <a:rPr lang="en-US" dirty="0"/>
              <a:t>What NSIP  Funding Requires</a:t>
            </a:r>
          </a:p>
        </p:txBody>
      </p:sp>
    </p:spTree>
    <p:custDataLst>
      <p:tags r:id="rId1"/>
    </p:custDataLst>
    <p:extLst>
      <p:ext uri="{BB962C8B-B14F-4D97-AF65-F5344CB8AC3E}">
        <p14:creationId xmlns:p14="http://schemas.microsoft.com/office/powerpoint/2010/main" val="1926225431"/>
      </p:ext>
    </p:extLst>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p:txBody>
          <a:bodyPr/>
          <a:lstStyle/>
          <a:p>
            <a:endParaRPr lang="en-US" dirty="0"/>
          </a:p>
          <a:p>
            <a:r>
              <a:rPr lang="en-US"/>
              <a:t>Final report due 10/30</a:t>
            </a:r>
            <a:endParaRPr lang="en-US" dirty="0"/>
          </a:p>
          <a:p>
            <a:r>
              <a:rPr lang="en-US"/>
              <a:t>changes </a:t>
            </a:r>
            <a:r>
              <a:rPr lang="en-US" dirty="0"/>
              <a:t>to counts must be provided</a:t>
            </a:r>
            <a:br>
              <a:rPr lang="en-US" dirty="0"/>
            </a:br>
            <a:r>
              <a:rPr lang="en-US"/>
              <a:t>to AAA no later then 11/1</a:t>
            </a:r>
            <a:endParaRPr lang="en-US" dirty="0"/>
          </a:p>
          <a:p>
            <a:r>
              <a:rPr lang="en-US" dirty="0"/>
              <a:t>As soon </a:t>
            </a:r>
            <a:r>
              <a:rPr lang="en-US"/>
              <a:t>as possible include :</a:t>
            </a:r>
            <a:endParaRPr lang="en-US" dirty="0"/>
          </a:p>
          <a:p>
            <a:pPr lvl="1"/>
            <a:r>
              <a:rPr lang="en-US" dirty="0"/>
              <a:t>Date change was requested</a:t>
            </a:r>
          </a:p>
          <a:p>
            <a:pPr lvl="1"/>
            <a:r>
              <a:rPr lang="en-US" dirty="0"/>
              <a:t>Description of change</a:t>
            </a:r>
          </a:p>
          <a:p>
            <a:pPr lvl="1"/>
            <a:r>
              <a:rPr lang="en-US" dirty="0"/>
              <a:t>Reason for change</a:t>
            </a:r>
          </a:p>
          <a:p>
            <a:endParaRPr lang="en-US" dirty="0"/>
          </a:p>
        </p:txBody>
      </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p:txBody>
          <a:bodyPr/>
          <a:lstStyle/>
          <a:p>
            <a:r>
              <a:rPr lang="en-US" dirty="0"/>
              <a:t>What Changes Can Be Made</a:t>
            </a:r>
          </a:p>
        </p:txBody>
      </p:sp>
    </p:spTree>
    <p:custDataLst>
      <p:tags r:id="rId1"/>
    </p:custDataLst>
    <p:extLst>
      <p:ext uri="{BB962C8B-B14F-4D97-AF65-F5344CB8AC3E}">
        <p14:creationId xmlns:p14="http://schemas.microsoft.com/office/powerpoint/2010/main" val="3390072458"/>
      </p:ext>
    </p:extLst>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p:txBody>
          <a:bodyPr/>
          <a:lstStyle/>
          <a:p>
            <a:r>
              <a:rPr lang="en-US" dirty="0"/>
              <a:t>Double-check</a:t>
            </a:r>
            <a:r>
              <a:rPr lang="en-US"/>
              <a:t> all calculations in monthly reporting</a:t>
            </a:r>
            <a:endParaRPr lang="en-US" dirty="0"/>
          </a:p>
          <a:p>
            <a:r>
              <a:rPr lang="en-US"/>
              <a:t>Provide accurate final counts to AAA </a:t>
            </a:r>
            <a:r>
              <a:rPr lang="en-US" dirty="0"/>
              <a:t>by</a:t>
            </a:r>
            <a:r>
              <a:rPr lang="en-US"/>
              <a:t> 10/30 each year</a:t>
            </a:r>
            <a:endParaRPr lang="en-US" dirty="0"/>
          </a:p>
          <a:p>
            <a:r>
              <a:rPr lang="en-US" dirty="0"/>
              <a:t>If changes are necessary, report to </a:t>
            </a:r>
            <a:r>
              <a:rPr lang="en-US"/>
              <a:t>AAA </a:t>
            </a:r>
            <a:r>
              <a:rPr lang="en-US" dirty="0"/>
              <a:t>within</a:t>
            </a:r>
            <a:r>
              <a:rPr lang="en-US"/>
              <a:t> 4 days&amp; </a:t>
            </a:r>
            <a:r>
              <a:rPr lang="en-US" dirty="0"/>
              <a:t>provide all requested information about the change</a:t>
            </a:r>
          </a:p>
          <a:p>
            <a:r>
              <a:rPr lang="en-US" dirty="0"/>
              <a:t>Use NSIP funds to purchase</a:t>
            </a:r>
            <a:br>
              <a:rPr lang="en-US" dirty="0"/>
            </a:br>
            <a:r>
              <a:rPr lang="en-US" dirty="0"/>
              <a:t>domestically </a:t>
            </a:r>
            <a:r>
              <a:rPr lang="en-US"/>
              <a:t>produced food</a:t>
            </a:r>
            <a:endParaRPr lang="en-US" dirty="0"/>
          </a:p>
          <a:p>
            <a:r>
              <a:rPr lang="en-US" dirty="0"/>
              <a:t>Build</a:t>
            </a:r>
            <a:r>
              <a:rPr lang="en-US"/>
              <a:t> program &amp; number </a:t>
            </a:r>
            <a:r>
              <a:rPr lang="en-US" dirty="0"/>
              <a:t>of meals</a:t>
            </a:r>
            <a:br>
              <a:rPr lang="en-US" dirty="0"/>
            </a:br>
            <a:r>
              <a:rPr lang="en-US" dirty="0"/>
              <a:t>served each year through this</a:t>
            </a:r>
            <a:br>
              <a:rPr lang="en-US" dirty="0"/>
            </a:br>
            <a:r>
              <a:rPr lang="en-US" dirty="0"/>
              <a:t>incentive program</a:t>
            </a:r>
          </a:p>
          <a:p>
            <a:r>
              <a:rPr lang="en-US" dirty="0"/>
              <a:t>Refer to Guidance for details</a:t>
            </a: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p:txBody>
          <a:bodyPr/>
          <a:lstStyle/>
          <a:p>
            <a:r>
              <a:rPr lang="en-US" dirty="0"/>
              <a:t>How to Participate in NSIP</a:t>
            </a:r>
          </a:p>
        </p:txBody>
      </p:sp>
      <p:pic>
        <p:nvPicPr>
          <p:cNvPr id="5" name="Picture 4" descr="Image of the NSIP Guidance document">
            <a:hlinkClick r:id="rId4" action="ppaction://hlinkfile"/>
            <a:extLst>
              <a:ext uri="{FF2B5EF4-FFF2-40B4-BE49-F238E27FC236}">
                <a16:creationId xmlns:a16="http://schemas.microsoft.com/office/drawing/2014/main" id="{5957890B-E49B-4CA0-ABCA-E4D753B8C4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2200" y="3407062"/>
            <a:ext cx="2666634" cy="3450937"/>
          </a:xfrm>
          <a:prstGeom prst="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149190182"/>
      </p:ext>
    </p:extLst>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701CA-157F-4E39-8AFE-9801080FED95}"/>
              </a:ext>
            </a:extLst>
          </p:cNvPr>
          <p:cNvSpPr>
            <a:spLocks noGrp="1"/>
          </p:cNvSpPr>
          <p:nvPr>
            <p:ph type="title"/>
          </p:nvPr>
        </p:nvSpPr>
        <p:spPr/>
        <p:txBody>
          <a:bodyPr/>
          <a:lstStyle/>
          <a:p>
            <a:r>
              <a:rPr lang="en-US" dirty="0"/>
              <a:t>Your NSIP Resources Toolkit</a:t>
            </a:r>
          </a:p>
        </p:txBody>
      </p:sp>
      <p:sp>
        <p:nvSpPr>
          <p:cNvPr id="3" name="Content Placeholder 2">
            <a:extLst>
              <a:ext uri="{FF2B5EF4-FFF2-40B4-BE49-F238E27FC236}">
                <a16:creationId xmlns:a16="http://schemas.microsoft.com/office/drawing/2014/main" id="{B810EAD0-8299-494E-B4C2-C8DD4914E2FD}"/>
              </a:ext>
            </a:extLst>
          </p:cNvPr>
          <p:cNvSpPr>
            <a:spLocks noGrp="1"/>
          </p:cNvSpPr>
          <p:nvPr>
            <p:ph sz="quarter" idx="16"/>
          </p:nvPr>
        </p:nvSpPr>
        <p:spPr>
          <a:xfrm>
            <a:off x="4572000" y="507734"/>
            <a:ext cx="4114800" cy="6197866"/>
          </a:xfrm>
        </p:spPr>
        <p:txBody>
          <a:bodyPr/>
          <a:lstStyle/>
          <a:p>
            <a:r>
              <a:rPr lang="en-US" dirty="0"/>
              <a:t>ICOA NSIP Guidance</a:t>
            </a:r>
            <a:br>
              <a:rPr lang="en-US" dirty="0"/>
            </a:br>
            <a:r>
              <a:rPr lang="en-US" dirty="0"/>
              <a:t>(</a:t>
            </a:r>
            <a:r>
              <a:rPr lang="en-US" sz="2000" i="1" dirty="0"/>
              <a:t>FA11_NSIP_Guidance)</a:t>
            </a:r>
          </a:p>
        </p:txBody>
      </p:sp>
      <p:sp>
        <p:nvSpPr>
          <p:cNvPr id="5" name="TextBox 4">
            <a:extLst>
              <a:ext uri="{FF2B5EF4-FFF2-40B4-BE49-F238E27FC236}">
                <a16:creationId xmlns:a16="http://schemas.microsoft.com/office/drawing/2014/main" id="{F08CF7BB-E7B1-47AE-953A-F702AEFD2884}"/>
              </a:ext>
            </a:extLst>
          </p:cNvPr>
          <p:cNvSpPr txBox="1"/>
          <p:nvPr/>
        </p:nvSpPr>
        <p:spPr>
          <a:xfrm>
            <a:off x="4700588" y="5715000"/>
            <a:ext cx="3757612" cy="584775"/>
          </a:xfrm>
          <a:prstGeom prst="rect">
            <a:avLst/>
          </a:prstGeom>
          <a:noFill/>
        </p:spPr>
        <p:txBody>
          <a:bodyPr wrap="square" rtlCol="0">
            <a:spAutoFit/>
          </a:bodyPr>
          <a:lstStyle/>
          <a:p>
            <a:pPr algn="ctr"/>
            <a:r>
              <a:rPr lang="en-US" sz="1600" i="1" dirty="0"/>
              <a:t>Items can be found in your training packet or from the </a:t>
            </a:r>
            <a:r>
              <a:rPr lang="en-US" sz="1600" i="1" dirty="0">
                <a:hlinkClick r:id="rId4"/>
              </a:rPr>
              <a:t>ICOA website</a:t>
            </a:r>
            <a:endParaRPr lang="en-US" sz="1600" i="1" dirty="0"/>
          </a:p>
        </p:txBody>
      </p:sp>
    </p:spTree>
    <p:custDataLst>
      <p:tags r:id="rId1"/>
    </p:custDataLst>
    <p:extLst>
      <p:ext uri="{BB962C8B-B14F-4D97-AF65-F5344CB8AC3E}">
        <p14:creationId xmlns:p14="http://schemas.microsoft.com/office/powerpoint/2010/main" val="1626362089"/>
      </p:ext>
    </p:extLst>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AA703-3C00-488C-AD5F-4BD2FCFB9A12}"/>
              </a:ext>
            </a:extLst>
          </p:cNvPr>
          <p:cNvSpPr>
            <a:spLocks noGrp="1"/>
          </p:cNvSpPr>
          <p:nvPr>
            <p:ph type="title"/>
          </p:nvPr>
        </p:nvSpPr>
        <p:spPr/>
        <p:txBody>
          <a:bodyPr/>
          <a:lstStyle/>
          <a:p>
            <a:r>
              <a:rPr lang="en-US" dirty="0"/>
              <a:t>Summing It Up</a:t>
            </a:r>
            <a:r>
              <a:rPr lang="en-US"/>
              <a:t>: NSIP Funds</a:t>
            </a:r>
            <a:endParaRPr lang="en-US" dirty="0"/>
          </a:p>
        </p:txBody>
      </p:sp>
      <p:sp>
        <p:nvSpPr>
          <p:cNvPr id="3" name="Content Placeholder 2">
            <a:extLst>
              <a:ext uri="{FF2B5EF4-FFF2-40B4-BE49-F238E27FC236}">
                <a16:creationId xmlns:a16="http://schemas.microsoft.com/office/drawing/2014/main" id="{3A01B5A1-8B39-4485-BCF4-C3E1108924B5}"/>
              </a:ext>
            </a:extLst>
          </p:cNvPr>
          <p:cNvSpPr>
            <a:spLocks noGrp="1"/>
          </p:cNvSpPr>
          <p:nvPr>
            <p:ph sz="quarter" idx="16"/>
          </p:nvPr>
        </p:nvSpPr>
        <p:spPr>
          <a:xfrm>
            <a:off x="4724401" y="990600"/>
            <a:ext cx="3352799" cy="5029200"/>
          </a:xfrm>
        </p:spPr>
        <p:txBody>
          <a:bodyPr>
            <a:noAutofit/>
          </a:bodyPr>
          <a:lstStyle/>
          <a:p>
            <a:r>
              <a:rPr lang="en-US" dirty="0"/>
              <a:t>Focus Area 11</a:t>
            </a:r>
          </a:p>
          <a:p>
            <a:pPr marL="342900" indent="-342900" algn="l">
              <a:buFont typeface="Wingdings" panose="05000000000000000000" pitchFamily="2" charset="2"/>
              <a:buChar char="ü"/>
            </a:pPr>
            <a:r>
              <a:rPr lang="en-US" b="0" dirty="0"/>
              <a:t>Knowledge of NSIP funding via ACL &amp; OAA</a:t>
            </a:r>
          </a:p>
          <a:p>
            <a:pPr marL="342900" indent="-342900" algn="l">
              <a:buFont typeface="Wingdings" panose="05000000000000000000" pitchFamily="2" charset="2"/>
              <a:buChar char="§"/>
            </a:pPr>
            <a:r>
              <a:rPr lang="en-US" b="0" dirty="0"/>
              <a:t>Paid 3-5 times/year</a:t>
            </a:r>
          </a:p>
          <a:p>
            <a:pPr marL="342900" indent="-342900" algn="l">
              <a:buFont typeface="Wingdings" panose="05000000000000000000" pitchFamily="2" charset="2"/>
              <a:buChar char="§"/>
            </a:pPr>
            <a:r>
              <a:rPr lang="en-US" b="0" dirty="0"/>
              <a:t>Based on prior year count provided to AAA</a:t>
            </a:r>
          </a:p>
          <a:p>
            <a:pPr marL="342900" indent="-342900" algn="l">
              <a:buFont typeface="Wingdings" panose="05000000000000000000" pitchFamily="2" charset="2"/>
              <a:buChar char="§"/>
            </a:pPr>
            <a:r>
              <a:rPr lang="en-US" b="0" dirty="0"/>
              <a:t>Must </a:t>
            </a:r>
            <a:r>
              <a:rPr lang="en-US" b="0"/>
              <a:t>provide final </a:t>
            </a:r>
            <a:r>
              <a:rPr lang="en-US" b="0" dirty="0"/>
              <a:t>counts by 9/30 each year</a:t>
            </a:r>
          </a:p>
          <a:p>
            <a:pPr marL="342900" indent="-342900" algn="l">
              <a:buFont typeface="Wingdings" panose="05000000000000000000" pitchFamily="2" charset="2"/>
              <a:buChar char="§"/>
            </a:pPr>
            <a:r>
              <a:rPr lang="en-US" b="0" dirty="0"/>
              <a:t>Report </a:t>
            </a:r>
            <a:r>
              <a:rPr lang="en-US" b="0"/>
              <a:t>changes within 4 days  (by 11/5)</a:t>
            </a:r>
            <a:endParaRPr lang="en-US" b="0" dirty="0"/>
          </a:p>
          <a:p>
            <a:pPr marL="342900" indent="-342900" algn="l">
              <a:buFont typeface="Wingdings" panose="05000000000000000000" pitchFamily="2" charset="2"/>
              <a:buChar char="§"/>
            </a:pPr>
            <a:r>
              <a:rPr lang="en-US" b="0" dirty="0"/>
              <a:t>Use to build meals served </a:t>
            </a:r>
          </a:p>
        </p:txBody>
      </p:sp>
    </p:spTree>
    <p:custDataLst>
      <p:tags r:id="rId1"/>
    </p:custDataLst>
    <p:extLst>
      <p:ext uri="{BB962C8B-B14F-4D97-AF65-F5344CB8AC3E}">
        <p14:creationId xmlns:p14="http://schemas.microsoft.com/office/powerpoint/2010/main" val="2920811341"/>
      </p:ext>
    </p:extLst>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E972092-74EE-47CB-9009-24CD828AAF3D}"/>
              </a:ext>
            </a:extLst>
          </p:cNvPr>
          <p:cNvSpPr>
            <a:spLocks noGrp="1"/>
          </p:cNvSpPr>
          <p:nvPr>
            <p:ph type="title"/>
          </p:nvPr>
        </p:nvSpPr>
        <p:spPr/>
        <p:txBody>
          <a:bodyPr/>
          <a:lstStyle/>
          <a:p>
            <a:r>
              <a:rPr lang="en-US" sz="2000" dirty="0"/>
              <a:t>Focus Area 12:</a:t>
            </a:r>
            <a:br>
              <a:rPr lang="en-US" sz="2000" dirty="0"/>
            </a:br>
            <a:r>
              <a:rPr lang="en-US" dirty="0"/>
              <a:t>Nutrition Guidance</a:t>
            </a:r>
          </a:p>
        </p:txBody>
      </p:sp>
    </p:spTree>
    <p:custDataLst>
      <p:tags r:id="rId1"/>
    </p:custDataLst>
    <p:extLst>
      <p:ext uri="{BB962C8B-B14F-4D97-AF65-F5344CB8AC3E}">
        <p14:creationId xmlns:p14="http://schemas.microsoft.com/office/powerpoint/2010/main" val="2586080590"/>
      </p:ext>
    </p:extLst>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p:txBody>
          <a:bodyPr/>
          <a:lstStyle/>
          <a:p>
            <a:r>
              <a:rPr lang="en-US" dirty="0"/>
              <a:t>Guidance = policy</a:t>
            </a:r>
          </a:p>
          <a:p>
            <a:r>
              <a:rPr lang="en-US" dirty="0"/>
              <a:t>Identify specific requirements of State &amp; Federal rules</a:t>
            </a:r>
          </a:p>
          <a:p>
            <a:r>
              <a:rPr lang="en-US" dirty="0"/>
              <a:t>Reduces need </a:t>
            </a:r>
            <a:r>
              <a:rPr lang="en-US"/>
              <a:t>for corrective action plan to </a:t>
            </a:r>
            <a:r>
              <a:rPr lang="en-US" dirty="0"/>
              <a:t>remedy</a:t>
            </a:r>
            <a:br>
              <a:rPr lang="en-US" dirty="0"/>
            </a:br>
            <a:r>
              <a:rPr lang="en-US" dirty="0"/>
              <a:t>lack of compliance</a:t>
            </a: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p:txBody>
          <a:bodyPr/>
          <a:lstStyle/>
          <a:p>
            <a:r>
              <a:rPr lang="en-US" dirty="0"/>
              <a:t>Why Provide Nutrition Guidance</a:t>
            </a:r>
          </a:p>
        </p:txBody>
      </p:sp>
    </p:spTree>
    <p:custDataLst>
      <p:tags r:id="rId1"/>
    </p:custDataLst>
    <p:extLst>
      <p:ext uri="{BB962C8B-B14F-4D97-AF65-F5344CB8AC3E}">
        <p14:creationId xmlns:p14="http://schemas.microsoft.com/office/powerpoint/2010/main" val="3261561959"/>
      </p:ext>
    </p:extLst>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510226-4945-4559-8CAB-366D28CECF1B}"/>
              </a:ext>
            </a:extLst>
          </p:cNvPr>
          <p:cNvSpPr>
            <a:spLocks noGrp="1"/>
          </p:cNvSpPr>
          <p:nvPr>
            <p:ph sz="quarter" idx="16"/>
          </p:nvPr>
        </p:nvSpPr>
        <p:spPr/>
        <p:txBody>
          <a:bodyPr>
            <a:normAutofit lnSpcReduction="10000"/>
          </a:bodyPr>
          <a:lstStyle/>
          <a:p>
            <a:r>
              <a:rPr lang="en-US" dirty="0"/>
              <a:t>Most daily activities directed &amp; managed by</a:t>
            </a:r>
            <a:br>
              <a:rPr lang="en-US" dirty="0"/>
            </a:br>
            <a:r>
              <a:rPr lang="en-US" dirty="0"/>
              <a:t>the site</a:t>
            </a:r>
          </a:p>
          <a:p>
            <a:r>
              <a:rPr lang="en-US" dirty="0"/>
              <a:t>Guidance provides succinct listing of important program policies</a:t>
            </a:r>
          </a:p>
          <a:p>
            <a:r>
              <a:rPr lang="en-US" dirty="0"/>
              <a:t>ICOA guidance addresses four areas related to meal sites:</a:t>
            </a:r>
          </a:p>
          <a:p>
            <a:pPr lvl="1"/>
            <a:r>
              <a:rPr lang="en-US"/>
              <a:t>Commodity donated food</a:t>
            </a:r>
            <a:endParaRPr lang="en-US" dirty="0"/>
          </a:p>
          <a:p>
            <a:pPr lvl="1"/>
            <a:r>
              <a:rPr lang="en-US"/>
              <a:t>Consumer eligibility</a:t>
            </a:r>
            <a:endParaRPr lang="en-US" dirty="0"/>
          </a:p>
          <a:p>
            <a:pPr lvl="1"/>
            <a:r>
              <a:rPr lang="en-US"/>
              <a:t>Home delivered meals</a:t>
            </a:r>
            <a:endParaRPr lang="en-US" dirty="0"/>
          </a:p>
          <a:p>
            <a:pPr lvl="1"/>
            <a:r>
              <a:rPr lang="en-US"/>
              <a:t>Meal frequency waiver</a:t>
            </a:r>
            <a:endParaRPr lang="en-US" dirty="0"/>
          </a:p>
          <a:p>
            <a:r>
              <a:rPr lang="en-US" dirty="0"/>
              <a:t>Guidance may include:</a:t>
            </a:r>
          </a:p>
          <a:p>
            <a:pPr lvl="1"/>
            <a:r>
              <a:rPr lang="en-US" dirty="0"/>
              <a:t>Purpose</a:t>
            </a:r>
          </a:p>
          <a:p>
            <a:pPr lvl="1"/>
            <a:r>
              <a:rPr lang="en-US" dirty="0"/>
              <a:t>Requirements</a:t>
            </a:r>
          </a:p>
          <a:p>
            <a:pPr lvl="1"/>
            <a:r>
              <a:rPr lang="en-US" dirty="0"/>
              <a:t>Procedures</a:t>
            </a:r>
          </a:p>
          <a:p>
            <a:pPr lvl="1"/>
            <a:r>
              <a:rPr lang="en-US" dirty="0"/>
              <a:t>References</a:t>
            </a:r>
          </a:p>
        </p:txBody>
      </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p:txBody>
          <a:bodyPr/>
          <a:lstStyle/>
          <a:p>
            <a:r>
              <a:rPr lang="en-US" dirty="0"/>
              <a:t>What Nutrition Guidance Includes</a:t>
            </a:r>
          </a:p>
        </p:txBody>
      </p:sp>
    </p:spTree>
    <p:custDataLst>
      <p:tags r:id="rId1"/>
    </p:custDataLst>
    <p:extLst>
      <p:ext uri="{BB962C8B-B14F-4D97-AF65-F5344CB8AC3E}">
        <p14:creationId xmlns:p14="http://schemas.microsoft.com/office/powerpoint/2010/main" val="1714464298"/>
      </p:ext>
    </p:extLst>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D3C5DF-C57D-4600-84B8-336238B71729}"/>
              </a:ext>
            </a:extLst>
          </p:cNvPr>
          <p:cNvSpPr>
            <a:spLocks noGrp="1"/>
          </p:cNvSpPr>
          <p:nvPr>
            <p:ph sz="quarter" idx="16"/>
          </p:nvPr>
        </p:nvSpPr>
        <p:spPr>
          <a:xfrm>
            <a:off x="585788" y="2057400"/>
            <a:ext cx="8634412" cy="4419600"/>
          </a:xfrm>
        </p:spPr>
        <p:txBody>
          <a:bodyPr/>
          <a:lstStyle/>
          <a:p>
            <a:r>
              <a:rPr lang="en-US" dirty="0"/>
              <a:t>Addresses ICOA &amp; </a:t>
            </a:r>
            <a:r>
              <a:rPr lang="en-US"/>
              <a:t>Idaho Foodbank requirements</a:t>
            </a:r>
            <a:endParaRPr lang="en-US" dirty="0"/>
          </a:p>
          <a:p>
            <a:r>
              <a:rPr lang="en-US" dirty="0"/>
              <a:t>Identifies how procedures must</a:t>
            </a:r>
            <a:br>
              <a:rPr lang="en-US" dirty="0"/>
            </a:br>
            <a:r>
              <a:rPr lang="en-US" dirty="0"/>
              <a:t>be defined</a:t>
            </a:r>
          </a:p>
          <a:p>
            <a:r>
              <a:rPr lang="en-US" dirty="0"/>
              <a:t>Addresses solicitation &amp;</a:t>
            </a:r>
            <a:br>
              <a:rPr lang="en-US" dirty="0"/>
            </a:br>
            <a:r>
              <a:rPr lang="en-US" dirty="0"/>
              <a:t>acceptance  of donations &amp;</a:t>
            </a:r>
            <a:br>
              <a:rPr lang="en-US" dirty="0"/>
            </a:br>
            <a:r>
              <a:rPr lang="en-US" dirty="0"/>
              <a:t>meal charges related </a:t>
            </a:r>
            <a:r>
              <a:rPr lang="en-US"/>
              <a:t>to Foodbank </a:t>
            </a:r>
            <a:br>
              <a:rPr lang="en-US"/>
            </a:br>
            <a:r>
              <a:rPr lang="en-US"/>
              <a:t>commodity </a:t>
            </a:r>
            <a:r>
              <a:rPr lang="en-US" dirty="0"/>
              <a:t>use</a:t>
            </a:r>
          </a:p>
          <a:p>
            <a:r>
              <a:rPr lang="en-US" dirty="0"/>
              <a:t>Review </a:t>
            </a:r>
            <a:r>
              <a:rPr lang="en-US"/>
              <a:t>full guidance for</a:t>
            </a:r>
            <a:br>
              <a:rPr lang="en-US" dirty="0"/>
            </a:br>
            <a:r>
              <a:rPr lang="en-US" dirty="0"/>
              <a:t>complete details</a:t>
            </a:r>
          </a:p>
        </p:txBody>
      </p:sp>
      <p:sp>
        <p:nvSpPr>
          <p:cNvPr id="3" name="Title 2">
            <a:extLst>
              <a:ext uri="{FF2B5EF4-FFF2-40B4-BE49-F238E27FC236}">
                <a16:creationId xmlns:a16="http://schemas.microsoft.com/office/drawing/2014/main" id="{157661D0-C402-47BB-B7C8-3FE6E32BE89E}"/>
              </a:ext>
            </a:extLst>
          </p:cNvPr>
          <p:cNvSpPr>
            <a:spLocks noGrp="1"/>
          </p:cNvSpPr>
          <p:nvPr>
            <p:ph type="title"/>
          </p:nvPr>
        </p:nvSpPr>
        <p:spPr/>
        <p:txBody>
          <a:bodyPr/>
          <a:lstStyle/>
          <a:p>
            <a:r>
              <a:rPr lang="en-US" dirty="0"/>
              <a:t>What Commodity Donated Food</a:t>
            </a:r>
            <a:br>
              <a:rPr lang="en-US" dirty="0"/>
            </a:br>
            <a:r>
              <a:rPr lang="en-US" dirty="0"/>
              <a:t>Guidance (</a:t>
            </a:r>
            <a:r>
              <a:rPr lang="en-US" dirty="0">
                <a:effectLst/>
              </a:rPr>
              <a:t>GU.NU.03.01) </a:t>
            </a:r>
            <a:r>
              <a:rPr lang="en-US" dirty="0"/>
              <a:t>Includes</a:t>
            </a:r>
          </a:p>
        </p:txBody>
      </p:sp>
      <p:pic>
        <p:nvPicPr>
          <p:cNvPr id="5" name="Picture 4" descr="Image of the Commodity Donated Food program Guidance document">
            <a:hlinkClick r:id="rId4" action="ppaction://hlinkfile"/>
            <a:extLst>
              <a:ext uri="{FF2B5EF4-FFF2-40B4-BE49-F238E27FC236}">
                <a16:creationId xmlns:a16="http://schemas.microsoft.com/office/drawing/2014/main" id="{ECFE60B0-1093-4CDD-9D1D-D39DB18304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8800" y="2586318"/>
            <a:ext cx="2743200" cy="4043082"/>
          </a:xfrm>
          <a:prstGeom prst="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00092962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EFCF3BE-454E-4D9E-B779-3C6B1AADCDC6}"/>
              </a:ext>
            </a:extLst>
          </p:cNvPr>
          <p:cNvPicPr>
            <a:picLocks noGrp="1" noChangeAspect="1"/>
          </p:cNvPicPr>
          <p:nvPr>
            <p:ph type="pic" sz="quarter" idx="10"/>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3000" y="-58770"/>
            <a:ext cx="7069170" cy="7069170"/>
          </a:xfrm>
        </p:spPr>
      </p:pic>
      <p:sp>
        <p:nvSpPr>
          <p:cNvPr id="3" name="Title 2">
            <a:extLst>
              <a:ext uri="{FF2B5EF4-FFF2-40B4-BE49-F238E27FC236}">
                <a16:creationId xmlns:a16="http://schemas.microsoft.com/office/drawing/2014/main" id="{8BA73263-DE5B-43F3-9B17-D6DC91AA2EDE}"/>
              </a:ext>
            </a:extLst>
          </p:cNvPr>
          <p:cNvSpPr>
            <a:spLocks noGrp="1"/>
          </p:cNvSpPr>
          <p:nvPr>
            <p:ph type="title"/>
          </p:nvPr>
        </p:nvSpPr>
        <p:spPr>
          <a:xfrm>
            <a:off x="1371600" y="124370"/>
            <a:ext cx="6723584" cy="630897"/>
          </a:xfrm>
        </p:spPr>
        <p:txBody>
          <a:bodyPr/>
          <a:lstStyle/>
          <a:p>
            <a:r>
              <a:rPr lang="en-US" b="1" cap="small" dirty="0">
                <a:effectLst>
                  <a:outerShdw blurRad="38100" dist="38100" dir="2700000" algn="tl">
                    <a:srgbClr val="000000">
                      <a:alpha val="43137"/>
                    </a:srgbClr>
                  </a:outerShdw>
                </a:effectLst>
              </a:rPr>
              <a:t>Area IV: 16 Meal Providers</a:t>
            </a:r>
            <a:endParaRPr lang="en-US" b="1" cap="none" dirty="0">
              <a:latin typeface="+mn-lt"/>
            </a:endParaRPr>
          </a:p>
        </p:txBody>
      </p:sp>
      <p:sp>
        <p:nvSpPr>
          <p:cNvPr id="2" name="Text Box 2">
            <a:extLst>
              <a:ext uri="{FF2B5EF4-FFF2-40B4-BE49-F238E27FC236}">
                <a16:creationId xmlns:a16="http://schemas.microsoft.com/office/drawing/2014/main" id="{5C76C5D1-E032-405E-A872-D22C10B159C3}"/>
              </a:ext>
            </a:extLst>
          </p:cNvPr>
          <p:cNvSpPr txBox="1">
            <a:spLocks noChangeArrowheads="1"/>
          </p:cNvSpPr>
          <p:nvPr/>
        </p:nvSpPr>
        <p:spPr bwMode="auto">
          <a:xfrm>
            <a:off x="3352800" y="1387474"/>
            <a:ext cx="3594100" cy="1431926"/>
          </a:xfrm>
          <a:prstGeom prst="rect">
            <a:avLst/>
          </a:prstGeom>
          <a:noFill/>
          <a:ln>
            <a:noFill/>
          </a:ln>
          <a:effectLst/>
          <a:extLst>
            <a:ext uri="{909E8E84-426E-40DD-AFC4-6F175D3DCCD1}">
              <a14:hiddenFill xmlns:a14="http://schemas.microsoft.com/office/drawing/2010/main">
                <a:solidFill>
                  <a:srgbClr val="AE2F25"/>
                </a:solidFill>
              </a14:hiddenFill>
            </a:ext>
            <a:ext uri="{91240B29-F687-4F45-9708-019B960494DF}">
              <a14:hiddenLine xmlns:a14="http://schemas.microsoft.com/office/drawing/2010/main" w="25400" algn="ctr">
                <a:solidFill>
                  <a:srgbClr val="203260"/>
                </a:solidFill>
                <a:miter lim="800000"/>
                <a:headEnd/>
                <a:tailEnd/>
              </a14:hiddenLine>
            </a:ext>
            <a:ext uri="{AF507438-7753-43E0-B8FC-AC1667EBCBE1}">
              <a14:hiddenEffects xmlns:a14="http://schemas.microsoft.com/office/drawing/2010/main">
                <a:effectLst>
                  <a:outerShdw dist="35921" dir="2700000" algn="ctr" rotWithShape="0">
                    <a:srgbClr val="6C0ECB"/>
                  </a:outerShdw>
                </a:effectLst>
              </a14:hiddenEffects>
            </a:ext>
          </a:ex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en-US" altLang="en-US" sz="3600" b="1" dirty="0">
                <a:solidFill>
                  <a:srgbClr val="6C0ECB"/>
                </a:solidFill>
                <a:latin typeface="Calibri" panose="020F0502020204030204" pitchFamily="34" charset="0"/>
              </a:rPr>
              <a:t>170,231</a:t>
            </a:r>
            <a:r>
              <a:rPr kumimoji="0" lang="en-US" altLang="en-US" sz="3600" b="1" i="0" u="none" strike="noStrike" cap="none" normalizeH="0" baseline="0" dirty="0">
                <a:ln>
                  <a:noFill/>
                </a:ln>
                <a:solidFill>
                  <a:srgbClr val="6C0ECB"/>
                </a:solidFill>
                <a:effectLst/>
                <a:latin typeface="Trebuchet MS" panose="020B0603020202020204" pitchFamily="34" charset="0"/>
              </a:rPr>
              <a:t> </a:t>
            </a:r>
            <a:r>
              <a:rPr kumimoji="0" lang="en-US" altLang="en-US" sz="2000" b="1" i="0" u="none" strike="noStrike" cap="none" normalizeH="0" baseline="0" dirty="0">
                <a:ln>
                  <a:noFill/>
                </a:ln>
                <a:solidFill>
                  <a:srgbClr val="6C0ECB"/>
                </a:solidFill>
                <a:effectLst/>
                <a:latin typeface="Trebuchet MS" panose="020B0603020202020204" pitchFamily="34" charset="0"/>
              </a:rPr>
              <a:t>meals provided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62" name="Picture 14" descr="Fork and knife">
            <a:extLst>
              <a:ext uri="{FF2B5EF4-FFF2-40B4-BE49-F238E27FC236}">
                <a16:creationId xmlns:a16="http://schemas.microsoft.com/office/drawing/2014/main" id="{C986BE1C-E526-4A9C-9AE7-1F5ED3B7AC70}"/>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bwMode="auto">
          <a:xfrm>
            <a:off x="2257536" y="1241502"/>
            <a:ext cx="942864" cy="942864"/>
          </a:xfrm>
          <a:prstGeom prst="rect">
            <a:avLst/>
          </a:prstGeom>
          <a:noFill/>
          <a:ln>
            <a:noFill/>
          </a:ln>
          <a:effectLst/>
          <a:extLst>
            <a:ext uri="{909E8E84-426E-40DD-AFC4-6F175D3DCCD1}">
              <a14:hiddenFill xmlns:a14="http://schemas.microsoft.com/office/drawing/2010/main">
                <a:solidFill>
                  <a:srgbClr val="AE2F25"/>
                </a:solidFill>
              </a14:hiddenFill>
            </a:ext>
            <a:ext uri="{91240B29-F687-4F45-9708-019B960494DF}">
              <a14:hiddenLine xmlns:a14="http://schemas.microsoft.com/office/drawing/2010/main" w="25400" algn="ctr">
                <a:solidFill>
                  <a:srgbClr val="203260"/>
                </a:solidFill>
                <a:miter lim="800000"/>
                <a:headEnd/>
                <a:tailEnd/>
              </a14:hiddenLine>
            </a:ext>
            <a:ext uri="{AF507438-7753-43E0-B8FC-AC1667EBCBE1}">
              <a14:hiddenEffects xmlns:a14="http://schemas.microsoft.com/office/drawing/2010/main">
                <a:effectLst>
                  <a:outerShdw dist="35921" dir="2700000" algn="ctr" rotWithShape="0">
                    <a:srgbClr val="6C0ECB"/>
                  </a:outerShdw>
                </a:effectLst>
              </a14:hiddenEffects>
            </a:ext>
          </a:extLst>
        </p:spPr>
      </p:pic>
      <p:pic>
        <p:nvPicPr>
          <p:cNvPr id="2066" name="Picture 18" descr="Person icon">
            <a:extLst>
              <a:ext uri="{FF2B5EF4-FFF2-40B4-BE49-F238E27FC236}">
                <a16:creationId xmlns:a16="http://schemas.microsoft.com/office/drawing/2014/main" id="{361274FB-CCCD-4F5D-BB17-A6621479BF9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25131" y="5010654"/>
            <a:ext cx="614362" cy="639763"/>
          </a:xfrm>
          <a:prstGeom prst="rect">
            <a:avLst/>
          </a:prstGeom>
          <a:noFill/>
          <a:ln>
            <a:noFill/>
          </a:ln>
          <a:effectLst/>
          <a:extLst>
            <a:ext uri="{909E8E84-426E-40DD-AFC4-6F175D3DCCD1}">
              <a14:hiddenFill xmlns:a14="http://schemas.microsoft.com/office/drawing/2010/main">
                <a:solidFill>
                  <a:srgbClr val="AE2F25"/>
                </a:solidFill>
              </a14:hiddenFill>
            </a:ext>
            <a:ext uri="{91240B29-F687-4F45-9708-019B960494DF}">
              <a14:hiddenLine xmlns:a14="http://schemas.microsoft.com/office/drawing/2010/main" w="25400" algn="ctr">
                <a:solidFill>
                  <a:srgbClr val="203260"/>
                </a:solidFill>
                <a:miter lim="800000"/>
                <a:headEnd/>
                <a:tailEnd/>
              </a14:hiddenLine>
            </a:ext>
            <a:ext uri="{AF507438-7753-43E0-B8FC-AC1667EBCBE1}">
              <a14:hiddenEffects xmlns:a14="http://schemas.microsoft.com/office/drawing/2010/main">
                <a:effectLst>
                  <a:outerShdw dist="35921" dir="2700000" algn="ctr" rotWithShape="0">
                    <a:srgbClr val="6C0ECB"/>
                  </a:outerShdw>
                </a:effectLst>
              </a14:hiddenEffects>
            </a:ext>
          </a:extLst>
        </p:spPr>
      </p:pic>
      <p:sp>
        <p:nvSpPr>
          <p:cNvPr id="15" name="Text Box 20">
            <a:extLst>
              <a:ext uri="{FF2B5EF4-FFF2-40B4-BE49-F238E27FC236}">
                <a16:creationId xmlns:a16="http://schemas.microsoft.com/office/drawing/2014/main" id="{EBC5080C-E216-42AE-8E41-1C92A5F18D68}"/>
              </a:ext>
            </a:extLst>
          </p:cNvPr>
          <p:cNvSpPr txBox="1">
            <a:spLocks noChangeArrowheads="1"/>
          </p:cNvSpPr>
          <p:nvPr/>
        </p:nvSpPr>
        <p:spPr bwMode="auto">
          <a:xfrm>
            <a:off x="4357721" y="2514600"/>
            <a:ext cx="2497138" cy="639763"/>
          </a:xfrm>
          <a:prstGeom prst="rect">
            <a:avLst/>
          </a:prstGeom>
          <a:noFill/>
          <a:ln>
            <a:noFill/>
          </a:ln>
          <a:effectLst/>
          <a:extLst>
            <a:ext uri="{909E8E84-426E-40DD-AFC4-6F175D3DCCD1}">
              <a14:hiddenFill xmlns:a14="http://schemas.microsoft.com/office/drawing/2010/main">
                <a:solidFill>
                  <a:srgbClr val="AE2F25"/>
                </a:solidFill>
              </a14:hiddenFill>
            </a:ext>
            <a:ext uri="{91240B29-F687-4F45-9708-019B960494DF}">
              <a14:hiddenLine xmlns:a14="http://schemas.microsoft.com/office/drawing/2010/main" w="25400" algn="ctr">
                <a:solidFill>
                  <a:srgbClr val="203260"/>
                </a:solidFill>
                <a:miter lim="800000"/>
                <a:headEnd/>
                <a:tailEnd/>
              </a14:hiddenLine>
            </a:ext>
            <a:ext uri="{AF507438-7753-43E0-B8FC-AC1667EBCBE1}">
              <a14:hiddenEffects xmlns:a14="http://schemas.microsoft.com/office/drawing/2010/main">
                <a:effectLst>
                  <a:outerShdw dist="35921" dir="2700000" algn="ctr" rotWithShape="0">
                    <a:srgbClr val="6C0ECB"/>
                  </a:outerShdw>
                </a:effectLst>
              </a14:hiddenEffects>
            </a:ext>
          </a:ex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en-US" altLang="en-US" sz="3600" b="1" dirty="0">
                <a:solidFill>
                  <a:srgbClr val="6C0ECB"/>
                </a:solidFill>
                <a:latin typeface="Trebuchet MS" panose="020B0603020202020204" pitchFamily="34" charset="0"/>
              </a:rPr>
              <a:t>3,642 </a:t>
            </a:r>
            <a:r>
              <a:rPr kumimoji="0" lang="en-US" altLang="en-US" sz="2000" b="1" i="0" u="none" strike="noStrike" cap="none" normalizeH="0" baseline="0" dirty="0">
                <a:ln>
                  <a:noFill/>
                </a:ln>
                <a:solidFill>
                  <a:srgbClr val="6C0ECB"/>
                </a:solidFill>
                <a:effectLst/>
                <a:latin typeface="Trebuchet MS" panose="020B0603020202020204" pitchFamily="34" charset="0"/>
              </a:rPr>
              <a:t>clients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69" name="Picture 21" descr="Users">
            <a:extLst>
              <a:ext uri="{FF2B5EF4-FFF2-40B4-BE49-F238E27FC236}">
                <a16:creationId xmlns:a16="http://schemas.microsoft.com/office/drawing/2014/main" id="{81CFFD04-0BF0-4539-AA80-91FFCE481C88}"/>
              </a:ext>
            </a:extLst>
          </p:cNvPr>
          <p:cNvPicPr>
            <a:picLocks noChangeAspect="1" noChangeArrowheads="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bwMode="auto">
          <a:xfrm>
            <a:off x="2895600" y="2433636"/>
            <a:ext cx="1147764" cy="1147764"/>
          </a:xfrm>
          <a:prstGeom prst="rect">
            <a:avLst/>
          </a:prstGeom>
          <a:noFill/>
          <a:ln>
            <a:noFill/>
          </a:ln>
          <a:effectLst/>
          <a:extLst>
            <a:ext uri="{909E8E84-426E-40DD-AFC4-6F175D3DCCD1}">
              <a14:hiddenFill xmlns:a14="http://schemas.microsoft.com/office/drawing/2010/main">
                <a:solidFill>
                  <a:srgbClr val="AE2F25"/>
                </a:solidFill>
              </a14:hiddenFill>
            </a:ext>
            <a:ext uri="{91240B29-F687-4F45-9708-019B960494DF}">
              <a14:hiddenLine xmlns:a14="http://schemas.microsoft.com/office/drawing/2010/main" w="25400" algn="ctr">
                <a:solidFill>
                  <a:srgbClr val="203260"/>
                </a:solidFill>
                <a:miter lim="800000"/>
                <a:headEnd/>
                <a:tailEnd/>
              </a14:hiddenLine>
            </a:ext>
            <a:ext uri="{AF507438-7753-43E0-B8FC-AC1667EBCBE1}">
              <a14:hiddenEffects xmlns:a14="http://schemas.microsoft.com/office/drawing/2010/main">
                <a:effectLst>
                  <a:outerShdw dist="35921" dir="2700000" algn="ctr" rotWithShape="0">
                    <a:srgbClr val="6C0ECB"/>
                  </a:outerShdw>
                </a:effectLst>
              </a14:hiddenEffects>
            </a:ext>
          </a:extLst>
        </p:spPr>
      </p:pic>
      <p:sp>
        <p:nvSpPr>
          <p:cNvPr id="9" name="Text Box 20">
            <a:extLst>
              <a:ext uri="{FF2B5EF4-FFF2-40B4-BE49-F238E27FC236}">
                <a16:creationId xmlns:a16="http://schemas.microsoft.com/office/drawing/2014/main" id="{E23D4DC3-0E28-416B-AE4E-DC4F7A466166}"/>
              </a:ext>
            </a:extLst>
          </p:cNvPr>
          <p:cNvSpPr txBox="1">
            <a:spLocks noChangeArrowheads="1"/>
          </p:cNvSpPr>
          <p:nvPr/>
        </p:nvSpPr>
        <p:spPr bwMode="auto">
          <a:xfrm>
            <a:off x="6034781" y="4370891"/>
            <a:ext cx="2956819" cy="639763"/>
          </a:xfrm>
          <a:prstGeom prst="rect">
            <a:avLst/>
          </a:prstGeom>
          <a:noFill/>
          <a:ln>
            <a:noFill/>
          </a:ln>
          <a:effectLst/>
          <a:extLst>
            <a:ext uri="{909E8E84-426E-40DD-AFC4-6F175D3DCCD1}">
              <a14:hiddenFill xmlns:a14="http://schemas.microsoft.com/office/drawing/2010/main">
                <a:solidFill>
                  <a:srgbClr val="AE2F25"/>
                </a:solidFill>
              </a14:hiddenFill>
            </a:ext>
            <a:ext uri="{91240B29-F687-4F45-9708-019B960494DF}">
              <a14:hiddenLine xmlns:a14="http://schemas.microsoft.com/office/drawing/2010/main" w="25400" algn="ctr">
                <a:solidFill>
                  <a:srgbClr val="203260"/>
                </a:solidFill>
                <a:miter lim="800000"/>
                <a:headEnd/>
                <a:tailEnd/>
              </a14:hiddenLine>
            </a:ext>
            <a:ext uri="{AF507438-7753-43E0-B8FC-AC1667EBCBE1}">
              <a14:hiddenEffects xmlns:a14="http://schemas.microsoft.com/office/drawing/2010/main">
                <a:effectLst>
                  <a:outerShdw dist="35921" dir="2700000" algn="ctr" rotWithShape="0">
                    <a:srgbClr val="6C0ECB"/>
                  </a:outerShdw>
                </a:effectLst>
              </a14:hiddenEffects>
            </a:ext>
          </a:ex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en-US" altLang="en-US" sz="3600" b="1" dirty="0">
                <a:solidFill>
                  <a:srgbClr val="6C0ECB"/>
                </a:solidFill>
                <a:latin typeface="Trebuchet MS" panose="020B0603020202020204" pitchFamily="34" charset="0"/>
              </a:rPr>
              <a:t>$269,440</a:t>
            </a:r>
            <a:r>
              <a:rPr lang="en-US" altLang="en-US" sz="2000" b="1" dirty="0">
                <a:solidFill>
                  <a:srgbClr val="6C0ECB"/>
                </a:solidFill>
                <a:latin typeface="Trebuchet MS" panose="020B0603020202020204" pitchFamily="34" charset="0"/>
              </a:rPr>
              <a:t> </a:t>
            </a:r>
            <a:r>
              <a:rPr kumimoji="0" lang="en-US" altLang="en-US" sz="2000" b="1" i="0" u="none" strike="noStrike" cap="none" normalizeH="0" baseline="0" dirty="0">
                <a:ln>
                  <a:noFill/>
                </a:ln>
                <a:solidFill>
                  <a:srgbClr val="6C0ECB"/>
                </a:solidFill>
                <a:effectLst/>
                <a:latin typeface="Trebuchet MS" panose="020B0603020202020204" pitchFamily="34" charset="0"/>
              </a:rPr>
              <a:t>total provided to Area Nutrition Programs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 name="Picture 5" descr="A close up of a logo&#10;&#10;Description generated with very high confidence">
            <a:extLst>
              <a:ext uri="{FF2B5EF4-FFF2-40B4-BE49-F238E27FC236}">
                <a16:creationId xmlns:a16="http://schemas.microsoft.com/office/drawing/2014/main" id="{4D6FE0E6-87FC-44B9-B587-36070AC0371A}"/>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4641085" y="4412485"/>
            <a:ext cx="1226315" cy="1226315"/>
          </a:xfrm>
          <a:prstGeom prst="rect">
            <a:avLst/>
          </a:prstGeom>
        </p:spPr>
      </p:pic>
      <p:sp>
        <p:nvSpPr>
          <p:cNvPr id="7" name="TextBox 6">
            <a:extLst>
              <a:ext uri="{FF2B5EF4-FFF2-40B4-BE49-F238E27FC236}">
                <a16:creationId xmlns:a16="http://schemas.microsoft.com/office/drawing/2014/main" id="{2CC5C24A-72B3-489B-9D01-192C663240FB}"/>
              </a:ext>
            </a:extLst>
          </p:cNvPr>
          <p:cNvSpPr txBox="1"/>
          <p:nvPr/>
        </p:nvSpPr>
        <p:spPr>
          <a:xfrm>
            <a:off x="4641084" y="6106180"/>
            <a:ext cx="3893315" cy="523220"/>
          </a:xfrm>
          <a:prstGeom prst="rect">
            <a:avLst/>
          </a:prstGeom>
          <a:noFill/>
        </p:spPr>
        <p:txBody>
          <a:bodyPr wrap="square" rtlCol="0">
            <a:spAutoFit/>
          </a:bodyPr>
          <a:lstStyle/>
          <a:p>
            <a:r>
              <a:rPr lang="en-US" sz="1400" dirty="0"/>
              <a:t>Figures from FY2017 (10/01/2016-09/30/2017). </a:t>
            </a:r>
            <a:br>
              <a:rPr lang="en-US" sz="1400" dirty="0"/>
            </a:br>
            <a:r>
              <a:rPr lang="en-US" sz="1400" dirty="0"/>
              <a:t>Dollars total Title III C1, C2 and NSIP funding </a:t>
            </a:r>
          </a:p>
        </p:txBody>
      </p:sp>
    </p:spTree>
    <p:custDataLst>
      <p:tags r:id="rId1"/>
    </p:custDataLst>
    <p:extLst>
      <p:ext uri="{BB962C8B-B14F-4D97-AF65-F5344CB8AC3E}">
        <p14:creationId xmlns:p14="http://schemas.microsoft.com/office/powerpoint/2010/main" val="964763347"/>
      </p:ext>
    </p:extLst>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a:xfrm>
            <a:off x="585788" y="1905000"/>
            <a:ext cx="8634412" cy="4572000"/>
          </a:xfrm>
        </p:spPr>
        <p:txBody>
          <a:bodyPr/>
          <a:lstStyle/>
          <a:p>
            <a:r>
              <a:rPr lang="en-US" dirty="0"/>
              <a:t>Identifies who is eligible to</a:t>
            </a:r>
            <a:br>
              <a:rPr lang="en-US" dirty="0"/>
            </a:br>
            <a:r>
              <a:rPr lang="en-US" dirty="0"/>
              <a:t>receive meals</a:t>
            </a:r>
          </a:p>
          <a:p>
            <a:r>
              <a:rPr lang="en-US" dirty="0"/>
              <a:t>Provides examples &amp; scenarios</a:t>
            </a:r>
          </a:p>
          <a:p>
            <a:r>
              <a:rPr lang="en-US" dirty="0"/>
              <a:t>Lists sample donation sign text</a:t>
            </a:r>
          </a:p>
          <a:p>
            <a:r>
              <a:rPr lang="en-US" dirty="0"/>
              <a:t>Review </a:t>
            </a:r>
            <a:r>
              <a:rPr lang="en-US"/>
              <a:t>full guidance for</a:t>
            </a:r>
            <a:br>
              <a:rPr lang="en-US" dirty="0"/>
            </a:br>
            <a:r>
              <a:rPr lang="en-US" dirty="0"/>
              <a:t>complete details</a:t>
            </a:r>
          </a:p>
        </p:txBody>
      </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a:xfrm>
            <a:off x="402336" y="825227"/>
            <a:ext cx="8303541" cy="1003573"/>
          </a:xfrm>
        </p:spPr>
        <p:txBody>
          <a:bodyPr/>
          <a:lstStyle/>
          <a:p>
            <a:r>
              <a:rPr lang="en-US" dirty="0"/>
              <a:t>What Eligibility Guidance (</a:t>
            </a:r>
            <a:r>
              <a:rPr lang="en-US" dirty="0">
                <a:effectLst/>
              </a:rPr>
              <a:t>GU.NU.02)</a:t>
            </a:r>
            <a:br>
              <a:rPr lang="en-US" dirty="0">
                <a:effectLst/>
              </a:rPr>
            </a:br>
            <a:r>
              <a:rPr lang="en-US" dirty="0"/>
              <a:t>Includes</a:t>
            </a:r>
          </a:p>
        </p:txBody>
      </p:sp>
      <p:pic>
        <p:nvPicPr>
          <p:cNvPr id="4" name="Picture 3" descr="Image of the Eligibility Guidance document">
            <a:hlinkClick r:id="rId4" action="ppaction://hlinkfile"/>
            <a:extLst>
              <a:ext uri="{FF2B5EF4-FFF2-40B4-BE49-F238E27FC236}">
                <a16:creationId xmlns:a16="http://schemas.microsoft.com/office/drawing/2014/main" id="{D42D4D8B-7A00-4617-8F8D-A53B6AEA8B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7800" y="2115671"/>
            <a:ext cx="3487881" cy="4513729"/>
          </a:xfrm>
          <a:prstGeom prst="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164860351"/>
      </p:ext>
    </p:extLst>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p:txBody>
          <a:bodyPr/>
          <a:lstStyle/>
          <a:p>
            <a:r>
              <a:rPr lang="en-US"/>
              <a:t>Ensure that HDM </a:t>
            </a:r>
            <a:r>
              <a:rPr lang="en-US" dirty="0"/>
              <a:t>are safely, sanitarily</a:t>
            </a:r>
            <a:br>
              <a:rPr lang="en-US" dirty="0"/>
            </a:br>
            <a:r>
              <a:rPr lang="en-US" dirty="0"/>
              <a:t>delivered to &amp; received by consumer</a:t>
            </a:r>
          </a:p>
          <a:p>
            <a:r>
              <a:rPr lang="en-US" dirty="0"/>
              <a:t>AAA must have fair &amp; equitable</a:t>
            </a:r>
            <a:br>
              <a:rPr lang="en-US" dirty="0"/>
            </a:br>
            <a:r>
              <a:rPr lang="en-US" dirty="0"/>
              <a:t>meal delivery policy that outlines</a:t>
            </a:r>
            <a:br>
              <a:rPr lang="en-US" dirty="0"/>
            </a:br>
            <a:r>
              <a:rPr lang="en-US" dirty="0"/>
              <a:t>consumer duty for delivery</a:t>
            </a:r>
          </a:p>
          <a:p>
            <a:pPr lvl="1"/>
            <a:r>
              <a:rPr lang="en-US" dirty="0"/>
              <a:t>Process for notifications</a:t>
            </a:r>
          </a:p>
          <a:p>
            <a:pPr lvl="1"/>
            <a:r>
              <a:rPr lang="en-US" dirty="0"/>
              <a:t>Requirements to terminate delivery</a:t>
            </a:r>
            <a:br>
              <a:rPr lang="en-US" dirty="0"/>
            </a:br>
            <a:r>
              <a:rPr lang="en-US" dirty="0"/>
              <a:t>service to consumer</a:t>
            </a:r>
          </a:p>
          <a:p>
            <a:r>
              <a:rPr lang="en-US" dirty="0"/>
              <a:t>Review </a:t>
            </a:r>
            <a:r>
              <a:rPr lang="en-US"/>
              <a:t>full guidance for</a:t>
            </a:r>
            <a:br>
              <a:rPr lang="en-US" dirty="0"/>
            </a:br>
            <a:r>
              <a:rPr lang="en-US" dirty="0"/>
              <a:t>complete details</a:t>
            </a:r>
          </a:p>
        </p:txBody>
      </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p:txBody>
          <a:bodyPr/>
          <a:lstStyle/>
          <a:p>
            <a:r>
              <a:rPr lang="en-US" dirty="0"/>
              <a:t>What HDM  Guidance(TG.NU.01) Includes</a:t>
            </a:r>
          </a:p>
        </p:txBody>
      </p:sp>
      <p:pic>
        <p:nvPicPr>
          <p:cNvPr id="4" name="Picture 3" descr="Image of the HDM Guidance document">
            <a:hlinkClick r:id="rId4" action="ppaction://hlinkfile"/>
            <a:extLst>
              <a:ext uri="{FF2B5EF4-FFF2-40B4-BE49-F238E27FC236}">
                <a16:creationId xmlns:a16="http://schemas.microsoft.com/office/drawing/2014/main" id="{2799916D-3D5D-4B02-9709-2B3184FF65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0" y="2214283"/>
            <a:ext cx="3411681" cy="4415117"/>
          </a:xfrm>
          <a:prstGeom prst="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655281448"/>
      </p:ext>
    </p:extLst>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a:xfrm>
            <a:off x="542616" y="1905000"/>
            <a:ext cx="8720756" cy="4572000"/>
          </a:xfrm>
        </p:spPr>
        <p:txBody>
          <a:bodyPr>
            <a:normAutofit fontScale="92500" lnSpcReduction="10000"/>
          </a:bodyPr>
          <a:lstStyle/>
          <a:p>
            <a:r>
              <a:rPr lang="en-US" dirty="0"/>
              <a:t>Meal sites required to provide at</a:t>
            </a:r>
            <a:br>
              <a:rPr lang="en-US" dirty="0"/>
            </a:br>
            <a:r>
              <a:rPr lang="en-US" dirty="0"/>
              <a:t>least five meals per week</a:t>
            </a:r>
          </a:p>
          <a:p>
            <a:r>
              <a:rPr lang="en-US" dirty="0"/>
              <a:t>Form required if unable to comply</a:t>
            </a:r>
          </a:p>
          <a:p>
            <a:pPr lvl="1"/>
            <a:r>
              <a:rPr lang="en-US" dirty="0"/>
              <a:t>Meal site location &amp; contact information</a:t>
            </a:r>
          </a:p>
          <a:p>
            <a:pPr lvl="1"/>
            <a:r>
              <a:rPr lang="en-US" dirty="0"/>
              <a:t>Number of congregate &amp; HDM meals</a:t>
            </a:r>
            <a:br>
              <a:rPr lang="en-US" dirty="0"/>
            </a:br>
            <a:r>
              <a:rPr lang="en-US" dirty="0"/>
              <a:t>provided each week</a:t>
            </a:r>
          </a:p>
          <a:p>
            <a:pPr lvl="1"/>
            <a:r>
              <a:rPr lang="en-US" dirty="0"/>
              <a:t>Explanation of inability to provide</a:t>
            </a:r>
            <a:br>
              <a:rPr lang="en-US" dirty="0"/>
            </a:br>
            <a:r>
              <a:rPr lang="en-US" dirty="0"/>
              <a:t>required meals</a:t>
            </a:r>
          </a:p>
          <a:p>
            <a:pPr lvl="1"/>
            <a:r>
              <a:rPr lang="en-US" dirty="0"/>
              <a:t>Suggested alternatives</a:t>
            </a:r>
          </a:p>
          <a:p>
            <a:pPr lvl="1"/>
            <a:r>
              <a:rPr lang="en-US" dirty="0"/>
              <a:t>Description of how AAA has assisted</a:t>
            </a:r>
          </a:p>
          <a:p>
            <a:r>
              <a:rPr lang="en-US" dirty="0"/>
              <a:t>Requires signature of AAA</a:t>
            </a:r>
            <a:br>
              <a:rPr lang="en-US" dirty="0"/>
            </a:br>
            <a:r>
              <a:rPr lang="en-US" dirty="0"/>
              <a:t>Director &amp; ICOA Administrator</a:t>
            </a:r>
          </a:p>
          <a:p>
            <a:r>
              <a:rPr lang="en-US" dirty="0"/>
              <a:t>Review full guidance for</a:t>
            </a:r>
            <a:br>
              <a:rPr lang="en-US" dirty="0"/>
            </a:br>
            <a:r>
              <a:rPr lang="en-US" dirty="0"/>
              <a:t>complete details</a:t>
            </a:r>
          </a:p>
        </p:txBody>
      </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p:txBody>
          <a:bodyPr/>
          <a:lstStyle/>
          <a:p>
            <a:r>
              <a:rPr lang="en-US" dirty="0"/>
              <a:t>What Meal Frequency Waiver  Guidance</a:t>
            </a:r>
            <a:br>
              <a:rPr lang="en-US" dirty="0"/>
            </a:br>
            <a:r>
              <a:rPr lang="en-US" dirty="0"/>
              <a:t>Includes</a:t>
            </a:r>
          </a:p>
        </p:txBody>
      </p:sp>
      <p:pic>
        <p:nvPicPr>
          <p:cNvPr id="4" name="Picture 3" descr="Image of the Meal Frequency Waiver form">
            <a:hlinkClick r:id="rId4" action="ppaction://hlinkfile"/>
            <a:extLst>
              <a:ext uri="{FF2B5EF4-FFF2-40B4-BE49-F238E27FC236}">
                <a16:creationId xmlns:a16="http://schemas.microsoft.com/office/drawing/2014/main" id="{D4161661-AB24-4632-8561-2DA4150C70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8800" y="2115671"/>
            <a:ext cx="3106881" cy="4513728"/>
          </a:xfrm>
          <a:prstGeom prst="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712236006"/>
      </p:ext>
    </p:extLst>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p:txBody>
          <a:bodyPr/>
          <a:lstStyle/>
          <a:p>
            <a:r>
              <a:rPr lang="en-US" dirty="0"/>
              <a:t>Know &amp; follow guidance</a:t>
            </a:r>
          </a:p>
          <a:p>
            <a:r>
              <a:rPr lang="en-US" dirty="0"/>
              <a:t>Be able to refer to &amp; quickly access actual guidance,</a:t>
            </a:r>
            <a:br>
              <a:rPr lang="en-US" dirty="0"/>
            </a:br>
            <a:r>
              <a:rPr lang="en-US" dirty="0"/>
              <a:t>electronically or in hard copy</a:t>
            </a:r>
          </a:p>
          <a:p>
            <a:r>
              <a:rPr lang="en-US" dirty="0"/>
              <a:t>Guidance updates provided to coordinator by  AAA with</a:t>
            </a:r>
            <a:br>
              <a:rPr lang="en-US" dirty="0"/>
            </a:br>
            <a:r>
              <a:rPr lang="en-US" dirty="0"/>
              <a:t>updated document via e-mail</a:t>
            </a:r>
          </a:p>
          <a:p>
            <a:r>
              <a:rPr lang="en-US" dirty="0"/>
              <a:t>Work with your AAA nutrition staff to resolve questions</a:t>
            </a: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p:txBody>
          <a:bodyPr/>
          <a:lstStyle/>
          <a:p>
            <a:r>
              <a:rPr lang="en-US" dirty="0"/>
              <a:t>How to Utilize Nutrition Guidance</a:t>
            </a:r>
          </a:p>
        </p:txBody>
      </p:sp>
    </p:spTree>
    <p:custDataLst>
      <p:tags r:id="rId1"/>
    </p:custDataLst>
    <p:extLst>
      <p:ext uri="{BB962C8B-B14F-4D97-AF65-F5344CB8AC3E}">
        <p14:creationId xmlns:p14="http://schemas.microsoft.com/office/powerpoint/2010/main" val="770749975"/>
      </p:ext>
    </p:extLst>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701CA-157F-4E39-8AFE-9801080FED95}"/>
              </a:ext>
            </a:extLst>
          </p:cNvPr>
          <p:cNvSpPr>
            <a:spLocks noGrp="1"/>
          </p:cNvSpPr>
          <p:nvPr>
            <p:ph type="title"/>
          </p:nvPr>
        </p:nvSpPr>
        <p:spPr/>
        <p:txBody>
          <a:bodyPr/>
          <a:lstStyle/>
          <a:p>
            <a:r>
              <a:rPr lang="en-US" dirty="0"/>
              <a:t>Your Nutrition Guidance Toolkit</a:t>
            </a:r>
          </a:p>
        </p:txBody>
      </p:sp>
      <p:sp>
        <p:nvSpPr>
          <p:cNvPr id="3" name="Content Placeholder 2">
            <a:extLst>
              <a:ext uri="{FF2B5EF4-FFF2-40B4-BE49-F238E27FC236}">
                <a16:creationId xmlns:a16="http://schemas.microsoft.com/office/drawing/2014/main" id="{B810EAD0-8299-494E-B4C2-C8DD4914E2FD}"/>
              </a:ext>
            </a:extLst>
          </p:cNvPr>
          <p:cNvSpPr>
            <a:spLocks noGrp="1"/>
          </p:cNvSpPr>
          <p:nvPr>
            <p:ph sz="quarter" idx="16"/>
          </p:nvPr>
        </p:nvSpPr>
        <p:spPr>
          <a:xfrm>
            <a:off x="4343400" y="431534"/>
            <a:ext cx="4343400" cy="6197866"/>
          </a:xfrm>
        </p:spPr>
        <p:txBody>
          <a:bodyPr>
            <a:normAutofit/>
          </a:bodyPr>
          <a:lstStyle/>
          <a:p>
            <a:r>
              <a:rPr lang="en-US" dirty="0"/>
              <a:t>Commodity Donated Food Program Guidance</a:t>
            </a:r>
            <a:br>
              <a:rPr lang="en-US" dirty="0"/>
            </a:br>
            <a:r>
              <a:rPr lang="en-US" sz="1900" dirty="0"/>
              <a:t>(</a:t>
            </a:r>
            <a:r>
              <a:rPr lang="en-US" sz="1900" i="1" dirty="0"/>
              <a:t>FA12_ CommodityDonated FoodProgramGuidance)</a:t>
            </a:r>
          </a:p>
          <a:p>
            <a:r>
              <a:rPr lang="en-US" dirty="0"/>
              <a:t>Eligible/Ineligible Participants Guidance</a:t>
            </a:r>
            <a:br>
              <a:rPr lang="en-US" dirty="0"/>
            </a:br>
            <a:r>
              <a:rPr lang="en-US" sz="1900" dirty="0"/>
              <a:t>(</a:t>
            </a:r>
            <a:r>
              <a:rPr lang="en-US" sz="1900" i="1" dirty="0"/>
              <a:t>FA12_EligibleIneligible ParticipantsGuidance)</a:t>
            </a:r>
          </a:p>
          <a:p>
            <a:r>
              <a:rPr lang="en-US" dirty="0"/>
              <a:t>HDM Program Compliance Guidance</a:t>
            </a:r>
            <a:br>
              <a:rPr lang="en-US" dirty="0"/>
            </a:br>
            <a:r>
              <a:rPr lang="en-US" sz="1900" dirty="0"/>
              <a:t>(</a:t>
            </a:r>
            <a:r>
              <a:rPr lang="en-US" sz="1900" i="1" dirty="0"/>
              <a:t>FA12_HomeDeliveredMealProgram_ComplianceGuidance)</a:t>
            </a:r>
          </a:p>
          <a:p>
            <a:pPr marL="274320" indent="-274320"/>
            <a:r>
              <a:rPr lang="en-US" dirty="0"/>
              <a:t>Meal Frequency Waiver </a:t>
            </a:r>
            <a:r>
              <a:rPr lang="en-US" sz="1900" dirty="0"/>
              <a:t>(</a:t>
            </a:r>
            <a:r>
              <a:rPr lang="en-US" sz="1900" i="1" dirty="0"/>
              <a:t>FA12_MealFrequencyWaiverForm)</a:t>
            </a:r>
          </a:p>
        </p:txBody>
      </p:sp>
      <p:sp>
        <p:nvSpPr>
          <p:cNvPr id="5" name="TextBox 4">
            <a:extLst>
              <a:ext uri="{FF2B5EF4-FFF2-40B4-BE49-F238E27FC236}">
                <a16:creationId xmlns:a16="http://schemas.microsoft.com/office/drawing/2014/main" id="{FC5CFA02-7E5E-4DED-805A-762A9D2B2037}"/>
              </a:ext>
            </a:extLst>
          </p:cNvPr>
          <p:cNvSpPr txBox="1"/>
          <p:nvPr/>
        </p:nvSpPr>
        <p:spPr>
          <a:xfrm>
            <a:off x="4700588" y="5715000"/>
            <a:ext cx="3757612" cy="584775"/>
          </a:xfrm>
          <a:prstGeom prst="rect">
            <a:avLst/>
          </a:prstGeom>
          <a:noFill/>
        </p:spPr>
        <p:txBody>
          <a:bodyPr wrap="square" rtlCol="0">
            <a:spAutoFit/>
          </a:bodyPr>
          <a:lstStyle/>
          <a:p>
            <a:pPr algn="ctr"/>
            <a:r>
              <a:rPr lang="en-US" sz="1600" i="1" dirty="0"/>
              <a:t>Items can be found in your training packet or from the </a:t>
            </a:r>
            <a:r>
              <a:rPr lang="en-US" sz="1600" i="1" dirty="0">
                <a:hlinkClick r:id="rId4"/>
              </a:rPr>
              <a:t>ICOA website</a:t>
            </a:r>
            <a:endParaRPr lang="en-US" sz="1600" i="1" dirty="0"/>
          </a:p>
        </p:txBody>
      </p:sp>
    </p:spTree>
    <p:custDataLst>
      <p:tags r:id="rId1"/>
    </p:custDataLst>
    <p:extLst>
      <p:ext uri="{BB962C8B-B14F-4D97-AF65-F5344CB8AC3E}">
        <p14:creationId xmlns:p14="http://schemas.microsoft.com/office/powerpoint/2010/main" val="49355947"/>
      </p:ext>
    </p:extLst>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AA703-3C00-488C-AD5F-4BD2FCFB9A12}"/>
              </a:ext>
            </a:extLst>
          </p:cNvPr>
          <p:cNvSpPr>
            <a:spLocks noGrp="1"/>
          </p:cNvSpPr>
          <p:nvPr>
            <p:ph type="title"/>
          </p:nvPr>
        </p:nvSpPr>
        <p:spPr/>
        <p:txBody>
          <a:bodyPr/>
          <a:lstStyle/>
          <a:p>
            <a:r>
              <a:rPr lang="en-US" dirty="0"/>
              <a:t>Summing It Up: Nutrition Guidance</a:t>
            </a:r>
          </a:p>
        </p:txBody>
      </p:sp>
      <p:sp>
        <p:nvSpPr>
          <p:cNvPr id="3" name="Content Placeholder 2">
            <a:extLst>
              <a:ext uri="{FF2B5EF4-FFF2-40B4-BE49-F238E27FC236}">
                <a16:creationId xmlns:a16="http://schemas.microsoft.com/office/drawing/2014/main" id="{3A01B5A1-8B39-4485-BCF4-C3E1108924B5}"/>
              </a:ext>
            </a:extLst>
          </p:cNvPr>
          <p:cNvSpPr>
            <a:spLocks noGrp="1"/>
          </p:cNvSpPr>
          <p:nvPr>
            <p:ph sz="quarter" idx="16"/>
          </p:nvPr>
        </p:nvSpPr>
        <p:spPr/>
        <p:txBody>
          <a:bodyPr>
            <a:noAutofit/>
          </a:bodyPr>
          <a:lstStyle/>
          <a:p>
            <a:r>
              <a:rPr lang="en-US" dirty="0"/>
              <a:t>Focus Area 12</a:t>
            </a:r>
          </a:p>
          <a:p>
            <a:pPr marL="285750" lvl="0" indent="-285750" algn="l">
              <a:buFont typeface="Wingdings" panose="05000000000000000000" pitchFamily="2" charset="2"/>
              <a:buChar char="ü"/>
            </a:pPr>
            <a:r>
              <a:rPr lang="en-US" b="0" dirty="0"/>
              <a:t>Knowledge of additional nutrition guidance</a:t>
            </a:r>
          </a:p>
          <a:p>
            <a:pPr marL="342900" indent="-342900" algn="l">
              <a:buFont typeface="Wingdings" panose="05000000000000000000" pitchFamily="2" charset="2"/>
              <a:buChar char="§"/>
            </a:pPr>
            <a:r>
              <a:rPr lang="en-US" b="0" dirty="0"/>
              <a:t>Guidance = policy</a:t>
            </a:r>
          </a:p>
          <a:p>
            <a:pPr marL="342900" indent="-342900" algn="l">
              <a:buFont typeface="Wingdings" panose="05000000000000000000" pitchFamily="2" charset="2"/>
              <a:buChar char="§"/>
            </a:pPr>
            <a:r>
              <a:rPr lang="en-US" b="0" dirty="0"/>
              <a:t>Four specific areas</a:t>
            </a:r>
          </a:p>
          <a:p>
            <a:pPr marL="342900" indent="-342900" algn="l">
              <a:buFont typeface="Wingdings" panose="05000000000000000000" pitchFamily="2" charset="2"/>
              <a:buChar char="§"/>
            </a:pPr>
            <a:r>
              <a:rPr lang="en-US" b="0" dirty="0"/>
              <a:t>Know &amp; follow to ensure compliance</a:t>
            </a:r>
          </a:p>
          <a:p>
            <a:pPr marL="342900" indent="-342900" algn="l">
              <a:buFont typeface="Wingdings" panose="05000000000000000000" pitchFamily="2" charset="2"/>
              <a:buChar char="§"/>
            </a:pPr>
            <a:r>
              <a:rPr lang="en-US" b="0" dirty="0"/>
              <a:t>Corrective action plan remedies non-compliance</a:t>
            </a:r>
          </a:p>
          <a:p>
            <a:pPr marL="342900" indent="-342900" algn="l">
              <a:buFont typeface="Wingdings" panose="05000000000000000000" pitchFamily="2" charset="2"/>
              <a:buChar char="§"/>
            </a:pPr>
            <a:r>
              <a:rPr lang="en-US" b="0" dirty="0"/>
              <a:t>AAA provides updates</a:t>
            </a:r>
          </a:p>
        </p:txBody>
      </p:sp>
    </p:spTree>
    <p:custDataLst>
      <p:tags r:id="rId1"/>
    </p:custDataLst>
    <p:extLst>
      <p:ext uri="{BB962C8B-B14F-4D97-AF65-F5344CB8AC3E}">
        <p14:creationId xmlns:p14="http://schemas.microsoft.com/office/powerpoint/2010/main" val="2931804713"/>
      </p:ext>
    </p:extLst>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E972092-74EE-47CB-9009-24CD828AAF3D}"/>
              </a:ext>
            </a:extLst>
          </p:cNvPr>
          <p:cNvSpPr>
            <a:spLocks noGrp="1"/>
          </p:cNvSpPr>
          <p:nvPr>
            <p:ph type="title"/>
          </p:nvPr>
        </p:nvSpPr>
        <p:spPr/>
        <p:txBody>
          <a:bodyPr/>
          <a:lstStyle/>
          <a:p>
            <a:r>
              <a:rPr lang="en-US" sz="2000" dirty="0"/>
              <a:t>Focus Area 13:</a:t>
            </a:r>
            <a:br>
              <a:rPr lang="en-US" sz="2000" dirty="0"/>
            </a:br>
            <a:r>
              <a:rPr lang="en-US" dirty="0"/>
              <a:t>Role of Idaho Non-Profit Board of Directors</a:t>
            </a:r>
          </a:p>
        </p:txBody>
      </p:sp>
    </p:spTree>
    <p:custDataLst>
      <p:tags r:id="rId1"/>
    </p:custDataLst>
    <p:extLst>
      <p:ext uri="{BB962C8B-B14F-4D97-AF65-F5344CB8AC3E}">
        <p14:creationId xmlns:p14="http://schemas.microsoft.com/office/powerpoint/2010/main" val="2898398365"/>
      </p:ext>
    </p:extLst>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p:txBody>
          <a:bodyPr/>
          <a:lstStyle/>
          <a:p>
            <a:r>
              <a:rPr lang="en-US" dirty="0"/>
              <a:t>Acknowledges oversight by Board of Directors</a:t>
            </a:r>
          </a:p>
          <a:p>
            <a:r>
              <a:rPr lang="en-US" dirty="0"/>
              <a:t>Informs the Board of significant issues or concerns,</a:t>
            </a:r>
            <a:br>
              <a:rPr lang="en-US" dirty="0"/>
            </a:br>
            <a:r>
              <a:rPr lang="en-US" dirty="0"/>
              <a:t>as well as successes &amp; goals</a:t>
            </a:r>
          </a:p>
          <a:p>
            <a:r>
              <a:rPr lang="en-US" dirty="0"/>
              <a:t>Provides assistance with corporate administration items like</a:t>
            </a:r>
            <a:br>
              <a:rPr lang="en-US" dirty="0"/>
            </a:br>
            <a:r>
              <a:rPr lang="en-US" dirty="0"/>
              <a:t>non-profit status &amp; reporting requirements</a:t>
            </a:r>
          </a:p>
          <a:p>
            <a:r>
              <a:rPr lang="en-US" dirty="0"/>
              <a:t>Assists with good communication,  efficient management &amp; growth of the meal site within the organization</a:t>
            </a: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p:txBody>
          <a:bodyPr/>
          <a:lstStyle/>
          <a:p>
            <a:r>
              <a:rPr lang="en-US" dirty="0"/>
              <a:t>Why Consider the role of the Board</a:t>
            </a:r>
          </a:p>
        </p:txBody>
      </p:sp>
    </p:spTree>
    <p:custDataLst>
      <p:tags r:id="rId1"/>
    </p:custDataLst>
    <p:extLst>
      <p:ext uri="{BB962C8B-B14F-4D97-AF65-F5344CB8AC3E}">
        <p14:creationId xmlns:p14="http://schemas.microsoft.com/office/powerpoint/2010/main" val="593768270"/>
      </p:ext>
    </p:extLst>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510226-4945-4559-8CAB-366D28CECF1B}"/>
              </a:ext>
            </a:extLst>
          </p:cNvPr>
          <p:cNvSpPr>
            <a:spLocks noGrp="1"/>
          </p:cNvSpPr>
          <p:nvPr>
            <p:ph sz="quarter" idx="16"/>
          </p:nvPr>
        </p:nvSpPr>
        <p:spPr>
          <a:xfrm>
            <a:off x="596939" y="1981200"/>
            <a:ext cx="8634412" cy="4495800"/>
          </a:xfrm>
        </p:spPr>
        <p:txBody>
          <a:bodyPr>
            <a:normAutofit fontScale="92500" lnSpcReduction="10000"/>
          </a:bodyPr>
          <a:lstStyle/>
          <a:p>
            <a:pPr lvl="0"/>
            <a:r>
              <a:rPr lang="en-US" dirty="0"/>
              <a:t>Follow direction provided in </a:t>
            </a:r>
            <a:r>
              <a:rPr lang="en-US" dirty="0">
                <a:hlinkClick r:id="rId4" action="ppaction://hlinkfile"/>
              </a:rPr>
              <a:t>Manual for Non-Profits</a:t>
            </a:r>
            <a:r>
              <a:rPr lang="en-US" dirty="0"/>
              <a:t> by</a:t>
            </a:r>
            <a:br>
              <a:rPr lang="en-US" dirty="0"/>
            </a:br>
            <a:r>
              <a:rPr lang="en-US" dirty="0"/>
              <a:t>State of Idaho,   Office of Attorney General Lawrence Wasden </a:t>
            </a:r>
          </a:p>
          <a:p>
            <a:pPr lvl="0"/>
            <a:r>
              <a:rPr lang="en-US" dirty="0"/>
              <a:t>Divided into 6 chapters:</a:t>
            </a:r>
          </a:p>
          <a:p>
            <a:pPr marL="914400" lvl="1" indent="-457200">
              <a:buFont typeface="+mj-lt"/>
              <a:buAutoNum type="arabicPeriod"/>
            </a:pPr>
            <a:r>
              <a:rPr lang="en-US" dirty="0"/>
              <a:t>Service on Charitable Organizations</a:t>
            </a:r>
          </a:p>
          <a:p>
            <a:pPr marL="914400" lvl="1" indent="-457200">
              <a:buFont typeface="+mj-lt"/>
              <a:buAutoNum type="arabicPeriod"/>
            </a:pPr>
            <a:r>
              <a:rPr lang="en-US" dirty="0"/>
              <a:t>Understanding a Board Members Role</a:t>
            </a:r>
            <a:br>
              <a:rPr lang="en-US" dirty="0"/>
            </a:br>
            <a:r>
              <a:rPr lang="en-US" dirty="0"/>
              <a:t>Need to understand the Nutrition Program &amp; </a:t>
            </a:r>
            <a:br>
              <a:rPr lang="en-US" dirty="0"/>
            </a:br>
            <a:r>
              <a:rPr lang="en-US" dirty="0"/>
              <a:t>its Purpose</a:t>
            </a:r>
          </a:p>
          <a:p>
            <a:pPr marL="914400" lvl="1" indent="-457200">
              <a:buFont typeface="+mj-lt"/>
              <a:buAutoNum type="arabicPeriod"/>
            </a:pPr>
            <a:r>
              <a:rPr lang="en-US" dirty="0"/>
              <a:t>Understanding a Board Members Rights</a:t>
            </a:r>
            <a:br>
              <a:rPr lang="en-US" dirty="0"/>
            </a:br>
            <a:r>
              <a:rPr lang="en-US" dirty="0"/>
              <a:t>Must be able to make informed decisions</a:t>
            </a:r>
          </a:p>
          <a:p>
            <a:pPr marL="914400" lvl="1" indent="-457200">
              <a:buFont typeface="+mj-lt"/>
              <a:buAutoNum type="arabicPeriod"/>
            </a:pPr>
            <a:r>
              <a:rPr lang="en-US" dirty="0"/>
              <a:t>Understanding a Board Members</a:t>
            </a:r>
            <a:br>
              <a:rPr lang="en-US" dirty="0"/>
            </a:br>
            <a:r>
              <a:rPr lang="en-US" dirty="0"/>
              <a:t>Responsibilities	</a:t>
            </a:r>
            <a:br>
              <a:rPr lang="en-US" dirty="0"/>
            </a:br>
            <a:r>
              <a:rPr lang="en-US" dirty="0"/>
              <a:t>Duties of care, Loyalty &amp; Obedience</a:t>
            </a:r>
          </a:p>
          <a:p>
            <a:pPr marL="914400" lvl="1" indent="-457200">
              <a:buFont typeface="+mj-lt"/>
              <a:buAutoNum type="arabicPeriod"/>
            </a:pPr>
            <a:r>
              <a:rPr lang="en-US" dirty="0"/>
              <a:t>Personal Liability</a:t>
            </a:r>
          </a:p>
          <a:p>
            <a:pPr marL="914400" lvl="1" indent="-457200">
              <a:buFont typeface="+mj-lt"/>
              <a:buAutoNum type="arabicPeriod"/>
            </a:pPr>
            <a:r>
              <a:rPr lang="en-US" dirty="0"/>
              <a:t>Resources</a:t>
            </a:r>
          </a:p>
        </p:txBody>
      </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a:xfrm>
            <a:off x="402336" y="825227"/>
            <a:ext cx="8303541" cy="535531"/>
          </a:xfrm>
        </p:spPr>
        <p:txBody>
          <a:bodyPr/>
          <a:lstStyle/>
          <a:p>
            <a:r>
              <a:rPr lang="en-US" dirty="0"/>
              <a:t>What Needs to Be Known About the</a:t>
            </a:r>
            <a:br>
              <a:rPr lang="en-US" dirty="0"/>
            </a:br>
            <a:r>
              <a:rPr lang="en-US" dirty="0"/>
              <a:t> Role of the Board</a:t>
            </a:r>
          </a:p>
        </p:txBody>
      </p:sp>
      <p:pic>
        <p:nvPicPr>
          <p:cNvPr id="5" name="Picture 4" descr="Cover of State of Idaho's guide for Board Members, &quot;Service on a Non-Profit Board of Directors&quot;">
            <a:hlinkClick r:id="rId4" action="ppaction://hlinkfile"/>
            <a:extLst>
              <a:ext uri="{FF2B5EF4-FFF2-40B4-BE49-F238E27FC236}">
                <a16:creationId xmlns:a16="http://schemas.microsoft.com/office/drawing/2014/main" id="{0BE074F8-8075-48AC-9E88-FD873F9F77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1" y="2784766"/>
            <a:ext cx="2438400" cy="3768435"/>
          </a:xfrm>
          <a:prstGeom prst="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93042353"/>
      </p:ext>
    </p:extLst>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p:txBody>
          <a:bodyPr/>
          <a:lstStyle/>
          <a:p>
            <a:r>
              <a:rPr lang="en-US" dirty="0"/>
              <a:t>Make yourself known</a:t>
            </a:r>
          </a:p>
          <a:p>
            <a:r>
              <a:rPr lang="en-US" dirty="0"/>
              <a:t>Calendar the dates &amp; plan to attend meetings</a:t>
            </a:r>
          </a:p>
          <a:p>
            <a:r>
              <a:rPr lang="en-US" dirty="0"/>
              <a:t>Prepare brief summaries of nutrition program activities</a:t>
            </a:r>
          </a:p>
          <a:p>
            <a:r>
              <a:rPr lang="en-US" dirty="0"/>
              <a:t>Ask to be added to their agenda for updates</a:t>
            </a:r>
          </a:p>
          <a:p>
            <a:r>
              <a:rPr lang="en-US" dirty="0"/>
              <a:t>Make sure all board members know how to contact you</a:t>
            </a: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p:txBody>
          <a:bodyPr/>
          <a:lstStyle/>
          <a:p>
            <a:r>
              <a:rPr lang="en-US" dirty="0"/>
              <a:t>How to Interact with the Board</a:t>
            </a:r>
          </a:p>
        </p:txBody>
      </p:sp>
    </p:spTree>
    <p:custDataLst>
      <p:tags r:id="rId1"/>
    </p:custDataLst>
    <p:extLst>
      <p:ext uri="{BB962C8B-B14F-4D97-AF65-F5344CB8AC3E}">
        <p14:creationId xmlns:p14="http://schemas.microsoft.com/office/powerpoint/2010/main" val="365687906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EFCF3BE-454E-4D9E-B779-3C6B1AADCDC6}"/>
              </a:ext>
            </a:extLst>
          </p:cNvPr>
          <p:cNvPicPr>
            <a:picLocks noGrp="1" noChangeAspect="1"/>
          </p:cNvPicPr>
          <p:nvPr>
            <p:ph type="pic" sz="quarter" idx="10"/>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3000" y="-58770"/>
            <a:ext cx="7069170" cy="7069170"/>
          </a:xfrm>
        </p:spPr>
      </p:pic>
      <p:sp>
        <p:nvSpPr>
          <p:cNvPr id="3" name="Title 2">
            <a:extLst>
              <a:ext uri="{FF2B5EF4-FFF2-40B4-BE49-F238E27FC236}">
                <a16:creationId xmlns:a16="http://schemas.microsoft.com/office/drawing/2014/main" id="{8BA73263-DE5B-43F3-9B17-D6DC91AA2EDE}"/>
              </a:ext>
            </a:extLst>
          </p:cNvPr>
          <p:cNvSpPr>
            <a:spLocks noGrp="1"/>
          </p:cNvSpPr>
          <p:nvPr>
            <p:ph type="title"/>
          </p:nvPr>
        </p:nvSpPr>
        <p:spPr>
          <a:xfrm>
            <a:off x="1371600" y="124370"/>
            <a:ext cx="6723584" cy="630897"/>
          </a:xfrm>
        </p:spPr>
        <p:txBody>
          <a:bodyPr/>
          <a:lstStyle/>
          <a:p>
            <a:r>
              <a:rPr lang="en-US" b="1" cap="small" dirty="0">
                <a:effectLst>
                  <a:outerShdw blurRad="38100" dist="38100" dir="2700000" algn="tl">
                    <a:srgbClr val="000000">
                      <a:alpha val="43137"/>
                    </a:srgbClr>
                  </a:outerShdw>
                </a:effectLst>
              </a:rPr>
              <a:t>Area V: 13 Meal Providers</a:t>
            </a:r>
            <a:endParaRPr lang="en-US" b="1" cap="none" dirty="0">
              <a:latin typeface="+mn-lt"/>
            </a:endParaRPr>
          </a:p>
        </p:txBody>
      </p:sp>
      <p:sp>
        <p:nvSpPr>
          <p:cNvPr id="2" name="Text Box 2">
            <a:extLst>
              <a:ext uri="{FF2B5EF4-FFF2-40B4-BE49-F238E27FC236}">
                <a16:creationId xmlns:a16="http://schemas.microsoft.com/office/drawing/2014/main" id="{5C76C5D1-E032-405E-A872-D22C10B159C3}"/>
              </a:ext>
            </a:extLst>
          </p:cNvPr>
          <p:cNvSpPr txBox="1">
            <a:spLocks noChangeArrowheads="1"/>
          </p:cNvSpPr>
          <p:nvPr/>
        </p:nvSpPr>
        <p:spPr bwMode="auto">
          <a:xfrm>
            <a:off x="3352800" y="1387474"/>
            <a:ext cx="3594100" cy="1431926"/>
          </a:xfrm>
          <a:prstGeom prst="rect">
            <a:avLst/>
          </a:prstGeom>
          <a:noFill/>
          <a:ln>
            <a:noFill/>
          </a:ln>
          <a:effectLst/>
          <a:extLst>
            <a:ext uri="{909E8E84-426E-40DD-AFC4-6F175D3DCCD1}">
              <a14:hiddenFill xmlns:a14="http://schemas.microsoft.com/office/drawing/2010/main">
                <a:solidFill>
                  <a:srgbClr val="AE2F25"/>
                </a:solidFill>
              </a14:hiddenFill>
            </a:ext>
            <a:ext uri="{91240B29-F687-4F45-9708-019B960494DF}">
              <a14:hiddenLine xmlns:a14="http://schemas.microsoft.com/office/drawing/2010/main" w="25400" algn="ctr">
                <a:solidFill>
                  <a:srgbClr val="203260"/>
                </a:solidFill>
                <a:miter lim="800000"/>
                <a:headEnd/>
                <a:tailEnd/>
              </a14:hiddenLine>
            </a:ext>
            <a:ext uri="{AF507438-7753-43E0-B8FC-AC1667EBCBE1}">
              <a14:hiddenEffects xmlns:a14="http://schemas.microsoft.com/office/drawing/2010/main">
                <a:effectLst>
                  <a:outerShdw dist="35921" dir="2700000" algn="ctr" rotWithShape="0">
                    <a:srgbClr val="6C0ECB"/>
                  </a:outerShdw>
                </a:effectLst>
              </a14:hiddenEffects>
            </a:ext>
          </a:ex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en-US" altLang="en-US" sz="3600" b="1" dirty="0">
                <a:solidFill>
                  <a:srgbClr val="6C0ECB"/>
                </a:solidFill>
                <a:latin typeface="Calibri" panose="020F0502020204030204" pitchFamily="34" charset="0"/>
              </a:rPr>
              <a:t>126,914</a:t>
            </a:r>
            <a:r>
              <a:rPr kumimoji="0" lang="en-US" altLang="en-US" sz="3600" b="1" i="0" u="none" strike="noStrike" cap="none" normalizeH="0" baseline="0" dirty="0">
                <a:ln>
                  <a:noFill/>
                </a:ln>
                <a:solidFill>
                  <a:srgbClr val="6C0ECB"/>
                </a:solidFill>
                <a:effectLst/>
                <a:latin typeface="Trebuchet MS" panose="020B0603020202020204" pitchFamily="34" charset="0"/>
              </a:rPr>
              <a:t> </a:t>
            </a:r>
            <a:r>
              <a:rPr kumimoji="0" lang="en-US" altLang="en-US" sz="2000" b="1" i="0" u="none" strike="noStrike" cap="none" normalizeH="0" baseline="0" dirty="0">
                <a:ln>
                  <a:noFill/>
                </a:ln>
                <a:solidFill>
                  <a:srgbClr val="6C0ECB"/>
                </a:solidFill>
                <a:effectLst/>
                <a:latin typeface="Trebuchet MS" panose="020B0603020202020204" pitchFamily="34" charset="0"/>
              </a:rPr>
              <a:t>meals provided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62" name="Picture 14" descr="Fork and knife">
            <a:extLst>
              <a:ext uri="{FF2B5EF4-FFF2-40B4-BE49-F238E27FC236}">
                <a16:creationId xmlns:a16="http://schemas.microsoft.com/office/drawing/2014/main" id="{C986BE1C-E526-4A9C-9AE7-1F5ED3B7AC70}"/>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bwMode="auto">
          <a:xfrm>
            <a:off x="2257536" y="1241502"/>
            <a:ext cx="942864" cy="942864"/>
          </a:xfrm>
          <a:prstGeom prst="rect">
            <a:avLst/>
          </a:prstGeom>
          <a:noFill/>
          <a:ln>
            <a:noFill/>
          </a:ln>
          <a:effectLst/>
          <a:extLst>
            <a:ext uri="{909E8E84-426E-40DD-AFC4-6F175D3DCCD1}">
              <a14:hiddenFill xmlns:a14="http://schemas.microsoft.com/office/drawing/2010/main">
                <a:solidFill>
                  <a:srgbClr val="AE2F25"/>
                </a:solidFill>
              </a14:hiddenFill>
            </a:ext>
            <a:ext uri="{91240B29-F687-4F45-9708-019B960494DF}">
              <a14:hiddenLine xmlns:a14="http://schemas.microsoft.com/office/drawing/2010/main" w="25400" algn="ctr">
                <a:solidFill>
                  <a:srgbClr val="203260"/>
                </a:solidFill>
                <a:miter lim="800000"/>
                <a:headEnd/>
                <a:tailEnd/>
              </a14:hiddenLine>
            </a:ext>
            <a:ext uri="{AF507438-7753-43E0-B8FC-AC1667EBCBE1}">
              <a14:hiddenEffects xmlns:a14="http://schemas.microsoft.com/office/drawing/2010/main">
                <a:effectLst>
                  <a:outerShdw dist="35921" dir="2700000" algn="ctr" rotWithShape="0">
                    <a:srgbClr val="6C0ECB"/>
                  </a:outerShdw>
                </a:effectLst>
              </a14:hiddenEffects>
            </a:ext>
          </a:extLst>
        </p:spPr>
      </p:pic>
      <p:pic>
        <p:nvPicPr>
          <p:cNvPr id="2066" name="Picture 18" descr="Person icon">
            <a:extLst>
              <a:ext uri="{FF2B5EF4-FFF2-40B4-BE49-F238E27FC236}">
                <a16:creationId xmlns:a16="http://schemas.microsoft.com/office/drawing/2014/main" id="{361274FB-CCCD-4F5D-BB17-A6621479BF9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25131" y="5010654"/>
            <a:ext cx="614362" cy="639763"/>
          </a:xfrm>
          <a:prstGeom prst="rect">
            <a:avLst/>
          </a:prstGeom>
          <a:noFill/>
          <a:ln>
            <a:noFill/>
          </a:ln>
          <a:effectLst/>
          <a:extLst>
            <a:ext uri="{909E8E84-426E-40DD-AFC4-6F175D3DCCD1}">
              <a14:hiddenFill xmlns:a14="http://schemas.microsoft.com/office/drawing/2010/main">
                <a:solidFill>
                  <a:srgbClr val="AE2F25"/>
                </a:solidFill>
              </a14:hiddenFill>
            </a:ext>
            <a:ext uri="{91240B29-F687-4F45-9708-019B960494DF}">
              <a14:hiddenLine xmlns:a14="http://schemas.microsoft.com/office/drawing/2010/main" w="25400" algn="ctr">
                <a:solidFill>
                  <a:srgbClr val="203260"/>
                </a:solidFill>
                <a:miter lim="800000"/>
                <a:headEnd/>
                <a:tailEnd/>
              </a14:hiddenLine>
            </a:ext>
            <a:ext uri="{AF507438-7753-43E0-B8FC-AC1667EBCBE1}">
              <a14:hiddenEffects xmlns:a14="http://schemas.microsoft.com/office/drawing/2010/main">
                <a:effectLst>
                  <a:outerShdw dist="35921" dir="2700000" algn="ctr" rotWithShape="0">
                    <a:srgbClr val="6C0ECB"/>
                  </a:outerShdw>
                </a:effectLst>
              </a14:hiddenEffects>
            </a:ext>
          </a:extLst>
        </p:spPr>
      </p:pic>
      <p:sp>
        <p:nvSpPr>
          <p:cNvPr id="15" name="Text Box 20">
            <a:extLst>
              <a:ext uri="{FF2B5EF4-FFF2-40B4-BE49-F238E27FC236}">
                <a16:creationId xmlns:a16="http://schemas.microsoft.com/office/drawing/2014/main" id="{EBC5080C-E216-42AE-8E41-1C92A5F18D68}"/>
              </a:ext>
            </a:extLst>
          </p:cNvPr>
          <p:cNvSpPr txBox="1">
            <a:spLocks noChangeArrowheads="1"/>
          </p:cNvSpPr>
          <p:nvPr/>
        </p:nvSpPr>
        <p:spPr bwMode="auto">
          <a:xfrm>
            <a:off x="4357721" y="2514600"/>
            <a:ext cx="2497138" cy="639763"/>
          </a:xfrm>
          <a:prstGeom prst="rect">
            <a:avLst/>
          </a:prstGeom>
          <a:noFill/>
          <a:ln>
            <a:noFill/>
          </a:ln>
          <a:effectLst/>
          <a:extLst>
            <a:ext uri="{909E8E84-426E-40DD-AFC4-6F175D3DCCD1}">
              <a14:hiddenFill xmlns:a14="http://schemas.microsoft.com/office/drawing/2010/main">
                <a:solidFill>
                  <a:srgbClr val="AE2F25"/>
                </a:solidFill>
              </a14:hiddenFill>
            </a:ext>
            <a:ext uri="{91240B29-F687-4F45-9708-019B960494DF}">
              <a14:hiddenLine xmlns:a14="http://schemas.microsoft.com/office/drawing/2010/main" w="25400" algn="ctr">
                <a:solidFill>
                  <a:srgbClr val="203260"/>
                </a:solidFill>
                <a:miter lim="800000"/>
                <a:headEnd/>
                <a:tailEnd/>
              </a14:hiddenLine>
            </a:ext>
            <a:ext uri="{AF507438-7753-43E0-B8FC-AC1667EBCBE1}">
              <a14:hiddenEffects xmlns:a14="http://schemas.microsoft.com/office/drawing/2010/main">
                <a:effectLst>
                  <a:outerShdw dist="35921" dir="2700000" algn="ctr" rotWithShape="0">
                    <a:srgbClr val="6C0ECB"/>
                  </a:outerShdw>
                </a:effectLst>
              </a14:hiddenEffects>
            </a:ext>
          </a:ex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en-US" altLang="en-US" sz="3600" b="1" dirty="0">
                <a:solidFill>
                  <a:srgbClr val="6C0ECB"/>
                </a:solidFill>
                <a:latin typeface="Trebuchet MS" panose="020B0603020202020204" pitchFamily="34" charset="0"/>
              </a:rPr>
              <a:t>2,484 </a:t>
            </a:r>
            <a:r>
              <a:rPr kumimoji="0" lang="en-US" altLang="en-US" sz="2000" b="1" i="0" u="none" strike="noStrike" cap="none" normalizeH="0" baseline="0" dirty="0">
                <a:ln>
                  <a:noFill/>
                </a:ln>
                <a:solidFill>
                  <a:srgbClr val="6C0ECB"/>
                </a:solidFill>
                <a:effectLst/>
                <a:latin typeface="Trebuchet MS" panose="020B0603020202020204" pitchFamily="34" charset="0"/>
              </a:rPr>
              <a:t>clients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69" name="Picture 21" descr="Users">
            <a:extLst>
              <a:ext uri="{FF2B5EF4-FFF2-40B4-BE49-F238E27FC236}">
                <a16:creationId xmlns:a16="http://schemas.microsoft.com/office/drawing/2014/main" id="{81CFFD04-0BF0-4539-AA80-91FFCE481C88}"/>
              </a:ext>
            </a:extLst>
          </p:cNvPr>
          <p:cNvPicPr>
            <a:picLocks noChangeAspect="1" noChangeArrowheads="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bwMode="auto">
          <a:xfrm>
            <a:off x="2895600" y="2433636"/>
            <a:ext cx="1147764" cy="1147764"/>
          </a:xfrm>
          <a:prstGeom prst="rect">
            <a:avLst/>
          </a:prstGeom>
          <a:noFill/>
          <a:ln>
            <a:noFill/>
          </a:ln>
          <a:effectLst/>
          <a:extLst>
            <a:ext uri="{909E8E84-426E-40DD-AFC4-6F175D3DCCD1}">
              <a14:hiddenFill xmlns:a14="http://schemas.microsoft.com/office/drawing/2010/main">
                <a:solidFill>
                  <a:srgbClr val="AE2F25"/>
                </a:solidFill>
              </a14:hiddenFill>
            </a:ext>
            <a:ext uri="{91240B29-F687-4F45-9708-019B960494DF}">
              <a14:hiddenLine xmlns:a14="http://schemas.microsoft.com/office/drawing/2010/main" w="25400" algn="ctr">
                <a:solidFill>
                  <a:srgbClr val="203260"/>
                </a:solidFill>
                <a:miter lim="800000"/>
                <a:headEnd/>
                <a:tailEnd/>
              </a14:hiddenLine>
            </a:ext>
            <a:ext uri="{AF507438-7753-43E0-B8FC-AC1667EBCBE1}">
              <a14:hiddenEffects xmlns:a14="http://schemas.microsoft.com/office/drawing/2010/main">
                <a:effectLst>
                  <a:outerShdw dist="35921" dir="2700000" algn="ctr" rotWithShape="0">
                    <a:srgbClr val="6C0ECB"/>
                  </a:outerShdw>
                </a:effectLst>
              </a14:hiddenEffects>
            </a:ext>
          </a:extLst>
        </p:spPr>
      </p:pic>
      <p:sp>
        <p:nvSpPr>
          <p:cNvPr id="9" name="Text Box 20">
            <a:extLst>
              <a:ext uri="{FF2B5EF4-FFF2-40B4-BE49-F238E27FC236}">
                <a16:creationId xmlns:a16="http://schemas.microsoft.com/office/drawing/2014/main" id="{E23D4DC3-0E28-416B-AE4E-DC4F7A466166}"/>
              </a:ext>
            </a:extLst>
          </p:cNvPr>
          <p:cNvSpPr txBox="1">
            <a:spLocks noChangeArrowheads="1"/>
          </p:cNvSpPr>
          <p:nvPr/>
        </p:nvSpPr>
        <p:spPr bwMode="auto">
          <a:xfrm>
            <a:off x="6034781" y="4370891"/>
            <a:ext cx="2956819" cy="639763"/>
          </a:xfrm>
          <a:prstGeom prst="rect">
            <a:avLst/>
          </a:prstGeom>
          <a:noFill/>
          <a:ln>
            <a:noFill/>
          </a:ln>
          <a:effectLst/>
          <a:extLst>
            <a:ext uri="{909E8E84-426E-40DD-AFC4-6F175D3DCCD1}">
              <a14:hiddenFill xmlns:a14="http://schemas.microsoft.com/office/drawing/2010/main">
                <a:solidFill>
                  <a:srgbClr val="AE2F25"/>
                </a:solidFill>
              </a14:hiddenFill>
            </a:ext>
            <a:ext uri="{91240B29-F687-4F45-9708-019B960494DF}">
              <a14:hiddenLine xmlns:a14="http://schemas.microsoft.com/office/drawing/2010/main" w="25400" algn="ctr">
                <a:solidFill>
                  <a:srgbClr val="203260"/>
                </a:solidFill>
                <a:miter lim="800000"/>
                <a:headEnd/>
                <a:tailEnd/>
              </a14:hiddenLine>
            </a:ext>
            <a:ext uri="{AF507438-7753-43E0-B8FC-AC1667EBCBE1}">
              <a14:hiddenEffects xmlns:a14="http://schemas.microsoft.com/office/drawing/2010/main">
                <a:effectLst>
                  <a:outerShdw dist="35921" dir="2700000" algn="ctr" rotWithShape="0">
                    <a:srgbClr val="6C0ECB"/>
                  </a:outerShdw>
                </a:effectLst>
              </a14:hiddenEffects>
            </a:ext>
          </a:ex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en-US" altLang="en-US" sz="3600" b="1" dirty="0">
                <a:solidFill>
                  <a:srgbClr val="6C0ECB"/>
                </a:solidFill>
                <a:latin typeface="Trebuchet MS" panose="020B0603020202020204" pitchFamily="34" charset="0"/>
              </a:rPr>
              <a:t>$269,286</a:t>
            </a:r>
            <a:r>
              <a:rPr lang="en-US" altLang="en-US" sz="2000" b="1" dirty="0">
                <a:solidFill>
                  <a:srgbClr val="6C0ECB"/>
                </a:solidFill>
                <a:latin typeface="Trebuchet MS" panose="020B0603020202020204" pitchFamily="34" charset="0"/>
              </a:rPr>
              <a:t> </a:t>
            </a:r>
            <a:r>
              <a:rPr kumimoji="0" lang="en-US" altLang="en-US" sz="2000" b="1" i="0" u="none" strike="noStrike" cap="none" normalizeH="0" baseline="0" dirty="0">
                <a:ln>
                  <a:noFill/>
                </a:ln>
                <a:solidFill>
                  <a:srgbClr val="6C0ECB"/>
                </a:solidFill>
                <a:effectLst/>
                <a:latin typeface="Trebuchet MS" panose="020B0603020202020204" pitchFamily="34" charset="0"/>
              </a:rPr>
              <a:t>total provided to Area Nutrition Programs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 name="Picture 5" descr="A close up of a logo&#10;&#10;Description generated with very high confidence">
            <a:extLst>
              <a:ext uri="{FF2B5EF4-FFF2-40B4-BE49-F238E27FC236}">
                <a16:creationId xmlns:a16="http://schemas.microsoft.com/office/drawing/2014/main" id="{4D6FE0E6-87FC-44B9-B587-36070AC0371A}"/>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4641085" y="4412485"/>
            <a:ext cx="1226315" cy="1226315"/>
          </a:xfrm>
          <a:prstGeom prst="rect">
            <a:avLst/>
          </a:prstGeom>
        </p:spPr>
      </p:pic>
      <p:sp>
        <p:nvSpPr>
          <p:cNvPr id="7" name="TextBox 6">
            <a:extLst>
              <a:ext uri="{FF2B5EF4-FFF2-40B4-BE49-F238E27FC236}">
                <a16:creationId xmlns:a16="http://schemas.microsoft.com/office/drawing/2014/main" id="{2CC5C24A-72B3-489B-9D01-192C663240FB}"/>
              </a:ext>
            </a:extLst>
          </p:cNvPr>
          <p:cNvSpPr txBox="1"/>
          <p:nvPr/>
        </p:nvSpPr>
        <p:spPr>
          <a:xfrm>
            <a:off x="4641084" y="6106180"/>
            <a:ext cx="3893315" cy="523220"/>
          </a:xfrm>
          <a:prstGeom prst="rect">
            <a:avLst/>
          </a:prstGeom>
          <a:noFill/>
        </p:spPr>
        <p:txBody>
          <a:bodyPr wrap="square" rtlCol="0">
            <a:spAutoFit/>
          </a:bodyPr>
          <a:lstStyle/>
          <a:p>
            <a:r>
              <a:rPr lang="en-US" sz="1400" dirty="0"/>
              <a:t>Figures from FY2017 (10/01/2016-09/30/2017). </a:t>
            </a:r>
            <a:br>
              <a:rPr lang="en-US" sz="1400" dirty="0"/>
            </a:br>
            <a:r>
              <a:rPr lang="en-US" sz="1400" dirty="0"/>
              <a:t>Dollars total Title III C1, C2 and NSIP funding </a:t>
            </a:r>
          </a:p>
        </p:txBody>
      </p:sp>
    </p:spTree>
    <p:custDataLst>
      <p:tags r:id="rId1"/>
    </p:custDataLst>
    <p:extLst>
      <p:ext uri="{BB962C8B-B14F-4D97-AF65-F5344CB8AC3E}">
        <p14:creationId xmlns:p14="http://schemas.microsoft.com/office/powerpoint/2010/main" val="912051637"/>
      </p:ext>
    </p:extLst>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701CA-157F-4E39-8AFE-9801080FED95}"/>
              </a:ext>
            </a:extLst>
          </p:cNvPr>
          <p:cNvSpPr>
            <a:spLocks noGrp="1"/>
          </p:cNvSpPr>
          <p:nvPr>
            <p:ph type="title"/>
          </p:nvPr>
        </p:nvSpPr>
        <p:spPr/>
        <p:txBody>
          <a:bodyPr/>
          <a:lstStyle/>
          <a:p>
            <a:r>
              <a:rPr lang="en-US" dirty="0"/>
              <a:t>Your </a:t>
            </a:r>
            <a:br>
              <a:rPr lang="en-US" dirty="0"/>
            </a:br>
            <a:r>
              <a:rPr lang="en-US" dirty="0"/>
              <a:t>Non-Profit Board Toolkit</a:t>
            </a:r>
          </a:p>
        </p:txBody>
      </p:sp>
      <p:sp>
        <p:nvSpPr>
          <p:cNvPr id="3" name="Content Placeholder 2">
            <a:extLst>
              <a:ext uri="{FF2B5EF4-FFF2-40B4-BE49-F238E27FC236}">
                <a16:creationId xmlns:a16="http://schemas.microsoft.com/office/drawing/2014/main" id="{B810EAD0-8299-494E-B4C2-C8DD4914E2FD}"/>
              </a:ext>
            </a:extLst>
          </p:cNvPr>
          <p:cNvSpPr>
            <a:spLocks noGrp="1"/>
          </p:cNvSpPr>
          <p:nvPr>
            <p:ph sz="quarter" idx="16"/>
          </p:nvPr>
        </p:nvSpPr>
        <p:spPr/>
        <p:txBody>
          <a:bodyPr/>
          <a:lstStyle/>
          <a:p>
            <a:r>
              <a:rPr lang="en-US" dirty="0"/>
              <a:t>Idaho’s Non-Profit Guide for Board Members</a:t>
            </a:r>
            <a:br>
              <a:rPr lang="en-US" dirty="0"/>
            </a:br>
            <a:r>
              <a:rPr lang="en-US" sz="2000" dirty="0"/>
              <a:t>(</a:t>
            </a:r>
            <a:r>
              <a:rPr lang="en-US" sz="2000" i="1" dirty="0"/>
              <a:t>FA13_BoardMembersServiceNonprofit)</a:t>
            </a:r>
            <a:endParaRPr lang="en-US" sz="2000" i="1" dirty="0">
              <a:hlinkClick r:id="rId4"/>
            </a:endParaRPr>
          </a:p>
          <a:p>
            <a:pPr lvl="1"/>
            <a:r>
              <a:rPr lang="en-US" dirty="0"/>
              <a:t>Also available </a:t>
            </a:r>
            <a:r>
              <a:rPr lang="en-US" dirty="0">
                <a:hlinkClick r:id="rId4"/>
              </a:rPr>
              <a:t>online</a:t>
            </a:r>
            <a:endParaRPr lang="en-US" dirty="0"/>
          </a:p>
        </p:txBody>
      </p:sp>
      <p:sp>
        <p:nvSpPr>
          <p:cNvPr id="5" name="TextBox 4">
            <a:extLst>
              <a:ext uri="{FF2B5EF4-FFF2-40B4-BE49-F238E27FC236}">
                <a16:creationId xmlns:a16="http://schemas.microsoft.com/office/drawing/2014/main" id="{263064D6-EFB3-4BB2-89B3-3527779207E3}"/>
              </a:ext>
            </a:extLst>
          </p:cNvPr>
          <p:cNvSpPr txBox="1"/>
          <p:nvPr/>
        </p:nvSpPr>
        <p:spPr>
          <a:xfrm>
            <a:off x="4700588" y="5715000"/>
            <a:ext cx="3757612" cy="584775"/>
          </a:xfrm>
          <a:prstGeom prst="rect">
            <a:avLst/>
          </a:prstGeom>
          <a:noFill/>
        </p:spPr>
        <p:txBody>
          <a:bodyPr wrap="square" rtlCol="0">
            <a:spAutoFit/>
          </a:bodyPr>
          <a:lstStyle/>
          <a:p>
            <a:pPr algn="ctr"/>
            <a:r>
              <a:rPr lang="en-US" sz="1600" i="1" dirty="0"/>
              <a:t>Items can be found in your training packet or from the </a:t>
            </a:r>
            <a:r>
              <a:rPr lang="en-US" sz="1600" i="1" dirty="0">
                <a:hlinkClick r:id="rId5"/>
              </a:rPr>
              <a:t>ICOA website</a:t>
            </a:r>
            <a:endParaRPr lang="en-US" sz="1600" i="1" dirty="0"/>
          </a:p>
        </p:txBody>
      </p:sp>
    </p:spTree>
    <p:custDataLst>
      <p:tags r:id="rId1"/>
    </p:custDataLst>
    <p:extLst>
      <p:ext uri="{BB962C8B-B14F-4D97-AF65-F5344CB8AC3E}">
        <p14:creationId xmlns:p14="http://schemas.microsoft.com/office/powerpoint/2010/main" val="882437218"/>
      </p:ext>
    </p:extLst>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AA703-3C00-488C-AD5F-4BD2FCFB9A12}"/>
              </a:ext>
            </a:extLst>
          </p:cNvPr>
          <p:cNvSpPr>
            <a:spLocks noGrp="1"/>
          </p:cNvSpPr>
          <p:nvPr>
            <p:ph type="title"/>
          </p:nvPr>
        </p:nvSpPr>
        <p:spPr/>
        <p:txBody>
          <a:bodyPr/>
          <a:lstStyle/>
          <a:p>
            <a:r>
              <a:rPr lang="en-US" dirty="0"/>
              <a:t>Summing It Up: The Role of the Board</a:t>
            </a:r>
          </a:p>
        </p:txBody>
      </p:sp>
      <p:sp>
        <p:nvSpPr>
          <p:cNvPr id="3" name="Content Placeholder 2">
            <a:extLst>
              <a:ext uri="{FF2B5EF4-FFF2-40B4-BE49-F238E27FC236}">
                <a16:creationId xmlns:a16="http://schemas.microsoft.com/office/drawing/2014/main" id="{3A01B5A1-8B39-4485-BCF4-C3E1108924B5}"/>
              </a:ext>
            </a:extLst>
          </p:cNvPr>
          <p:cNvSpPr>
            <a:spLocks noGrp="1"/>
          </p:cNvSpPr>
          <p:nvPr>
            <p:ph sz="quarter" idx="16"/>
          </p:nvPr>
        </p:nvSpPr>
        <p:spPr/>
        <p:txBody>
          <a:bodyPr>
            <a:noAutofit/>
          </a:bodyPr>
          <a:lstStyle/>
          <a:p>
            <a:r>
              <a:rPr lang="en-US" dirty="0"/>
              <a:t>Focus Area 13</a:t>
            </a:r>
          </a:p>
          <a:p>
            <a:pPr marL="285750" lvl="0" indent="-285750" algn="l">
              <a:buFont typeface="Wingdings" panose="05000000000000000000" pitchFamily="2" charset="2"/>
              <a:buChar char="ü"/>
            </a:pPr>
            <a:r>
              <a:rPr lang="en-US" b="0" dirty="0"/>
              <a:t>Knowledge of a Board member’s role &amp; what the board members should know about the Nutrition Program</a:t>
            </a:r>
          </a:p>
          <a:p>
            <a:pPr marL="342900" lvl="0" indent="-342900" algn="l">
              <a:buFont typeface="Wingdings" panose="05000000000000000000" pitchFamily="2" charset="2"/>
              <a:buChar char="§"/>
            </a:pPr>
            <a:r>
              <a:rPr lang="en-US" b="0" dirty="0"/>
              <a:t>Make yourself known</a:t>
            </a:r>
          </a:p>
          <a:p>
            <a:pPr marL="342900" indent="-342900" algn="l">
              <a:buFont typeface="Wingdings" panose="05000000000000000000" pitchFamily="2" charset="2"/>
              <a:buChar char="§"/>
            </a:pPr>
            <a:r>
              <a:rPr lang="en-US" b="0" dirty="0"/>
              <a:t>Attend board meetings</a:t>
            </a:r>
          </a:p>
          <a:p>
            <a:pPr marL="342900" indent="-342900" algn="l">
              <a:buFont typeface="Wingdings" panose="05000000000000000000" pitchFamily="2" charset="2"/>
              <a:buChar char="§"/>
            </a:pPr>
            <a:r>
              <a:rPr lang="en-US" b="0" dirty="0"/>
              <a:t>Provide regular updates</a:t>
            </a:r>
          </a:p>
          <a:p>
            <a:pPr marL="342900" lvl="0" indent="-342900" algn="l">
              <a:buFont typeface="Wingdings" panose="05000000000000000000" pitchFamily="2" charset="2"/>
              <a:buChar char="§"/>
            </a:pPr>
            <a:r>
              <a:rPr lang="en-US" b="0" dirty="0"/>
              <a:t>Be engaged</a:t>
            </a:r>
          </a:p>
        </p:txBody>
      </p:sp>
    </p:spTree>
    <p:custDataLst>
      <p:tags r:id="rId1"/>
    </p:custDataLst>
    <p:extLst>
      <p:ext uri="{BB962C8B-B14F-4D97-AF65-F5344CB8AC3E}">
        <p14:creationId xmlns:p14="http://schemas.microsoft.com/office/powerpoint/2010/main" val="3006529298"/>
      </p:ext>
    </p:extLst>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E972092-74EE-47CB-9009-24CD828AAF3D}"/>
              </a:ext>
            </a:extLst>
          </p:cNvPr>
          <p:cNvSpPr>
            <a:spLocks noGrp="1"/>
          </p:cNvSpPr>
          <p:nvPr>
            <p:ph type="title"/>
          </p:nvPr>
        </p:nvSpPr>
        <p:spPr/>
        <p:txBody>
          <a:bodyPr/>
          <a:lstStyle/>
          <a:p>
            <a:r>
              <a:rPr lang="en-US" sz="2000" dirty="0"/>
              <a:t>Focus Area 14:</a:t>
            </a:r>
            <a:br>
              <a:rPr lang="en-US" sz="2000" dirty="0"/>
            </a:br>
            <a:r>
              <a:rPr lang="en-US" dirty="0"/>
              <a:t>Menu Approval</a:t>
            </a:r>
          </a:p>
        </p:txBody>
      </p:sp>
    </p:spTree>
    <p:custDataLst>
      <p:tags r:id="rId1"/>
    </p:custDataLst>
    <p:extLst>
      <p:ext uri="{BB962C8B-B14F-4D97-AF65-F5344CB8AC3E}">
        <p14:creationId xmlns:p14="http://schemas.microsoft.com/office/powerpoint/2010/main" val="3163860983"/>
      </p:ext>
    </p:extLst>
  </p:cSld>
  <p:clrMapOvr>
    <a:masterClrMapping/>
  </p:clrMapOvr>
  <p:transition spd="med"/>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p:txBody>
          <a:bodyPr/>
          <a:lstStyle/>
          <a:p>
            <a:r>
              <a:rPr lang="en-US" dirty="0"/>
              <a:t>Complies with requirement for approval by</a:t>
            </a:r>
            <a:br>
              <a:rPr lang="en-US" dirty="0"/>
            </a:br>
            <a:r>
              <a:rPr lang="en-US" dirty="0"/>
              <a:t>registered Dietician or Nutritionist (“Dietician”)</a:t>
            </a:r>
            <a:br>
              <a:rPr lang="en-US" dirty="0"/>
            </a:br>
            <a:r>
              <a:rPr lang="en-US" dirty="0"/>
              <a:t>Allows “second set of eyes” to review menu</a:t>
            </a:r>
          </a:p>
          <a:p>
            <a:r>
              <a:rPr lang="en-US" dirty="0"/>
              <a:t>Promotes balanced, nourishing meals for consumers</a:t>
            </a: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p:txBody>
          <a:bodyPr/>
          <a:lstStyle/>
          <a:p>
            <a:r>
              <a:rPr lang="en-US" dirty="0"/>
              <a:t>Why Approve Menus</a:t>
            </a:r>
          </a:p>
        </p:txBody>
      </p:sp>
    </p:spTree>
    <p:custDataLst>
      <p:tags r:id="rId1"/>
    </p:custDataLst>
    <p:extLst>
      <p:ext uri="{BB962C8B-B14F-4D97-AF65-F5344CB8AC3E}">
        <p14:creationId xmlns:p14="http://schemas.microsoft.com/office/powerpoint/2010/main" val="295186501"/>
      </p:ext>
    </p:extLst>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510226-4945-4559-8CAB-366D28CECF1B}"/>
              </a:ext>
            </a:extLst>
          </p:cNvPr>
          <p:cNvSpPr>
            <a:spLocks noGrp="1"/>
          </p:cNvSpPr>
          <p:nvPr>
            <p:ph sz="quarter" idx="16"/>
          </p:nvPr>
        </p:nvSpPr>
        <p:spPr/>
        <p:txBody>
          <a:bodyPr/>
          <a:lstStyle/>
          <a:p>
            <a:r>
              <a:rPr lang="en-US" dirty="0"/>
              <a:t>Menus prepared by authorized kitchen staff</a:t>
            </a:r>
          </a:p>
          <a:p>
            <a:r>
              <a:rPr lang="en-US" dirty="0"/>
              <a:t>Completed menus reviewed by Dietician to ensure</a:t>
            </a:r>
            <a:br>
              <a:rPr lang="en-US" dirty="0"/>
            </a:br>
            <a:r>
              <a:rPr lang="en-US" dirty="0"/>
              <a:t>nutritional quality</a:t>
            </a:r>
          </a:p>
          <a:p>
            <a:r>
              <a:rPr lang="en-US" dirty="0"/>
              <a:t>Dietician signs to indicate approval</a:t>
            </a:r>
          </a:p>
          <a:p>
            <a:r>
              <a:rPr lang="en-US" dirty="0"/>
              <a:t>Signed menus retained for reference &amp; audit purposes</a:t>
            </a:r>
          </a:p>
        </p:txBody>
      </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p:txBody>
          <a:bodyPr/>
          <a:lstStyle/>
          <a:p>
            <a:r>
              <a:rPr lang="en-US" dirty="0"/>
              <a:t>What Menu Approval Requires</a:t>
            </a:r>
          </a:p>
        </p:txBody>
      </p:sp>
      <p:pic>
        <p:nvPicPr>
          <p:cNvPr id="4" name="Picture 3" descr="Image of a sample blank menu template">
            <a:hlinkClick r:id="rId4" action="ppaction://hlinkfile"/>
            <a:extLst>
              <a:ext uri="{FF2B5EF4-FFF2-40B4-BE49-F238E27FC236}">
                <a16:creationId xmlns:a16="http://schemas.microsoft.com/office/drawing/2014/main" id="{A879FF75-0C5A-4A22-B3DD-2A1311D61B3F}"/>
              </a:ext>
            </a:extLst>
          </p:cNvPr>
          <p:cNvPicPr/>
          <p:nvPr/>
        </p:nvPicPr>
        <p:blipFill>
          <a:blip r:embed="rId5" cstate="print">
            <a:extLst>
              <a:ext uri="{28A0092B-C50C-407E-A947-70E740481C1C}">
                <a14:useLocalDpi xmlns:a14="http://schemas.microsoft.com/office/drawing/2010/main" val="0"/>
              </a:ext>
            </a:extLst>
          </a:blip>
          <a:stretch>
            <a:fillRect/>
          </a:stretch>
        </p:blipFill>
        <p:spPr bwMode="auto">
          <a:xfrm>
            <a:off x="2286000" y="4114800"/>
            <a:ext cx="6248400" cy="2373042"/>
          </a:xfrm>
          <a:prstGeom prst="rect">
            <a:avLst/>
          </a:prstGeom>
          <a:noFill/>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937038936"/>
      </p:ext>
    </p:extLst>
  </p:cSld>
  <p:clrMapOvr>
    <a:masterClrMapping/>
  </p:clrMapOvr>
  <p:transitio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p:txBody>
          <a:bodyPr/>
          <a:lstStyle/>
          <a:p>
            <a:r>
              <a:rPr lang="en-US" dirty="0"/>
              <a:t>Minimum: One month prior to planned service</a:t>
            </a:r>
          </a:p>
          <a:p>
            <a:r>
              <a:rPr lang="en-US" dirty="0"/>
              <a:t>Required: Prior to serving</a:t>
            </a:r>
          </a:p>
        </p:txBody>
      </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p:txBody>
          <a:bodyPr/>
          <a:lstStyle/>
          <a:p>
            <a:r>
              <a:rPr lang="en-US" dirty="0"/>
              <a:t>When Menus Should Be Approved</a:t>
            </a:r>
          </a:p>
        </p:txBody>
      </p:sp>
      <p:pic>
        <p:nvPicPr>
          <p:cNvPr id="4" name="Picture 3" descr="Image of sample menu template, completed for the mnth">
            <a:hlinkClick r:id="rId4" action="ppaction://hlinkfile"/>
            <a:extLst>
              <a:ext uri="{FF2B5EF4-FFF2-40B4-BE49-F238E27FC236}">
                <a16:creationId xmlns:a16="http://schemas.microsoft.com/office/drawing/2014/main" id="{8A7A5E5E-C9BB-4926-831D-A53219ADD1B4}"/>
              </a:ext>
            </a:extLst>
          </p:cNvPr>
          <p:cNvPicPr/>
          <p:nvPr/>
        </p:nvPicPr>
        <p:blipFill>
          <a:blip r:embed="rId5" cstate="print">
            <a:extLst>
              <a:ext uri="{28A0092B-C50C-407E-A947-70E740481C1C}">
                <a14:useLocalDpi xmlns:a14="http://schemas.microsoft.com/office/drawing/2010/main" val="0"/>
              </a:ext>
            </a:extLst>
          </a:blip>
          <a:stretch>
            <a:fillRect/>
          </a:stretch>
        </p:blipFill>
        <p:spPr bwMode="auto">
          <a:xfrm>
            <a:off x="838200" y="2590801"/>
            <a:ext cx="7848600" cy="4038600"/>
          </a:xfrm>
          <a:prstGeom prst="rect">
            <a:avLst/>
          </a:prstGeom>
          <a:noFill/>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856408180"/>
      </p:ext>
    </p:extLst>
  </p:cSld>
  <p:clrMapOvr>
    <a:masterClrMapping/>
  </p:clrMapOvr>
  <p:transition spd="med"/>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p:txBody>
          <a:bodyPr/>
          <a:lstStyle/>
          <a:p>
            <a:r>
              <a:rPr lang="en-US" dirty="0"/>
              <a:t>Use menu template provided by Dietician</a:t>
            </a:r>
          </a:p>
          <a:p>
            <a:r>
              <a:rPr lang="en-US" dirty="0"/>
              <a:t>Complete menu for the month, following template instructions</a:t>
            </a:r>
          </a:p>
          <a:p>
            <a:r>
              <a:rPr lang="en-US" dirty="0"/>
              <a:t>Submit to Dietician &gt;30 days before first service from that menu</a:t>
            </a:r>
          </a:p>
          <a:p>
            <a:r>
              <a:rPr lang="en-US" dirty="0"/>
              <a:t>If menu changed:</a:t>
            </a:r>
          </a:p>
          <a:p>
            <a:pPr lvl="1"/>
            <a:r>
              <a:rPr lang="en-US" dirty="0"/>
              <a:t>Must be re-approved</a:t>
            </a:r>
          </a:p>
          <a:p>
            <a:pPr lvl="1"/>
            <a:r>
              <a:rPr lang="en-US" dirty="0"/>
              <a:t>Contact Dietitian </a:t>
            </a:r>
          </a:p>
          <a:p>
            <a:pPr lvl="1"/>
            <a:r>
              <a:rPr lang="en-US" dirty="0"/>
              <a:t>Get verbal approval</a:t>
            </a:r>
          </a:p>
          <a:p>
            <a:pPr lvl="1"/>
            <a:r>
              <a:rPr lang="en-US" dirty="0"/>
              <a:t>Send revised menu for written re-approval</a:t>
            </a:r>
          </a:p>
          <a:p>
            <a:r>
              <a:rPr lang="en-US" dirty="0"/>
              <a:t>Retain approved menus for your records</a:t>
            </a: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p:txBody>
          <a:bodyPr/>
          <a:lstStyle/>
          <a:p>
            <a:r>
              <a:rPr lang="en-US" dirty="0"/>
              <a:t>How Menus Are Approved</a:t>
            </a:r>
          </a:p>
        </p:txBody>
      </p:sp>
    </p:spTree>
    <p:custDataLst>
      <p:tags r:id="rId1"/>
    </p:custDataLst>
    <p:extLst>
      <p:ext uri="{BB962C8B-B14F-4D97-AF65-F5344CB8AC3E}">
        <p14:creationId xmlns:p14="http://schemas.microsoft.com/office/powerpoint/2010/main" val="2431409378"/>
      </p:ext>
    </p:extLst>
  </p:cSld>
  <p:clrMapOvr>
    <a:masterClrMapping/>
  </p:clrMapOvr>
  <p:transition spd="med"/>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701CA-157F-4E39-8AFE-9801080FED95}"/>
              </a:ext>
            </a:extLst>
          </p:cNvPr>
          <p:cNvSpPr>
            <a:spLocks noGrp="1"/>
          </p:cNvSpPr>
          <p:nvPr>
            <p:ph type="title"/>
          </p:nvPr>
        </p:nvSpPr>
        <p:spPr/>
        <p:txBody>
          <a:bodyPr/>
          <a:lstStyle/>
          <a:p>
            <a:r>
              <a:rPr lang="en-US" dirty="0"/>
              <a:t>Your Menu Approval Toolkit</a:t>
            </a:r>
          </a:p>
        </p:txBody>
      </p:sp>
      <p:sp>
        <p:nvSpPr>
          <p:cNvPr id="3" name="Content Placeholder 2">
            <a:extLst>
              <a:ext uri="{FF2B5EF4-FFF2-40B4-BE49-F238E27FC236}">
                <a16:creationId xmlns:a16="http://schemas.microsoft.com/office/drawing/2014/main" id="{B810EAD0-8299-494E-B4C2-C8DD4914E2FD}"/>
              </a:ext>
            </a:extLst>
          </p:cNvPr>
          <p:cNvSpPr>
            <a:spLocks noGrp="1"/>
          </p:cNvSpPr>
          <p:nvPr>
            <p:ph sz="quarter" idx="16"/>
          </p:nvPr>
        </p:nvSpPr>
        <p:spPr/>
        <p:txBody>
          <a:bodyPr/>
          <a:lstStyle/>
          <a:p>
            <a:r>
              <a:rPr lang="en-US" dirty="0"/>
              <a:t>Blank Menu Template</a:t>
            </a:r>
            <a:br>
              <a:rPr lang="en-US" dirty="0"/>
            </a:br>
            <a:r>
              <a:rPr lang="en-US" sz="2000" dirty="0"/>
              <a:t>(</a:t>
            </a:r>
            <a:r>
              <a:rPr lang="en-US" sz="2000" i="1" dirty="0"/>
              <a:t>FA14_MenuTemplate_Blank)</a:t>
            </a:r>
          </a:p>
          <a:p>
            <a:r>
              <a:rPr lang="en-US" dirty="0"/>
              <a:t>Completed Menu Sample</a:t>
            </a:r>
            <a:br>
              <a:rPr lang="en-US" dirty="0"/>
            </a:br>
            <a:r>
              <a:rPr lang="en-US" dirty="0"/>
              <a:t>(</a:t>
            </a:r>
            <a:r>
              <a:rPr lang="en-US" sz="1800" i="1" dirty="0"/>
              <a:t>FA14_Menu_Sample)</a:t>
            </a:r>
          </a:p>
        </p:txBody>
      </p:sp>
      <p:sp>
        <p:nvSpPr>
          <p:cNvPr id="5" name="TextBox 4">
            <a:extLst>
              <a:ext uri="{FF2B5EF4-FFF2-40B4-BE49-F238E27FC236}">
                <a16:creationId xmlns:a16="http://schemas.microsoft.com/office/drawing/2014/main" id="{6E7414AB-F83A-4AB8-BE5F-651005511579}"/>
              </a:ext>
            </a:extLst>
          </p:cNvPr>
          <p:cNvSpPr txBox="1"/>
          <p:nvPr/>
        </p:nvSpPr>
        <p:spPr>
          <a:xfrm>
            <a:off x="4700588" y="5715000"/>
            <a:ext cx="3757612" cy="584775"/>
          </a:xfrm>
          <a:prstGeom prst="rect">
            <a:avLst/>
          </a:prstGeom>
          <a:noFill/>
        </p:spPr>
        <p:txBody>
          <a:bodyPr wrap="square" rtlCol="0">
            <a:spAutoFit/>
          </a:bodyPr>
          <a:lstStyle/>
          <a:p>
            <a:pPr algn="ctr"/>
            <a:r>
              <a:rPr lang="en-US" sz="1600" i="1" dirty="0"/>
              <a:t>Items can be found in your training packet or from the </a:t>
            </a:r>
            <a:r>
              <a:rPr lang="en-US" sz="1600" i="1" dirty="0">
                <a:hlinkClick r:id="rId4"/>
              </a:rPr>
              <a:t>ICOA website</a:t>
            </a:r>
            <a:endParaRPr lang="en-US" sz="1600" i="1" dirty="0"/>
          </a:p>
        </p:txBody>
      </p:sp>
    </p:spTree>
    <p:custDataLst>
      <p:tags r:id="rId1"/>
    </p:custDataLst>
    <p:extLst>
      <p:ext uri="{BB962C8B-B14F-4D97-AF65-F5344CB8AC3E}">
        <p14:creationId xmlns:p14="http://schemas.microsoft.com/office/powerpoint/2010/main" val="2556000712"/>
      </p:ext>
    </p:extLst>
  </p:cSld>
  <p:clrMapOvr>
    <a:masterClrMapping/>
  </p:clrMapOvr>
  <p:transition spd="med"/>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AA703-3C00-488C-AD5F-4BD2FCFB9A12}"/>
              </a:ext>
            </a:extLst>
          </p:cNvPr>
          <p:cNvSpPr>
            <a:spLocks noGrp="1"/>
          </p:cNvSpPr>
          <p:nvPr>
            <p:ph type="title"/>
          </p:nvPr>
        </p:nvSpPr>
        <p:spPr/>
        <p:txBody>
          <a:bodyPr/>
          <a:lstStyle/>
          <a:p>
            <a:r>
              <a:rPr lang="en-US" dirty="0"/>
              <a:t>Summing It Up: Menu Approval</a:t>
            </a:r>
          </a:p>
        </p:txBody>
      </p:sp>
      <p:sp>
        <p:nvSpPr>
          <p:cNvPr id="3" name="Content Placeholder 2">
            <a:extLst>
              <a:ext uri="{FF2B5EF4-FFF2-40B4-BE49-F238E27FC236}">
                <a16:creationId xmlns:a16="http://schemas.microsoft.com/office/drawing/2014/main" id="{3A01B5A1-8B39-4485-BCF4-C3E1108924B5}"/>
              </a:ext>
            </a:extLst>
          </p:cNvPr>
          <p:cNvSpPr>
            <a:spLocks noGrp="1"/>
          </p:cNvSpPr>
          <p:nvPr>
            <p:ph sz="quarter" idx="16"/>
          </p:nvPr>
        </p:nvSpPr>
        <p:spPr>
          <a:xfrm>
            <a:off x="4724401" y="1066800"/>
            <a:ext cx="3352799" cy="4953000"/>
          </a:xfrm>
        </p:spPr>
        <p:txBody>
          <a:bodyPr>
            <a:noAutofit/>
          </a:bodyPr>
          <a:lstStyle/>
          <a:p>
            <a:r>
              <a:rPr lang="en-US" dirty="0"/>
              <a:t>Focus Area 14</a:t>
            </a:r>
          </a:p>
          <a:p>
            <a:pPr marL="285750" lvl="0" indent="-285750" algn="l">
              <a:buFont typeface="Wingdings" panose="05000000000000000000" pitchFamily="2" charset="2"/>
              <a:buChar char="ü"/>
            </a:pPr>
            <a:r>
              <a:rPr lang="en-US" b="0" dirty="0"/>
              <a:t>Menus approved by Dietician before service</a:t>
            </a:r>
          </a:p>
          <a:p>
            <a:pPr marL="342900" indent="-342900" algn="l">
              <a:buFont typeface="Wingdings" panose="05000000000000000000" pitchFamily="2" charset="2"/>
              <a:buChar char="§"/>
            </a:pPr>
            <a:r>
              <a:rPr lang="en-US" b="0" dirty="0"/>
              <a:t>Prepared by approved kitchen staff</a:t>
            </a:r>
          </a:p>
          <a:p>
            <a:pPr marL="342900" indent="-342900" algn="l">
              <a:buFont typeface="Wingdings" panose="05000000000000000000" pitchFamily="2" charset="2"/>
              <a:buChar char="§"/>
            </a:pPr>
            <a:r>
              <a:rPr lang="en-US" b="0" dirty="0"/>
              <a:t>Submitted to Dietician for approval</a:t>
            </a:r>
          </a:p>
          <a:p>
            <a:pPr marL="342900" indent="-342900" algn="l">
              <a:buFont typeface="Wingdings" panose="05000000000000000000" pitchFamily="2" charset="2"/>
              <a:buChar char="§"/>
            </a:pPr>
            <a:r>
              <a:rPr lang="en-US" b="0" dirty="0"/>
              <a:t>Changes require</a:t>
            </a:r>
            <a:br>
              <a:rPr lang="en-US" b="0" dirty="0"/>
            </a:br>
            <a:r>
              <a:rPr lang="en-US" b="0" dirty="0"/>
              <a:t>re-approval</a:t>
            </a:r>
          </a:p>
          <a:p>
            <a:pPr marL="342900" indent="-342900" algn="l">
              <a:buFont typeface="Wingdings" panose="05000000000000000000" pitchFamily="2" charset="2"/>
              <a:buChar char="§"/>
            </a:pPr>
            <a:r>
              <a:rPr lang="en-US" b="0" dirty="0"/>
              <a:t>Retain approved menus</a:t>
            </a:r>
            <a:br>
              <a:rPr lang="en-US" b="0" dirty="0"/>
            </a:br>
            <a:endParaRPr lang="en-US" b="0" dirty="0"/>
          </a:p>
        </p:txBody>
      </p:sp>
    </p:spTree>
    <p:custDataLst>
      <p:tags r:id="rId1"/>
    </p:custDataLst>
    <p:extLst>
      <p:ext uri="{BB962C8B-B14F-4D97-AF65-F5344CB8AC3E}">
        <p14:creationId xmlns:p14="http://schemas.microsoft.com/office/powerpoint/2010/main" val="2689257198"/>
      </p:ext>
    </p:extLst>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E972092-74EE-47CB-9009-24CD828AAF3D}"/>
              </a:ext>
            </a:extLst>
          </p:cNvPr>
          <p:cNvSpPr>
            <a:spLocks noGrp="1"/>
          </p:cNvSpPr>
          <p:nvPr>
            <p:ph type="title"/>
          </p:nvPr>
        </p:nvSpPr>
        <p:spPr/>
        <p:txBody>
          <a:bodyPr/>
          <a:lstStyle/>
          <a:p>
            <a:r>
              <a:rPr lang="en-US" sz="2000" dirty="0"/>
              <a:t>Focus Area 15:</a:t>
            </a:r>
            <a:br>
              <a:rPr lang="en-US" sz="2000" dirty="0"/>
            </a:br>
            <a:r>
              <a:rPr lang="en-US" dirty="0"/>
              <a:t>Training Staff &amp; Volunteers</a:t>
            </a:r>
          </a:p>
        </p:txBody>
      </p:sp>
    </p:spTree>
    <p:custDataLst>
      <p:tags r:id="rId1"/>
    </p:custDataLst>
    <p:extLst>
      <p:ext uri="{BB962C8B-B14F-4D97-AF65-F5344CB8AC3E}">
        <p14:creationId xmlns:p14="http://schemas.microsoft.com/office/powerpoint/2010/main" val="84450949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EFCF3BE-454E-4D9E-B779-3C6B1AADCDC6}"/>
              </a:ext>
            </a:extLst>
          </p:cNvPr>
          <p:cNvPicPr>
            <a:picLocks noGrp="1" noChangeAspect="1"/>
          </p:cNvPicPr>
          <p:nvPr>
            <p:ph type="pic" sz="quarter" idx="10"/>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3000" y="-58770"/>
            <a:ext cx="7069170" cy="7069170"/>
          </a:xfrm>
        </p:spPr>
      </p:pic>
      <p:sp>
        <p:nvSpPr>
          <p:cNvPr id="3" name="Title 2">
            <a:extLst>
              <a:ext uri="{FF2B5EF4-FFF2-40B4-BE49-F238E27FC236}">
                <a16:creationId xmlns:a16="http://schemas.microsoft.com/office/drawing/2014/main" id="{8BA73263-DE5B-43F3-9B17-D6DC91AA2EDE}"/>
              </a:ext>
            </a:extLst>
          </p:cNvPr>
          <p:cNvSpPr>
            <a:spLocks noGrp="1"/>
          </p:cNvSpPr>
          <p:nvPr>
            <p:ph type="title"/>
          </p:nvPr>
        </p:nvSpPr>
        <p:spPr>
          <a:xfrm>
            <a:off x="1371600" y="124370"/>
            <a:ext cx="6723584" cy="630897"/>
          </a:xfrm>
        </p:spPr>
        <p:txBody>
          <a:bodyPr/>
          <a:lstStyle/>
          <a:p>
            <a:r>
              <a:rPr lang="en-US" b="1" cap="small" dirty="0">
                <a:effectLst>
                  <a:outerShdw blurRad="38100" dist="38100" dir="2700000" algn="tl">
                    <a:srgbClr val="000000">
                      <a:alpha val="43137"/>
                    </a:srgbClr>
                  </a:outerShdw>
                </a:effectLst>
              </a:rPr>
              <a:t>Area VI: 13 Meal Providers</a:t>
            </a:r>
            <a:endParaRPr lang="en-US" b="1" cap="none" dirty="0">
              <a:latin typeface="+mn-lt"/>
            </a:endParaRPr>
          </a:p>
        </p:txBody>
      </p:sp>
      <p:sp>
        <p:nvSpPr>
          <p:cNvPr id="2" name="Text Box 2">
            <a:extLst>
              <a:ext uri="{FF2B5EF4-FFF2-40B4-BE49-F238E27FC236}">
                <a16:creationId xmlns:a16="http://schemas.microsoft.com/office/drawing/2014/main" id="{5C76C5D1-E032-405E-A872-D22C10B159C3}"/>
              </a:ext>
            </a:extLst>
          </p:cNvPr>
          <p:cNvSpPr txBox="1">
            <a:spLocks noChangeArrowheads="1"/>
          </p:cNvSpPr>
          <p:nvPr/>
        </p:nvSpPr>
        <p:spPr bwMode="auto">
          <a:xfrm>
            <a:off x="3352800" y="1387474"/>
            <a:ext cx="3594100" cy="1431926"/>
          </a:xfrm>
          <a:prstGeom prst="rect">
            <a:avLst/>
          </a:prstGeom>
          <a:noFill/>
          <a:ln>
            <a:noFill/>
          </a:ln>
          <a:effectLst/>
          <a:extLst>
            <a:ext uri="{909E8E84-426E-40DD-AFC4-6F175D3DCCD1}">
              <a14:hiddenFill xmlns:a14="http://schemas.microsoft.com/office/drawing/2010/main">
                <a:solidFill>
                  <a:srgbClr val="AE2F25"/>
                </a:solidFill>
              </a14:hiddenFill>
            </a:ext>
            <a:ext uri="{91240B29-F687-4F45-9708-019B960494DF}">
              <a14:hiddenLine xmlns:a14="http://schemas.microsoft.com/office/drawing/2010/main" w="25400" algn="ctr">
                <a:solidFill>
                  <a:srgbClr val="203260"/>
                </a:solidFill>
                <a:miter lim="800000"/>
                <a:headEnd/>
                <a:tailEnd/>
              </a14:hiddenLine>
            </a:ext>
            <a:ext uri="{AF507438-7753-43E0-B8FC-AC1667EBCBE1}">
              <a14:hiddenEffects xmlns:a14="http://schemas.microsoft.com/office/drawing/2010/main">
                <a:effectLst>
                  <a:outerShdw dist="35921" dir="2700000" algn="ctr" rotWithShape="0">
                    <a:srgbClr val="6C0ECB"/>
                  </a:outerShdw>
                </a:effectLst>
              </a14:hiddenEffects>
            </a:ext>
          </a:ex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en-US" altLang="en-US" sz="3600" b="1" dirty="0">
                <a:solidFill>
                  <a:srgbClr val="6C0ECB"/>
                </a:solidFill>
                <a:latin typeface="Calibri" panose="020F0502020204030204" pitchFamily="34" charset="0"/>
              </a:rPr>
              <a:t>140,217</a:t>
            </a:r>
            <a:r>
              <a:rPr kumimoji="0" lang="en-US" altLang="en-US" sz="3600" b="1" i="0" u="none" strike="noStrike" cap="none" normalizeH="0" baseline="0" dirty="0">
                <a:ln>
                  <a:noFill/>
                </a:ln>
                <a:solidFill>
                  <a:srgbClr val="6C0ECB"/>
                </a:solidFill>
                <a:effectLst/>
                <a:latin typeface="Trebuchet MS" panose="020B0603020202020204" pitchFamily="34" charset="0"/>
              </a:rPr>
              <a:t> </a:t>
            </a:r>
            <a:r>
              <a:rPr kumimoji="0" lang="en-US" altLang="en-US" sz="2000" b="1" i="0" u="none" strike="noStrike" cap="none" normalizeH="0" baseline="0" dirty="0">
                <a:ln>
                  <a:noFill/>
                </a:ln>
                <a:solidFill>
                  <a:srgbClr val="6C0ECB"/>
                </a:solidFill>
                <a:effectLst/>
                <a:latin typeface="Trebuchet MS" panose="020B0603020202020204" pitchFamily="34" charset="0"/>
              </a:rPr>
              <a:t>meals provided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62" name="Picture 14" descr="Fork and knife">
            <a:extLst>
              <a:ext uri="{FF2B5EF4-FFF2-40B4-BE49-F238E27FC236}">
                <a16:creationId xmlns:a16="http://schemas.microsoft.com/office/drawing/2014/main" id="{C986BE1C-E526-4A9C-9AE7-1F5ED3B7AC70}"/>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bwMode="auto">
          <a:xfrm>
            <a:off x="2257536" y="1241502"/>
            <a:ext cx="942864" cy="942864"/>
          </a:xfrm>
          <a:prstGeom prst="rect">
            <a:avLst/>
          </a:prstGeom>
          <a:noFill/>
          <a:ln>
            <a:noFill/>
          </a:ln>
          <a:effectLst/>
          <a:extLst>
            <a:ext uri="{909E8E84-426E-40DD-AFC4-6F175D3DCCD1}">
              <a14:hiddenFill xmlns:a14="http://schemas.microsoft.com/office/drawing/2010/main">
                <a:solidFill>
                  <a:srgbClr val="AE2F25"/>
                </a:solidFill>
              </a14:hiddenFill>
            </a:ext>
            <a:ext uri="{91240B29-F687-4F45-9708-019B960494DF}">
              <a14:hiddenLine xmlns:a14="http://schemas.microsoft.com/office/drawing/2010/main" w="25400" algn="ctr">
                <a:solidFill>
                  <a:srgbClr val="203260"/>
                </a:solidFill>
                <a:miter lim="800000"/>
                <a:headEnd/>
                <a:tailEnd/>
              </a14:hiddenLine>
            </a:ext>
            <a:ext uri="{AF507438-7753-43E0-B8FC-AC1667EBCBE1}">
              <a14:hiddenEffects xmlns:a14="http://schemas.microsoft.com/office/drawing/2010/main">
                <a:effectLst>
                  <a:outerShdw dist="35921" dir="2700000" algn="ctr" rotWithShape="0">
                    <a:srgbClr val="6C0ECB"/>
                  </a:outerShdw>
                </a:effectLst>
              </a14:hiddenEffects>
            </a:ext>
          </a:extLst>
        </p:spPr>
      </p:pic>
      <p:pic>
        <p:nvPicPr>
          <p:cNvPr id="2066" name="Picture 18" descr="Person icon">
            <a:extLst>
              <a:ext uri="{FF2B5EF4-FFF2-40B4-BE49-F238E27FC236}">
                <a16:creationId xmlns:a16="http://schemas.microsoft.com/office/drawing/2014/main" id="{361274FB-CCCD-4F5D-BB17-A6621479BF9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25131" y="5010654"/>
            <a:ext cx="614362" cy="639763"/>
          </a:xfrm>
          <a:prstGeom prst="rect">
            <a:avLst/>
          </a:prstGeom>
          <a:noFill/>
          <a:ln>
            <a:noFill/>
          </a:ln>
          <a:effectLst/>
          <a:extLst>
            <a:ext uri="{909E8E84-426E-40DD-AFC4-6F175D3DCCD1}">
              <a14:hiddenFill xmlns:a14="http://schemas.microsoft.com/office/drawing/2010/main">
                <a:solidFill>
                  <a:srgbClr val="AE2F25"/>
                </a:solidFill>
              </a14:hiddenFill>
            </a:ext>
            <a:ext uri="{91240B29-F687-4F45-9708-019B960494DF}">
              <a14:hiddenLine xmlns:a14="http://schemas.microsoft.com/office/drawing/2010/main" w="25400" algn="ctr">
                <a:solidFill>
                  <a:srgbClr val="203260"/>
                </a:solidFill>
                <a:miter lim="800000"/>
                <a:headEnd/>
                <a:tailEnd/>
              </a14:hiddenLine>
            </a:ext>
            <a:ext uri="{AF507438-7753-43E0-B8FC-AC1667EBCBE1}">
              <a14:hiddenEffects xmlns:a14="http://schemas.microsoft.com/office/drawing/2010/main">
                <a:effectLst>
                  <a:outerShdw dist="35921" dir="2700000" algn="ctr" rotWithShape="0">
                    <a:srgbClr val="6C0ECB"/>
                  </a:outerShdw>
                </a:effectLst>
              </a14:hiddenEffects>
            </a:ext>
          </a:extLst>
        </p:spPr>
      </p:pic>
      <p:sp>
        <p:nvSpPr>
          <p:cNvPr id="15" name="Text Box 20">
            <a:extLst>
              <a:ext uri="{FF2B5EF4-FFF2-40B4-BE49-F238E27FC236}">
                <a16:creationId xmlns:a16="http://schemas.microsoft.com/office/drawing/2014/main" id="{EBC5080C-E216-42AE-8E41-1C92A5F18D68}"/>
              </a:ext>
            </a:extLst>
          </p:cNvPr>
          <p:cNvSpPr txBox="1">
            <a:spLocks noChangeArrowheads="1"/>
          </p:cNvSpPr>
          <p:nvPr/>
        </p:nvSpPr>
        <p:spPr bwMode="auto">
          <a:xfrm>
            <a:off x="4357721" y="2514600"/>
            <a:ext cx="2497138" cy="639763"/>
          </a:xfrm>
          <a:prstGeom prst="rect">
            <a:avLst/>
          </a:prstGeom>
          <a:noFill/>
          <a:ln>
            <a:noFill/>
          </a:ln>
          <a:effectLst/>
          <a:extLst>
            <a:ext uri="{909E8E84-426E-40DD-AFC4-6F175D3DCCD1}">
              <a14:hiddenFill xmlns:a14="http://schemas.microsoft.com/office/drawing/2010/main">
                <a:solidFill>
                  <a:srgbClr val="AE2F25"/>
                </a:solidFill>
              </a14:hiddenFill>
            </a:ext>
            <a:ext uri="{91240B29-F687-4F45-9708-019B960494DF}">
              <a14:hiddenLine xmlns:a14="http://schemas.microsoft.com/office/drawing/2010/main" w="25400" algn="ctr">
                <a:solidFill>
                  <a:srgbClr val="203260"/>
                </a:solidFill>
                <a:miter lim="800000"/>
                <a:headEnd/>
                <a:tailEnd/>
              </a14:hiddenLine>
            </a:ext>
            <a:ext uri="{AF507438-7753-43E0-B8FC-AC1667EBCBE1}">
              <a14:hiddenEffects xmlns:a14="http://schemas.microsoft.com/office/drawing/2010/main">
                <a:effectLst>
                  <a:outerShdw dist="35921" dir="2700000" algn="ctr" rotWithShape="0">
                    <a:srgbClr val="6C0ECB"/>
                  </a:outerShdw>
                </a:effectLst>
              </a14:hiddenEffects>
            </a:ext>
          </a:ex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en-US" altLang="en-US" sz="3600" b="1" dirty="0">
                <a:solidFill>
                  <a:srgbClr val="6C0ECB"/>
                </a:solidFill>
                <a:latin typeface="Trebuchet MS" panose="020B0603020202020204" pitchFamily="34" charset="0"/>
              </a:rPr>
              <a:t>1,700 </a:t>
            </a:r>
            <a:r>
              <a:rPr kumimoji="0" lang="en-US" altLang="en-US" sz="2000" b="1" i="0" u="none" strike="noStrike" cap="none" normalizeH="0" baseline="0" dirty="0">
                <a:ln>
                  <a:noFill/>
                </a:ln>
                <a:solidFill>
                  <a:srgbClr val="6C0ECB"/>
                </a:solidFill>
                <a:effectLst/>
                <a:latin typeface="Trebuchet MS" panose="020B0603020202020204" pitchFamily="34" charset="0"/>
              </a:rPr>
              <a:t>clients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69" name="Picture 21" descr="Users">
            <a:extLst>
              <a:ext uri="{FF2B5EF4-FFF2-40B4-BE49-F238E27FC236}">
                <a16:creationId xmlns:a16="http://schemas.microsoft.com/office/drawing/2014/main" id="{81CFFD04-0BF0-4539-AA80-91FFCE481C88}"/>
              </a:ext>
            </a:extLst>
          </p:cNvPr>
          <p:cNvPicPr>
            <a:picLocks noChangeAspect="1" noChangeArrowheads="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bwMode="auto">
          <a:xfrm>
            <a:off x="2895600" y="2433636"/>
            <a:ext cx="1147764" cy="1147764"/>
          </a:xfrm>
          <a:prstGeom prst="rect">
            <a:avLst/>
          </a:prstGeom>
          <a:noFill/>
          <a:ln>
            <a:noFill/>
          </a:ln>
          <a:effectLst/>
          <a:extLst>
            <a:ext uri="{909E8E84-426E-40DD-AFC4-6F175D3DCCD1}">
              <a14:hiddenFill xmlns:a14="http://schemas.microsoft.com/office/drawing/2010/main">
                <a:solidFill>
                  <a:srgbClr val="AE2F25"/>
                </a:solidFill>
              </a14:hiddenFill>
            </a:ext>
            <a:ext uri="{91240B29-F687-4F45-9708-019B960494DF}">
              <a14:hiddenLine xmlns:a14="http://schemas.microsoft.com/office/drawing/2010/main" w="25400" algn="ctr">
                <a:solidFill>
                  <a:srgbClr val="203260"/>
                </a:solidFill>
                <a:miter lim="800000"/>
                <a:headEnd/>
                <a:tailEnd/>
              </a14:hiddenLine>
            </a:ext>
            <a:ext uri="{AF507438-7753-43E0-B8FC-AC1667EBCBE1}">
              <a14:hiddenEffects xmlns:a14="http://schemas.microsoft.com/office/drawing/2010/main">
                <a:effectLst>
                  <a:outerShdw dist="35921" dir="2700000" algn="ctr" rotWithShape="0">
                    <a:srgbClr val="6C0ECB"/>
                  </a:outerShdw>
                </a:effectLst>
              </a14:hiddenEffects>
            </a:ext>
          </a:extLst>
        </p:spPr>
      </p:pic>
      <p:sp>
        <p:nvSpPr>
          <p:cNvPr id="9" name="Text Box 20">
            <a:extLst>
              <a:ext uri="{FF2B5EF4-FFF2-40B4-BE49-F238E27FC236}">
                <a16:creationId xmlns:a16="http://schemas.microsoft.com/office/drawing/2014/main" id="{E23D4DC3-0E28-416B-AE4E-DC4F7A466166}"/>
              </a:ext>
            </a:extLst>
          </p:cNvPr>
          <p:cNvSpPr txBox="1">
            <a:spLocks noChangeArrowheads="1"/>
          </p:cNvSpPr>
          <p:nvPr/>
        </p:nvSpPr>
        <p:spPr bwMode="auto">
          <a:xfrm>
            <a:off x="6034781" y="4370891"/>
            <a:ext cx="2956819" cy="639763"/>
          </a:xfrm>
          <a:prstGeom prst="rect">
            <a:avLst/>
          </a:prstGeom>
          <a:noFill/>
          <a:ln>
            <a:noFill/>
          </a:ln>
          <a:effectLst/>
          <a:extLst>
            <a:ext uri="{909E8E84-426E-40DD-AFC4-6F175D3DCCD1}">
              <a14:hiddenFill xmlns:a14="http://schemas.microsoft.com/office/drawing/2010/main">
                <a:solidFill>
                  <a:srgbClr val="AE2F25"/>
                </a:solidFill>
              </a14:hiddenFill>
            </a:ext>
            <a:ext uri="{91240B29-F687-4F45-9708-019B960494DF}">
              <a14:hiddenLine xmlns:a14="http://schemas.microsoft.com/office/drawing/2010/main" w="25400" algn="ctr">
                <a:solidFill>
                  <a:srgbClr val="203260"/>
                </a:solidFill>
                <a:miter lim="800000"/>
                <a:headEnd/>
                <a:tailEnd/>
              </a14:hiddenLine>
            </a:ext>
            <a:ext uri="{AF507438-7753-43E0-B8FC-AC1667EBCBE1}">
              <a14:hiddenEffects xmlns:a14="http://schemas.microsoft.com/office/drawing/2010/main">
                <a:effectLst>
                  <a:outerShdw dist="35921" dir="2700000" algn="ctr" rotWithShape="0">
                    <a:srgbClr val="6C0ECB"/>
                  </a:outerShdw>
                </a:effectLst>
              </a14:hiddenEffects>
            </a:ext>
          </a:ex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en-US" altLang="en-US" sz="3600" b="1" dirty="0">
                <a:solidFill>
                  <a:srgbClr val="6C0ECB"/>
                </a:solidFill>
                <a:latin typeface="Trebuchet MS" panose="020B0603020202020204" pitchFamily="34" charset="0"/>
              </a:rPr>
              <a:t>$288,316</a:t>
            </a:r>
            <a:r>
              <a:rPr lang="en-US" altLang="en-US" sz="2000" b="1" dirty="0">
                <a:solidFill>
                  <a:srgbClr val="6C0ECB"/>
                </a:solidFill>
                <a:latin typeface="Trebuchet MS" panose="020B0603020202020204" pitchFamily="34" charset="0"/>
              </a:rPr>
              <a:t> </a:t>
            </a:r>
            <a:r>
              <a:rPr kumimoji="0" lang="en-US" altLang="en-US" sz="2000" b="1" i="0" u="none" strike="noStrike" cap="none" normalizeH="0" baseline="0" dirty="0">
                <a:ln>
                  <a:noFill/>
                </a:ln>
                <a:solidFill>
                  <a:srgbClr val="6C0ECB"/>
                </a:solidFill>
                <a:effectLst/>
                <a:latin typeface="Trebuchet MS" panose="020B0603020202020204" pitchFamily="34" charset="0"/>
              </a:rPr>
              <a:t>total provided to Area Nutrition Programs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 name="Picture 5" descr="A close up of a logo&#10;&#10;Description generated with very high confidence">
            <a:extLst>
              <a:ext uri="{FF2B5EF4-FFF2-40B4-BE49-F238E27FC236}">
                <a16:creationId xmlns:a16="http://schemas.microsoft.com/office/drawing/2014/main" id="{4D6FE0E6-87FC-44B9-B587-36070AC0371A}"/>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4641085" y="4412485"/>
            <a:ext cx="1226315" cy="1226315"/>
          </a:xfrm>
          <a:prstGeom prst="rect">
            <a:avLst/>
          </a:prstGeom>
        </p:spPr>
      </p:pic>
      <p:sp>
        <p:nvSpPr>
          <p:cNvPr id="7" name="TextBox 6">
            <a:extLst>
              <a:ext uri="{FF2B5EF4-FFF2-40B4-BE49-F238E27FC236}">
                <a16:creationId xmlns:a16="http://schemas.microsoft.com/office/drawing/2014/main" id="{2CC5C24A-72B3-489B-9D01-192C663240FB}"/>
              </a:ext>
            </a:extLst>
          </p:cNvPr>
          <p:cNvSpPr txBox="1"/>
          <p:nvPr/>
        </p:nvSpPr>
        <p:spPr>
          <a:xfrm>
            <a:off x="4641084" y="6106180"/>
            <a:ext cx="3893315" cy="523220"/>
          </a:xfrm>
          <a:prstGeom prst="rect">
            <a:avLst/>
          </a:prstGeom>
          <a:noFill/>
        </p:spPr>
        <p:txBody>
          <a:bodyPr wrap="square" rtlCol="0">
            <a:spAutoFit/>
          </a:bodyPr>
          <a:lstStyle/>
          <a:p>
            <a:r>
              <a:rPr lang="en-US" sz="1400" dirty="0"/>
              <a:t>Figures from FY2017 (10/01/2016-09/30/2017). </a:t>
            </a:r>
            <a:br>
              <a:rPr lang="en-US" sz="1400" dirty="0"/>
            </a:br>
            <a:r>
              <a:rPr lang="en-US" sz="1400" dirty="0"/>
              <a:t>Dollars total Title III C1, C2 and NSIP funding </a:t>
            </a:r>
          </a:p>
        </p:txBody>
      </p:sp>
    </p:spTree>
    <p:custDataLst>
      <p:tags r:id="rId1"/>
    </p:custDataLst>
    <p:extLst>
      <p:ext uri="{BB962C8B-B14F-4D97-AF65-F5344CB8AC3E}">
        <p14:creationId xmlns:p14="http://schemas.microsoft.com/office/powerpoint/2010/main" val="3546186804"/>
      </p:ext>
    </p:extLst>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p:txBody>
          <a:bodyPr/>
          <a:lstStyle/>
          <a:p>
            <a:r>
              <a:rPr lang="en-US" dirty="0"/>
              <a:t>Assists compliance with site, program, State &amp;</a:t>
            </a:r>
            <a:br>
              <a:rPr lang="en-US" dirty="0"/>
            </a:br>
            <a:r>
              <a:rPr lang="en-US" dirty="0"/>
              <a:t>Federal requirements</a:t>
            </a:r>
          </a:p>
          <a:p>
            <a:r>
              <a:rPr lang="en-US" dirty="0"/>
              <a:t>Ensures staff &amp; volunteers ability to provide services</a:t>
            </a:r>
          </a:p>
          <a:p>
            <a:pPr marL="457200" lvl="1" indent="0">
              <a:buNone/>
            </a:pPr>
            <a:r>
              <a:rPr lang="en-US" sz="2400" dirty="0"/>
              <a:t>safely for themselves &amp; others</a:t>
            </a:r>
          </a:p>
          <a:p>
            <a:r>
              <a:rPr lang="en-US" dirty="0"/>
              <a:t>Helps people feel valued &amp; thrive in their position</a:t>
            </a:r>
          </a:p>
          <a:p>
            <a:r>
              <a:rPr lang="en-US" dirty="0"/>
              <a:t>Promotes sense of value to program &amp; community</a:t>
            </a: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p:txBody>
          <a:bodyPr/>
          <a:lstStyle/>
          <a:p>
            <a:r>
              <a:rPr lang="en-US" dirty="0"/>
              <a:t>Why Train Staff &amp; Volunteers</a:t>
            </a:r>
          </a:p>
        </p:txBody>
      </p:sp>
    </p:spTree>
    <p:custDataLst>
      <p:tags r:id="rId1"/>
    </p:custDataLst>
    <p:extLst>
      <p:ext uri="{BB962C8B-B14F-4D97-AF65-F5344CB8AC3E}">
        <p14:creationId xmlns:p14="http://schemas.microsoft.com/office/powerpoint/2010/main" val="289819035"/>
      </p:ext>
    </p:extLst>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510226-4945-4559-8CAB-366D28CECF1B}"/>
              </a:ext>
            </a:extLst>
          </p:cNvPr>
          <p:cNvSpPr>
            <a:spLocks noGrp="1"/>
          </p:cNvSpPr>
          <p:nvPr>
            <p:ph sz="quarter" idx="16"/>
          </p:nvPr>
        </p:nvSpPr>
        <p:spPr>
          <a:xfrm>
            <a:off x="609600" y="1360758"/>
            <a:ext cx="8634412" cy="5029200"/>
          </a:xfrm>
        </p:spPr>
        <p:txBody>
          <a:bodyPr/>
          <a:lstStyle/>
          <a:p>
            <a:endParaRPr lang="en-US" dirty="0"/>
          </a:p>
          <a:p>
            <a:r>
              <a:rPr lang="en-US" dirty="0"/>
              <a:t>Both paid staff &amp; volunteers</a:t>
            </a:r>
          </a:p>
          <a:p>
            <a:pPr lvl="1"/>
            <a:r>
              <a:rPr lang="en-US" dirty="0"/>
              <a:t>Kitchen staff</a:t>
            </a:r>
          </a:p>
          <a:p>
            <a:pPr lvl="1"/>
            <a:r>
              <a:rPr lang="en-US" dirty="0"/>
              <a:t>Sign-in clerks</a:t>
            </a:r>
          </a:p>
          <a:p>
            <a:pPr lvl="1"/>
            <a:r>
              <a:rPr lang="en-US" dirty="0"/>
              <a:t>HDM deliverers</a:t>
            </a:r>
          </a:p>
        </p:txBody>
      </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p:txBody>
          <a:bodyPr/>
          <a:lstStyle/>
          <a:p>
            <a:r>
              <a:rPr lang="en-US" dirty="0"/>
              <a:t>What Training Will Be Provided In the</a:t>
            </a:r>
            <a:br>
              <a:rPr lang="en-US" dirty="0"/>
            </a:br>
            <a:r>
              <a:rPr lang="en-US" dirty="0"/>
              <a:t>Near  Future</a:t>
            </a:r>
          </a:p>
        </p:txBody>
      </p:sp>
    </p:spTree>
    <p:custDataLst>
      <p:tags r:id="rId1"/>
    </p:custDataLst>
    <p:extLst>
      <p:ext uri="{BB962C8B-B14F-4D97-AF65-F5344CB8AC3E}">
        <p14:creationId xmlns:p14="http://schemas.microsoft.com/office/powerpoint/2010/main" val="3596854398"/>
      </p:ext>
    </p:extLst>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p:txBody>
          <a:bodyPr/>
          <a:lstStyle/>
          <a:p>
            <a:r>
              <a:rPr lang="en-US" dirty="0"/>
              <a:t>Determined by meal site coordinator</a:t>
            </a:r>
          </a:p>
          <a:p>
            <a:r>
              <a:rPr lang="en-US" dirty="0"/>
              <a:t>New staff: preferably before beginning work</a:t>
            </a:r>
          </a:p>
          <a:p>
            <a:r>
              <a:rPr lang="en-US" dirty="0"/>
              <a:t>New volunteers: “shadow” experienced volunteers before complete own training</a:t>
            </a:r>
          </a:p>
          <a:p>
            <a:r>
              <a:rPr lang="en-US" dirty="0"/>
              <a:t>Recurrent/refresher:  As necessary</a:t>
            </a:r>
          </a:p>
        </p:txBody>
      </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p:txBody>
          <a:bodyPr/>
          <a:lstStyle/>
          <a:p>
            <a:r>
              <a:rPr lang="en-US" dirty="0"/>
              <a:t>When Training Should Occur</a:t>
            </a:r>
          </a:p>
        </p:txBody>
      </p:sp>
    </p:spTree>
    <p:custDataLst>
      <p:tags r:id="rId1"/>
    </p:custDataLst>
    <p:extLst>
      <p:ext uri="{BB962C8B-B14F-4D97-AF65-F5344CB8AC3E}">
        <p14:creationId xmlns:p14="http://schemas.microsoft.com/office/powerpoint/2010/main" val="2886168150"/>
      </p:ext>
    </p:extLst>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p:txBody>
          <a:bodyPr/>
          <a:lstStyle/>
          <a:p>
            <a:r>
              <a:rPr lang="en-US" dirty="0"/>
              <a:t>Specifics determined by meal site coordinator</a:t>
            </a:r>
          </a:p>
          <a:p>
            <a:r>
              <a:rPr lang="en-US" dirty="0"/>
              <a:t>Training materials provided by  AAA &amp; ICOA for the</a:t>
            </a:r>
            <a:br>
              <a:rPr lang="en-US" dirty="0"/>
            </a:br>
            <a:r>
              <a:rPr lang="en-US" dirty="0"/>
              <a:t>following job roles</a:t>
            </a:r>
          </a:p>
          <a:p>
            <a:pPr lvl="1"/>
            <a:r>
              <a:rPr lang="en-US" dirty="0"/>
              <a:t>Kitchen staff</a:t>
            </a:r>
          </a:p>
          <a:p>
            <a:pPr lvl="1"/>
            <a:r>
              <a:rPr lang="en-US" dirty="0"/>
              <a:t>Sign-in clerks</a:t>
            </a:r>
          </a:p>
          <a:p>
            <a:pPr lvl="1"/>
            <a:r>
              <a:rPr lang="en-US" dirty="0"/>
              <a:t>HDM deliverers</a:t>
            </a:r>
          </a:p>
          <a:p>
            <a:r>
              <a:rPr lang="en-US" dirty="0"/>
              <a:t>Contact your AAA nutrition program staff for additional information</a:t>
            </a: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p:txBody>
          <a:bodyPr/>
          <a:lstStyle/>
          <a:p>
            <a:r>
              <a:rPr lang="en-US" dirty="0"/>
              <a:t>How Training Is Provided</a:t>
            </a:r>
          </a:p>
        </p:txBody>
      </p:sp>
    </p:spTree>
    <p:custDataLst>
      <p:tags r:id="rId1"/>
    </p:custDataLst>
    <p:extLst>
      <p:ext uri="{BB962C8B-B14F-4D97-AF65-F5344CB8AC3E}">
        <p14:creationId xmlns:p14="http://schemas.microsoft.com/office/powerpoint/2010/main" val="2266209308"/>
      </p:ext>
    </p:extLst>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701CA-157F-4E39-8AFE-9801080FED95}"/>
              </a:ext>
            </a:extLst>
          </p:cNvPr>
          <p:cNvSpPr>
            <a:spLocks noGrp="1"/>
          </p:cNvSpPr>
          <p:nvPr>
            <p:ph type="title"/>
          </p:nvPr>
        </p:nvSpPr>
        <p:spPr/>
        <p:txBody>
          <a:bodyPr/>
          <a:lstStyle/>
          <a:p>
            <a:r>
              <a:rPr lang="en-US" dirty="0"/>
              <a:t>Your Staff &amp; Volunteer Training Toolkit</a:t>
            </a:r>
          </a:p>
        </p:txBody>
      </p:sp>
      <p:sp>
        <p:nvSpPr>
          <p:cNvPr id="3" name="Content Placeholder 2">
            <a:extLst>
              <a:ext uri="{FF2B5EF4-FFF2-40B4-BE49-F238E27FC236}">
                <a16:creationId xmlns:a16="http://schemas.microsoft.com/office/drawing/2014/main" id="{B810EAD0-8299-494E-B4C2-C8DD4914E2FD}"/>
              </a:ext>
            </a:extLst>
          </p:cNvPr>
          <p:cNvSpPr>
            <a:spLocks noGrp="1"/>
          </p:cNvSpPr>
          <p:nvPr>
            <p:ph sz="quarter" idx="16"/>
          </p:nvPr>
        </p:nvSpPr>
        <p:spPr/>
        <p:txBody>
          <a:bodyPr/>
          <a:lstStyle/>
          <a:p>
            <a:r>
              <a:rPr lang="en-US" dirty="0"/>
              <a:t>All information &amp; samples provided in this </a:t>
            </a:r>
            <a:br>
              <a:rPr lang="en-US" dirty="0"/>
            </a:br>
            <a:r>
              <a:rPr lang="en-US" dirty="0"/>
              <a:t>training can be used to train others, if appropriate</a:t>
            </a:r>
          </a:p>
          <a:p>
            <a:r>
              <a:rPr lang="en-US" dirty="0"/>
              <a:t>Use the AAA or ICOA training packages  from the AAA or ICOA website</a:t>
            </a:r>
          </a:p>
          <a:p>
            <a:pPr lvl="1"/>
            <a:r>
              <a:rPr lang="en-US" dirty="0"/>
              <a:t>Kitchen staff</a:t>
            </a:r>
          </a:p>
          <a:p>
            <a:pPr lvl="1"/>
            <a:r>
              <a:rPr lang="en-US" dirty="0"/>
              <a:t>Sign-in clerks</a:t>
            </a:r>
          </a:p>
          <a:p>
            <a:pPr lvl="1"/>
            <a:r>
              <a:rPr lang="en-US" dirty="0"/>
              <a:t>HDM deliverers</a:t>
            </a:r>
          </a:p>
        </p:txBody>
      </p:sp>
      <p:sp>
        <p:nvSpPr>
          <p:cNvPr id="5" name="TextBox 4">
            <a:extLst>
              <a:ext uri="{FF2B5EF4-FFF2-40B4-BE49-F238E27FC236}">
                <a16:creationId xmlns:a16="http://schemas.microsoft.com/office/drawing/2014/main" id="{8F1A0649-02E3-4C26-96A7-7AC8D60DFC12}"/>
              </a:ext>
            </a:extLst>
          </p:cNvPr>
          <p:cNvSpPr txBox="1"/>
          <p:nvPr/>
        </p:nvSpPr>
        <p:spPr>
          <a:xfrm>
            <a:off x="4700588" y="5715000"/>
            <a:ext cx="3757612" cy="584775"/>
          </a:xfrm>
          <a:prstGeom prst="rect">
            <a:avLst/>
          </a:prstGeom>
          <a:noFill/>
        </p:spPr>
        <p:txBody>
          <a:bodyPr wrap="square" rtlCol="0">
            <a:spAutoFit/>
          </a:bodyPr>
          <a:lstStyle/>
          <a:p>
            <a:pPr algn="ctr"/>
            <a:r>
              <a:rPr lang="en-US" sz="1600" i="1" dirty="0"/>
              <a:t>Items can be found in your training packet or from the </a:t>
            </a:r>
            <a:r>
              <a:rPr lang="en-US" sz="1600" i="1" dirty="0">
                <a:hlinkClick r:id="rId4"/>
              </a:rPr>
              <a:t>ICOA website</a:t>
            </a:r>
            <a:endParaRPr lang="en-US" sz="1600" i="1" dirty="0"/>
          </a:p>
        </p:txBody>
      </p:sp>
    </p:spTree>
    <p:custDataLst>
      <p:tags r:id="rId1"/>
    </p:custDataLst>
    <p:extLst>
      <p:ext uri="{BB962C8B-B14F-4D97-AF65-F5344CB8AC3E}">
        <p14:creationId xmlns:p14="http://schemas.microsoft.com/office/powerpoint/2010/main" val="1797651967"/>
      </p:ext>
    </p:extLst>
  </p:cSld>
  <p:clrMapOvr>
    <a:masterClrMapping/>
  </p:clrMapOvr>
  <p:transition spd="med"/>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AA703-3C00-488C-AD5F-4BD2FCFB9A12}"/>
              </a:ext>
            </a:extLst>
          </p:cNvPr>
          <p:cNvSpPr>
            <a:spLocks noGrp="1"/>
          </p:cNvSpPr>
          <p:nvPr>
            <p:ph type="title"/>
          </p:nvPr>
        </p:nvSpPr>
        <p:spPr>
          <a:xfrm>
            <a:off x="402336" y="825227"/>
            <a:ext cx="7141463" cy="698773"/>
          </a:xfrm>
        </p:spPr>
        <p:txBody>
          <a:bodyPr/>
          <a:lstStyle/>
          <a:p>
            <a:r>
              <a:rPr lang="en-US" dirty="0"/>
              <a:t>Summing It Up:</a:t>
            </a:r>
            <a:br>
              <a:rPr lang="en-US" dirty="0"/>
            </a:br>
            <a:r>
              <a:rPr lang="en-US" dirty="0"/>
              <a:t>Training Staff &amp;</a:t>
            </a:r>
            <a:br>
              <a:rPr lang="en-US" dirty="0"/>
            </a:br>
            <a:r>
              <a:rPr lang="en-US" dirty="0"/>
              <a:t>Volunteers</a:t>
            </a:r>
          </a:p>
        </p:txBody>
      </p:sp>
      <p:sp>
        <p:nvSpPr>
          <p:cNvPr id="3" name="Content Placeholder 2">
            <a:extLst>
              <a:ext uri="{FF2B5EF4-FFF2-40B4-BE49-F238E27FC236}">
                <a16:creationId xmlns:a16="http://schemas.microsoft.com/office/drawing/2014/main" id="{3A01B5A1-8B39-4485-BCF4-C3E1108924B5}"/>
              </a:ext>
            </a:extLst>
          </p:cNvPr>
          <p:cNvSpPr>
            <a:spLocks noGrp="1"/>
          </p:cNvSpPr>
          <p:nvPr>
            <p:ph sz="quarter" idx="16"/>
          </p:nvPr>
        </p:nvSpPr>
        <p:spPr/>
        <p:txBody>
          <a:bodyPr>
            <a:noAutofit/>
          </a:bodyPr>
          <a:lstStyle/>
          <a:p>
            <a:r>
              <a:rPr lang="en-US" dirty="0"/>
              <a:t>Focus Area 15</a:t>
            </a:r>
          </a:p>
          <a:p>
            <a:pPr marL="285750" lvl="0" indent="-285750" algn="l">
              <a:buFont typeface="Wingdings" panose="05000000000000000000" pitchFamily="2" charset="2"/>
              <a:buChar char="ü"/>
            </a:pPr>
            <a:r>
              <a:rPr lang="en-US" b="0" dirty="0"/>
              <a:t>Training to volunteers &amp; staff</a:t>
            </a:r>
          </a:p>
          <a:p>
            <a:pPr marL="342900" lvl="0" indent="-342900" algn="l">
              <a:buFont typeface="Wingdings" panose="05000000000000000000" pitchFamily="2" charset="2"/>
              <a:buChar char="§"/>
            </a:pPr>
            <a:r>
              <a:rPr lang="en-US" b="0" dirty="0"/>
              <a:t>All staff &amp; volunteers confident in providing effective service</a:t>
            </a:r>
          </a:p>
          <a:p>
            <a:pPr marL="342900" indent="-342900" algn="l">
              <a:buFont typeface="Wingdings" panose="05000000000000000000" pitchFamily="2" charset="2"/>
              <a:buChar char="§"/>
            </a:pPr>
            <a:r>
              <a:rPr lang="en-US" b="0" dirty="0"/>
              <a:t>Coordinator decides who, when &amp; what</a:t>
            </a:r>
          </a:p>
          <a:p>
            <a:pPr marL="342900" indent="-342900" algn="l">
              <a:buFont typeface="Wingdings" panose="05000000000000000000" pitchFamily="2" charset="2"/>
              <a:buChar char="§"/>
            </a:pPr>
            <a:r>
              <a:rPr lang="en-US" b="0" dirty="0"/>
              <a:t>Materials for kitchen staff, check-in</a:t>
            </a:r>
            <a:br>
              <a:rPr lang="en-US" b="0" dirty="0"/>
            </a:br>
            <a:r>
              <a:rPr lang="en-US" b="0" dirty="0"/>
              <a:t>clerks &amp; HDM deliverers available</a:t>
            </a:r>
          </a:p>
        </p:txBody>
      </p:sp>
    </p:spTree>
    <p:custDataLst>
      <p:tags r:id="rId1"/>
    </p:custDataLst>
    <p:extLst>
      <p:ext uri="{BB962C8B-B14F-4D97-AF65-F5344CB8AC3E}">
        <p14:creationId xmlns:p14="http://schemas.microsoft.com/office/powerpoint/2010/main" val="470750961"/>
      </p:ext>
    </p:extLst>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279F3-BC27-4E2C-8883-3A32F7190084}"/>
              </a:ext>
            </a:extLst>
          </p:cNvPr>
          <p:cNvSpPr>
            <a:spLocks noGrp="1"/>
          </p:cNvSpPr>
          <p:nvPr>
            <p:ph type="title"/>
          </p:nvPr>
        </p:nvSpPr>
        <p:spPr/>
        <p:txBody>
          <a:bodyPr/>
          <a:lstStyle/>
          <a:p>
            <a:r>
              <a:rPr lang="en-US" dirty="0"/>
              <a:t>Finishing Up</a:t>
            </a:r>
          </a:p>
        </p:txBody>
      </p:sp>
      <p:sp>
        <p:nvSpPr>
          <p:cNvPr id="7" name="Text Placeholder 6">
            <a:extLst>
              <a:ext uri="{FF2B5EF4-FFF2-40B4-BE49-F238E27FC236}">
                <a16:creationId xmlns:a16="http://schemas.microsoft.com/office/drawing/2014/main" id="{67040E00-5FEE-4527-9D7C-2F1A956D3B65}"/>
              </a:ext>
            </a:extLst>
          </p:cNvPr>
          <p:cNvSpPr>
            <a:spLocks noGrp="1"/>
          </p:cNvSpPr>
          <p:nvPr>
            <p:ph type="body" idx="1"/>
          </p:nvPr>
        </p:nvSpPr>
        <p:spPr/>
        <p:txBody>
          <a:bodyPr/>
          <a:lstStyle/>
          <a:p>
            <a:r>
              <a:rPr lang="en-US" dirty="0"/>
              <a:t>Closing</a:t>
            </a:r>
          </a:p>
        </p:txBody>
      </p:sp>
    </p:spTree>
    <p:custDataLst>
      <p:tags r:id="rId1"/>
    </p:custDataLst>
    <p:extLst>
      <p:ext uri="{BB962C8B-B14F-4D97-AF65-F5344CB8AC3E}">
        <p14:creationId xmlns:p14="http://schemas.microsoft.com/office/powerpoint/2010/main" val="333257692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Sixty Second Summary</a:t>
            </a:r>
          </a:p>
        </p:txBody>
      </p:sp>
      <p:sp>
        <p:nvSpPr>
          <p:cNvPr id="41" name="TextBox 40"/>
          <p:cNvSpPr txBox="1"/>
          <p:nvPr/>
        </p:nvSpPr>
        <p:spPr>
          <a:xfrm>
            <a:off x="5659908" y="4313031"/>
            <a:ext cx="2506293" cy="563749"/>
          </a:xfrm>
          <a:prstGeom prst="rect">
            <a:avLst/>
          </a:prstGeom>
          <a:ln w="12700">
            <a:miter lim="400000"/>
          </a:ln>
        </p:spPr>
        <p:txBody>
          <a:bodyPr lIns="90000" tIns="46800" rIns="90000" bIns="46800" anchor="ctr"/>
          <a:lstStyle>
            <a:lvl1pPr lvl="0" algn="l" defTabSz="914400">
              <a:defRPr sz="6000" cap="all">
                <a:solidFill>
                  <a:srgbClr val="FFFFFF"/>
                </a:solidFill>
                <a:latin typeface="Yanone Kaffeesatz Bold"/>
                <a:ea typeface="Yanone Kaffeesatz Bold"/>
                <a:cs typeface="Yanone Kaffeesatz Bold"/>
              </a:defRPr>
            </a:lvl1pPr>
          </a:lstStyle>
          <a:p>
            <a:pPr algn="ctr"/>
            <a:r>
              <a:rPr lang="is-IS" sz="2000" dirty="0">
                <a:latin typeface="Calibri"/>
                <a:ea typeface="Oswald Light" charset="0"/>
                <a:cs typeface="Oswald Light" charset="0"/>
              </a:rPr>
              <a:t>Key Point</a:t>
            </a:r>
          </a:p>
        </p:txBody>
      </p:sp>
      <p:sp>
        <p:nvSpPr>
          <p:cNvPr id="45" name="TextBox 44"/>
          <p:cNvSpPr txBox="1"/>
          <p:nvPr/>
        </p:nvSpPr>
        <p:spPr>
          <a:xfrm>
            <a:off x="762000" y="1524000"/>
            <a:ext cx="7772400" cy="4572000"/>
          </a:xfrm>
          <a:prstGeom prst="rect">
            <a:avLst/>
          </a:prstGeom>
          <a:noFill/>
          <a:ln w="12700" cap="flat">
            <a:noFill/>
            <a:miter lim="400000"/>
          </a:ln>
          <a:effectLst/>
        </p:spPr>
        <p:txBody>
          <a:bodyPr wrap="square" lIns="90000" tIns="46800" rIns="90000" bIns="46800" numCol="1" anchor="t">
            <a:noAutofit/>
          </a:bodyPr>
          <a:lstStyle>
            <a:defPPr>
              <a:defRPr lang="en-US"/>
            </a:defPPr>
            <a:lvl1pPr lvl="0">
              <a:lnSpc>
                <a:spcPct val="100000"/>
              </a:lnSpc>
              <a:defRPr sz="1600">
                <a:solidFill>
                  <a:schemeClr val="tx2"/>
                </a:solidFill>
                <a:ea typeface="Lato Light" charset="0"/>
                <a:cs typeface="Lato Light" charset="0"/>
              </a:defRPr>
            </a:lvl1pPr>
          </a:lstStyle>
          <a:p>
            <a:pPr marL="342900" indent="-342900">
              <a:buFont typeface="Wingdings" panose="05000000000000000000" pitchFamily="2" charset="2"/>
              <a:buChar char="§"/>
            </a:pPr>
            <a:r>
              <a:rPr lang="en-US" sz="2000" dirty="0">
                <a:solidFill>
                  <a:srgbClr val="203260"/>
                </a:solidFill>
              </a:rPr>
              <a:t>Program funding from many sources, State &amp; Federal</a:t>
            </a:r>
          </a:p>
          <a:p>
            <a:pPr marL="342900" indent="-342900">
              <a:buFont typeface="Wingdings" panose="05000000000000000000" pitchFamily="2" charset="2"/>
              <a:buChar char="§"/>
            </a:pPr>
            <a:r>
              <a:rPr lang="en-US" sz="2000" dirty="0">
                <a:solidFill>
                  <a:srgbClr val="203260"/>
                </a:solidFill>
              </a:rPr>
              <a:t>Sites using those funds must comply with certain program requirements</a:t>
            </a:r>
          </a:p>
          <a:p>
            <a:pPr marL="342900" indent="-342900">
              <a:buFont typeface="Wingdings" panose="05000000000000000000" pitchFamily="2" charset="2"/>
              <a:buChar char="§"/>
            </a:pPr>
            <a:r>
              <a:rPr lang="en-US" sz="2000" dirty="0">
                <a:solidFill>
                  <a:srgbClr val="203260"/>
                </a:solidFill>
              </a:rPr>
              <a:t>Meal Site Coordinators manage local programs with AAA &amp; Board oversight</a:t>
            </a:r>
          </a:p>
          <a:p>
            <a:pPr marL="342900" indent="-342900">
              <a:buFont typeface="Wingdings" panose="05000000000000000000" pitchFamily="2" charset="2"/>
              <a:buChar char="§"/>
            </a:pPr>
            <a:r>
              <a:rPr lang="en-US" sz="2000" dirty="0">
                <a:solidFill>
                  <a:srgbClr val="203260"/>
                </a:solidFill>
              </a:rPr>
              <a:t>Work to ensure safe site &amp; smooth operations complying with all requirements</a:t>
            </a:r>
          </a:p>
          <a:p>
            <a:pPr marL="342900" indent="-342900">
              <a:buFont typeface="Wingdings" panose="05000000000000000000" pitchFamily="2" charset="2"/>
              <a:buChar char="§"/>
            </a:pPr>
            <a:r>
              <a:rPr lang="en-US" sz="2000" dirty="0">
                <a:solidFill>
                  <a:srgbClr val="203260"/>
                </a:solidFill>
              </a:rPr>
              <a:t>Fifteen Focus Areas clarify expectations</a:t>
            </a:r>
          </a:p>
          <a:p>
            <a:pPr marL="342900" indent="-342900">
              <a:buFont typeface="Wingdings" panose="05000000000000000000" pitchFamily="2" charset="2"/>
              <a:buChar char="§"/>
            </a:pPr>
            <a:r>
              <a:rPr lang="en-US" sz="2000" dirty="0">
                <a:solidFill>
                  <a:srgbClr val="203260"/>
                </a:solidFill>
              </a:rPr>
              <a:t>Utilize AAA Nutrition Program staff &amp; local Health District  for assistance</a:t>
            </a:r>
          </a:p>
          <a:p>
            <a:pPr marL="342900" indent="-342900">
              <a:buFont typeface="Wingdings" panose="05000000000000000000" pitchFamily="2" charset="2"/>
              <a:buChar char="§"/>
            </a:pPr>
            <a:r>
              <a:rPr lang="en-US" sz="2000" dirty="0">
                <a:solidFill>
                  <a:srgbClr val="203260"/>
                </a:solidFill>
              </a:rPr>
              <a:t>Ensure safety, quality,  &amp; compliance always top priority</a:t>
            </a:r>
          </a:p>
        </p:txBody>
      </p:sp>
      <p:pic>
        <p:nvPicPr>
          <p:cNvPr id="4" name="Picture 3">
            <a:extLst>
              <a:ext uri="{FF2B5EF4-FFF2-40B4-BE49-F238E27FC236}">
                <a16:creationId xmlns:a16="http://schemas.microsoft.com/office/drawing/2014/main" id="{5ABAA358-0FFA-4FC2-9C6E-B01C23B0D2A3}"/>
              </a:ext>
            </a:extLst>
          </p:cNvPr>
          <p:cNvPicPr>
            <a:picLocks noChangeAspect="1"/>
          </p:cNvPicPr>
          <p:nvPr/>
        </p:nvPicPr>
        <p:blipFill rotWithShape="1">
          <a:blip r:embed="rId4" cstate="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r="31429" b="28002"/>
          <a:stretch/>
        </p:blipFill>
        <p:spPr>
          <a:xfrm>
            <a:off x="6705600" y="4565597"/>
            <a:ext cx="1828800" cy="1920195"/>
          </a:xfrm>
          <a:prstGeom prst="rect">
            <a:avLst/>
          </a:prstGeom>
        </p:spPr>
      </p:pic>
    </p:spTree>
    <p:custDataLst>
      <p:tags r:id="rId1"/>
    </p:custDataLst>
    <p:extLst>
      <p:ext uri="{BB962C8B-B14F-4D97-AF65-F5344CB8AC3E}">
        <p14:creationId xmlns:p14="http://schemas.microsoft.com/office/powerpoint/2010/main" val="12793223"/>
      </p:ext>
    </p:extLst>
  </p:cSld>
  <p:clrMapOvr>
    <a:masterClrMapping/>
  </p:clrMapOvr>
  <p:transition spd="med"/>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sz="3600" dirty="0">
                <a:sym typeface="Yanone Kaffeesatz Bold"/>
              </a:rPr>
              <a:t>Congratulations!</a:t>
            </a:r>
            <a:endParaRPr lang="en-US" sz="3600" dirty="0"/>
          </a:p>
        </p:txBody>
      </p:sp>
      <p:sp>
        <p:nvSpPr>
          <p:cNvPr id="4" name="TextBox 3"/>
          <p:cNvSpPr txBox="1"/>
          <p:nvPr/>
        </p:nvSpPr>
        <p:spPr>
          <a:xfrm>
            <a:off x="762378" y="990600"/>
            <a:ext cx="3886200" cy="5940088"/>
          </a:xfrm>
          <a:prstGeom prst="rect">
            <a:avLst/>
          </a:prstGeom>
          <a:noFill/>
        </p:spPr>
        <p:txBody>
          <a:bodyPr wrap="square" rtlCol="0">
            <a:spAutoFit/>
          </a:bodyPr>
          <a:lstStyle/>
          <a:p>
            <a:r>
              <a:rPr lang="en-US" sz="2000" dirty="0">
                <a:solidFill>
                  <a:srgbClr val="000000"/>
                </a:solidFill>
              </a:rPr>
              <a:t>You have successfully completed the Meal Site Coordinator training. Your efforts will allow you to ensure your meal site operates smoothly, safely &amp; in compliance with program requirements. With the tools, you are prepared to achieve good things for your site &amp; the people you serve. </a:t>
            </a:r>
          </a:p>
          <a:p>
            <a:endParaRPr lang="en-US" sz="2000" dirty="0">
              <a:solidFill>
                <a:srgbClr val="000000"/>
              </a:solidFill>
            </a:endParaRPr>
          </a:p>
          <a:p>
            <a:r>
              <a:rPr lang="en-US" sz="2000" dirty="0">
                <a:solidFill>
                  <a:srgbClr val="000000"/>
                </a:solidFill>
              </a:rPr>
              <a:t>Download the Toolkit from ICOA’s website  (</a:t>
            </a:r>
            <a:r>
              <a:rPr lang="en-US" sz="2000" dirty="0">
                <a:solidFill>
                  <a:srgbClr val="000000"/>
                </a:solidFill>
                <a:hlinkClick r:id="rId4"/>
              </a:rPr>
              <a:t>www.aging.Idaho.gov</a:t>
            </a:r>
            <a:r>
              <a:rPr lang="en-US" sz="2000" dirty="0">
                <a:solidFill>
                  <a:srgbClr val="000000"/>
                </a:solidFill>
              </a:rPr>
              <a:t>)</a:t>
            </a:r>
          </a:p>
          <a:p>
            <a:r>
              <a:rPr lang="en-US" sz="2000" dirty="0">
                <a:solidFill>
                  <a:srgbClr val="000000"/>
                </a:solidFill>
              </a:rPr>
              <a:t>. Go to </a:t>
            </a:r>
            <a:r>
              <a:rPr lang="en-US" sz="2000" b="1" dirty="0">
                <a:solidFill>
                  <a:srgbClr val="000000"/>
                </a:solidFill>
              </a:rPr>
              <a:t>Resources </a:t>
            </a:r>
            <a:r>
              <a:rPr lang="en-US" sz="2000" dirty="0">
                <a:solidFill>
                  <a:srgbClr val="000000"/>
                </a:solidFill>
              </a:rPr>
              <a:t>&amp; search for </a:t>
            </a:r>
            <a:r>
              <a:rPr lang="en-US" sz="2000" b="1" dirty="0">
                <a:solidFill>
                  <a:srgbClr val="000000"/>
                </a:solidFill>
              </a:rPr>
              <a:t>“Meal Site Coordinator  Toolkit”</a:t>
            </a:r>
          </a:p>
          <a:p>
            <a:endParaRPr lang="en-US" sz="2000" dirty="0">
              <a:solidFill>
                <a:srgbClr val="000000"/>
              </a:solidFill>
            </a:endParaRPr>
          </a:p>
          <a:p>
            <a:r>
              <a:rPr lang="en-US" sz="2000" dirty="0">
                <a:solidFill>
                  <a:srgbClr val="000000"/>
                </a:solidFill>
              </a:rPr>
              <a:t>Related training:</a:t>
            </a:r>
          </a:p>
          <a:p>
            <a:pPr marL="342900" indent="-342900">
              <a:buFont typeface="Arial" panose="020B0604020202020204" pitchFamily="34" charset="0"/>
              <a:buChar char="•"/>
            </a:pPr>
            <a:r>
              <a:rPr lang="en-US" sz="2000" dirty="0">
                <a:solidFill>
                  <a:srgbClr val="000000"/>
                </a:solidFill>
              </a:rPr>
              <a:t>Kitchen Staff</a:t>
            </a:r>
          </a:p>
          <a:p>
            <a:pPr marL="342900" indent="-342900">
              <a:buFont typeface="Arial" panose="020B0604020202020204" pitchFamily="34" charset="0"/>
              <a:buChar char="•"/>
            </a:pPr>
            <a:r>
              <a:rPr lang="en-US" sz="2000" dirty="0">
                <a:solidFill>
                  <a:srgbClr val="000000"/>
                </a:solidFill>
              </a:rPr>
              <a:t>Check-in Clerks</a:t>
            </a:r>
          </a:p>
          <a:p>
            <a:pPr marL="342900" indent="-342900">
              <a:buFont typeface="Arial" panose="020B0604020202020204" pitchFamily="34" charset="0"/>
              <a:buChar char="•"/>
            </a:pPr>
            <a:r>
              <a:rPr lang="en-US" sz="2000">
                <a:solidFill>
                  <a:srgbClr val="000000"/>
                </a:solidFill>
              </a:rPr>
              <a:t>HDM Deliverers</a:t>
            </a:r>
            <a:endParaRPr lang="en-US" sz="2000" dirty="0">
              <a:solidFill>
                <a:srgbClr val="000000"/>
              </a:solidFill>
            </a:endParaRPr>
          </a:p>
        </p:txBody>
      </p:sp>
      <p:sp>
        <p:nvSpPr>
          <p:cNvPr id="5" name="TextBox 4">
            <a:extLst>
              <a:ext uri="{FF2B5EF4-FFF2-40B4-BE49-F238E27FC236}">
                <a16:creationId xmlns:a16="http://schemas.microsoft.com/office/drawing/2014/main" id="{27AB795E-783B-43FF-A91F-34E0F405CA54}"/>
              </a:ext>
            </a:extLst>
          </p:cNvPr>
          <p:cNvSpPr txBox="1"/>
          <p:nvPr/>
        </p:nvSpPr>
        <p:spPr>
          <a:xfrm>
            <a:off x="4953000" y="1295400"/>
            <a:ext cx="3886200" cy="4401205"/>
          </a:xfrm>
          <a:prstGeom prst="rect">
            <a:avLst/>
          </a:prstGeom>
          <a:noFill/>
        </p:spPr>
        <p:txBody>
          <a:bodyPr wrap="square" rtlCol="0">
            <a:spAutoFit/>
          </a:bodyPr>
          <a:lstStyle/>
          <a:p>
            <a:pPr marL="0" lvl="1" algn="ctr"/>
            <a:r>
              <a:rPr lang="en-US" sz="2000" b="1" i="1" dirty="0">
                <a:solidFill>
                  <a:srgbClr val="000000"/>
                </a:solidFill>
              </a:rPr>
              <a:t>Your Opinion Counts!</a:t>
            </a:r>
          </a:p>
          <a:p>
            <a:pPr marL="0" lvl="1"/>
            <a:r>
              <a:rPr lang="en-US" sz="2000" dirty="0">
                <a:solidFill>
                  <a:srgbClr val="000000"/>
                </a:solidFill>
              </a:rPr>
              <a:t>This training is designed to equip you to succeed as a Meal Site Coordinator. </a:t>
            </a:r>
          </a:p>
          <a:p>
            <a:pPr marL="0" lvl="1"/>
            <a:endParaRPr lang="en-US" sz="2000" dirty="0">
              <a:solidFill>
                <a:srgbClr val="000000"/>
              </a:solidFill>
            </a:endParaRPr>
          </a:p>
          <a:p>
            <a:pPr marL="0" lvl="1"/>
            <a:r>
              <a:rPr lang="en-US" sz="2000" dirty="0">
                <a:solidFill>
                  <a:srgbClr val="000000"/>
                </a:solidFill>
              </a:rPr>
              <a:t>Please invest 5 minutes to provide your feedback, so we can work to improve it for you &amp; others in the future. </a:t>
            </a:r>
          </a:p>
          <a:p>
            <a:endParaRPr lang="en-US" sz="2000" dirty="0">
              <a:solidFill>
                <a:srgbClr val="000000"/>
              </a:solidFill>
            </a:endParaRPr>
          </a:p>
          <a:p>
            <a:endParaRPr lang="en-US" sz="2000" dirty="0">
              <a:solidFill>
                <a:srgbClr val="000000"/>
              </a:solidFill>
            </a:endParaRPr>
          </a:p>
          <a:p>
            <a:r>
              <a:rPr lang="en-US" sz="2000" b="1" dirty="0">
                <a:solidFill>
                  <a:srgbClr val="FF0000"/>
                </a:solidFill>
              </a:rPr>
              <a:t>&lt;&lt;&lt;AAAs, please modify to describe how you will gather class evaluations&gt;&gt;</a:t>
            </a:r>
          </a:p>
        </p:txBody>
      </p:sp>
    </p:spTree>
    <p:custDataLst>
      <p:tags r:id="rId1"/>
    </p:custDataLst>
    <p:extLst>
      <p:ext uri="{BB962C8B-B14F-4D97-AF65-F5344CB8AC3E}">
        <p14:creationId xmlns:p14="http://schemas.microsoft.com/office/powerpoint/2010/main" val="167862160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1D3C23-16F0-482B-B5C2-B87A2A1BFCC7}"/>
              </a:ext>
            </a:extLst>
          </p:cNvPr>
          <p:cNvSpPr>
            <a:spLocks noGrp="1"/>
          </p:cNvSpPr>
          <p:nvPr>
            <p:ph type="title"/>
          </p:nvPr>
        </p:nvSpPr>
        <p:spPr>
          <a:solidFill>
            <a:schemeClr val="tx1"/>
          </a:solidFill>
        </p:spPr>
        <p:txBody>
          <a:bodyPr/>
          <a:lstStyle/>
          <a:p>
            <a:endParaRPr lang="en-US" dirty="0"/>
          </a:p>
        </p:txBody>
      </p:sp>
    </p:spTree>
    <p:custDataLst>
      <p:tags r:id="rId1"/>
    </p:custDataLst>
    <p:extLst>
      <p:ext uri="{BB962C8B-B14F-4D97-AF65-F5344CB8AC3E}">
        <p14:creationId xmlns:p14="http://schemas.microsoft.com/office/powerpoint/2010/main" val="1551724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15664-ECBA-43E1-B833-EEE898C767C0}"/>
              </a:ext>
            </a:extLst>
          </p:cNvPr>
          <p:cNvSpPr>
            <a:spLocks noGrp="1"/>
          </p:cNvSpPr>
          <p:nvPr>
            <p:ph type="title"/>
          </p:nvPr>
        </p:nvSpPr>
        <p:spPr/>
        <p:txBody>
          <a:bodyPr/>
          <a:lstStyle/>
          <a:p>
            <a:r>
              <a:rPr lang="en-US" dirty="0"/>
              <a:t>Meal Site Coordinator Focus Areas</a:t>
            </a:r>
          </a:p>
        </p:txBody>
      </p:sp>
      <p:sp>
        <p:nvSpPr>
          <p:cNvPr id="3" name="Content Placeholder 2">
            <a:extLst>
              <a:ext uri="{FF2B5EF4-FFF2-40B4-BE49-F238E27FC236}">
                <a16:creationId xmlns:a16="http://schemas.microsoft.com/office/drawing/2014/main" id="{42FE7CB1-46B0-4942-A7B7-396B273ADE7F}"/>
              </a:ext>
            </a:extLst>
          </p:cNvPr>
          <p:cNvSpPr>
            <a:spLocks noGrp="1"/>
          </p:cNvSpPr>
          <p:nvPr>
            <p:ph sz="half" idx="1"/>
          </p:nvPr>
        </p:nvSpPr>
        <p:spPr>
          <a:xfrm>
            <a:off x="457200" y="1143000"/>
            <a:ext cx="8077200" cy="5638800"/>
          </a:xfrm>
        </p:spPr>
        <p:txBody>
          <a:bodyPr numCol="2" spcCol="182880">
            <a:noAutofit/>
          </a:bodyPr>
          <a:lstStyle/>
          <a:p>
            <a:pPr marL="0" lvl="0" indent="0">
              <a:buNone/>
            </a:pPr>
            <a:r>
              <a:rPr lang="en-US" sz="1600" dirty="0"/>
              <a:t>Focus Area  1: Health District permit-license to operate a meal site</a:t>
            </a:r>
          </a:p>
          <a:p>
            <a:pPr marL="0" lvl="0" indent="0">
              <a:buNone/>
            </a:pPr>
            <a:r>
              <a:rPr lang="en-US" sz="1600" dirty="0"/>
              <a:t>Focus Area  2: Food establishment inspection</a:t>
            </a:r>
          </a:p>
          <a:p>
            <a:pPr marL="0" indent="0">
              <a:buNone/>
            </a:pPr>
            <a:r>
              <a:rPr lang="en-US" sz="1600" dirty="0"/>
              <a:t>Focus Area  3: 501 (c)3 status through IRS determination letter</a:t>
            </a:r>
          </a:p>
          <a:p>
            <a:pPr marL="0" indent="0">
              <a:buNone/>
            </a:pPr>
            <a:r>
              <a:rPr lang="en-US" sz="1600" dirty="0"/>
              <a:t>Focus Area  4: Accredited food protection manager training certification</a:t>
            </a:r>
          </a:p>
          <a:p>
            <a:pPr marL="0" lvl="0" indent="0">
              <a:buNone/>
            </a:pPr>
            <a:r>
              <a:rPr lang="en-US" sz="1600" dirty="0"/>
              <a:t>Focus Area  5: Congregate meal registration form and nutritional survey</a:t>
            </a:r>
          </a:p>
          <a:p>
            <a:pPr marL="0" lvl="0" indent="0">
              <a:buNone/>
            </a:pPr>
            <a:r>
              <a:rPr lang="en-US" sz="1600" dirty="0"/>
              <a:t>Focus Area  6: Rosters and/or sign in sheets for participants, visitors and volunteers</a:t>
            </a:r>
          </a:p>
          <a:p>
            <a:pPr marL="0" lvl="0" indent="0">
              <a:buNone/>
            </a:pPr>
            <a:r>
              <a:rPr lang="en-US" sz="1600" dirty="0"/>
              <a:t>Focus Area  7: Donations &amp; donation box placement</a:t>
            </a:r>
          </a:p>
          <a:p>
            <a:pPr marL="0" lvl="0" indent="0">
              <a:buNone/>
            </a:pPr>
            <a:r>
              <a:rPr lang="en-US" sz="1600" dirty="0"/>
              <a:t>Focus Area  8: Donation tracking sheet</a:t>
            </a:r>
          </a:p>
          <a:p>
            <a:pPr marL="0" lvl="0" indent="0">
              <a:buNone/>
            </a:pPr>
            <a:r>
              <a:rPr lang="en-US" sz="1600" dirty="0"/>
              <a:t>Focus Area  9: Nutrition education at</a:t>
            </a:r>
            <a:br>
              <a:rPr lang="en-US" sz="1600" dirty="0"/>
            </a:br>
            <a:r>
              <a:rPr lang="en-US" sz="1600" dirty="0"/>
              <a:t>meal sites</a:t>
            </a:r>
          </a:p>
          <a:p>
            <a:pPr marL="0" lvl="0" indent="0">
              <a:buNone/>
            </a:pPr>
            <a:r>
              <a:rPr lang="en-US" sz="1600" dirty="0"/>
              <a:t>Focus Area  10: Invoicing for reimbursement</a:t>
            </a:r>
          </a:p>
          <a:p>
            <a:pPr marL="0" lvl="0" indent="0">
              <a:buNone/>
            </a:pPr>
            <a:endParaRPr lang="en-US" sz="1600" dirty="0"/>
          </a:p>
          <a:p>
            <a:pPr marL="0" lvl="0" indent="0">
              <a:buNone/>
            </a:pPr>
            <a:endParaRPr lang="en-US" sz="1600" dirty="0"/>
          </a:p>
          <a:p>
            <a:pPr marL="0" lvl="0" indent="0">
              <a:buNone/>
            </a:pPr>
            <a:endParaRPr lang="en-US" sz="1600" dirty="0"/>
          </a:p>
          <a:p>
            <a:pPr marL="0" lvl="0" indent="0">
              <a:buNone/>
            </a:pPr>
            <a:r>
              <a:rPr lang="en-US" sz="1600" dirty="0"/>
              <a:t>Focus Area  11: Knowledge of Nutrition Services Incentive Program (NSIP) funds </a:t>
            </a:r>
          </a:p>
          <a:p>
            <a:pPr marL="0" lvl="0" indent="0">
              <a:buNone/>
            </a:pPr>
            <a:r>
              <a:rPr lang="en-US" sz="1600" dirty="0"/>
              <a:t>Focus Area  12: Knowledge of additional nutrition guidance</a:t>
            </a:r>
          </a:p>
          <a:p>
            <a:pPr lvl="1">
              <a:buFont typeface="Wingdings" panose="05000000000000000000" pitchFamily="2" charset="2"/>
              <a:buChar char="ü"/>
            </a:pPr>
            <a:r>
              <a:rPr lang="en-US" sz="1600" dirty="0"/>
              <a:t>Commodity Donated Food Program</a:t>
            </a:r>
          </a:p>
          <a:p>
            <a:pPr lvl="1">
              <a:buFont typeface="Wingdings" panose="05000000000000000000" pitchFamily="2" charset="2"/>
              <a:buChar char="ü"/>
            </a:pPr>
            <a:r>
              <a:rPr lang="en-US" sz="1600" dirty="0"/>
              <a:t>Eligible / Ineligible Participant</a:t>
            </a:r>
          </a:p>
          <a:p>
            <a:pPr lvl="1">
              <a:buFont typeface="Wingdings" panose="05000000000000000000" pitchFamily="2" charset="2"/>
              <a:buChar char="ü"/>
            </a:pPr>
            <a:r>
              <a:rPr lang="en-US" sz="1600" dirty="0"/>
              <a:t>Home-Delivered Meal Program Compliance</a:t>
            </a:r>
          </a:p>
          <a:p>
            <a:pPr lvl="1">
              <a:buFont typeface="Wingdings" panose="05000000000000000000" pitchFamily="2" charset="2"/>
              <a:buChar char="ü"/>
            </a:pPr>
            <a:r>
              <a:rPr lang="en-US" sz="1600" dirty="0"/>
              <a:t>Meal Frequency Waiver</a:t>
            </a:r>
          </a:p>
          <a:p>
            <a:pPr marL="0" lvl="0" indent="0">
              <a:buNone/>
            </a:pPr>
            <a:r>
              <a:rPr lang="en-US" sz="1600" dirty="0"/>
              <a:t>Focus Area  13: Knowledge of the role of the Board and what they should know about the nutrition program</a:t>
            </a:r>
          </a:p>
          <a:p>
            <a:pPr marL="0" lvl="0" indent="0">
              <a:buNone/>
            </a:pPr>
            <a:r>
              <a:rPr lang="en-US" sz="1600" dirty="0"/>
              <a:t>Focus Area  14: Menu approval</a:t>
            </a:r>
          </a:p>
          <a:p>
            <a:pPr marL="0" lvl="0" indent="0">
              <a:buNone/>
            </a:pPr>
            <a:r>
              <a:rPr lang="en-US" sz="1600" dirty="0"/>
              <a:t>Focus Area  15: Training to volunteers and staff</a:t>
            </a:r>
          </a:p>
        </p:txBody>
      </p:sp>
    </p:spTree>
    <p:custDataLst>
      <p:tags r:id="rId1"/>
    </p:custDataLst>
    <p:extLst>
      <p:ext uri="{BB962C8B-B14F-4D97-AF65-F5344CB8AC3E}">
        <p14:creationId xmlns:p14="http://schemas.microsoft.com/office/powerpoint/2010/main" val="22980699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0B408D-E4AC-4795-89B6-2390E8E4AFB1}"/>
              </a:ext>
            </a:extLst>
          </p:cNvPr>
          <p:cNvSpPr>
            <a:spLocks noGrp="1"/>
          </p:cNvSpPr>
          <p:nvPr>
            <p:ph type="title"/>
          </p:nvPr>
        </p:nvSpPr>
        <p:spPr/>
        <p:txBody>
          <a:bodyPr/>
          <a:lstStyle/>
          <a:p>
            <a:r>
              <a:rPr lang="en-US" dirty="0"/>
              <a:t>How Does This Comply or Not Comply  with Donation Box Placement Guidance (#1)</a:t>
            </a:r>
          </a:p>
        </p:txBody>
      </p:sp>
      <p:pic>
        <p:nvPicPr>
          <p:cNvPr id="9" name="Picture 8" descr="Image 1 at top left, showing a non-compliant donation box">
            <a:hlinkClick r:id="rId4" action="ppaction://hlinkfile"/>
            <a:extLst>
              <a:ext uri="{FF2B5EF4-FFF2-40B4-BE49-F238E27FC236}">
                <a16:creationId xmlns:a16="http://schemas.microsoft.com/office/drawing/2014/main" id="{68C2575D-B6FE-4AC3-ADEE-2FEFB8786F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7000" y="1522476"/>
            <a:ext cx="3810000" cy="5080000"/>
          </a:xfrm>
          <a:prstGeom prst="roundRect">
            <a:avLst/>
          </a:prstGeom>
          <a:ln w="19050">
            <a:solidFill>
              <a:schemeClr val="accent4">
                <a:lumMod val="75000"/>
              </a:schemeClr>
            </a:solid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712F4093-ACDB-4B90-ABE0-0B6B6BFF822A}"/>
              </a:ext>
            </a:extLst>
          </p:cNvPr>
          <p:cNvSpPr txBox="1"/>
          <p:nvPr/>
        </p:nvSpPr>
        <p:spPr>
          <a:xfrm>
            <a:off x="7239000" y="5486400"/>
            <a:ext cx="899583" cy="923330"/>
          </a:xfrm>
          <a:prstGeom prst="rect">
            <a:avLst/>
          </a:prstGeom>
          <a:noFill/>
        </p:spPr>
        <p:txBody>
          <a:bodyPr wrap="square" rtlCol="0">
            <a:spAutoFit/>
          </a:bodyPr>
          <a:lstStyle/>
          <a:p>
            <a:pPr algn="ctr"/>
            <a:r>
              <a:rPr lang="en-US" i="1" dirty="0">
                <a:hlinkClick r:id="rId6" action="ppaction://hlinksldjump"/>
              </a:rPr>
              <a:t>Close Image View</a:t>
            </a:r>
            <a:endParaRPr lang="en-US" i="1" dirty="0"/>
          </a:p>
        </p:txBody>
      </p:sp>
    </p:spTree>
    <p:custDataLst>
      <p:tags r:id="rId1"/>
    </p:custDataLst>
    <p:extLst>
      <p:ext uri="{BB962C8B-B14F-4D97-AF65-F5344CB8AC3E}">
        <p14:creationId xmlns:p14="http://schemas.microsoft.com/office/powerpoint/2010/main" val="52621130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0B408D-E4AC-4795-89B6-2390E8E4AFB1}"/>
              </a:ext>
            </a:extLst>
          </p:cNvPr>
          <p:cNvSpPr>
            <a:spLocks noGrp="1"/>
          </p:cNvSpPr>
          <p:nvPr>
            <p:ph type="title"/>
          </p:nvPr>
        </p:nvSpPr>
        <p:spPr/>
        <p:txBody>
          <a:bodyPr/>
          <a:lstStyle/>
          <a:p>
            <a:r>
              <a:rPr lang="en-US" dirty="0"/>
              <a:t>How Does This Comply or Not Comply  with Donation Box Placement Guidance (#2)</a:t>
            </a:r>
          </a:p>
        </p:txBody>
      </p:sp>
      <p:pic>
        <p:nvPicPr>
          <p:cNvPr id="6" name="Picture 5" descr="Image 2, second from the top left, showing a non-compliant donation box">
            <a:hlinkClick r:id="rId4" action="ppaction://hlinkfile"/>
            <a:extLst>
              <a:ext uri="{FF2B5EF4-FFF2-40B4-BE49-F238E27FC236}">
                <a16:creationId xmlns:a16="http://schemas.microsoft.com/office/drawing/2014/main" id="{802AA1F3-8BF1-4EFA-BB39-74EA8B1A54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0306" y="1417638"/>
            <a:ext cx="3874294" cy="5165724"/>
          </a:xfrm>
          <a:prstGeom prst="roundRect">
            <a:avLst/>
          </a:prstGeom>
          <a:ln w="19050">
            <a:solidFill>
              <a:schemeClr val="accent4">
                <a:lumMod val="75000"/>
              </a:schemeClr>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6CD839D6-668E-425B-8094-2BAB9FC3EA2E}"/>
              </a:ext>
            </a:extLst>
          </p:cNvPr>
          <p:cNvSpPr txBox="1"/>
          <p:nvPr/>
        </p:nvSpPr>
        <p:spPr>
          <a:xfrm>
            <a:off x="7467600" y="5486400"/>
            <a:ext cx="899583" cy="923330"/>
          </a:xfrm>
          <a:prstGeom prst="rect">
            <a:avLst/>
          </a:prstGeom>
          <a:noFill/>
        </p:spPr>
        <p:txBody>
          <a:bodyPr wrap="square" rtlCol="0">
            <a:spAutoFit/>
          </a:bodyPr>
          <a:lstStyle/>
          <a:p>
            <a:pPr algn="ctr"/>
            <a:r>
              <a:rPr lang="en-US" i="1" dirty="0">
                <a:hlinkClick r:id="rId6" action="ppaction://hlinksldjump"/>
              </a:rPr>
              <a:t>Close Image View</a:t>
            </a:r>
            <a:endParaRPr lang="en-US" i="1" dirty="0"/>
          </a:p>
        </p:txBody>
      </p:sp>
    </p:spTree>
    <p:custDataLst>
      <p:tags r:id="rId1"/>
    </p:custDataLst>
    <p:extLst>
      <p:ext uri="{BB962C8B-B14F-4D97-AF65-F5344CB8AC3E}">
        <p14:creationId xmlns:p14="http://schemas.microsoft.com/office/powerpoint/2010/main" val="392771897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0B408D-E4AC-4795-89B6-2390E8E4AFB1}"/>
              </a:ext>
            </a:extLst>
          </p:cNvPr>
          <p:cNvSpPr>
            <a:spLocks noGrp="1"/>
          </p:cNvSpPr>
          <p:nvPr>
            <p:ph type="title"/>
          </p:nvPr>
        </p:nvSpPr>
        <p:spPr/>
        <p:txBody>
          <a:bodyPr/>
          <a:lstStyle/>
          <a:p>
            <a:r>
              <a:rPr lang="en-US" dirty="0"/>
              <a:t>How Does This Comply or Not Comply  with Donation Box Placement Guidance (#3)</a:t>
            </a:r>
          </a:p>
        </p:txBody>
      </p:sp>
      <p:pic>
        <p:nvPicPr>
          <p:cNvPr id="5" name="Picture 4" descr="Image 3, third from the top, showing a compiant donation box">
            <a:hlinkClick r:id="rId4" action="ppaction://hlinkfile"/>
            <a:extLst>
              <a:ext uri="{FF2B5EF4-FFF2-40B4-BE49-F238E27FC236}">
                <a16:creationId xmlns:a16="http://schemas.microsoft.com/office/drawing/2014/main" id="{47490AAA-E418-4756-A203-8244E7F546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4383" y="1417638"/>
            <a:ext cx="6644217" cy="4983162"/>
          </a:xfrm>
          <a:prstGeom prst="roundRect">
            <a:avLst/>
          </a:prstGeom>
          <a:ln w="19050">
            <a:solidFill>
              <a:schemeClr val="accent4">
                <a:lumMod val="75000"/>
              </a:schemeClr>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7EB446F1-1B04-43C9-B371-2C2A9A4D197D}"/>
              </a:ext>
            </a:extLst>
          </p:cNvPr>
          <p:cNvSpPr txBox="1"/>
          <p:nvPr/>
        </p:nvSpPr>
        <p:spPr>
          <a:xfrm>
            <a:off x="8077200" y="5486400"/>
            <a:ext cx="899583" cy="923330"/>
          </a:xfrm>
          <a:prstGeom prst="rect">
            <a:avLst/>
          </a:prstGeom>
          <a:noFill/>
        </p:spPr>
        <p:txBody>
          <a:bodyPr wrap="square" rtlCol="0">
            <a:spAutoFit/>
          </a:bodyPr>
          <a:lstStyle/>
          <a:p>
            <a:pPr algn="ctr"/>
            <a:r>
              <a:rPr lang="en-US" i="1" dirty="0">
                <a:hlinkClick r:id="rId6" action="ppaction://hlinksldjump"/>
              </a:rPr>
              <a:t>Close Image View</a:t>
            </a:r>
            <a:endParaRPr lang="en-US" i="1" dirty="0"/>
          </a:p>
        </p:txBody>
      </p:sp>
    </p:spTree>
    <p:custDataLst>
      <p:tags r:id="rId1"/>
    </p:custDataLst>
    <p:extLst>
      <p:ext uri="{BB962C8B-B14F-4D97-AF65-F5344CB8AC3E}">
        <p14:creationId xmlns:p14="http://schemas.microsoft.com/office/powerpoint/2010/main" val="15731174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0B408D-E4AC-4795-89B6-2390E8E4AFB1}"/>
              </a:ext>
            </a:extLst>
          </p:cNvPr>
          <p:cNvSpPr>
            <a:spLocks noGrp="1"/>
          </p:cNvSpPr>
          <p:nvPr>
            <p:ph type="title"/>
          </p:nvPr>
        </p:nvSpPr>
        <p:spPr/>
        <p:txBody>
          <a:bodyPr/>
          <a:lstStyle/>
          <a:p>
            <a:r>
              <a:rPr lang="en-US" dirty="0"/>
              <a:t>How Does This Comply or Not Comply  with Donation Box Placement Guidance (#4)</a:t>
            </a:r>
          </a:p>
        </p:txBody>
      </p:sp>
      <p:pic>
        <p:nvPicPr>
          <p:cNvPr id="4" name="Picture 3" descr="Image 4, on the lower right, showing a compliant donation box">
            <a:hlinkClick r:id="rId4" action="ppaction://hlinkfile"/>
            <a:extLst>
              <a:ext uri="{FF2B5EF4-FFF2-40B4-BE49-F238E27FC236}">
                <a16:creationId xmlns:a16="http://schemas.microsoft.com/office/drawing/2014/main" id="{82F6BDF0-21A9-4694-9F9D-EA08606CA5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5400" y="1600200"/>
            <a:ext cx="6644217" cy="4983162"/>
          </a:xfrm>
          <a:prstGeom prst="roundRect">
            <a:avLst/>
          </a:prstGeom>
          <a:ln w="19050">
            <a:solidFill>
              <a:schemeClr val="accent4">
                <a:lumMod val="75000"/>
              </a:schemeClr>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C0A5B351-3515-49C3-8F93-77F43A23E55A}"/>
              </a:ext>
            </a:extLst>
          </p:cNvPr>
          <p:cNvSpPr txBox="1"/>
          <p:nvPr/>
        </p:nvSpPr>
        <p:spPr>
          <a:xfrm>
            <a:off x="8153400" y="5486400"/>
            <a:ext cx="899583" cy="923330"/>
          </a:xfrm>
          <a:prstGeom prst="rect">
            <a:avLst/>
          </a:prstGeom>
          <a:noFill/>
        </p:spPr>
        <p:txBody>
          <a:bodyPr wrap="square" rtlCol="0">
            <a:spAutoFit/>
          </a:bodyPr>
          <a:lstStyle/>
          <a:p>
            <a:pPr algn="ctr"/>
            <a:r>
              <a:rPr lang="en-US" i="1" dirty="0">
                <a:hlinkClick r:id="rId6" action="ppaction://hlinksldjump"/>
              </a:rPr>
              <a:t>Close Image View</a:t>
            </a:r>
            <a:endParaRPr lang="en-US" i="1" dirty="0"/>
          </a:p>
        </p:txBody>
      </p:sp>
    </p:spTree>
    <p:custDataLst>
      <p:tags r:id="rId1"/>
    </p:custDataLst>
    <p:extLst>
      <p:ext uri="{BB962C8B-B14F-4D97-AF65-F5344CB8AC3E}">
        <p14:creationId xmlns:p14="http://schemas.microsoft.com/office/powerpoint/2010/main" val="139376843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0B408D-E4AC-4795-89B6-2390E8E4AFB1}"/>
              </a:ext>
            </a:extLst>
          </p:cNvPr>
          <p:cNvSpPr>
            <a:spLocks noGrp="1"/>
          </p:cNvSpPr>
          <p:nvPr>
            <p:ph type="title"/>
          </p:nvPr>
        </p:nvSpPr>
        <p:spPr/>
        <p:txBody>
          <a:bodyPr/>
          <a:lstStyle/>
          <a:p>
            <a:r>
              <a:rPr lang="en-US" dirty="0"/>
              <a:t>How Does This Comply or Not Comply  with Donation Box Placement Guidance (#5)</a:t>
            </a:r>
          </a:p>
        </p:txBody>
      </p:sp>
      <p:sp>
        <p:nvSpPr>
          <p:cNvPr id="5" name="TextBox 4">
            <a:extLst>
              <a:ext uri="{FF2B5EF4-FFF2-40B4-BE49-F238E27FC236}">
                <a16:creationId xmlns:a16="http://schemas.microsoft.com/office/drawing/2014/main" id="{C0A5B351-3515-49C3-8F93-77F43A23E55A}"/>
              </a:ext>
            </a:extLst>
          </p:cNvPr>
          <p:cNvSpPr txBox="1"/>
          <p:nvPr/>
        </p:nvSpPr>
        <p:spPr>
          <a:xfrm>
            <a:off x="8153400" y="5486400"/>
            <a:ext cx="899583" cy="923330"/>
          </a:xfrm>
          <a:prstGeom prst="rect">
            <a:avLst/>
          </a:prstGeom>
          <a:noFill/>
        </p:spPr>
        <p:txBody>
          <a:bodyPr wrap="square" rtlCol="0">
            <a:spAutoFit/>
          </a:bodyPr>
          <a:lstStyle/>
          <a:p>
            <a:pPr algn="ctr"/>
            <a:r>
              <a:rPr lang="en-US" i="1" dirty="0">
                <a:hlinkClick r:id="rId4" action="ppaction://hlinksldjump"/>
              </a:rPr>
              <a:t>Close Image View</a:t>
            </a:r>
            <a:endParaRPr lang="en-US" i="1" dirty="0"/>
          </a:p>
        </p:txBody>
      </p:sp>
      <p:pic>
        <p:nvPicPr>
          <p:cNvPr id="7" name="Picture 6" descr="Image 5 showing appropriate donation box placement">
            <a:extLst>
              <a:ext uri="{FF2B5EF4-FFF2-40B4-BE49-F238E27FC236}">
                <a16:creationId xmlns:a16="http://schemas.microsoft.com/office/drawing/2014/main" id="{0CEC88CA-A694-4C85-883A-A00A833412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3801" y="1524000"/>
            <a:ext cx="6807199" cy="5105400"/>
          </a:xfrm>
          <a:prstGeom prst="round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613154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A98110-94D8-4EE9-8724-6C4BE8946F57}"/>
              </a:ext>
            </a:extLst>
          </p:cNvPr>
          <p:cNvSpPr>
            <a:spLocks noGrp="1"/>
          </p:cNvSpPr>
          <p:nvPr>
            <p:ph type="title"/>
          </p:nvPr>
        </p:nvSpPr>
        <p:spPr/>
        <p:txBody>
          <a:bodyPr/>
          <a:lstStyle/>
          <a:p>
            <a:r>
              <a:rPr lang="en-US" sz="2000" dirty="0"/>
              <a:t>Focus Area 1:</a:t>
            </a:r>
            <a:br>
              <a:rPr lang="en-US" sz="2000" dirty="0"/>
            </a:br>
            <a:r>
              <a:rPr lang="en-US" dirty="0"/>
              <a:t>Health District Permit-License</a:t>
            </a:r>
          </a:p>
        </p:txBody>
      </p:sp>
    </p:spTree>
    <p:custDataLst>
      <p:tags r:id="rId1"/>
    </p:custDataLst>
    <p:extLst>
      <p:ext uri="{BB962C8B-B14F-4D97-AF65-F5344CB8AC3E}">
        <p14:creationId xmlns:p14="http://schemas.microsoft.com/office/powerpoint/2010/main" val="209763547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24898F-3732-4901-B9BE-8240A2516312}"/>
              </a:ext>
            </a:extLst>
          </p:cNvPr>
          <p:cNvSpPr>
            <a:spLocks noGrp="1"/>
          </p:cNvSpPr>
          <p:nvPr>
            <p:ph sz="quarter" idx="16"/>
          </p:nvPr>
        </p:nvSpPr>
        <p:spPr/>
        <p:txBody>
          <a:bodyPr/>
          <a:lstStyle/>
          <a:p>
            <a:r>
              <a:rPr lang="en-US" dirty="0"/>
              <a:t>Complies with Idaho law</a:t>
            </a:r>
            <a:br>
              <a:rPr lang="en-US" dirty="0"/>
            </a:br>
            <a:r>
              <a:rPr lang="en-US" sz="1800" i="1" dirty="0"/>
              <a:t>(Review the entire </a:t>
            </a:r>
            <a:r>
              <a:rPr lang="en-US" sz="1800" i="1" dirty="0">
                <a:hlinkClick r:id="rId4" action="ppaction://hlinkfile"/>
              </a:rPr>
              <a:t>Idaho Food Code</a:t>
            </a:r>
            <a:r>
              <a:rPr lang="en-US" sz="1800" i="1" dirty="0"/>
              <a:t>)</a:t>
            </a:r>
          </a:p>
          <a:p>
            <a:r>
              <a:rPr lang="en-US" dirty="0"/>
              <a:t>Ensures food &amp; facility safety</a:t>
            </a:r>
          </a:p>
          <a:p>
            <a:r>
              <a:rPr lang="en-US" dirty="0"/>
              <a:t>Includes establishing, operating &amp; maintaining</a:t>
            </a:r>
            <a:br>
              <a:rPr lang="en-US" dirty="0"/>
            </a:br>
            <a:r>
              <a:rPr lang="en-US" dirty="0"/>
              <a:t>a food establishment</a:t>
            </a:r>
          </a:p>
        </p:txBody>
      </p:sp>
      <p:sp>
        <p:nvSpPr>
          <p:cNvPr id="3" name="Title 2">
            <a:extLst>
              <a:ext uri="{FF2B5EF4-FFF2-40B4-BE49-F238E27FC236}">
                <a16:creationId xmlns:a16="http://schemas.microsoft.com/office/drawing/2014/main" id="{0F9EF2CA-44B9-470C-9D23-856B86E550BC}"/>
              </a:ext>
            </a:extLst>
          </p:cNvPr>
          <p:cNvSpPr>
            <a:spLocks noGrp="1"/>
          </p:cNvSpPr>
          <p:nvPr>
            <p:ph type="title"/>
          </p:nvPr>
        </p:nvSpPr>
        <p:spPr/>
        <p:txBody>
          <a:bodyPr/>
          <a:lstStyle/>
          <a:p>
            <a:r>
              <a:rPr lang="en-US" dirty="0">
                <a:effectLst/>
              </a:rPr>
              <a:t>Why We Need a Permit-License</a:t>
            </a:r>
            <a:endParaRPr lang="en-US" dirty="0"/>
          </a:p>
        </p:txBody>
      </p:sp>
      <p:pic>
        <p:nvPicPr>
          <p:cNvPr id="5" name="Picture 4" descr="Image of a sample permit-license">
            <a:hlinkClick r:id="rId5" action="ppaction://hlinkfile"/>
            <a:extLst>
              <a:ext uri="{FF2B5EF4-FFF2-40B4-BE49-F238E27FC236}">
                <a16:creationId xmlns:a16="http://schemas.microsoft.com/office/drawing/2014/main" id="{0066A68D-A715-4296-94CA-3B2C503A282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3511"/>
          <a:stretch/>
        </p:blipFill>
        <p:spPr>
          <a:xfrm>
            <a:off x="3731411" y="3581400"/>
            <a:ext cx="4955389" cy="2982642"/>
          </a:xfrm>
          <a:prstGeom prst="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65425661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872CD0-EDFB-45A8-8497-CCB6914477F8}"/>
              </a:ext>
            </a:extLst>
          </p:cNvPr>
          <p:cNvSpPr>
            <a:spLocks noGrp="1"/>
          </p:cNvSpPr>
          <p:nvPr>
            <p:ph sz="quarter" idx="16"/>
          </p:nvPr>
        </p:nvSpPr>
        <p:spPr/>
        <p:txBody>
          <a:bodyPr/>
          <a:lstStyle/>
          <a:p>
            <a:r>
              <a:rPr lang="en-US" dirty="0"/>
              <a:t>Completed application for local Health District</a:t>
            </a:r>
          </a:p>
          <a:p>
            <a:r>
              <a:rPr lang="en-US" dirty="0"/>
              <a:t>Required supporting documentation</a:t>
            </a:r>
          </a:p>
          <a:p>
            <a:r>
              <a:rPr lang="en-US" dirty="0"/>
              <a:t>Site inspection </a:t>
            </a:r>
            <a:br>
              <a:rPr lang="en-US" dirty="0"/>
            </a:br>
            <a:r>
              <a:rPr lang="en-US" dirty="0"/>
              <a:t>See Focus Area 2</a:t>
            </a:r>
          </a:p>
        </p:txBody>
      </p:sp>
      <p:sp>
        <p:nvSpPr>
          <p:cNvPr id="3" name="Title 2">
            <a:extLst>
              <a:ext uri="{FF2B5EF4-FFF2-40B4-BE49-F238E27FC236}">
                <a16:creationId xmlns:a16="http://schemas.microsoft.com/office/drawing/2014/main" id="{056442C7-F529-4831-A650-5836CC274FE4}"/>
              </a:ext>
            </a:extLst>
          </p:cNvPr>
          <p:cNvSpPr>
            <a:spLocks noGrp="1"/>
          </p:cNvSpPr>
          <p:nvPr>
            <p:ph type="title"/>
          </p:nvPr>
        </p:nvSpPr>
        <p:spPr/>
        <p:txBody>
          <a:bodyPr/>
          <a:lstStyle/>
          <a:p>
            <a:r>
              <a:rPr lang="en-US" dirty="0">
                <a:effectLst/>
              </a:rPr>
              <a:t>What the Permit-License Requires</a:t>
            </a:r>
            <a:endParaRPr lang="en-US" dirty="0"/>
          </a:p>
        </p:txBody>
      </p:sp>
      <p:pic>
        <p:nvPicPr>
          <p:cNvPr id="5" name="Picture 4" descr="Image of a sample permit application from Southeast District health depoartment">
            <a:hlinkClick r:id="rId4" action="ppaction://hlinkfile"/>
            <a:extLst>
              <a:ext uri="{FF2B5EF4-FFF2-40B4-BE49-F238E27FC236}">
                <a16:creationId xmlns:a16="http://schemas.microsoft.com/office/drawing/2014/main" id="{608068F5-A8AF-4429-B460-669EA47BEC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8800" y="2819400"/>
            <a:ext cx="2968335" cy="3841376"/>
          </a:xfrm>
          <a:prstGeom prst="rect">
            <a:avLst/>
          </a:prstGeom>
          <a:ln>
            <a:solidFill>
              <a:schemeClr val="accent4"/>
            </a:solidFill>
          </a:ln>
          <a:effectLst>
            <a:outerShdw blurRad="50800" dist="38100" algn="l" rotWithShape="0">
              <a:prstClr val="black">
                <a:alpha val="40000"/>
              </a:prstClr>
            </a:outerShdw>
          </a:effectLst>
        </p:spPr>
      </p:pic>
    </p:spTree>
    <p:custDataLst>
      <p:tags r:id="rId1"/>
    </p:custDataLst>
    <p:extLst>
      <p:ext uri="{BB962C8B-B14F-4D97-AF65-F5344CB8AC3E}">
        <p14:creationId xmlns:p14="http://schemas.microsoft.com/office/powerpoint/2010/main" val="74602903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E75483-6DE0-4BFB-8C8D-0C8E8991E3B3}"/>
              </a:ext>
            </a:extLst>
          </p:cNvPr>
          <p:cNvSpPr>
            <a:spLocks noGrp="1"/>
          </p:cNvSpPr>
          <p:nvPr>
            <p:ph sz="quarter" idx="16"/>
          </p:nvPr>
        </p:nvSpPr>
        <p:spPr/>
        <p:txBody>
          <a:bodyPr/>
          <a:lstStyle/>
          <a:p>
            <a:r>
              <a:rPr lang="en-US" dirty="0"/>
              <a:t>Before</a:t>
            </a:r>
            <a:r>
              <a:rPr lang="en-US" i="1" dirty="0"/>
              <a:t> </a:t>
            </a:r>
            <a:r>
              <a:rPr lang="en-US" dirty="0"/>
              <a:t>opening for service</a:t>
            </a:r>
          </a:p>
          <a:p>
            <a:r>
              <a:rPr lang="en-US" dirty="0"/>
              <a:t>Renew annually (every year)</a:t>
            </a:r>
          </a:p>
          <a:p>
            <a:pPr lvl="1"/>
            <a:r>
              <a:rPr lang="en-US" dirty="0"/>
              <a:t>Check with local Health District for specific notification procedures</a:t>
            </a:r>
          </a:p>
          <a:p>
            <a:pPr lvl="1"/>
            <a:r>
              <a:rPr lang="en-US" dirty="0"/>
              <a:t>Notification generally sent via regular mail either in the fall or prior to your annual renewal date</a:t>
            </a:r>
          </a:p>
          <a:p>
            <a:pPr lvl="1"/>
            <a:r>
              <a:rPr lang="en-US" dirty="0"/>
              <a:t>Annual cost is $125</a:t>
            </a:r>
          </a:p>
        </p:txBody>
      </p:sp>
      <p:sp>
        <p:nvSpPr>
          <p:cNvPr id="3" name="Title 2">
            <a:extLst>
              <a:ext uri="{FF2B5EF4-FFF2-40B4-BE49-F238E27FC236}">
                <a16:creationId xmlns:a16="http://schemas.microsoft.com/office/drawing/2014/main" id="{5AB559A3-24D6-49FA-ABA1-9F6A4B475090}"/>
              </a:ext>
            </a:extLst>
          </p:cNvPr>
          <p:cNvSpPr>
            <a:spLocks noGrp="1"/>
          </p:cNvSpPr>
          <p:nvPr>
            <p:ph type="title"/>
          </p:nvPr>
        </p:nvSpPr>
        <p:spPr/>
        <p:txBody>
          <a:bodyPr/>
          <a:lstStyle/>
          <a:p>
            <a:r>
              <a:rPr lang="en-US" dirty="0">
                <a:effectLst/>
              </a:rPr>
              <a:t>When We Need the Permit-License</a:t>
            </a:r>
            <a:endParaRPr lang="en-US" dirty="0"/>
          </a:p>
        </p:txBody>
      </p:sp>
      <p:pic>
        <p:nvPicPr>
          <p:cNvPr id="7" name="Picture 6" descr="Image of a light-style switch, labelled &quot;renew&quot; on top and &quot;cancel&quot; on the bottom">
            <a:extLst>
              <a:ext uri="{FF2B5EF4-FFF2-40B4-BE49-F238E27FC236}">
                <a16:creationId xmlns:a16="http://schemas.microsoft.com/office/drawing/2014/main" id="{8D69F906-3723-4E93-A112-443A995B6B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1" y="3758854"/>
            <a:ext cx="2651555" cy="2870546"/>
          </a:xfrm>
          <a:prstGeom prst="round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80130306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1AAACC-9A05-4CEC-A45C-CB0C82A4B619}"/>
              </a:ext>
            </a:extLst>
          </p:cNvPr>
          <p:cNvSpPr>
            <a:spLocks noGrp="1"/>
          </p:cNvSpPr>
          <p:nvPr>
            <p:ph sz="quarter" idx="16"/>
          </p:nvPr>
        </p:nvSpPr>
        <p:spPr/>
        <p:txBody>
          <a:bodyPr>
            <a:normAutofit/>
          </a:bodyPr>
          <a:lstStyle/>
          <a:p>
            <a:pPr lvl="0"/>
            <a:r>
              <a:rPr lang="en-US" dirty="0"/>
              <a:t>Application available through local Health District</a:t>
            </a:r>
          </a:p>
          <a:p>
            <a:pPr lvl="0"/>
            <a:r>
              <a:rPr lang="en-US" dirty="0"/>
              <a:t>Instructions on application</a:t>
            </a:r>
          </a:p>
          <a:p>
            <a:pPr lvl="0"/>
            <a:r>
              <a:rPr lang="en-US" dirty="0"/>
              <a:t>Complete all fields</a:t>
            </a:r>
          </a:p>
          <a:p>
            <a:pPr lvl="0"/>
            <a:r>
              <a:rPr lang="en-US" dirty="0"/>
              <a:t>Include all requested documentation</a:t>
            </a:r>
          </a:p>
          <a:p>
            <a:r>
              <a:rPr lang="en-US" dirty="0"/>
              <a:t>Common errors:</a:t>
            </a:r>
          </a:p>
          <a:p>
            <a:pPr lvl="1"/>
            <a:r>
              <a:rPr lang="en-US" dirty="0"/>
              <a:t>Check the appropriate permit type</a:t>
            </a:r>
          </a:p>
          <a:p>
            <a:pPr lvl="1"/>
            <a:r>
              <a:rPr lang="en-US" dirty="0"/>
              <a:t>Include the</a:t>
            </a:r>
            <a:br>
              <a:rPr lang="en-US" dirty="0"/>
            </a:br>
            <a:r>
              <a:rPr lang="en-US" dirty="0"/>
              <a:t>proper fee</a:t>
            </a:r>
            <a:br>
              <a:rPr lang="en-US" dirty="0"/>
            </a:br>
            <a:endParaRPr lang="en-US" dirty="0"/>
          </a:p>
        </p:txBody>
      </p:sp>
      <p:sp>
        <p:nvSpPr>
          <p:cNvPr id="3" name="Title 2">
            <a:extLst>
              <a:ext uri="{FF2B5EF4-FFF2-40B4-BE49-F238E27FC236}">
                <a16:creationId xmlns:a16="http://schemas.microsoft.com/office/drawing/2014/main" id="{8B4D8E47-5F22-461E-94DF-B9EDB809D30E}"/>
              </a:ext>
            </a:extLst>
          </p:cNvPr>
          <p:cNvSpPr>
            <a:spLocks noGrp="1"/>
          </p:cNvSpPr>
          <p:nvPr>
            <p:ph type="title"/>
          </p:nvPr>
        </p:nvSpPr>
        <p:spPr/>
        <p:txBody>
          <a:bodyPr/>
          <a:lstStyle/>
          <a:p>
            <a:r>
              <a:rPr lang="en-US" dirty="0">
                <a:effectLst/>
              </a:rPr>
              <a:t>How to Apply for the  Permit-License</a:t>
            </a:r>
            <a:endParaRPr lang="en-US" dirty="0"/>
          </a:p>
        </p:txBody>
      </p:sp>
      <p:pic>
        <p:nvPicPr>
          <p:cNvPr id="5" name="Picture 4" descr="Map of Idaho with the 7 Health Districts in different colors and labelled with the name.">
            <a:hlinkClick r:id="rId4"/>
            <a:extLst>
              <a:ext uri="{FF2B5EF4-FFF2-40B4-BE49-F238E27FC236}">
                <a16:creationId xmlns:a16="http://schemas.microsoft.com/office/drawing/2014/main" id="{384A6F42-E2FA-4FD0-966C-CDA403781F0D}"/>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43600" y="2428123"/>
            <a:ext cx="2762277" cy="4277477"/>
          </a:xfrm>
          <a:prstGeom prst="rect">
            <a:avLst/>
          </a:prstGeom>
        </p:spPr>
      </p:pic>
      <p:pic>
        <p:nvPicPr>
          <p:cNvPr id="6" name="Picture 5" descr="Image of permit-license application for Southeastern Health District">
            <a:hlinkClick r:id="rId6" action="ppaction://hlinkfile"/>
            <a:extLst>
              <a:ext uri="{FF2B5EF4-FFF2-40B4-BE49-F238E27FC236}">
                <a16:creationId xmlns:a16="http://schemas.microsoft.com/office/drawing/2014/main" id="{A35B3E10-0145-4F08-B0C4-8A57C5847B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18164" y="3973572"/>
            <a:ext cx="2111112" cy="2732028"/>
          </a:xfrm>
          <a:prstGeom prst="rect">
            <a:avLst/>
          </a:prstGeom>
          <a:ln>
            <a:solidFill>
              <a:schemeClr val="accent4"/>
            </a:solidFill>
          </a:ln>
          <a:effectLst>
            <a:outerShdw blurRad="50800" dist="38100" algn="l" rotWithShape="0">
              <a:prstClr val="black">
                <a:alpha val="40000"/>
              </a:prstClr>
            </a:outerShdw>
          </a:effectLst>
        </p:spPr>
      </p:pic>
    </p:spTree>
    <p:custDataLst>
      <p:tags r:id="rId1"/>
    </p:custDataLst>
    <p:extLst>
      <p:ext uri="{BB962C8B-B14F-4D97-AF65-F5344CB8AC3E}">
        <p14:creationId xmlns:p14="http://schemas.microsoft.com/office/powerpoint/2010/main" val="384808105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US" b="1" dirty="0">
                <a:sym typeface="Yanone Kaffeesatz Bold"/>
              </a:rPr>
              <a:t>Learner Objectives</a:t>
            </a:r>
            <a:endParaRPr lang="en-US" b="1" dirty="0"/>
          </a:p>
        </p:txBody>
      </p:sp>
      <p:sp>
        <p:nvSpPr>
          <p:cNvPr id="12" name="Text Placeholder 11">
            <a:extLst>
              <a:ext uri="{FF2B5EF4-FFF2-40B4-BE49-F238E27FC236}">
                <a16:creationId xmlns:a16="http://schemas.microsoft.com/office/drawing/2014/main" id="{459AA445-426C-44BB-A3B3-2902033DCDFA}"/>
              </a:ext>
            </a:extLst>
          </p:cNvPr>
          <p:cNvSpPr>
            <a:spLocks noGrp="1"/>
          </p:cNvSpPr>
          <p:nvPr>
            <p:ph type="body" sz="quarter" idx="10"/>
          </p:nvPr>
        </p:nvSpPr>
        <p:spPr>
          <a:xfrm>
            <a:off x="1194233" y="1255208"/>
            <a:ext cx="5394960" cy="812800"/>
          </a:xfrm>
        </p:spPr>
        <p:txBody>
          <a:bodyPr>
            <a:noAutofit/>
          </a:bodyPr>
          <a:lstStyle/>
          <a:p>
            <a:r>
              <a:rPr lang="en-US" sz="1800" dirty="0"/>
              <a:t>Understand how nutrition programs are funded &amp; structured</a:t>
            </a:r>
          </a:p>
        </p:txBody>
      </p:sp>
      <p:sp>
        <p:nvSpPr>
          <p:cNvPr id="13" name="Text Placeholder 12">
            <a:extLst>
              <a:ext uri="{FF2B5EF4-FFF2-40B4-BE49-F238E27FC236}">
                <a16:creationId xmlns:a16="http://schemas.microsoft.com/office/drawing/2014/main" id="{DC1FFFA9-03AC-4BEE-9E76-945729D99229}"/>
              </a:ext>
            </a:extLst>
          </p:cNvPr>
          <p:cNvSpPr>
            <a:spLocks noGrp="1"/>
          </p:cNvSpPr>
          <p:nvPr>
            <p:ph type="body" sz="quarter" idx="11"/>
          </p:nvPr>
        </p:nvSpPr>
        <p:spPr>
          <a:xfrm>
            <a:off x="1194233" y="2006600"/>
            <a:ext cx="5394960" cy="812800"/>
          </a:xfrm>
        </p:spPr>
        <p:txBody>
          <a:bodyPr>
            <a:noAutofit/>
          </a:bodyPr>
          <a:lstStyle/>
          <a:p>
            <a:r>
              <a:rPr lang="en-US" sz="1800" dirty="0"/>
              <a:t>Identify Focus Areas important to Meal Site Coordinators</a:t>
            </a:r>
          </a:p>
        </p:txBody>
      </p:sp>
      <p:sp>
        <p:nvSpPr>
          <p:cNvPr id="14" name="Text Placeholder 13">
            <a:extLst>
              <a:ext uri="{FF2B5EF4-FFF2-40B4-BE49-F238E27FC236}">
                <a16:creationId xmlns:a16="http://schemas.microsoft.com/office/drawing/2014/main" id="{4492C30F-2248-41A6-BA7E-D1A9EB8AD63B}"/>
              </a:ext>
            </a:extLst>
          </p:cNvPr>
          <p:cNvSpPr>
            <a:spLocks noGrp="1"/>
          </p:cNvSpPr>
          <p:nvPr>
            <p:ph type="body" sz="quarter" idx="12"/>
          </p:nvPr>
        </p:nvSpPr>
        <p:spPr>
          <a:xfrm>
            <a:off x="1194234" y="2757992"/>
            <a:ext cx="5206566" cy="812800"/>
          </a:xfrm>
        </p:spPr>
        <p:txBody>
          <a:bodyPr>
            <a:noAutofit/>
          </a:bodyPr>
          <a:lstStyle/>
          <a:p>
            <a:r>
              <a:rPr lang="en-US" sz="1800" dirty="0"/>
              <a:t>Identify Focus Area tasks for which Coordinators are responsible</a:t>
            </a:r>
          </a:p>
        </p:txBody>
      </p:sp>
      <p:sp>
        <p:nvSpPr>
          <p:cNvPr id="15" name="Text Placeholder 14">
            <a:extLst>
              <a:ext uri="{FF2B5EF4-FFF2-40B4-BE49-F238E27FC236}">
                <a16:creationId xmlns:a16="http://schemas.microsoft.com/office/drawing/2014/main" id="{7D5832EF-1656-4FB1-9061-38B283EA1759}"/>
              </a:ext>
            </a:extLst>
          </p:cNvPr>
          <p:cNvSpPr>
            <a:spLocks noGrp="1"/>
          </p:cNvSpPr>
          <p:nvPr>
            <p:ph type="body" sz="quarter" idx="13"/>
          </p:nvPr>
        </p:nvSpPr>
        <p:spPr>
          <a:xfrm>
            <a:off x="1194233" y="3509384"/>
            <a:ext cx="5394960" cy="812800"/>
          </a:xfrm>
        </p:spPr>
        <p:txBody>
          <a:bodyPr>
            <a:noAutofit/>
          </a:bodyPr>
          <a:lstStyle/>
          <a:p>
            <a:r>
              <a:rPr lang="en-US" sz="1800" dirty="0"/>
              <a:t>List steps necessary to complete identified tasks</a:t>
            </a:r>
          </a:p>
        </p:txBody>
      </p:sp>
      <p:sp>
        <p:nvSpPr>
          <p:cNvPr id="16" name="Text Placeholder 15">
            <a:extLst>
              <a:ext uri="{FF2B5EF4-FFF2-40B4-BE49-F238E27FC236}">
                <a16:creationId xmlns:a16="http://schemas.microsoft.com/office/drawing/2014/main" id="{D2258DBF-1E33-41B6-A142-1CB63F6E11B6}"/>
              </a:ext>
            </a:extLst>
          </p:cNvPr>
          <p:cNvSpPr>
            <a:spLocks noGrp="1"/>
          </p:cNvSpPr>
          <p:nvPr>
            <p:ph type="body" sz="quarter" idx="14"/>
          </p:nvPr>
        </p:nvSpPr>
        <p:spPr>
          <a:xfrm>
            <a:off x="1194233" y="4260776"/>
            <a:ext cx="5394960" cy="812800"/>
          </a:xfrm>
        </p:spPr>
        <p:txBody>
          <a:bodyPr>
            <a:noAutofit/>
          </a:bodyPr>
          <a:lstStyle/>
          <a:p>
            <a:r>
              <a:rPr lang="en-US" sz="1800" dirty="0"/>
              <a:t>Create a timeline for ensuring, on-time task completion</a:t>
            </a:r>
          </a:p>
        </p:txBody>
      </p:sp>
      <p:sp>
        <p:nvSpPr>
          <p:cNvPr id="17" name="Text Placeholder 16">
            <a:extLst>
              <a:ext uri="{FF2B5EF4-FFF2-40B4-BE49-F238E27FC236}">
                <a16:creationId xmlns:a16="http://schemas.microsoft.com/office/drawing/2014/main" id="{C851FFED-8B65-4377-8749-BF6B900B075C}"/>
              </a:ext>
            </a:extLst>
          </p:cNvPr>
          <p:cNvSpPr>
            <a:spLocks noGrp="1"/>
          </p:cNvSpPr>
          <p:nvPr>
            <p:ph type="body" sz="quarter" idx="15"/>
          </p:nvPr>
        </p:nvSpPr>
        <p:spPr>
          <a:xfrm>
            <a:off x="1194234" y="5012168"/>
            <a:ext cx="5206566" cy="812800"/>
          </a:xfrm>
        </p:spPr>
        <p:txBody>
          <a:bodyPr>
            <a:noAutofit/>
          </a:bodyPr>
          <a:lstStyle/>
          <a:p>
            <a:r>
              <a:rPr lang="en-US" sz="1800" dirty="0"/>
              <a:t>Identify methods for ensuring timely, effective communication with members of the Board</a:t>
            </a:r>
          </a:p>
        </p:txBody>
      </p:sp>
      <p:sp>
        <p:nvSpPr>
          <p:cNvPr id="18" name="Text Placeholder 17">
            <a:extLst>
              <a:ext uri="{FF2B5EF4-FFF2-40B4-BE49-F238E27FC236}">
                <a16:creationId xmlns:a16="http://schemas.microsoft.com/office/drawing/2014/main" id="{0907C56C-6A31-4AA9-9E1B-992AC1633902}"/>
              </a:ext>
            </a:extLst>
          </p:cNvPr>
          <p:cNvSpPr>
            <a:spLocks noGrp="1"/>
          </p:cNvSpPr>
          <p:nvPr>
            <p:ph type="body" sz="quarter" idx="16"/>
          </p:nvPr>
        </p:nvSpPr>
        <p:spPr>
          <a:xfrm>
            <a:off x="1194234" y="5763560"/>
            <a:ext cx="5511366" cy="812800"/>
          </a:xfrm>
        </p:spPr>
        <p:txBody>
          <a:bodyPr>
            <a:noAutofit/>
          </a:bodyPr>
          <a:lstStyle/>
          <a:p>
            <a:r>
              <a:rPr lang="en-US" sz="1800" dirty="0"/>
              <a:t>Plan methods for providing quality training for staff &amp; volunteers</a:t>
            </a:r>
          </a:p>
        </p:txBody>
      </p:sp>
    </p:spTree>
    <p:custDataLst>
      <p:tags r:id="rId1"/>
    </p:custDataLst>
    <p:extLst>
      <p:ext uri="{BB962C8B-B14F-4D97-AF65-F5344CB8AC3E}">
        <p14:creationId xmlns:p14="http://schemas.microsoft.com/office/powerpoint/2010/main" val="1579520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5DEB8-3170-4B82-964F-E29A5143925D}"/>
              </a:ext>
            </a:extLst>
          </p:cNvPr>
          <p:cNvSpPr>
            <a:spLocks noGrp="1"/>
          </p:cNvSpPr>
          <p:nvPr>
            <p:ph type="title"/>
          </p:nvPr>
        </p:nvSpPr>
        <p:spPr/>
        <p:txBody>
          <a:bodyPr/>
          <a:lstStyle/>
          <a:p>
            <a:r>
              <a:rPr lang="en-US" dirty="0"/>
              <a:t>Your Permit-License Toolkit</a:t>
            </a:r>
          </a:p>
        </p:txBody>
      </p:sp>
      <p:sp>
        <p:nvSpPr>
          <p:cNvPr id="3" name="Content Placeholder 2">
            <a:extLst>
              <a:ext uri="{FF2B5EF4-FFF2-40B4-BE49-F238E27FC236}">
                <a16:creationId xmlns:a16="http://schemas.microsoft.com/office/drawing/2014/main" id="{4F21C3F8-63FD-415F-948E-274557064090}"/>
              </a:ext>
            </a:extLst>
          </p:cNvPr>
          <p:cNvSpPr>
            <a:spLocks noGrp="1"/>
          </p:cNvSpPr>
          <p:nvPr>
            <p:ph sz="quarter" idx="16"/>
          </p:nvPr>
        </p:nvSpPr>
        <p:spPr/>
        <p:txBody>
          <a:bodyPr/>
          <a:lstStyle/>
          <a:p>
            <a:r>
              <a:rPr lang="en-US" dirty="0"/>
              <a:t>Idaho Food Code</a:t>
            </a:r>
            <a:br>
              <a:rPr lang="en-US" dirty="0"/>
            </a:br>
            <a:r>
              <a:rPr lang="en-US" sz="2000" i="1" dirty="0"/>
              <a:t>(FA01_IdahoFoodCode)</a:t>
            </a:r>
          </a:p>
          <a:p>
            <a:r>
              <a:rPr lang="en-US" dirty="0"/>
              <a:t>Permit-License Sample</a:t>
            </a:r>
            <a:br>
              <a:rPr lang="en-US" dirty="0"/>
            </a:br>
            <a:r>
              <a:rPr lang="en-US" sz="2000" i="1" dirty="0"/>
              <a:t>(FA01_Permit-License)</a:t>
            </a:r>
          </a:p>
          <a:p>
            <a:r>
              <a:rPr lang="en-US" dirty="0"/>
              <a:t>Application for local Health District</a:t>
            </a:r>
            <a:br>
              <a:rPr lang="en-US" dirty="0"/>
            </a:br>
            <a:r>
              <a:rPr lang="en-US" sz="2000" i="1" dirty="0"/>
              <a:t>(obtain from </a:t>
            </a:r>
            <a:r>
              <a:rPr lang="en-US" sz="2000" i="1" dirty="0">
                <a:hlinkClick r:id="rId4"/>
              </a:rPr>
              <a:t>Health District website </a:t>
            </a:r>
            <a:r>
              <a:rPr lang="en-US" sz="2000" i="1" dirty="0"/>
              <a:t>to ensure latest version)</a:t>
            </a:r>
          </a:p>
          <a:p>
            <a:r>
              <a:rPr lang="en-US" b="1" dirty="0"/>
              <a:t>BONUS:</a:t>
            </a:r>
            <a:r>
              <a:rPr lang="en-US" dirty="0"/>
              <a:t> Who Needs a Food License brochure</a:t>
            </a:r>
            <a:br>
              <a:rPr lang="en-US" dirty="0"/>
            </a:br>
            <a:r>
              <a:rPr lang="en-US" sz="2000" i="1" dirty="0"/>
              <a:t>(FA01_WhoNeedsAFood</a:t>
            </a:r>
            <a:br>
              <a:rPr lang="en-US" sz="2000" i="1" dirty="0"/>
            </a:br>
            <a:r>
              <a:rPr lang="en-US" sz="2000" i="1" dirty="0"/>
              <a:t>License_ June 2016)</a:t>
            </a:r>
          </a:p>
        </p:txBody>
      </p:sp>
      <p:sp>
        <p:nvSpPr>
          <p:cNvPr id="4" name="TextBox 3">
            <a:extLst>
              <a:ext uri="{FF2B5EF4-FFF2-40B4-BE49-F238E27FC236}">
                <a16:creationId xmlns:a16="http://schemas.microsoft.com/office/drawing/2014/main" id="{FAAA176F-C92E-42E3-9E4B-DDEA9D1E86F4}"/>
              </a:ext>
            </a:extLst>
          </p:cNvPr>
          <p:cNvSpPr txBox="1"/>
          <p:nvPr/>
        </p:nvSpPr>
        <p:spPr>
          <a:xfrm>
            <a:off x="4700588" y="5715000"/>
            <a:ext cx="3757612" cy="584775"/>
          </a:xfrm>
          <a:prstGeom prst="rect">
            <a:avLst/>
          </a:prstGeom>
          <a:noFill/>
        </p:spPr>
        <p:txBody>
          <a:bodyPr wrap="square" rtlCol="0">
            <a:spAutoFit/>
          </a:bodyPr>
          <a:lstStyle/>
          <a:p>
            <a:pPr algn="ctr"/>
            <a:r>
              <a:rPr lang="en-US" sz="1600" i="1" dirty="0"/>
              <a:t>Items can be found in your training packet or from the </a:t>
            </a:r>
            <a:r>
              <a:rPr lang="en-US" sz="1600" i="1" dirty="0">
                <a:hlinkClick r:id="rId5"/>
              </a:rPr>
              <a:t>ICOA website</a:t>
            </a:r>
            <a:endParaRPr lang="en-US" sz="1600" i="1" dirty="0"/>
          </a:p>
        </p:txBody>
      </p:sp>
    </p:spTree>
    <p:custDataLst>
      <p:tags r:id="rId1"/>
    </p:custDataLst>
    <p:extLst>
      <p:ext uri="{BB962C8B-B14F-4D97-AF65-F5344CB8AC3E}">
        <p14:creationId xmlns:p14="http://schemas.microsoft.com/office/powerpoint/2010/main" val="313314379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5A097C-F3B0-459F-AAC1-3387D3EFF8E8}"/>
              </a:ext>
            </a:extLst>
          </p:cNvPr>
          <p:cNvSpPr>
            <a:spLocks noGrp="1"/>
          </p:cNvSpPr>
          <p:nvPr>
            <p:ph type="title"/>
          </p:nvPr>
        </p:nvSpPr>
        <p:spPr/>
        <p:txBody>
          <a:bodyPr/>
          <a:lstStyle/>
          <a:p>
            <a:r>
              <a:rPr lang="en-US" dirty="0"/>
              <a:t>Summing It Up: Health District Permit-License</a:t>
            </a:r>
          </a:p>
        </p:txBody>
      </p:sp>
      <p:sp>
        <p:nvSpPr>
          <p:cNvPr id="5" name="Content Placeholder 4">
            <a:extLst>
              <a:ext uri="{FF2B5EF4-FFF2-40B4-BE49-F238E27FC236}">
                <a16:creationId xmlns:a16="http://schemas.microsoft.com/office/drawing/2014/main" id="{55CF8718-CDFD-4B0F-8476-00456B2F2ED0}"/>
              </a:ext>
            </a:extLst>
          </p:cNvPr>
          <p:cNvSpPr>
            <a:spLocks noGrp="1"/>
          </p:cNvSpPr>
          <p:nvPr>
            <p:ph sz="quarter" idx="16"/>
          </p:nvPr>
        </p:nvSpPr>
        <p:spPr/>
        <p:txBody>
          <a:bodyPr>
            <a:normAutofit/>
          </a:bodyPr>
          <a:lstStyle/>
          <a:p>
            <a:r>
              <a:rPr lang="en-US" sz="2800" dirty="0"/>
              <a:t>Focus Area 1</a:t>
            </a:r>
          </a:p>
          <a:p>
            <a:pPr marL="342900" indent="-342900" algn="l">
              <a:buFont typeface="Wingdings" panose="05000000000000000000" pitchFamily="2" charset="2"/>
              <a:buChar char="ü"/>
            </a:pPr>
            <a:r>
              <a:rPr lang="en-US" sz="2000" b="0" i="1" dirty="0"/>
              <a:t>Health District permit-license to operate a meal site</a:t>
            </a:r>
          </a:p>
          <a:p>
            <a:pPr marL="342900" indent="-342900" algn="l">
              <a:buFont typeface="Arial" panose="020B0604020202020204" pitchFamily="34" charset="0"/>
              <a:buChar char="•"/>
            </a:pPr>
            <a:r>
              <a:rPr lang="en-US" sz="2000" b="0" dirty="0"/>
              <a:t>Before first service</a:t>
            </a:r>
          </a:p>
          <a:p>
            <a:pPr marL="342900" indent="-342900" algn="l">
              <a:buFont typeface="Arial" panose="020B0604020202020204" pitchFamily="34" charset="0"/>
              <a:buChar char="•"/>
            </a:pPr>
            <a:r>
              <a:rPr lang="en-US" sz="2000" b="0" dirty="0"/>
              <a:t>Applications via local Health District</a:t>
            </a:r>
          </a:p>
          <a:p>
            <a:pPr marL="342900" indent="-342900" algn="l">
              <a:buFont typeface="Arial" panose="020B0604020202020204" pitchFamily="34" charset="0"/>
              <a:buChar char="•"/>
            </a:pPr>
            <a:r>
              <a:rPr lang="en-US" sz="2000" b="0" dirty="0"/>
              <a:t>Renew annually</a:t>
            </a:r>
          </a:p>
          <a:p>
            <a:pPr marL="342900" indent="-342900" algn="l">
              <a:buFont typeface="Arial" panose="020B0604020202020204" pitchFamily="34" charset="0"/>
              <a:buChar char="•"/>
            </a:pPr>
            <a:r>
              <a:rPr lang="en-US" sz="2000" b="0" dirty="0"/>
              <a:t>Assistance: local Health District</a:t>
            </a:r>
          </a:p>
        </p:txBody>
      </p:sp>
    </p:spTree>
    <p:custDataLst>
      <p:tags r:id="rId1"/>
    </p:custDataLst>
    <p:extLst>
      <p:ext uri="{BB962C8B-B14F-4D97-AF65-F5344CB8AC3E}">
        <p14:creationId xmlns:p14="http://schemas.microsoft.com/office/powerpoint/2010/main" val="315168725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E972092-74EE-47CB-9009-24CD828AAF3D}"/>
              </a:ext>
            </a:extLst>
          </p:cNvPr>
          <p:cNvSpPr>
            <a:spLocks noGrp="1"/>
          </p:cNvSpPr>
          <p:nvPr>
            <p:ph type="title"/>
          </p:nvPr>
        </p:nvSpPr>
        <p:spPr/>
        <p:txBody>
          <a:bodyPr/>
          <a:lstStyle/>
          <a:p>
            <a:r>
              <a:rPr lang="en-US" sz="2000" dirty="0"/>
              <a:t>Focus Area 2:</a:t>
            </a:r>
            <a:br>
              <a:rPr lang="en-US" sz="2000" dirty="0"/>
            </a:br>
            <a:r>
              <a:rPr lang="en-US" dirty="0"/>
              <a:t>Food Establishment Inspection </a:t>
            </a:r>
          </a:p>
        </p:txBody>
      </p:sp>
    </p:spTree>
    <p:custDataLst>
      <p:tags r:id="rId1"/>
    </p:custDataLst>
    <p:extLst>
      <p:ext uri="{BB962C8B-B14F-4D97-AF65-F5344CB8AC3E}">
        <p14:creationId xmlns:p14="http://schemas.microsoft.com/office/powerpoint/2010/main" val="131136741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p:txBody>
          <a:bodyPr/>
          <a:lstStyle/>
          <a:p>
            <a:r>
              <a:rPr lang="en-US" dirty="0"/>
              <a:t>Complies with State food safety regulations</a:t>
            </a:r>
          </a:p>
          <a:p>
            <a:r>
              <a:rPr lang="en-US" dirty="0"/>
              <a:t>Prevents food-borne illness</a:t>
            </a:r>
          </a:p>
          <a:p>
            <a:r>
              <a:rPr lang="en-US" dirty="0"/>
              <a:t>Ensures safe, sanitary setting</a:t>
            </a:r>
            <a:br>
              <a:rPr lang="en-US" dirty="0"/>
            </a:br>
            <a:r>
              <a:rPr lang="en-US" dirty="0"/>
              <a:t>for staff, volunteers &amp;</a:t>
            </a:r>
            <a:br>
              <a:rPr lang="en-US" dirty="0"/>
            </a:br>
            <a:r>
              <a:rPr lang="en-US" dirty="0"/>
              <a:t>consumers</a:t>
            </a:r>
          </a:p>
          <a:p>
            <a:endParaRPr lang="en-US" dirty="0"/>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p:txBody>
          <a:bodyPr/>
          <a:lstStyle/>
          <a:p>
            <a:r>
              <a:rPr lang="en-US" dirty="0"/>
              <a:t>Why We Need an Inspection</a:t>
            </a:r>
          </a:p>
        </p:txBody>
      </p:sp>
      <p:pic>
        <p:nvPicPr>
          <p:cNvPr id="5" name="Picture 4" descr="Image of a blank inspection report">
            <a:hlinkClick r:id="rId4" action="ppaction://hlinkfile"/>
            <a:extLst>
              <a:ext uri="{FF2B5EF4-FFF2-40B4-BE49-F238E27FC236}">
                <a16:creationId xmlns:a16="http://schemas.microsoft.com/office/drawing/2014/main" id="{A205859C-440C-4D06-BC06-BB48B7D921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2994" y="1981200"/>
            <a:ext cx="2648477" cy="3429000"/>
          </a:xfrm>
          <a:prstGeom prst="rect">
            <a:avLst/>
          </a:prstGeom>
          <a:ln>
            <a:solidFill>
              <a:schemeClr val="accent4"/>
            </a:solidFill>
          </a:ln>
          <a:effectLst>
            <a:outerShdw blurRad="50800" dist="38100" dir="2700000" algn="tl" rotWithShape="0">
              <a:prstClr val="black">
                <a:alpha val="40000"/>
              </a:prstClr>
            </a:outerShdw>
          </a:effectLst>
        </p:spPr>
      </p:pic>
      <p:pic>
        <p:nvPicPr>
          <p:cNvPr id="6" name="Picture 5">
            <a:hlinkClick r:id="rId6" action="ppaction://hlinkfile"/>
            <a:extLst>
              <a:ext uri="{FF2B5EF4-FFF2-40B4-BE49-F238E27FC236}">
                <a16:creationId xmlns:a16="http://schemas.microsoft.com/office/drawing/2014/main" id="{BE7F6AB1-42BD-43B0-BC96-D5C70AE27F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00800" y="3865068"/>
            <a:ext cx="2226130" cy="2880874"/>
          </a:xfrm>
          <a:prstGeom prst="rect">
            <a:avLst/>
          </a:prstGeom>
        </p:spPr>
      </p:pic>
    </p:spTree>
    <p:custDataLst>
      <p:tags r:id="rId1"/>
    </p:custDataLst>
    <p:extLst>
      <p:ext uri="{BB962C8B-B14F-4D97-AF65-F5344CB8AC3E}">
        <p14:creationId xmlns:p14="http://schemas.microsoft.com/office/powerpoint/2010/main" val="421547642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AB527E-68BF-4D40-86A5-25035FFEE122}"/>
              </a:ext>
            </a:extLst>
          </p:cNvPr>
          <p:cNvSpPr>
            <a:spLocks noGrp="1"/>
          </p:cNvSpPr>
          <p:nvPr>
            <p:ph sz="quarter" idx="16"/>
          </p:nvPr>
        </p:nvSpPr>
        <p:spPr/>
        <p:txBody>
          <a:bodyPr/>
          <a:lstStyle/>
          <a:p>
            <a:r>
              <a:rPr lang="en-US" dirty="0"/>
              <a:t>Requirements based on current safety &amp;</a:t>
            </a:r>
            <a:br>
              <a:rPr lang="en-US" dirty="0"/>
            </a:br>
            <a:r>
              <a:rPr lang="en-US" dirty="0"/>
              <a:t>sanitation standards</a:t>
            </a:r>
            <a:endParaRPr lang="en-US" sz="2200" dirty="0"/>
          </a:p>
          <a:p>
            <a:r>
              <a:rPr lang="en-US" dirty="0"/>
              <a:t>Areas related to food storage, prep &amp; service</a:t>
            </a:r>
            <a:endParaRPr lang="en-US" sz="2000" dirty="0"/>
          </a:p>
          <a:p>
            <a:r>
              <a:rPr lang="en-US" dirty="0"/>
              <a:t>Performed by local Health District</a:t>
            </a:r>
          </a:p>
        </p:txBody>
      </p:sp>
      <p:sp>
        <p:nvSpPr>
          <p:cNvPr id="3" name="Title 2">
            <a:extLst>
              <a:ext uri="{FF2B5EF4-FFF2-40B4-BE49-F238E27FC236}">
                <a16:creationId xmlns:a16="http://schemas.microsoft.com/office/drawing/2014/main" id="{6E439298-A261-483B-A9C1-3DDE2B0544E7}"/>
              </a:ext>
            </a:extLst>
          </p:cNvPr>
          <p:cNvSpPr>
            <a:spLocks noGrp="1"/>
          </p:cNvSpPr>
          <p:nvPr>
            <p:ph type="title"/>
          </p:nvPr>
        </p:nvSpPr>
        <p:spPr/>
        <p:txBody>
          <a:bodyPr/>
          <a:lstStyle/>
          <a:p>
            <a:r>
              <a:rPr lang="en-US" dirty="0"/>
              <a:t>What Inspection Includes</a:t>
            </a:r>
          </a:p>
        </p:txBody>
      </p:sp>
    </p:spTree>
    <p:custDataLst>
      <p:tags r:id="rId1"/>
    </p:custDataLst>
    <p:extLst>
      <p:ext uri="{BB962C8B-B14F-4D97-AF65-F5344CB8AC3E}">
        <p14:creationId xmlns:p14="http://schemas.microsoft.com/office/powerpoint/2010/main" val="409012319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p:txBody>
          <a:bodyPr/>
          <a:lstStyle/>
          <a:p>
            <a:r>
              <a:rPr lang="en-US" dirty="0"/>
              <a:t>Part of initial permit-license process</a:t>
            </a:r>
          </a:p>
          <a:p>
            <a:r>
              <a:rPr lang="en-US" dirty="0"/>
              <a:t>Health District can perform unscheduled inspections</a:t>
            </a:r>
            <a:br>
              <a:rPr lang="en-US" dirty="0"/>
            </a:br>
            <a:r>
              <a:rPr lang="en-US" dirty="0"/>
              <a:t>at any time, for any reason</a:t>
            </a:r>
          </a:p>
          <a:p>
            <a:pPr>
              <a:buFont typeface="Wingdings" panose="05000000000000000000" pitchFamily="2" charset="2"/>
              <a:buChar char=""/>
            </a:pPr>
            <a:r>
              <a:rPr lang="en-US" i="1" dirty="0"/>
              <a:t>Best practice</a:t>
            </a:r>
            <a:r>
              <a:rPr lang="en-US" dirty="0"/>
              <a:t>: Always be prepared &amp; in compliance</a:t>
            </a:r>
            <a:br>
              <a:rPr lang="en-US" dirty="0"/>
            </a:br>
            <a:r>
              <a:rPr lang="en-US" dirty="0"/>
              <a:t>It’s not about passing the inspection, it’s about managing a consistently safe, sanitary service &amp; facility.</a:t>
            </a:r>
          </a:p>
        </p:txBody>
      </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p:txBody>
          <a:bodyPr/>
          <a:lstStyle/>
          <a:p>
            <a:r>
              <a:rPr lang="en-US" dirty="0"/>
              <a:t>When Inspection Occurs</a:t>
            </a:r>
          </a:p>
        </p:txBody>
      </p:sp>
      <p:sp>
        <p:nvSpPr>
          <p:cNvPr id="4" name="Rectangle: Rounded Corners 3">
            <a:extLst>
              <a:ext uri="{FF2B5EF4-FFF2-40B4-BE49-F238E27FC236}">
                <a16:creationId xmlns:a16="http://schemas.microsoft.com/office/drawing/2014/main" id="{C00B1150-88A7-4E0B-932C-0D390652ABB5}"/>
              </a:ext>
            </a:extLst>
          </p:cNvPr>
          <p:cNvSpPr/>
          <p:nvPr/>
        </p:nvSpPr>
        <p:spPr>
          <a:xfrm>
            <a:off x="3810000" y="5455444"/>
            <a:ext cx="4572000" cy="1021556"/>
          </a:xfrm>
          <a:prstGeom prst="roundRect">
            <a:avLst/>
          </a:prstGeom>
          <a:solidFill>
            <a:schemeClr val="accent4">
              <a:lumMod val="40000"/>
              <a:lumOff val="60000"/>
            </a:schemeClr>
          </a:solidFill>
          <a:ln>
            <a:solidFill>
              <a:schemeClr val="accent4">
                <a:lumMod val="50000"/>
              </a:schemeClr>
            </a:solidFill>
          </a:ln>
          <a:effectLst>
            <a:outerShdw blurRad="50800" dist="38100" dir="2700000" algn="tl" rotWithShape="0">
              <a:prstClr val="black">
                <a:alpha val="40000"/>
              </a:prstClr>
            </a:outerShdw>
          </a:effectLst>
        </p:spPr>
        <p:txBody>
          <a:bodyPr>
            <a:spAutoFit/>
          </a:bodyPr>
          <a:lstStyle/>
          <a:p>
            <a:pPr algn="ctr"/>
            <a:r>
              <a:rPr lang="en-US" b="1" dirty="0"/>
              <a:t>If inspection fails, a corrective action plan may be employed by the Health District to provide opportunity to remedy deficiencies</a:t>
            </a:r>
            <a:endParaRPr lang="en-US" dirty="0"/>
          </a:p>
        </p:txBody>
      </p:sp>
    </p:spTree>
    <p:custDataLst>
      <p:tags r:id="rId1"/>
    </p:custDataLst>
    <p:extLst>
      <p:ext uri="{BB962C8B-B14F-4D97-AF65-F5344CB8AC3E}">
        <p14:creationId xmlns:p14="http://schemas.microsoft.com/office/powerpoint/2010/main" val="396876365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733C722-D883-4F4D-B2ED-77CCE464E84A}"/>
              </a:ext>
            </a:extLst>
          </p:cNvPr>
          <p:cNvSpPr>
            <a:spLocks noGrp="1"/>
          </p:cNvSpPr>
          <p:nvPr>
            <p:ph sz="quarter" idx="16"/>
          </p:nvPr>
        </p:nvSpPr>
        <p:spPr/>
        <p:txBody>
          <a:bodyPr/>
          <a:lstStyle/>
          <a:p>
            <a:pPr lvl="0"/>
            <a:r>
              <a:rPr lang="en-US" altLang="en-US" dirty="0"/>
              <a:t>Facilitate all Health District safety &amp;</a:t>
            </a:r>
            <a:br>
              <a:rPr lang="en-US" altLang="en-US" dirty="0"/>
            </a:br>
            <a:r>
              <a:rPr lang="en-US" altLang="en-US" dirty="0"/>
              <a:t>sanitation inspections</a:t>
            </a:r>
          </a:p>
          <a:p>
            <a:pPr lvl="0"/>
            <a:r>
              <a:rPr lang="en-US" altLang="en-US" dirty="0"/>
              <a:t>Consistently maintain all</a:t>
            </a:r>
            <a:br>
              <a:rPr lang="en-US" altLang="en-US" dirty="0"/>
            </a:br>
            <a:r>
              <a:rPr lang="en-US" altLang="en-US" dirty="0"/>
              <a:t>standards</a:t>
            </a:r>
          </a:p>
          <a:p>
            <a:pPr lvl="0"/>
            <a:r>
              <a:rPr lang="en-US" altLang="en-US" dirty="0"/>
              <a:t>Modify site or procedures to</a:t>
            </a:r>
            <a:br>
              <a:rPr lang="en-US" altLang="en-US" dirty="0"/>
            </a:br>
            <a:r>
              <a:rPr lang="en-US" altLang="en-US" dirty="0"/>
              <a:t>comply with recommendations</a:t>
            </a:r>
          </a:p>
          <a:p>
            <a:pPr lvl="0"/>
            <a:r>
              <a:rPr lang="en-US" altLang="en-US" dirty="0"/>
              <a:t>Retain inspection reports &amp;</a:t>
            </a:r>
            <a:br>
              <a:rPr lang="en-US" altLang="en-US" dirty="0"/>
            </a:br>
            <a:r>
              <a:rPr lang="en-US" altLang="en-US" dirty="0"/>
              <a:t>corrective action plans </a:t>
            </a:r>
          </a:p>
        </p:txBody>
      </p:sp>
      <p:sp>
        <p:nvSpPr>
          <p:cNvPr id="4" name="Title 3">
            <a:extLst>
              <a:ext uri="{FF2B5EF4-FFF2-40B4-BE49-F238E27FC236}">
                <a16:creationId xmlns:a16="http://schemas.microsoft.com/office/drawing/2014/main" id="{9554D871-B61C-4574-838C-B6A1B1A5429E}"/>
              </a:ext>
            </a:extLst>
          </p:cNvPr>
          <p:cNvSpPr>
            <a:spLocks noGrp="1"/>
          </p:cNvSpPr>
          <p:nvPr>
            <p:ph type="title"/>
          </p:nvPr>
        </p:nvSpPr>
        <p:spPr/>
        <p:txBody>
          <a:bodyPr/>
          <a:lstStyle/>
          <a:p>
            <a:r>
              <a:rPr lang="en-US" dirty="0"/>
              <a:t>How to Work with Inspections</a:t>
            </a:r>
          </a:p>
        </p:txBody>
      </p:sp>
      <p:pic>
        <p:nvPicPr>
          <p:cNvPr id="6" name="Picture 5" descr="Image of a sample inspection report">
            <a:hlinkClick r:id="rId4" action="ppaction://hlinkfile"/>
            <a:extLst>
              <a:ext uri="{FF2B5EF4-FFF2-40B4-BE49-F238E27FC236}">
                <a16:creationId xmlns:a16="http://schemas.microsoft.com/office/drawing/2014/main" id="{12C60020-79FD-4BE1-9CC0-F3F49089B5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1952" y="2057400"/>
            <a:ext cx="3472448" cy="4495800"/>
          </a:xfrm>
          <a:prstGeom prst="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87795980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701CA-157F-4E39-8AFE-9801080FED95}"/>
              </a:ext>
            </a:extLst>
          </p:cNvPr>
          <p:cNvSpPr>
            <a:spLocks noGrp="1"/>
          </p:cNvSpPr>
          <p:nvPr>
            <p:ph type="title"/>
          </p:nvPr>
        </p:nvSpPr>
        <p:spPr/>
        <p:txBody>
          <a:bodyPr/>
          <a:lstStyle/>
          <a:p>
            <a:r>
              <a:rPr lang="en-US" dirty="0"/>
              <a:t>Your Health Department Inspection Toolkit</a:t>
            </a:r>
          </a:p>
        </p:txBody>
      </p:sp>
      <p:sp>
        <p:nvSpPr>
          <p:cNvPr id="3" name="Content Placeholder 2">
            <a:extLst>
              <a:ext uri="{FF2B5EF4-FFF2-40B4-BE49-F238E27FC236}">
                <a16:creationId xmlns:a16="http://schemas.microsoft.com/office/drawing/2014/main" id="{B810EAD0-8299-494E-B4C2-C8DD4914E2FD}"/>
              </a:ext>
            </a:extLst>
          </p:cNvPr>
          <p:cNvSpPr>
            <a:spLocks noGrp="1"/>
          </p:cNvSpPr>
          <p:nvPr>
            <p:ph sz="quarter" idx="16"/>
          </p:nvPr>
        </p:nvSpPr>
        <p:spPr/>
        <p:txBody>
          <a:bodyPr/>
          <a:lstStyle/>
          <a:p>
            <a:pPr lvl="0"/>
            <a:r>
              <a:rPr lang="en-US" dirty="0"/>
              <a:t>Food Establishment Inspection Report (blank)</a:t>
            </a:r>
            <a:br>
              <a:rPr lang="en-US" dirty="0"/>
            </a:br>
            <a:r>
              <a:rPr lang="en-US" sz="2000" i="1" dirty="0"/>
              <a:t>(FA02_FoodEstablishmentInspectionReport_Blank)</a:t>
            </a:r>
          </a:p>
          <a:p>
            <a:pPr lvl="0"/>
            <a:r>
              <a:rPr lang="en-US" dirty="0"/>
              <a:t>Food Establishment Inspection Report (filled example)</a:t>
            </a:r>
            <a:br>
              <a:rPr lang="en-US" dirty="0"/>
            </a:br>
            <a:r>
              <a:rPr lang="en-US" sz="2000" i="1" dirty="0"/>
              <a:t>(FA02_FoodEstablishmentInspectionReport_Ffilled)</a:t>
            </a:r>
          </a:p>
          <a:p>
            <a:endParaRPr lang="en-US" dirty="0"/>
          </a:p>
        </p:txBody>
      </p:sp>
      <p:sp>
        <p:nvSpPr>
          <p:cNvPr id="7" name="TextBox 6">
            <a:extLst>
              <a:ext uri="{FF2B5EF4-FFF2-40B4-BE49-F238E27FC236}">
                <a16:creationId xmlns:a16="http://schemas.microsoft.com/office/drawing/2014/main" id="{E8332861-3063-4F3E-A5A0-02E9430A23F0}"/>
              </a:ext>
            </a:extLst>
          </p:cNvPr>
          <p:cNvSpPr txBox="1"/>
          <p:nvPr/>
        </p:nvSpPr>
        <p:spPr>
          <a:xfrm>
            <a:off x="4700588" y="5715000"/>
            <a:ext cx="3757612" cy="584775"/>
          </a:xfrm>
          <a:prstGeom prst="rect">
            <a:avLst/>
          </a:prstGeom>
          <a:noFill/>
        </p:spPr>
        <p:txBody>
          <a:bodyPr wrap="square" rtlCol="0">
            <a:spAutoFit/>
          </a:bodyPr>
          <a:lstStyle/>
          <a:p>
            <a:pPr algn="ctr"/>
            <a:r>
              <a:rPr lang="en-US" sz="1600" i="1" dirty="0"/>
              <a:t>Items can be found in your training packet or from the </a:t>
            </a:r>
            <a:r>
              <a:rPr lang="en-US" sz="1600" i="1" dirty="0">
                <a:hlinkClick r:id="rId4"/>
              </a:rPr>
              <a:t>ICOA website</a:t>
            </a:r>
            <a:endParaRPr lang="en-US" sz="1600" i="1" dirty="0"/>
          </a:p>
        </p:txBody>
      </p:sp>
    </p:spTree>
    <p:custDataLst>
      <p:tags r:id="rId1"/>
    </p:custDataLst>
    <p:extLst>
      <p:ext uri="{BB962C8B-B14F-4D97-AF65-F5344CB8AC3E}">
        <p14:creationId xmlns:p14="http://schemas.microsoft.com/office/powerpoint/2010/main" val="52643798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AA703-3C00-488C-AD5F-4BD2FCFB9A12}"/>
              </a:ext>
            </a:extLst>
          </p:cNvPr>
          <p:cNvSpPr>
            <a:spLocks noGrp="1"/>
          </p:cNvSpPr>
          <p:nvPr>
            <p:ph type="title"/>
          </p:nvPr>
        </p:nvSpPr>
        <p:spPr/>
        <p:txBody>
          <a:bodyPr/>
          <a:lstStyle/>
          <a:p>
            <a:r>
              <a:rPr lang="en-US" dirty="0">
                <a:effectLst/>
              </a:rPr>
              <a:t>Summing It Up: Health Department Inspection</a:t>
            </a:r>
            <a:endParaRPr lang="en-US" dirty="0"/>
          </a:p>
        </p:txBody>
      </p:sp>
      <p:sp>
        <p:nvSpPr>
          <p:cNvPr id="3" name="Content Placeholder 2">
            <a:extLst>
              <a:ext uri="{FF2B5EF4-FFF2-40B4-BE49-F238E27FC236}">
                <a16:creationId xmlns:a16="http://schemas.microsoft.com/office/drawing/2014/main" id="{3A01B5A1-8B39-4485-BCF4-C3E1108924B5}"/>
              </a:ext>
            </a:extLst>
          </p:cNvPr>
          <p:cNvSpPr>
            <a:spLocks noGrp="1"/>
          </p:cNvSpPr>
          <p:nvPr>
            <p:ph sz="quarter" idx="16"/>
          </p:nvPr>
        </p:nvSpPr>
        <p:spPr/>
        <p:txBody>
          <a:bodyPr>
            <a:normAutofit/>
          </a:bodyPr>
          <a:lstStyle/>
          <a:p>
            <a:r>
              <a:rPr lang="en-US" dirty="0"/>
              <a:t>Focus Area 2</a:t>
            </a:r>
          </a:p>
          <a:p>
            <a:pPr marL="285750" lvl="0" indent="-285750">
              <a:buFont typeface="Wingdings" panose="05000000000000000000" pitchFamily="2" charset="2"/>
              <a:buChar char="ü"/>
            </a:pPr>
            <a:r>
              <a:rPr lang="en-US" b="0" dirty="0"/>
              <a:t>Food establishment inspection</a:t>
            </a:r>
          </a:p>
          <a:p>
            <a:pPr marL="342900" lvl="0" indent="-342900" algn="l">
              <a:buFont typeface="Wingdings" panose="05000000000000000000" pitchFamily="2" charset="2"/>
              <a:buChar char="§"/>
            </a:pPr>
            <a:r>
              <a:rPr lang="en-US" b="0" dirty="0"/>
              <a:t>Retain all inspection reports</a:t>
            </a:r>
          </a:p>
          <a:p>
            <a:pPr marL="342900" indent="-342900" algn="l">
              <a:buFont typeface="Wingdings" panose="05000000000000000000" pitchFamily="2" charset="2"/>
              <a:buChar char="§"/>
            </a:pPr>
            <a:r>
              <a:rPr lang="en-US" b="0" dirty="0"/>
              <a:t>Prior notification not required</a:t>
            </a:r>
          </a:p>
          <a:p>
            <a:pPr marL="342900" indent="-342900" algn="l">
              <a:buFont typeface="Wingdings" panose="05000000000000000000" pitchFamily="2" charset="2"/>
              <a:buChar char="§"/>
            </a:pPr>
            <a:r>
              <a:rPr lang="en-US" b="0" dirty="0"/>
              <a:t>Maintain site to pass</a:t>
            </a:r>
            <a:br>
              <a:rPr lang="en-US" b="0" dirty="0"/>
            </a:br>
            <a:r>
              <a:rPr lang="en-US" b="0" dirty="0"/>
              <a:t>inspection at any time</a:t>
            </a:r>
          </a:p>
          <a:p>
            <a:pPr marL="342900" indent="-342900" algn="l">
              <a:buFont typeface="Wingdings" panose="05000000000000000000" pitchFamily="2" charset="2"/>
              <a:buChar char="§"/>
            </a:pPr>
            <a:r>
              <a:rPr lang="en-US" b="0" dirty="0"/>
              <a:t>Resolve an violations as soon as possible</a:t>
            </a:r>
          </a:p>
        </p:txBody>
      </p:sp>
    </p:spTree>
    <p:custDataLst>
      <p:tags r:id="rId1"/>
    </p:custDataLst>
    <p:extLst>
      <p:ext uri="{BB962C8B-B14F-4D97-AF65-F5344CB8AC3E}">
        <p14:creationId xmlns:p14="http://schemas.microsoft.com/office/powerpoint/2010/main" val="124214369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E972092-74EE-47CB-9009-24CD828AAF3D}"/>
              </a:ext>
            </a:extLst>
          </p:cNvPr>
          <p:cNvSpPr>
            <a:spLocks noGrp="1"/>
          </p:cNvSpPr>
          <p:nvPr>
            <p:ph type="title"/>
          </p:nvPr>
        </p:nvSpPr>
        <p:spPr/>
        <p:txBody>
          <a:bodyPr/>
          <a:lstStyle/>
          <a:p>
            <a:r>
              <a:rPr lang="en-US" sz="2000" dirty="0"/>
              <a:t>Focus Area 3:</a:t>
            </a:r>
            <a:br>
              <a:rPr lang="en-US" sz="2000" dirty="0"/>
            </a:br>
            <a:r>
              <a:rPr lang="en-US" dirty="0"/>
              <a:t>IRS 501 (c)3 Non-Profit Status</a:t>
            </a:r>
          </a:p>
        </p:txBody>
      </p:sp>
    </p:spTree>
    <p:custDataLst>
      <p:tags r:id="rId1"/>
    </p:custDataLst>
    <p:extLst>
      <p:ext uri="{BB962C8B-B14F-4D97-AF65-F5344CB8AC3E}">
        <p14:creationId xmlns:p14="http://schemas.microsoft.com/office/powerpoint/2010/main" val="426144481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FCF6C2-E016-4981-AD93-99612978AF95}"/>
              </a:ext>
            </a:extLst>
          </p:cNvPr>
          <p:cNvSpPr>
            <a:spLocks noGrp="1"/>
          </p:cNvSpPr>
          <p:nvPr>
            <p:ph type="title"/>
          </p:nvPr>
        </p:nvSpPr>
        <p:spPr/>
        <p:txBody>
          <a:bodyPr/>
          <a:lstStyle/>
          <a:p>
            <a:r>
              <a:rPr lang="en-US" cap="small" dirty="0"/>
              <a:t>Nutrition Programs </a:t>
            </a:r>
          </a:p>
        </p:txBody>
      </p:sp>
      <p:sp>
        <p:nvSpPr>
          <p:cNvPr id="2" name="Text Placeholder 1">
            <a:extLst>
              <a:ext uri="{FF2B5EF4-FFF2-40B4-BE49-F238E27FC236}">
                <a16:creationId xmlns:a16="http://schemas.microsoft.com/office/drawing/2014/main" id="{014D6E92-02F4-40EA-98DE-882F67FB0424}"/>
              </a:ext>
            </a:extLst>
          </p:cNvPr>
          <p:cNvSpPr>
            <a:spLocks noGrp="1"/>
          </p:cNvSpPr>
          <p:nvPr>
            <p:ph type="body" idx="1"/>
          </p:nvPr>
        </p:nvSpPr>
        <p:spPr/>
        <p:txBody>
          <a:bodyPr/>
          <a:lstStyle/>
          <a:p>
            <a:r>
              <a:rPr lang="en-US" dirty="0"/>
              <a:t>Getting Started</a:t>
            </a:r>
          </a:p>
        </p:txBody>
      </p:sp>
    </p:spTree>
    <p:custDataLst>
      <p:tags r:id="rId1"/>
    </p:custDataLst>
    <p:extLst>
      <p:ext uri="{BB962C8B-B14F-4D97-AF65-F5344CB8AC3E}">
        <p14:creationId xmlns:p14="http://schemas.microsoft.com/office/powerpoint/2010/main" val="39866136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585788" y="1524000"/>
            <a:ext cx="8634412" cy="5029200"/>
          </a:xfrm>
        </p:spPr>
        <p:txBody>
          <a:bodyPr/>
          <a:lstStyle/>
          <a:p>
            <a:r>
              <a:rPr lang="en-US" dirty="0"/>
              <a:t>Official recognition as non-profit organization</a:t>
            </a:r>
          </a:p>
          <a:p>
            <a:r>
              <a:rPr lang="en-US" dirty="0"/>
              <a:t>Saves money &amp; administrative/record-keeping time</a:t>
            </a:r>
          </a:p>
          <a:p>
            <a:r>
              <a:rPr lang="en-US" dirty="0"/>
              <a:t>Provides exemption from federal, sales &amp; property taxes</a:t>
            </a:r>
          </a:p>
          <a:p>
            <a:r>
              <a:rPr lang="en-US" dirty="0"/>
              <a:t>Offers exemption from payroll taxes on employees</a:t>
            </a: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p:txBody>
          <a:bodyPr/>
          <a:lstStyle/>
          <a:p>
            <a:r>
              <a:rPr lang="en-US" dirty="0">
                <a:effectLst/>
              </a:rPr>
              <a:t>Why We Need 501 (c)3 Status</a:t>
            </a:r>
            <a:endParaRPr lang="en-US" dirty="0"/>
          </a:p>
        </p:txBody>
      </p:sp>
    </p:spTree>
    <p:custDataLst>
      <p:tags r:id="rId1"/>
    </p:custDataLst>
    <p:extLst>
      <p:ext uri="{BB962C8B-B14F-4D97-AF65-F5344CB8AC3E}">
        <p14:creationId xmlns:p14="http://schemas.microsoft.com/office/powerpoint/2010/main" val="519287754"/>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510226-4945-4559-8CAB-366D28CECF1B}"/>
              </a:ext>
            </a:extLst>
          </p:cNvPr>
          <p:cNvSpPr>
            <a:spLocks noGrp="1"/>
          </p:cNvSpPr>
          <p:nvPr>
            <p:ph sz="quarter" idx="16"/>
          </p:nvPr>
        </p:nvSpPr>
        <p:spPr/>
        <p:txBody>
          <a:bodyPr>
            <a:normAutofit/>
          </a:bodyPr>
          <a:lstStyle/>
          <a:p>
            <a:r>
              <a:rPr lang="en-US" dirty="0"/>
              <a:t>Application, updates &amp; changes handled through</a:t>
            </a:r>
            <a:br>
              <a:rPr lang="en-US" dirty="0"/>
            </a:br>
            <a:r>
              <a:rPr lang="en-US" dirty="0"/>
              <a:t>the IRS</a:t>
            </a:r>
          </a:p>
          <a:p>
            <a:r>
              <a:rPr lang="en-US" dirty="0"/>
              <a:t>Application requires significant information &amp; documentation</a:t>
            </a:r>
          </a:p>
          <a:p>
            <a:pPr>
              <a:buFont typeface="Wingdings" panose="05000000000000000000" pitchFamily="2" charset="2"/>
              <a:buChar char="C"/>
            </a:pPr>
            <a:r>
              <a:rPr lang="en-US" dirty="0"/>
              <a:t>Best practice: If possible, work with a tax accountant &amp; be sure s/he provides a review at least annually</a:t>
            </a:r>
          </a:p>
          <a:p>
            <a:r>
              <a:rPr lang="en-US" dirty="0"/>
              <a:t>Preparation &amp; approval can take up to one year,</a:t>
            </a:r>
          </a:p>
          <a:p>
            <a:r>
              <a:rPr lang="en-US" dirty="0"/>
              <a:t>Review the Internal Revenue Service’s </a:t>
            </a:r>
            <a:r>
              <a:rPr lang="en-US" dirty="0">
                <a:hlinkClick r:id="rId4"/>
              </a:rPr>
              <a:t>charities &amp; non-profits pages </a:t>
            </a:r>
            <a:r>
              <a:rPr lang="en-US" dirty="0"/>
              <a:t>for additional information</a:t>
            </a:r>
          </a:p>
        </p:txBody>
      </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p:txBody>
          <a:bodyPr/>
          <a:lstStyle/>
          <a:p>
            <a:r>
              <a:rPr lang="en-US" dirty="0"/>
              <a:t>What 501 (c )3 Status Requires</a:t>
            </a:r>
          </a:p>
        </p:txBody>
      </p:sp>
    </p:spTree>
    <p:custDataLst>
      <p:tags r:id="rId1"/>
    </p:custDataLst>
    <p:extLst>
      <p:ext uri="{BB962C8B-B14F-4D97-AF65-F5344CB8AC3E}">
        <p14:creationId xmlns:p14="http://schemas.microsoft.com/office/powerpoint/2010/main" val="8176772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86B9B-A390-4158-82E8-F72C430C1366}"/>
              </a:ext>
            </a:extLst>
          </p:cNvPr>
          <p:cNvSpPr>
            <a:spLocks noGrp="1"/>
          </p:cNvSpPr>
          <p:nvPr>
            <p:ph type="title"/>
          </p:nvPr>
        </p:nvSpPr>
        <p:spPr>
          <a:xfrm>
            <a:off x="457200" y="304800"/>
            <a:ext cx="8229600" cy="1143000"/>
          </a:xfrm>
        </p:spPr>
        <p:txBody>
          <a:bodyPr>
            <a:noAutofit/>
          </a:bodyPr>
          <a:lstStyle/>
          <a:p>
            <a:r>
              <a:rPr lang="en-US" sz="2800" dirty="0"/>
              <a:t>The Difference between For Profit &amp; Nonprofit Organizations </a:t>
            </a:r>
            <a:br>
              <a:rPr lang="en-US" sz="2800" dirty="0"/>
            </a:br>
            <a:r>
              <a:rPr lang="en-US" sz="2800" dirty="0"/>
              <a:t>Dr. Kenneth Acha</a:t>
            </a:r>
          </a:p>
        </p:txBody>
      </p:sp>
      <p:sp>
        <p:nvSpPr>
          <p:cNvPr id="3" name="Text Placeholder 2">
            <a:extLst>
              <a:ext uri="{FF2B5EF4-FFF2-40B4-BE49-F238E27FC236}">
                <a16:creationId xmlns:a16="http://schemas.microsoft.com/office/drawing/2014/main" id="{2CAEC549-72B5-4746-837D-162522EDF8E5}"/>
              </a:ext>
            </a:extLst>
          </p:cNvPr>
          <p:cNvSpPr>
            <a:spLocks noGrp="1"/>
          </p:cNvSpPr>
          <p:nvPr>
            <p:ph type="body" sz="quarter" idx="10"/>
          </p:nvPr>
        </p:nvSpPr>
        <p:spPr/>
        <p:txBody>
          <a:bodyPr/>
          <a:lstStyle/>
          <a:p>
            <a:r>
              <a:rPr lang="en-US" dirty="0">
                <a:hlinkClick r:id="rId5"/>
              </a:rPr>
              <a:t>View this video </a:t>
            </a:r>
            <a:r>
              <a:rPr lang="en-US" dirty="0"/>
              <a:t>at (duration 3:24)</a:t>
            </a:r>
          </a:p>
        </p:txBody>
      </p:sp>
      <p:pic>
        <p:nvPicPr>
          <p:cNvPr id="4" name="Online Media 3">
            <a:hlinkClick r:id="" action="ppaction://media"/>
            <a:extLst>
              <a:ext uri="{FF2B5EF4-FFF2-40B4-BE49-F238E27FC236}">
                <a16:creationId xmlns:a16="http://schemas.microsoft.com/office/drawing/2014/main" id="{3C8E5032-41D1-4EF0-881C-F2A72698BB9A}"/>
              </a:ext>
            </a:extLst>
          </p:cNvPr>
          <p:cNvPicPr>
            <a:picLocks noRot="1" noChangeAspect="1"/>
          </p:cNvPicPr>
          <p:nvPr>
            <a:videoFile r:link="rId2"/>
          </p:nvPr>
        </p:nvPicPr>
        <p:blipFill>
          <a:blip r:embed="rId6"/>
          <a:stretch>
            <a:fillRect/>
          </a:stretch>
        </p:blipFill>
        <p:spPr>
          <a:xfrm>
            <a:off x="1591733" y="1752600"/>
            <a:ext cx="5760155" cy="3240087"/>
          </a:xfrm>
          <a:prstGeom prst="rect">
            <a:avLst/>
          </a:prstGeom>
        </p:spPr>
      </p:pic>
    </p:spTree>
    <p:custDataLst>
      <p:tags r:id="rId1"/>
    </p:custDataLst>
    <p:extLst>
      <p:ext uri="{BB962C8B-B14F-4D97-AF65-F5344CB8AC3E}">
        <p14:creationId xmlns:p14="http://schemas.microsoft.com/office/powerpoint/2010/main" val="31725143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p:txBody>
          <a:bodyPr>
            <a:normAutofit/>
          </a:bodyPr>
          <a:lstStyle/>
          <a:p>
            <a:pPr lvl="0"/>
            <a:r>
              <a:rPr lang="en-US" dirty="0"/>
              <a:t>Existing facilities  may already have this status</a:t>
            </a:r>
          </a:p>
          <a:p>
            <a:r>
              <a:rPr lang="en-US" dirty="0"/>
              <a:t>Application can take up to 100 hours to complete</a:t>
            </a:r>
          </a:p>
          <a:p>
            <a:pPr lvl="0"/>
            <a:r>
              <a:rPr lang="en-US" dirty="0"/>
              <a:t>If participating in application process:</a:t>
            </a:r>
          </a:p>
          <a:p>
            <a:pPr lvl="1"/>
            <a:r>
              <a:rPr lang="en-US" dirty="0"/>
              <a:t>Review IRS Publication 4220</a:t>
            </a:r>
          </a:p>
          <a:p>
            <a:pPr lvl="1"/>
            <a:r>
              <a:rPr lang="en-US" dirty="0"/>
              <a:t>Gather &amp; prepare corporate documents</a:t>
            </a:r>
          </a:p>
          <a:p>
            <a:pPr lvl="1"/>
            <a:r>
              <a:rPr lang="en-US" dirty="0"/>
              <a:t>Work with your organization Board &amp; accountant</a:t>
            </a:r>
          </a:p>
          <a:p>
            <a:r>
              <a:rPr lang="en-US" dirty="0"/>
              <a:t>Receive Determination letter</a:t>
            </a:r>
            <a:br>
              <a:rPr lang="en-US" dirty="0"/>
            </a:br>
            <a:r>
              <a:rPr lang="en-US" dirty="0"/>
              <a:t>when approved</a:t>
            </a: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p:txBody>
          <a:bodyPr/>
          <a:lstStyle/>
          <a:p>
            <a:r>
              <a:rPr lang="en-US" dirty="0"/>
              <a:t>How To Apply for 501 (c)3 Status</a:t>
            </a:r>
          </a:p>
        </p:txBody>
      </p:sp>
      <p:pic>
        <p:nvPicPr>
          <p:cNvPr id="4" name="Picture 3" descr="Image of a sample IRS Non-Profit status determination letter">
            <a:hlinkClick r:id="rId4" action="ppaction://hlinkfile"/>
            <a:extLst>
              <a:ext uri="{FF2B5EF4-FFF2-40B4-BE49-F238E27FC236}">
                <a16:creationId xmlns:a16="http://schemas.microsoft.com/office/drawing/2014/main" id="{3DB97D2A-45DA-425B-84D8-219CFF53F1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327" b="35286"/>
          <a:stretch/>
        </p:blipFill>
        <p:spPr>
          <a:xfrm>
            <a:off x="4764455" y="3962400"/>
            <a:ext cx="3932115" cy="2666999"/>
          </a:xfrm>
          <a:prstGeom prst="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46286336"/>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FDCAB-BBF1-434A-A55B-A24390702AC3}"/>
              </a:ext>
            </a:extLst>
          </p:cNvPr>
          <p:cNvSpPr>
            <a:spLocks noGrp="1"/>
          </p:cNvSpPr>
          <p:nvPr>
            <p:ph type="title"/>
          </p:nvPr>
        </p:nvSpPr>
        <p:spPr/>
        <p:txBody>
          <a:bodyPr/>
          <a:lstStyle/>
          <a:p>
            <a:r>
              <a:rPr lang="en-US" dirty="0"/>
              <a:t>How to Start a Non-Profit</a:t>
            </a:r>
            <a:br>
              <a:rPr lang="en-US" dirty="0"/>
            </a:br>
            <a:r>
              <a:rPr lang="en-US" dirty="0"/>
              <a:t>Nonprofit Ally</a:t>
            </a:r>
          </a:p>
        </p:txBody>
      </p:sp>
      <p:sp>
        <p:nvSpPr>
          <p:cNvPr id="3" name="Text Placeholder 2">
            <a:extLst>
              <a:ext uri="{FF2B5EF4-FFF2-40B4-BE49-F238E27FC236}">
                <a16:creationId xmlns:a16="http://schemas.microsoft.com/office/drawing/2014/main" id="{25EF515D-FA7F-46CB-9947-8F42AE363C0A}"/>
              </a:ext>
            </a:extLst>
          </p:cNvPr>
          <p:cNvSpPr>
            <a:spLocks noGrp="1"/>
          </p:cNvSpPr>
          <p:nvPr>
            <p:ph type="body" sz="quarter" idx="10"/>
          </p:nvPr>
        </p:nvSpPr>
        <p:spPr/>
        <p:txBody>
          <a:bodyPr/>
          <a:lstStyle/>
          <a:p>
            <a:r>
              <a:rPr lang="en-US" dirty="0">
                <a:hlinkClick r:id="rId5"/>
              </a:rPr>
              <a:t>View this video </a:t>
            </a:r>
            <a:r>
              <a:rPr lang="en-US" dirty="0"/>
              <a:t>duration 4:45)</a:t>
            </a:r>
          </a:p>
        </p:txBody>
      </p:sp>
      <p:pic>
        <p:nvPicPr>
          <p:cNvPr id="4" name="Online Media 3">
            <a:hlinkClick r:id="" action="ppaction://media"/>
            <a:extLst>
              <a:ext uri="{FF2B5EF4-FFF2-40B4-BE49-F238E27FC236}">
                <a16:creationId xmlns:a16="http://schemas.microsoft.com/office/drawing/2014/main" id="{ECBD5638-229C-4C2D-8CD3-56AF60042386}"/>
              </a:ext>
            </a:extLst>
          </p:cNvPr>
          <p:cNvPicPr>
            <a:picLocks noRot="1" noChangeAspect="1"/>
          </p:cNvPicPr>
          <p:nvPr>
            <a:videoFile r:link="rId2"/>
          </p:nvPr>
        </p:nvPicPr>
        <p:blipFill>
          <a:blip r:embed="rId6"/>
          <a:stretch>
            <a:fillRect/>
          </a:stretch>
        </p:blipFill>
        <p:spPr>
          <a:xfrm>
            <a:off x="1792112" y="1865313"/>
            <a:ext cx="5559776" cy="3127374"/>
          </a:xfrm>
          <a:prstGeom prst="rect">
            <a:avLst/>
          </a:prstGeom>
        </p:spPr>
      </p:pic>
    </p:spTree>
    <p:custDataLst>
      <p:tags r:id="rId1"/>
    </p:custDataLst>
    <p:extLst>
      <p:ext uri="{BB962C8B-B14F-4D97-AF65-F5344CB8AC3E}">
        <p14:creationId xmlns:p14="http://schemas.microsoft.com/office/powerpoint/2010/main" val="25315026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701CA-157F-4E39-8AFE-9801080FED95}"/>
              </a:ext>
            </a:extLst>
          </p:cNvPr>
          <p:cNvSpPr>
            <a:spLocks noGrp="1"/>
          </p:cNvSpPr>
          <p:nvPr>
            <p:ph type="title"/>
          </p:nvPr>
        </p:nvSpPr>
        <p:spPr/>
        <p:txBody>
          <a:bodyPr/>
          <a:lstStyle/>
          <a:p>
            <a:r>
              <a:rPr lang="en-US" dirty="0"/>
              <a:t>Your </a:t>
            </a:r>
            <a:br>
              <a:rPr lang="en-US" dirty="0"/>
            </a:br>
            <a:r>
              <a:rPr lang="en-US" dirty="0"/>
              <a:t>501 (c)3 Toolkit</a:t>
            </a:r>
          </a:p>
        </p:txBody>
      </p:sp>
      <p:sp>
        <p:nvSpPr>
          <p:cNvPr id="3" name="Content Placeholder 2">
            <a:extLst>
              <a:ext uri="{FF2B5EF4-FFF2-40B4-BE49-F238E27FC236}">
                <a16:creationId xmlns:a16="http://schemas.microsoft.com/office/drawing/2014/main" id="{B810EAD0-8299-494E-B4C2-C8DD4914E2FD}"/>
              </a:ext>
            </a:extLst>
          </p:cNvPr>
          <p:cNvSpPr>
            <a:spLocks noGrp="1"/>
          </p:cNvSpPr>
          <p:nvPr>
            <p:ph sz="quarter" idx="16"/>
          </p:nvPr>
        </p:nvSpPr>
        <p:spPr>
          <a:xfrm>
            <a:off x="4419600" y="431534"/>
            <a:ext cx="4267200" cy="6197866"/>
          </a:xfrm>
        </p:spPr>
        <p:txBody>
          <a:bodyPr>
            <a:normAutofit/>
          </a:bodyPr>
          <a:lstStyle/>
          <a:p>
            <a:pPr lvl="0"/>
            <a:r>
              <a:rPr lang="en-US" dirty="0"/>
              <a:t>IRS 501 (c)3 Determination Letter </a:t>
            </a:r>
            <a:r>
              <a:rPr lang="en-US" sz="2000" i="1" dirty="0"/>
              <a:t>(FA03_IRS_501c3DeterminationLetter)</a:t>
            </a:r>
          </a:p>
          <a:p>
            <a:pPr lvl="0"/>
            <a:r>
              <a:rPr lang="en-US" dirty="0"/>
              <a:t>Form 1023 (application)</a:t>
            </a:r>
            <a:br>
              <a:rPr lang="en-US" dirty="0"/>
            </a:br>
            <a:r>
              <a:rPr lang="en-US" sz="2000" i="1" dirty="0"/>
              <a:t>(FA03_IRS_Form1023_Form)</a:t>
            </a:r>
          </a:p>
          <a:p>
            <a:pPr lvl="0"/>
            <a:r>
              <a:rPr lang="en-US" dirty="0">
                <a:hlinkClick r:id="rId4"/>
              </a:rPr>
              <a:t>Publication 4220 </a:t>
            </a:r>
            <a:r>
              <a:rPr lang="en-US" dirty="0"/>
              <a:t>(instructions)</a:t>
            </a:r>
            <a:br>
              <a:rPr lang="en-US" dirty="0"/>
            </a:br>
            <a:r>
              <a:rPr lang="en-US" dirty="0">
                <a:hlinkClick r:id="rId5"/>
              </a:rPr>
              <a:t>Form 1023 </a:t>
            </a:r>
            <a:r>
              <a:rPr lang="en-US" dirty="0"/>
              <a:t>FAQ</a:t>
            </a:r>
            <a:br>
              <a:rPr lang="en-US" dirty="0"/>
            </a:br>
            <a:endParaRPr lang="en-US" sz="2000" i="1" dirty="0"/>
          </a:p>
        </p:txBody>
      </p:sp>
      <p:sp>
        <p:nvSpPr>
          <p:cNvPr id="7" name="TextBox 6">
            <a:extLst>
              <a:ext uri="{FF2B5EF4-FFF2-40B4-BE49-F238E27FC236}">
                <a16:creationId xmlns:a16="http://schemas.microsoft.com/office/drawing/2014/main" id="{97832ADE-DC09-414B-95EF-A7DF005243E5}"/>
              </a:ext>
            </a:extLst>
          </p:cNvPr>
          <p:cNvSpPr txBox="1"/>
          <p:nvPr/>
        </p:nvSpPr>
        <p:spPr>
          <a:xfrm>
            <a:off x="4700588" y="5798403"/>
            <a:ext cx="3757612" cy="830997"/>
          </a:xfrm>
          <a:prstGeom prst="rect">
            <a:avLst/>
          </a:prstGeom>
          <a:noFill/>
        </p:spPr>
        <p:txBody>
          <a:bodyPr wrap="square" rtlCol="0">
            <a:spAutoFit/>
          </a:bodyPr>
          <a:lstStyle/>
          <a:p>
            <a:pPr algn="ctr"/>
            <a:endParaRPr lang="en-US" sz="1600" i="1" dirty="0"/>
          </a:p>
          <a:p>
            <a:pPr algn="ctr"/>
            <a:r>
              <a:rPr lang="en-US" sz="1600" i="1" dirty="0"/>
              <a:t>Items can be found in your training packet or from the </a:t>
            </a:r>
            <a:r>
              <a:rPr lang="en-US" sz="1600" i="1" dirty="0">
                <a:hlinkClick r:id="rId6"/>
              </a:rPr>
              <a:t>ICOA website</a:t>
            </a:r>
            <a:endParaRPr lang="en-US" sz="1600" i="1" dirty="0"/>
          </a:p>
        </p:txBody>
      </p:sp>
    </p:spTree>
    <p:custDataLst>
      <p:tags r:id="rId1"/>
    </p:custDataLst>
    <p:extLst>
      <p:ext uri="{BB962C8B-B14F-4D97-AF65-F5344CB8AC3E}">
        <p14:creationId xmlns:p14="http://schemas.microsoft.com/office/powerpoint/2010/main" val="4251017495"/>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AA703-3C00-488C-AD5F-4BD2FCFB9A12}"/>
              </a:ext>
            </a:extLst>
          </p:cNvPr>
          <p:cNvSpPr>
            <a:spLocks noGrp="1"/>
          </p:cNvSpPr>
          <p:nvPr>
            <p:ph type="title"/>
          </p:nvPr>
        </p:nvSpPr>
        <p:spPr/>
        <p:txBody>
          <a:bodyPr/>
          <a:lstStyle/>
          <a:p>
            <a:r>
              <a:rPr lang="en-US" dirty="0"/>
              <a:t>Summing It Up: 501 (c)3 Status</a:t>
            </a:r>
          </a:p>
        </p:txBody>
      </p:sp>
      <p:sp>
        <p:nvSpPr>
          <p:cNvPr id="3" name="Content Placeholder 2">
            <a:extLst>
              <a:ext uri="{FF2B5EF4-FFF2-40B4-BE49-F238E27FC236}">
                <a16:creationId xmlns:a16="http://schemas.microsoft.com/office/drawing/2014/main" id="{3A01B5A1-8B39-4485-BCF4-C3E1108924B5}"/>
              </a:ext>
            </a:extLst>
          </p:cNvPr>
          <p:cNvSpPr>
            <a:spLocks noGrp="1"/>
          </p:cNvSpPr>
          <p:nvPr>
            <p:ph sz="quarter" idx="16"/>
          </p:nvPr>
        </p:nvSpPr>
        <p:spPr>
          <a:xfrm>
            <a:off x="4724401" y="1066800"/>
            <a:ext cx="3352799" cy="4953000"/>
          </a:xfrm>
        </p:spPr>
        <p:txBody>
          <a:bodyPr>
            <a:normAutofit fontScale="92500" lnSpcReduction="20000"/>
          </a:bodyPr>
          <a:lstStyle/>
          <a:p>
            <a:r>
              <a:rPr lang="en-US" sz="3400" dirty="0"/>
              <a:t>Focus Area 3</a:t>
            </a:r>
          </a:p>
          <a:p>
            <a:pPr marL="285750" lvl="0" indent="-285750" algn="l">
              <a:buFont typeface="Wingdings" panose="05000000000000000000" pitchFamily="2" charset="2"/>
              <a:buChar char="ü"/>
            </a:pPr>
            <a:r>
              <a:rPr lang="en-US" sz="2600" b="0" dirty="0"/>
              <a:t>501 (c)3 status through IRS determination</a:t>
            </a:r>
          </a:p>
          <a:p>
            <a:pPr marL="342900" lvl="0" indent="-342900" algn="l">
              <a:buFont typeface="Wingdings" panose="05000000000000000000" pitchFamily="2" charset="2"/>
              <a:buChar char="§"/>
            </a:pPr>
            <a:r>
              <a:rPr lang="en-US" sz="2600" b="0" dirty="0"/>
              <a:t>Keep determination letter in corporate binder</a:t>
            </a:r>
          </a:p>
          <a:p>
            <a:pPr marL="342900" indent="-342900" algn="l">
              <a:buFont typeface="Wingdings" panose="05000000000000000000" pitchFamily="2" charset="2"/>
              <a:buChar char="§"/>
            </a:pPr>
            <a:r>
              <a:rPr lang="en-US" sz="2600" b="0" dirty="0"/>
              <a:t>Work with accountant to produce records &amp; reports</a:t>
            </a:r>
          </a:p>
          <a:p>
            <a:pPr marL="342900" indent="-342900" algn="l">
              <a:buFont typeface="Wingdings" panose="05000000000000000000" pitchFamily="2" charset="2"/>
              <a:buChar char="§"/>
            </a:pPr>
            <a:r>
              <a:rPr lang="en-US" sz="2600" b="0" dirty="0"/>
              <a:t>If necessary, apply as soon as possible,</a:t>
            </a:r>
          </a:p>
          <a:p>
            <a:pPr marL="342900" indent="-342900" algn="l">
              <a:buFont typeface="Wingdings" panose="05000000000000000000" pitchFamily="2" charset="2"/>
              <a:buChar char="§"/>
            </a:pPr>
            <a:r>
              <a:rPr lang="en-US" sz="2600" b="0" dirty="0"/>
              <a:t>Be sure documentation &amp; corporate documents are current &amp; accurate</a:t>
            </a:r>
          </a:p>
        </p:txBody>
      </p:sp>
    </p:spTree>
    <p:custDataLst>
      <p:tags r:id="rId1"/>
    </p:custDataLst>
    <p:extLst>
      <p:ext uri="{BB962C8B-B14F-4D97-AF65-F5344CB8AC3E}">
        <p14:creationId xmlns:p14="http://schemas.microsoft.com/office/powerpoint/2010/main" val="1999111843"/>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B0C7A01-681D-47B3-BEFF-2887B7689BEC}"/>
              </a:ext>
            </a:extLst>
          </p:cNvPr>
          <p:cNvSpPr>
            <a:spLocks noGrp="1"/>
          </p:cNvSpPr>
          <p:nvPr>
            <p:ph type="title"/>
          </p:nvPr>
        </p:nvSpPr>
        <p:spPr/>
        <p:txBody>
          <a:bodyPr>
            <a:normAutofit fontScale="90000"/>
          </a:bodyPr>
          <a:lstStyle/>
          <a:p>
            <a:r>
              <a:rPr lang="en-US" sz="2000" dirty="0"/>
              <a:t>Focus Area 4:</a:t>
            </a:r>
            <a:br>
              <a:rPr lang="en-US" sz="2000" dirty="0"/>
            </a:br>
            <a:r>
              <a:rPr lang="en-US" dirty="0"/>
              <a:t>Accredited Food Protection Manager</a:t>
            </a:r>
            <a:br>
              <a:rPr lang="en-US" dirty="0"/>
            </a:br>
            <a:r>
              <a:rPr lang="en-US" dirty="0"/>
              <a:t>Certification</a:t>
            </a:r>
          </a:p>
        </p:txBody>
      </p:sp>
    </p:spTree>
    <p:custDataLst>
      <p:tags r:id="rId1"/>
    </p:custDataLst>
    <p:extLst>
      <p:ext uri="{BB962C8B-B14F-4D97-AF65-F5344CB8AC3E}">
        <p14:creationId xmlns:p14="http://schemas.microsoft.com/office/powerpoint/2010/main" val="2707492927"/>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p:txBody>
          <a:bodyPr>
            <a:normAutofit/>
          </a:bodyPr>
          <a:lstStyle/>
          <a:p>
            <a:r>
              <a:rPr lang="en-US" dirty="0"/>
              <a:t>Required by Health &amp; Welfare since 7/1/2018</a:t>
            </a:r>
            <a:br>
              <a:rPr lang="en-US" dirty="0"/>
            </a:br>
            <a:r>
              <a:rPr lang="en-US" sz="2200" i="1" dirty="0"/>
              <a:t>(Idaho Food Code, paragraph 2-102.12(A) )</a:t>
            </a:r>
          </a:p>
          <a:p>
            <a:r>
              <a:rPr lang="en-US" dirty="0"/>
              <a:t>State certified  Food Protection Manager (“Manager”)</a:t>
            </a:r>
            <a:br>
              <a:rPr lang="en-US" dirty="0"/>
            </a:br>
            <a:r>
              <a:rPr lang="en-US" dirty="0"/>
              <a:t>oversees food production</a:t>
            </a:r>
          </a:p>
          <a:p>
            <a:r>
              <a:rPr lang="en-US" dirty="0"/>
              <a:t>On-site during operating hours or ensures someone as equally </a:t>
            </a:r>
            <a:br>
              <a:rPr lang="en-US" dirty="0"/>
            </a:br>
            <a:r>
              <a:rPr lang="en-US" dirty="0"/>
              <a:t>qualified (but not </a:t>
            </a:r>
            <a:br>
              <a:rPr lang="en-US" dirty="0"/>
            </a:br>
            <a:r>
              <a:rPr lang="en-US" dirty="0"/>
              <a:t>necessarily certified)</a:t>
            </a:r>
          </a:p>
          <a:p>
            <a:r>
              <a:rPr lang="en-US" dirty="0"/>
              <a:t>Certified person trains </a:t>
            </a:r>
            <a:br>
              <a:rPr lang="en-US" dirty="0"/>
            </a:br>
            <a:r>
              <a:rPr lang="en-US" dirty="0"/>
              <a:t>food handlers</a:t>
            </a:r>
          </a:p>
          <a:p>
            <a:r>
              <a:rPr lang="en-US" dirty="0"/>
              <a:t>Ensures adherence to</a:t>
            </a:r>
            <a:br>
              <a:rPr lang="en-US" dirty="0"/>
            </a:br>
            <a:r>
              <a:rPr lang="en-US" dirty="0"/>
              <a:t>food handling &amp; safety</a:t>
            </a:r>
            <a:br>
              <a:rPr lang="en-US" dirty="0"/>
            </a:br>
            <a:r>
              <a:rPr lang="en-US" dirty="0"/>
              <a:t>procedures</a:t>
            </a: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p:txBody>
          <a:bodyPr/>
          <a:lstStyle/>
          <a:p>
            <a:r>
              <a:rPr lang="en-US" dirty="0"/>
              <a:t>Why Manager Certification is Necessary</a:t>
            </a:r>
          </a:p>
        </p:txBody>
      </p:sp>
      <p:pic>
        <p:nvPicPr>
          <p:cNvPr id="5" name="Picture 4" descr="Image of a sample State Food safety Food Manager certification certificate">
            <a:hlinkClick r:id="rId4" action="ppaction://hlinkfile"/>
            <a:extLst>
              <a:ext uri="{FF2B5EF4-FFF2-40B4-BE49-F238E27FC236}">
                <a16:creationId xmlns:a16="http://schemas.microsoft.com/office/drawing/2014/main" id="{67A55164-4F3E-4537-91CA-311D8E997C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4742" y="3657600"/>
            <a:ext cx="3845857" cy="2971798"/>
          </a:xfrm>
          <a:prstGeom prst="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203376214"/>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585788" y="1828800"/>
            <a:ext cx="8634412" cy="5029200"/>
          </a:xfrm>
        </p:spPr>
        <p:txBody>
          <a:bodyPr>
            <a:normAutofit lnSpcReduction="10000"/>
          </a:bodyPr>
          <a:lstStyle/>
          <a:p>
            <a:r>
              <a:rPr lang="en-US" dirty="0"/>
              <a:t>Have supervisory authority to direct &amp; control food</a:t>
            </a:r>
            <a:br>
              <a:rPr lang="en-US" dirty="0"/>
            </a:br>
            <a:r>
              <a:rPr lang="en-US" dirty="0"/>
              <a:t>preparation activities</a:t>
            </a:r>
          </a:p>
          <a:p>
            <a:r>
              <a:rPr lang="en-US" dirty="0"/>
              <a:t>Have supervisory authority to correct food safety violations</a:t>
            </a:r>
          </a:p>
          <a:p>
            <a:r>
              <a:rPr lang="en-US" dirty="0"/>
              <a:t>Have successfully completed a nationally accredited food safety examination provided by a recognized vendor:</a:t>
            </a:r>
          </a:p>
          <a:p>
            <a:pPr lvl="1"/>
            <a:r>
              <a:rPr lang="en-US" dirty="0"/>
              <a:t>360 Training ® </a:t>
            </a:r>
          </a:p>
          <a:p>
            <a:pPr lvl="1"/>
            <a:r>
              <a:rPr lang="en-US" dirty="0"/>
              <a:t>Above Training/State Food Safety® </a:t>
            </a:r>
          </a:p>
          <a:p>
            <a:pPr lvl="1"/>
            <a:r>
              <a:rPr lang="en-US" dirty="0"/>
              <a:t>National Registry of Food Safety Professionals® </a:t>
            </a:r>
          </a:p>
          <a:p>
            <a:pPr lvl="1"/>
            <a:r>
              <a:rPr lang="en-US" dirty="0"/>
              <a:t>Prometric (testing only, no prep)</a:t>
            </a:r>
          </a:p>
          <a:p>
            <a:pPr lvl="1"/>
            <a:r>
              <a:rPr lang="en-US" dirty="0"/>
              <a:t>ServSafe® (National Restaurant Association)</a:t>
            </a:r>
          </a:p>
          <a:p>
            <a:r>
              <a:rPr lang="en-US" dirty="0"/>
              <a:t>Managers must be recertified every 5 years</a:t>
            </a:r>
          </a:p>
          <a:p>
            <a:r>
              <a:rPr lang="en-US" i="0" dirty="0"/>
              <a:t>For more information, refer to </a:t>
            </a:r>
            <a:r>
              <a:rPr lang="en-US" i="0" dirty="0">
                <a:hlinkClick r:id="rId4"/>
              </a:rPr>
              <a:t>Accredited Food Manager Guidance</a:t>
            </a:r>
            <a:endParaRPr lang="en-US" dirty="0"/>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p:txBody>
          <a:bodyPr/>
          <a:lstStyle/>
          <a:p>
            <a:pPr marL="342900" lvl="0" indent="-342900">
              <a:spcBef>
                <a:spcPct val="20000"/>
              </a:spcBef>
              <a:buFont typeface="Wingdings" panose="05000000000000000000" pitchFamily="2" charset="2"/>
              <a:buChar char="§"/>
            </a:pPr>
            <a:r>
              <a:rPr lang="en-US" dirty="0"/>
              <a:t>What Idaho Requires for Managers</a:t>
            </a:r>
            <a:br>
              <a:rPr lang="en-US" dirty="0"/>
            </a:br>
            <a:r>
              <a:rPr lang="en-US" sz="2000" i="1" cap="none" dirty="0">
                <a:solidFill>
                  <a:srgbClr val="000000"/>
                </a:solidFill>
                <a:effectLst/>
                <a:ea typeface="+mn-ea"/>
                <a:cs typeface="+mn-cs"/>
              </a:rPr>
              <a:t>(Idaho Food Code, paragraph 2-102.12(A) )</a:t>
            </a:r>
            <a:endParaRPr lang="en-US" sz="2400" i="1" dirty="0"/>
          </a:p>
        </p:txBody>
      </p:sp>
    </p:spTree>
    <p:custDataLst>
      <p:tags r:id="rId1"/>
    </p:custDataLst>
    <p:extLst>
      <p:ext uri="{BB962C8B-B14F-4D97-AF65-F5344CB8AC3E}">
        <p14:creationId xmlns:p14="http://schemas.microsoft.com/office/powerpoint/2010/main" val="384700489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CAF3C-3A16-4976-8367-9808C9BBA0F2}"/>
              </a:ext>
            </a:extLst>
          </p:cNvPr>
          <p:cNvSpPr>
            <a:spLocks noGrp="1"/>
          </p:cNvSpPr>
          <p:nvPr>
            <p:ph type="title"/>
          </p:nvPr>
        </p:nvSpPr>
        <p:spPr>
          <a:xfrm>
            <a:off x="441960" y="2499360"/>
            <a:ext cx="3977640" cy="1920240"/>
          </a:xfrm>
        </p:spPr>
        <p:txBody>
          <a:bodyPr/>
          <a:lstStyle/>
          <a:p>
            <a:r>
              <a:rPr lang="en-US" b="1" dirty="0"/>
              <a:t>Nutrition Program Authority &amp; Funding Flow</a:t>
            </a:r>
          </a:p>
        </p:txBody>
      </p:sp>
      <p:sp>
        <p:nvSpPr>
          <p:cNvPr id="9" name="Text Placeholder 8">
            <a:extLst>
              <a:ext uri="{FF2B5EF4-FFF2-40B4-BE49-F238E27FC236}">
                <a16:creationId xmlns:a16="http://schemas.microsoft.com/office/drawing/2014/main" id="{526DE599-7DCD-4703-82B1-6541453B42E3}"/>
              </a:ext>
            </a:extLst>
          </p:cNvPr>
          <p:cNvSpPr>
            <a:spLocks noGrp="1"/>
          </p:cNvSpPr>
          <p:nvPr>
            <p:ph type="body" sz="quarter" idx="10"/>
          </p:nvPr>
        </p:nvSpPr>
        <p:spPr>
          <a:xfrm>
            <a:off x="838200" y="5432147"/>
            <a:ext cx="2355144" cy="816253"/>
          </a:xfrm>
        </p:spPr>
        <p:txBody>
          <a:bodyPr/>
          <a:lstStyle/>
          <a:p>
            <a:pPr algn="r"/>
            <a:r>
              <a:rPr lang="en-US" dirty="0"/>
              <a:t>Meal Site</a:t>
            </a:r>
            <a:br>
              <a:rPr lang="en-US" dirty="0"/>
            </a:br>
            <a:r>
              <a:rPr lang="en-US" dirty="0"/>
              <a:t>Nutrition Programs</a:t>
            </a:r>
          </a:p>
        </p:txBody>
      </p:sp>
      <p:sp>
        <p:nvSpPr>
          <p:cNvPr id="10" name="Text Placeholder 9">
            <a:extLst>
              <a:ext uri="{FF2B5EF4-FFF2-40B4-BE49-F238E27FC236}">
                <a16:creationId xmlns:a16="http://schemas.microsoft.com/office/drawing/2014/main" id="{B67361E9-B454-4846-9ADC-5275176AC0AC}"/>
              </a:ext>
            </a:extLst>
          </p:cNvPr>
          <p:cNvSpPr>
            <a:spLocks noGrp="1"/>
          </p:cNvSpPr>
          <p:nvPr>
            <p:ph type="body" sz="quarter" idx="11"/>
          </p:nvPr>
        </p:nvSpPr>
        <p:spPr>
          <a:xfrm>
            <a:off x="6172200" y="4913987"/>
            <a:ext cx="2590800" cy="1410613"/>
          </a:xfrm>
        </p:spPr>
        <p:txBody>
          <a:bodyPr/>
          <a:lstStyle/>
          <a:p>
            <a:r>
              <a:rPr lang="en-US" dirty="0"/>
              <a:t>Area Agency on Aging (AAA)</a:t>
            </a:r>
          </a:p>
          <a:p>
            <a:endParaRPr lang="en-US" dirty="0"/>
          </a:p>
        </p:txBody>
      </p:sp>
      <p:sp>
        <p:nvSpPr>
          <p:cNvPr id="11" name="Text Placeholder 10">
            <a:extLst>
              <a:ext uri="{FF2B5EF4-FFF2-40B4-BE49-F238E27FC236}">
                <a16:creationId xmlns:a16="http://schemas.microsoft.com/office/drawing/2014/main" id="{0AFF29D0-EA95-4A00-BF2D-D52BE38F41F6}"/>
              </a:ext>
            </a:extLst>
          </p:cNvPr>
          <p:cNvSpPr>
            <a:spLocks noGrp="1"/>
          </p:cNvSpPr>
          <p:nvPr>
            <p:ph type="body" sz="quarter" idx="12"/>
          </p:nvPr>
        </p:nvSpPr>
        <p:spPr>
          <a:xfrm>
            <a:off x="6705600" y="2627987"/>
            <a:ext cx="2286000" cy="1410613"/>
          </a:xfrm>
        </p:spPr>
        <p:txBody>
          <a:bodyPr/>
          <a:lstStyle/>
          <a:p>
            <a:br>
              <a:rPr lang="en-US" dirty="0"/>
            </a:br>
            <a:r>
              <a:rPr lang="en-US" dirty="0"/>
              <a:t>Idaho Commission on Aging  (ICOA)</a:t>
            </a:r>
          </a:p>
        </p:txBody>
      </p:sp>
      <p:sp>
        <p:nvSpPr>
          <p:cNvPr id="12" name="Text Placeholder 11">
            <a:extLst>
              <a:ext uri="{FF2B5EF4-FFF2-40B4-BE49-F238E27FC236}">
                <a16:creationId xmlns:a16="http://schemas.microsoft.com/office/drawing/2014/main" id="{E0407C1F-80F2-4B2E-801B-39D1244DBC9F}"/>
              </a:ext>
            </a:extLst>
          </p:cNvPr>
          <p:cNvSpPr>
            <a:spLocks noGrp="1"/>
          </p:cNvSpPr>
          <p:nvPr>
            <p:ph type="body" sz="quarter" idx="13"/>
          </p:nvPr>
        </p:nvSpPr>
        <p:spPr>
          <a:xfrm>
            <a:off x="6172200" y="1180187"/>
            <a:ext cx="2971800" cy="1410613"/>
          </a:xfrm>
        </p:spPr>
        <p:txBody>
          <a:bodyPr/>
          <a:lstStyle/>
          <a:p>
            <a:r>
              <a:rPr lang="en-US" dirty="0"/>
              <a:t>Administration for Community Living (ACL)</a:t>
            </a:r>
          </a:p>
        </p:txBody>
      </p:sp>
      <p:sp>
        <p:nvSpPr>
          <p:cNvPr id="13" name="Text Placeholder 12">
            <a:extLst>
              <a:ext uri="{FF2B5EF4-FFF2-40B4-BE49-F238E27FC236}">
                <a16:creationId xmlns:a16="http://schemas.microsoft.com/office/drawing/2014/main" id="{429D013E-EE2B-4003-9D75-1FD1674E943D}"/>
              </a:ext>
            </a:extLst>
          </p:cNvPr>
          <p:cNvSpPr>
            <a:spLocks noGrp="1"/>
          </p:cNvSpPr>
          <p:nvPr>
            <p:ph type="body" sz="quarter" idx="14"/>
          </p:nvPr>
        </p:nvSpPr>
        <p:spPr>
          <a:xfrm>
            <a:off x="-209602" y="609600"/>
            <a:ext cx="3486202" cy="1410613"/>
          </a:xfrm>
        </p:spPr>
        <p:txBody>
          <a:bodyPr/>
          <a:lstStyle/>
          <a:p>
            <a:pPr algn="r"/>
            <a:r>
              <a:rPr lang="en-US" dirty="0"/>
              <a:t>Older Americans Act </a:t>
            </a:r>
            <a:br>
              <a:rPr lang="en-US" dirty="0"/>
            </a:br>
            <a:r>
              <a:rPr lang="en-US" dirty="0"/>
              <a:t>(OAA) Nutrition Program</a:t>
            </a:r>
            <a:br>
              <a:rPr lang="en-US" dirty="0"/>
            </a:br>
            <a:r>
              <a:rPr lang="en-US" dirty="0"/>
              <a:t>for Older Adults</a:t>
            </a:r>
          </a:p>
        </p:txBody>
      </p:sp>
      <p:pic>
        <p:nvPicPr>
          <p:cNvPr id="4" name="Picture 3" descr="ACL logo">
            <a:extLst>
              <a:ext uri="{FF2B5EF4-FFF2-40B4-BE49-F238E27FC236}">
                <a16:creationId xmlns:a16="http://schemas.microsoft.com/office/drawing/2014/main" id="{FBA4B115-FBB9-479A-986F-A2D9517635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1219201"/>
            <a:ext cx="990600" cy="990600"/>
          </a:xfrm>
          <a:prstGeom prst="ellipse">
            <a:avLst/>
          </a:prstGeom>
          <a:ln>
            <a:solidFill>
              <a:schemeClr val="accent4">
                <a:lumMod val="50000"/>
              </a:schemeClr>
            </a:solidFill>
          </a:ln>
        </p:spPr>
      </p:pic>
      <p:pic>
        <p:nvPicPr>
          <p:cNvPr id="5" name="Picture 4">
            <a:extLst>
              <a:ext uri="{FF2B5EF4-FFF2-40B4-BE49-F238E27FC236}">
                <a16:creationId xmlns:a16="http://schemas.microsoft.com/office/drawing/2014/main" id="{252C1F52-C0E5-4120-B887-6C84C4A24F74}"/>
              </a:ext>
            </a:extLst>
          </p:cNvPr>
          <p:cNvPicPr>
            <a:picLocks noChangeAspect="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222346" y="5432146"/>
            <a:ext cx="1097280" cy="1097280"/>
          </a:xfrm>
          <a:prstGeom prst="rect">
            <a:avLst/>
          </a:prstGeom>
          <a:ln>
            <a:noFill/>
          </a:ln>
        </p:spPr>
      </p:pic>
      <p:sp>
        <p:nvSpPr>
          <p:cNvPr id="7" name="Oval 6">
            <a:extLst>
              <a:ext uri="{FF2B5EF4-FFF2-40B4-BE49-F238E27FC236}">
                <a16:creationId xmlns:a16="http://schemas.microsoft.com/office/drawing/2014/main" id="{48D4DBA4-096B-4CFB-AFCD-0BA27743D0A0}"/>
              </a:ext>
            </a:extLst>
          </p:cNvPr>
          <p:cNvSpPr/>
          <p:nvPr/>
        </p:nvSpPr>
        <p:spPr>
          <a:xfrm>
            <a:off x="5029200" y="4922518"/>
            <a:ext cx="1097280" cy="109728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AAA</a:t>
            </a:r>
          </a:p>
        </p:txBody>
      </p:sp>
      <p:pic>
        <p:nvPicPr>
          <p:cNvPr id="8" name="Picture 7" descr="ICOA logo">
            <a:extLst>
              <a:ext uri="{FF2B5EF4-FFF2-40B4-BE49-F238E27FC236}">
                <a16:creationId xmlns:a16="http://schemas.microsoft.com/office/drawing/2014/main" id="{7C85ED2D-74BD-419F-93FB-E7FE432F75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1200" y="3041665"/>
            <a:ext cx="990600" cy="692135"/>
          </a:xfrm>
          <a:prstGeom prst="rect">
            <a:avLst/>
          </a:prstGeom>
        </p:spPr>
      </p:pic>
      <p:sp>
        <p:nvSpPr>
          <p:cNvPr id="14" name="Oval 13">
            <a:extLst>
              <a:ext uri="{FF2B5EF4-FFF2-40B4-BE49-F238E27FC236}">
                <a16:creationId xmlns:a16="http://schemas.microsoft.com/office/drawing/2014/main" id="{99AC516C-C3FB-4453-9AD0-494E721497AD}"/>
              </a:ext>
            </a:extLst>
          </p:cNvPr>
          <p:cNvSpPr/>
          <p:nvPr/>
        </p:nvSpPr>
        <p:spPr>
          <a:xfrm>
            <a:off x="5791200" y="2932787"/>
            <a:ext cx="990600" cy="1081667"/>
          </a:xfrm>
          <a:prstGeom prst="ellipse">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662216737"/>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p:txBody>
          <a:bodyPr/>
          <a:lstStyle/>
          <a:p>
            <a:pPr lvl="0"/>
            <a:r>
              <a:rPr lang="en-US" dirty="0"/>
              <a:t>Up to the individual</a:t>
            </a:r>
          </a:p>
          <a:p>
            <a:pPr lvl="0"/>
            <a:r>
              <a:rPr lang="en-US" dirty="0"/>
              <a:t>Vendor-specific study materials can be found online</a:t>
            </a:r>
          </a:p>
          <a:p>
            <a:pPr lvl="1"/>
            <a:r>
              <a:rPr lang="en-US" dirty="0">
                <a:hlinkClick r:id="rId4"/>
              </a:rPr>
              <a:t>360 Training</a:t>
            </a:r>
            <a:br>
              <a:rPr lang="en-US" dirty="0">
                <a:hlinkClick r:id="rId4"/>
              </a:rPr>
            </a:br>
            <a:r>
              <a:rPr lang="en-US" dirty="0" err="1"/>
              <a:t>ServSafe</a:t>
            </a:r>
            <a:endParaRPr lang="en-US" u="sng" dirty="0"/>
          </a:p>
          <a:p>
            <a:pPr lvl="1"/>
            <a:r>
              <a:rPr lang="en-US" dirty="0"/>
              <a:t>Cost for study materials and/or test preparation varies by vendor</a:t>
            </a: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p:txBody>
          <a:bodyPr/>
          <a:lstStyle/>
          <a:p>
            <a:r>
              <a:rPr lang="en-US" dirty="0"/>
              <a:t>How to Prepare for the Exam</a:t>
            </a:r>
          </a:p>
        </p:txBody>
      </p:sp>
    </p:spTree>
    <p:custDataLst>
      <p:tags r:id="rId1"/>
    </p:custDataLst>
    <p:extLst>
      <p:ext uri="{BB962C8B-B14F-4D97-AF65-F5344CB8AC3E}">
        <p14:creationId xmlns:p14="http://schemas.microsoft.com/office/powerpoint/2010/main" val="2804198138"/>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EC386-7BA3-4D92-8EEA-67F8E630222E}"/>
              </a:ext>
            </a:extLst>
          </p:cNvPr>
          <p:cNvSpPr>
            <a:spLocks noGrp="1"/>
          </p:cNvSpPr>
          <p:nvPr>
            <p:ph type="title"/>
          </p:nvPr>
        </p:nvSpPr>
        <p:spPr/>
        <p:txBody>
          <a:bodyPr/>
          <a:lstStyle/>
          <a:p>
            <a:r>
              <a:rPr lang="en-US" dirty="0"/>
              <a:t>Free Exam Prep Videos </a:t>
            </a:r>
            <a:br>
              <a:rPr lang="en-US" dirty="0"/>
            </a:br>
            <a:r>
              <a:rPr lang="en-US" dirty="0"/>
              <a:t>Central District Health, Part 1 of 6</a:t>
            </a:r>
          </a:p>
        </p:txBody>
      </p:sp>
      <p:sp>
        <p:nvSpPr>
          <p:cNvPr id="3" name="Text Placeholder 2">
            <a:extLst>
              <a:ext uri="{FF2B5EF4-FFF2-40B4-BE49-F238E27FC236}">
                <a16:creationId xmlns:a16="http://schemas.microsoft.com/office/drawing/2014/main" id="{29801B12-4FCA-4C9E-8FA4-E110BAF368F4}"/>
              </a:ext>
            </a:extLst>
          </p:cNvPr>
          <p:cNvSpPr>
            <a:spLocks noGrp="1"/>
          </p:cNvSpPr>
          <p:nvPr>
            <p:ph type="body" sz="quarter" idx="10"/>
          </p:nvPr>
        </p:nvSpPr>
        <p:spPr>
          <a:xfrm>
            <a:off x="685800" y="4953000"/>
            <a:ext cx="7467600" cy="569913"/>
          </a:xfrm>
        </p:spPr>
        <p:txBody>
          <a:bodyPr/>
          <a:lstStyle/>
          <a:p>
            <a:r>
              <a:rPr lang="en-US" dirty="0">
                <a:hlinkClick r:id="rId5"/>
              </a:rPr>
              <a:t>View this video </a:t>
            </a:r>
            <a:r>
              <a:rPr lang="en-US" dirty="0"/>
              <a:t>duration 5:19)</a:t>
            </a:r>
            <a:br>
              <a:rPr lang="en-US" dirty="0"/>
            </a:br>
            <a:r>
              <a:rPr lang="en-US" dirty="0"/>
              <a:t>Search YouTube for </a:t>
            </a:r>
            <a:r>
              <a:rPr lang="en-US" b="1" dirty="0"/>
              <a:t>“Basic Food Safety Course Central District Health” </a:t>
            </a:r>
            <a:r>
              <a:rPr lang="en-US" dirty="0"/>
              <a:t>for other videos in this series</a:t>
            </a:r>
          </a:p>
        </p:txBody>
      </p:sp>
      <p:pic>
        <p:nvPicPr>
          <p:cNvPr id="4" name="Online Media 3">
            <a:hlinkClick r:id="" action="ppaction://media"/>
            <a:extLst>
              <a:ext uri="{FF2B5EF4-FFF2-40B4-BE49-F238E27FC236}">
                <a16:creationId xmlns:a16="http://schemas.microsoft.com/office/drawing/2014/main" id="{0A003EC7-C06E-40B7-BBD2-9AE24DA88C43}"/>
              </a:ext>
            </a:extLst>
          </p:cNvPr>
          <p:cNvPicPr>
            <a:picLocks noRot="1" noChangeAspect="1"/>
          </p:cNvPicPr>
          <p:nvPr>
            <a:videoFile r:link="rId2"/>
          </p:nvPr>
        </p:nvPicPr>
        <p:blipFill>
          <a:blip r:embed="rId6"/>
          <a:stretch>
            <a:fillRect/>
          </a:stretch>
        </p:blipFill>
        <p:spPr>
          <a:xfrm>
            <a:off x="1625600" y="1752600"/>
            <a:ext cx="5689600" cy="3200400"/>
          </a:xfrm>
          <a:prstGeom prst="rect">
            <a:avLst/>
          </a:prstGeom>
        </p:spPr>
      </p:pic>
      <p:pic>
        <p:nvPicPr>
          <p:cNvPr id="5" name="Online Media 4">
            <a:hlinkClick r:id="" action="ppaction://media"/>
            <a:extLst>
              <a:ext uri="{FF2B5EF4-FFF2-40B4-BE49-F238E27FC236}">
                <a16:creationId xmlns:a16="http://schemas.microsoft.com/office/drawing/2014/main" id="{8D9699BE-634C-46E5-8706-ED9C5A2D6AA8}"/>
              </a:ext>
            </a:extLst>
          </p:cNvPr>
          <p:cNvPicPr>
            <a:picLocks noRot="1" noChangeAspect="1"/>
          </p:cNvPicPr>
          <p:nvPr>
            <a:videoFile r:link="rId2"/>
          </p:nvPr>
        </p:nvPicPr>
        <p:blipFill>
          <a:blip r:embed="rId6"/>
          <a:stretch>
            <a:fillRect/>
          </a:stretch>
        </p:blipFill>
        <p:spPr>
          <a:xfrm>
            <a:off x="1591733" y="1752600"/>
            <a:ext cx="5689600" cy="3200400"/>
          </a:xfrm>
          <a:prstGeom prst="rect">
            <a:avLst/>
          </a:prstGeom>
        </p:spPr>
      </p:pic>
    </p:spTree>
    <p:custDataLst>
      <p:tags r:id="rId1"/>
    </p:custDataLst>
    <p:extLst>
      <p:ext uri="{BB962C8B-B14F-4D97-AF65-F5344CB8AC3E}">
        <p14:creationId xmlns:p14="http://schemas.microsoft.com/office/powerpoint/2010/main" val="37389864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p:txBody>
          <a:bodyPr/>
          <a:lstStyle/>
          <a:p>
            <a:r>
              <a:rPr lang="en-US" dirty="0"/>
              <a:t>Exams can be taken :</a:t>
            </a:r>
          </a:p>
          <a:p>
            <a:pPr lvl="1"/>
            <a:r>
              <a:rPr lang="en-US" dirty="0"/>
              <a:t>Online</a:t>
            </a:r>
          </a:p>
          <a:p>
            <a:pPr lvl="1"/>
            <a:r>
              <a:rPr lang="en-US" dirty="0"/>
              <a:t>At testing center</a:t>
            </a:r>
          </a:p>
          <a:p>
            <a:pPr lvl="1"/>
            <a:r>
              <a:rPr lang="en-US" dirty="0"/>
              <a:t>As part of an instructor-led class</a:t>
            </a:r>
          </a:p>
          <a:p>
            <a:r>
              <a:rPr lang="en-US" dirty="0"/>
              <a:t>Register via vendor’s website</a:t>
            </a:r>
          </a:p>
          <a:p>
            <a:r>
              <a:rPr lang="en-US" dirty="0"/>
              <a:t>Follow instructions carefully</a:t>
            </a:r>
          </a:p>
          <a:p>
            <a:r>
              <a:rPr lang="en-US" dirty="0"/>
              <a:t>Exam cost is approximately $125</a:t>
            </a: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p:txBody>
          <a:bodyPr/>
          <a:lstStyle/>
          <a:p>
            <a:r>
              <a:rPr lang="en-US" dirty="0"/>
              <a:t>How to Register for the Exam</a:t>
            </a:r>
          </a:p>
        </p:txBody>
      </p:sp>
    </p:spTree>
    <p:custDataLst>
      <p:tags r:id="rId1"/>
    </p:custDataLst>
    <p:extLst>
      <p:ext uri="{BB962C8B-B14F-4D97-AF65-F5344CB8AC3E}">
        <p14:creationId xmlns:p14="http://schemas.microsoft.com/office/powerpoint/2010/main" val="2466915553"/>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p:txBody>
          <a:bodyPr>
            <a:normAutofit/>
          </a:bodyPr>
          <a:lstStyle/>
          <a:p>
            <a:pPr lvl="0"/>
            <a:r>
              <a:rPr lang="en-US" dirty="0"/>
              <a:t>80 multiple choice test questions</a:t>
            </a:r>
            <a:br>
              <a:rPr lang="en-US" dirty="0"/>
            </a:br>
            <a:r>
              <a:rPr lang="en-US" sz="2000" dirty="0"/>
              <a:t>(+10 demographic/research questions that do not count as</a:t>
            </a:r>
            <a:br>
              <a:rPr lang="en-US" sz="2000" dirty="0"/>
            </a:br>
            <a:r>
              <a:rPr lang="en-US" sz="2000" dirty="0"/>
              <a:t>part of the exam)</a:t>
            </a:r>
          </a:p>
          <a:p>
            <a:pPr lvl="0"/>
            <a:r>
              <a:rPr lang="en-US" dirty="0"/>
              <a:t>60 correct (60/80 or 75%)to pass</a:t>
            </a:r>
          </a:p>
          <a:p>
            <a:pPr lvl="0"/>
            <a:r>
              <a:rPr lang="en-US" dirty="0"/>
              <a:t>Exam certified by ServSafe</a:t>
            </a:r>
          </a:p>
          <a:p>
            <a:pPr lvl="0"/>
            <a:r>
              <a:rPr lang="en-US" dirty="0"/>
              <a:t>Valid for 5 years</a:t>
            </a: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p:txBody>
          <a:bodyPr/>
          <a:lstStyle/>
          <a:p>
            <a:r>
              <a:rPr lang="en-US" dirty="0"/>
              <a:t>How Certification Happens</a:t>
            </a:r>
          </a:p>
        </p:txBody>
      </p:sp>
    </p:spTree>
    <p:custDataLst>
      <p:tags r:id="rId1"/>
    </p:custDataLst>
    <p:extLst>
      <p:ext uri="{BB962C8B-B14F-4D97-AF65-F5344CB8AC3E}">
        <p14:creationId xmlns:p14="http://schemas.microsoft.com/office/powerpoint/2010/main" val="4129032535"/>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p:txBody>
          <a:bodyPr>
            <a:normAutofit/>
          </a:bodyPr>
          <a:lstStyle/>
          <a:p>
            <a:r>
              <a:rPr lang="en-US" dirty="0"/>
              <a:t>May re-take twice within 30 days</a:t>
            </a:r>
          </a:p>
          <a:p>
            <a:r>
              <a:rPr lang="en-US" dirty="0"/>
              <a:t>Must wait 60 days for 3</a:t>
            </a:r>
            <a:r>
              <a:rPr lang="en-US" baseline="30000" dirty="0"/>
              <a:t>rd</a:t>
            </a:r>
            <a:r>
              <a:rPr lang="en-US" dirty="0"/>
              <a:t> attempt</a:t>
            </a:r>
          </a:p>
          <a:p>
            <a:r>
              <a:rPr lang="en-US" dirty="0"/>
              <a:t>Only 4 attempts allowed in 12-month period</a:t>
            </a:r>
          </a:p>
          <a:p>
            <a:r>
              <a:rPr lang="en-US" dirty="0"/>
              <a:t>Cost for re-takes varies, usually full price of exam</a:t>
            </a: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p:txBody>
          <a:bodyPr/>
          <a:lstStyle/>
          <a:p>
            <a:r>
              <a:rPr lang="en-US" dirty="0"/>
              <a:t>How Retakes Occur</a:t>
            </a:r>
          </a:p>
        </p:txBody>
      </p:sp>
    </p:spTree>
    <p:custDataLst>
      <p:tags r:id="rId1"/>
    </p:custDataLst>
    <p:extLst>
      <p:ext uri="{BB962C8B-B14F-4D97-AF65-F5344CB8AC3E}">
        <p14:creationId xmlns:p14="http://schemas.microsoft.com/office/powerpoint/2010/main" val="2259371201"/>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701CA-157F-4E39-8AFE-9801080FED95}"/>
              </a:ext>
            </a:extLst>
          </p:cNvPr>
          <p:cNvSpPr>
            <a:spLocks noGrp="1"/>
          </p:cNvSpPr>
          <p:nvPr>
            <p:ph type="title"/>
          </p:nvPr>
        </p:nvSpPr>
        <p:spPr/>
        <p:txBody>
          <a:bodyPr/>
          <a:lstStyle/>
          <a:p>
            <a:r>
              <a:rPr lang="en-US" dirty="0"/>
              <a:t>Your  Food Protection Manager Certification Toolkit</a:t>
            </a:r>
          </a:p>
        </p:txBody>
      </p:sp>
      <p:sp>
        <p:nvSpPr>
          <p:cNvPr id="3" name="Content Placeholder 2">
            <a:extLst>
              <a:ext uri="{FF2B5EF4-FFF2-40B4-BE49-F238E27FC236}">
                <a16:creationId xmlns:a16="http://schemas.microsoft.com/office/drawing/2014/main" id="{B810EAD0-8299-494E-B4C2-C8DD4914E2FD}"/>
              </a:ext>
            </a:extLst>
          </p:cNvPr>
          <p:cNvSpPr>
            <a:spLocks noGrp="1"/>
          </p:cNvSpPr>
          <p:nvPr>
            <p:ph sz="quarter" idx="16"/>
          </p:nvPr>
        </p:nvSpPr>
        <p:spPr>
          <a:xfrm>
            <a:off x="4419600" y="431534"/>
            <a:ext cx="4267200" cy="6197866"/>
          </a:xfrm>
        </p:spPr>
        <p:txBody>
          <a:bodyPr/>
          <a:lstStyle/>
          <a:p>
            <a:pPr lvl="0"/>
            <a:r>
              <a:rPr lang="en-US" dirty="0"/>
              <a:t>The Idaho Food Code</a:t>
            </a:r>
            <a:br>
              <a:rPr lang="en-US" dirty="0"/>
            </a:br>
            <a:r>
              <a:rPr lang="en-US" sz="2000" i="1" dirty="0"/>
              <a:t>(FA04_IdahoFoodCode)</a:t>
            </a:r>
          </a:p>
          <a:p>
            <a:pPr lvl="0"/>
            <a:r>
              <a:rPr lang="en-US" dirty="0"/>
              <a:t>Learn 2 Serve accredited manager certification</a:t>
            </a:r>
            <a:br>
              <a:rPr lang="en-US" dirty="0"/>
            </a:br>
            <a:r>
              <a:rPr lang="en-US" dirty="0"/>
              <a:t>program booklet</a:t>
            </a:r>
            <a:br>
              <a:rPr lang="en-US" dirty="0"/>
            </a:br>
            <a:r>
              <a:rPr lang="en-US" sz="2000" i="1" dirty="0"/>
              <a:t>(FA04_Booklet_LearnToServe_AccreditedFoodManagerCertification)</a:t>
            </a:r>
          </a:p>
          <a:p>
            <a:r>
              <a:rPr lang="en-US" dirty="0"/>
              <a:t>Food Protection Manager Certificate sample</a:t>
            </a:r>
            <a:br>
              <a:rPr lang="en-US" dirty="0"/>
            </a:br>
            <a:r>
              <a:rPr lang="en-US" sz="2000" i="1" dirty="0"/>
              <a:t>(FA04_AccreditedFoodProductionManagerCertificate_Sample)</a:t>
            </a:r>
          </a:p>
        </p:txBody>
      </p:sp>
      <p:sp>
        <p:nvSpPr>
          <p:cNvPr id="7" name="TextBox 6">
            <a:extLst>
              <a:ext uri="{FF2B5EF4-FFF2-40B4-BE49-F238E27FC236}">
                <a16:creationId xmlns:a16="http://schemas.microsoft.com/office/drawing/2014/main" id="{81E8443F-1DF0-4A51-A9F4-9052C75C0F77}"/>
              </a:ext>
            </a:extLst>
          </p:cNvPr>
          <p:cNvSpPr txBox="1"/>
          <p:nvPr/>
        </p:nvSpPr>
        <p:spPr>
          <a:xfrm>
            <a:off x="4700588" y="5715000"/>
            <a:ext cx="3757612" cy="584775"/>
          </a:xfrm>
          <a:prstGeom prst="rect">
            <a:avLst/>
          </a:prstGeom>
          <a:noFill/>
        </p:spPr>
        <p:txBody>
          <a:bodyPr wrap="square" rtlCol="0">
            <a:spAutoFit/>
          </a:bodyPr>
          <a:lstStyle/>
          <a:p>
            <a:pPr algn="ctr"/>
            <a:r>
              <a:rPr lang="en-US" sz="1600" i="1" dirty="0"/>
              <a:t>Items can be found in your training packet or from the </a:t>
            </a:r>
            <a:r>
              <a:rPr lang="en-US" sz="1600" i="1" dirty="0">
                <a:hlinkClick r:id="rId4"/>
              </a:rPr>
              <a:t>ICOA website</a:t>
            </a:r>
            <a:endParaRPr lang="en-US" sz="1600" i="1" dirty="0"/>
          </a:p>
        </p:txBody>
      </p:sp>
    </p:spTree>
    <p:custDataLst>
      <p:tags r:id="rId1"/>
    </p:custDataLst>
    <p:extLst>
      <p:ext uri="{BB962C8B-B14F-4D97-AF65-F5344CB8AC3E}">
        <p14:creationId xmlns:p14="http://schemas.microsoft.com/office/powerpoint/2010/main" val="481312096"/>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AA703-3C00-488C-AD5F-4BD2FCFB9A12}"/>
              </a:ext>
            </a:extLst>
          </p:cNvPr>
          <p:cNvSpPr>
            <a:spLocks noGrp="1"/>
          </p:cNvSpPr>
          <p:nvPr>
            <p:ph type="title"/>
          </p:nvPr>
        </p:nvSpPr>
        <p:spPr/>
        <p:txBody>
          <a:bodyPr/>
          <a:lstStyle/>
          <a:p>
            <a:r>
              <a:rPr lang="en-US" dirty="0"/>
              <a:t>Summing It Up: Food Protection Manager Certification</a:t>
            </a:r>
          </a:p>
        </p:txBody>
      </p:sp>
      <p:sp>
        <p:nvSpPr>
          <p:cNvPr id="3" name="Content Placeholder 2">
            <a:extLst>
              <a:ext uri="{FF2B5EF4-FFF2-40B4-BE49-F238E27FC236}">
                <a16:creationId xmlns:a16="http://schemas.microsoft.com/office/drawing/2014/main" id="{3A01B5A1-8B39-4485-BCF4-C3E1108924B5}"/>
              </a:ext>
            </a:extLst>
          </p:cNvPr>
          <p:cNvSpPr>
            <a:spLocks noGrp="1"/>
          </p:cNvSpPr>
          <p:nvPr>
            <p:ph sz="quarter" idx="16"/>
          </p:nvPr>
        </p:nvSpPr>
        <p:spPr/>
        <p:txBody>
          <a:bodyPr>
            <a:normAutofit fontScale="92500" lnSpcReduction="20000"/>
          </a:bodyPr>
          <a:lstStyle/>
          <a:p>
            <a:r>
              <a:rPr lang="en-US" sz="3400" dirty="0"/>
              <a:t>Focus Area 4</a:t>
            </a:r>
          </a:p>
          <a:p>
            <a:pPr marL="285750" lvl="0" indent="-285750" algn="l">
              <a:buFont typeface="Wingdings" panose="05000000000000000000" pitchFamily="2" charset="2"/>
              <a:buChar char="ü"/>
            </a:pPr>
            <a:r>
              <a:rPr lang="en-US" b="0" dirty="0"/>
              <a:t>Accredited Food Protection Manager certification</a:t>
            </a:r>
          </a:p>
          <a:p>
            <a:pPr marL="342900" indent="-342900" algn="l">
              <a:buFont typeface="Wingdings" panose="05000000000000000000" pitchFamily="2" charset="2"/>
              <a:buChar char="§"/>
            </a:pPr>
            <a:r>
              <a:rPr lang="en-US" b="0" dirty="0"/>
              <a:t>Exam prep &amp; testing</a:t>
            </a:r>
            <a:br>
              <a:rPr lang="en-US" b="0" dirty="0"/>
            </a:br>
            <a:r>
              <a:rPr lang="en-US" b="0" dirty="0"/>
              <a:t>from various sources</a:t>
            </a:r>
          </a:p>
          <a:p>
            <a:pPr marL="342900" indent="-342900" algn="l">
              <a:buFont typeface="Wingdings" panose="05000000000000000000" pitchFamily="2" charset="2"/>
              <a:buChar char="§"/>
            </a:pPr>
            <a:r>
              <a:rPr lang="en-US" b="0" dirty="0"/>
              <a:t>Only use Idaho certified vendors for exam</a:t>
            </a:r>
          </a:p>
          <a:p>
            <a:pPr marL="342900" lvl="0" indent="-342900" algn="l">
              <a:buFont typeface="Wingdings" panose="05000000000000000000" pitchFamily="2" charset="2"/>
              <a:buChar char="§"/>
            </a:pPr>
            <a:r>
              <a:rPr lang="en-US" b="0" dirty="0"/>
              <a:t>Keep copies of certificate on file</a:t>
            </a:r>
          </a:p>
          <a:p>
            <a:pPr marL="342900" indent="-342900" algn="l">
              <a:buFont typeface="Wingdings" panose="05000000000000000000" pitchFamily="2" charset="2"/>
              <a:buChar char="§"/>
            </a:pPr>
            <a:r>
              <a:rPr lang="en-US" b="0" dirty="0"/>
              <a:t>Re-certify every 5 years</a:t>
            </a:r>
          </a:p>
          <a:p>
            <a:pPr marL="342900" indent="-342900" algn="l">
              <a:buFont typeface="Wingdings" panose="05000000000000000000" pitchFamily="2" charset="2"/>
              <a:buChar char="§"/>
            </a:pPr>
            <a:r>
              <a:rPr lang="en-US" b="0" dirty="0"/>
              <a:t>A certified person or person with equivalent knowledge on-site during operating hours</a:t>
            </a:r>
          </a:p>
        </p:txBody>
      </p:sp>
    </p:spTree>
    <p:custDataLst>
      <p:tags r:id="rId1"/>
    </p:custDataLst>
    <p:extLst>
      <p:ext uri="{BB962C8B-B14F-4D97-AF65-F5344CB8AC3E}">
        <p14:creationId xmlns:p14="http://schemas.microsoft.com/office/powerpoint/2010/main" val="793208736"/>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E972092-74EE-47CB-9009-24CD828AAF3D}"/>
              </a:ext>
            </a:extLst>
          </p:cNvPr>
          <p:cNvSpPr>
            <a:spLocks noGrp="1"/>
          </p:cNvSpPr>
          <p:nvPr>
            <p:ph type="title"/>
          </p:nvPr>
        </p:nvSpPr>
        <p:spPr/>
        <p:txBody>
          <a:bodyPr/>
          <a:lstStyle/>
          <a:p>
            <a:r>
              <a:rPr lang="en-US" sz="2000" dirty="0"/>
              <a:t>Focus Area 5:</a:t>
            </a:r>
            <a:br>
              <a:rPr lang="en-US" sz="2000" dirty="0"/>
            </a:br>
            <a:r>
              <a:rPr lang="en-US" dirty="0"/>
              <a:t>Registration &amp; Nutritional Health Survey</a:t>
            </a:r>
          </a:p>
        </p:txBody>
      </p:sp>
    </p:spTree>
    <p:custDataLst>
      <p:tags r:id="rId1"/>
    </p:custDataLst>
    <p:extLst>
      <p:ext uri="{BB962C8B-B14F-4D97-AF65-F5344CB8AC3E}">
        <p14:creationId xmlns:p14="http://schemas.microsoft.com/office/powerpoint/2010/main" val="3045126618"/>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p:txBody>
          <a:bodyPr/>
          <a:lstStyle/>
          <a:p>
            <a:r>
              <a:rPr lang="en-US" dirty="0"/>
              <a:t>Accurate counts of meals provided required</a:t>
            </a:r>
            <a:br>
              <a:rPr lang="en-US" dirty="0"/>
            </a:br>
            <a:r>
              <a:rPr lang="en-US" dirty="0"/>
              <a:t>for program funding &amp; meal site reimbursement</a:t>
            </a:r>
          </a:p>
          <a:p>
            <a:pPr lvl="1"/>
            <a:r>
              <a:rPr lang="en-US" dirty="0"/>
              <a:t>AAA only reimburses for documented meals served to</a:t>
            </a:r>
            <a:br>
              <a:rPr lang="en-US" dirty="0"/>
            </a:br>
            <a:r>
              <a:rPr lang="en-US" dirty="0"/>
              <a:t>qualified consumers</a:t>
            </a:r>
          </a:p>
          <a:p>
            <a:pPr lvl="1"/>
            <a:r>
              <a:rPr lang="en-US" dirty="0"/>
              <a:t>Federal funding based on reported data</a:t>
            </a:r>
          </a:p>
          <a:p>
            <a:pPr lvl="1"/>
            <a:r>
              <a:rPr lang="en-US" dirty="0"/>
              <a:t>Registration form documents self-reported qualification confirmation</a:t>
            </a:r>
          </a:p>
          <a:p>
            <a:r>
              <a:rPr lang="en-US" dirty="0"/>
              <a:t>Meal site can offer nutritional counseling or referral </a:t>
            </a:r>
            <a:br>
              <a:rPr lang="en-US" dirty="0"/>
            </a:br>
            <a:r>
              <a:rPr lang="en-US" dirty="0"/>
              <a:t>based on survey results</a:t>
            </a: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402337" y="988469"/>
            <a:ext cx="6760464" cy="535531"/>
          </a:xfrm>
        </p:spPr>
        <p:txBody>
          <a:bodyPr/>
          <a:lstStyle/>
          <a:p>
            <a:r>
              <a:rPr lang="en-US" dirty="0">
                <a:effectLst/>
              </a:rPr>
              <a:t>Why Collect Registrations &amp; Surveys</a:t>
            </a:r>
            <a:endParaRPr lang="en-US" dirty="0"/>
          </a:p>
        </p:txBody>
      </p:sp>
    </p:spTree>
    <p:custDataLst>
      <p:tags r:id="rId1"/>
    </p:custDataLst>
    <p:extLst>
      <p:ext uri="{BB962C8B-B14F-4D97-AF65-F5344CB8AC3E}">
        <p14:creationId xmlns:p14="http://schemas.microsoft.com/office/powerpoint/2010/main" val="602574367"/>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510226-4945-4559-8CAB-366D28CECF1B}"/>
              </a:ext>
            </a:extLst>
          </p:cNvPr>
          <p:cNvSpPr>
            <a:spLocks noGrp="1"/>
          </p:cNvSpPr>
          <p:nvPr>
            <p:ph sz="quarter" idx="16"/>
          </p:nvPr>
        </p:nvSpPr>
        <p:spPr/>
        <p:txBody>
          <a:bodyPr>
            <a:normAutofit/>
          </a:bodyPr>
          <a:lstStyle/>
          <a:p>
            <a:r>
              <a:rPr lang="en-US" dirty="0"/>
              <a:t>Registers qualified consumers  &amp; volunteers</a:t>
            </a:r>
          </a:p>
          <a:p>
            <a:r>
              <a:rPr lang="en-US" dirty="0"/>
              <a:t>Collects basic information including:</a:t>
            </a:r>
          </a:p>
          <a:p>
            <a:pPr lvl="1"/>
            <a:r>
              <a:rPr lang="en-US" dirty="0"/>
              <a:t>Contact</a:t>
            </a:r>
          </a:p>
          <a:p>
            <a:pPr lvl="1"/>
            <a:r>
              <a:rPr lang="en-US" dirty="0"/>
              <a:t>Eligibility for service (checkbox)</a:t>
            </a:r>
          </a:p>
          <a:p>
            <a:pPr lvl="1"/>
            <a:r>
              <a:rPr lang="en-US" dirty="0"/>
              <a:t>Demographics</a:t>
            </a:r>
          </a:p>
          <a:p>
            <a:pPr lvl="1"/>
            <a:r>
              <a:rPr lang="en-US" dirty="0"/>
              <a:t>Emergency contact</a:t>
            </a:r>
          </a:p>
          <a:p>
            <a:r>
              <a:rPr lang="en-US" dirty="0"/>
              <a:t>Registers for all Idaho meal sites</a:t>
            </a:r>
          </a:p>
          <a:p>
            <a:r>
              <a:rPr lang="en-US" dirty="0"/>
              <a:t>Includes person on roster</a:t>
            </a:r>
            <a:br>
              <a:rPr lang="en-US" dirty="0"/>
            </a:br>
            <a:r>
              <a:rPr lang="en-US" dirty="0"/>
              <a:t>See Focus Area 6</a:t>
            </a:r>
          </a:p>
        </p:txBody>
      </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p:txBody>
          <a:bodyPr/>
          <a:lstStyle/>
          <a:p>
            <a:r>
              <a:rPr lang="en-US" dirty="0"/>
              <a:t>What the Registration Form Does</a:t>
            </a:r>
          </a:p>
        </p:txBody>
      </p:sp>
      <p:pic>
        <p:nvPicPr>
          <p:cNvPr id="5" name="Picture 4" descr="Image of the meal site registration form">
            <a:hlinkClick r:id="rId4" action="ppaction://hlinkfile"/>
            <a:extLst>
              <a:ext uri="{FF2B5EF4-FFF2-40B4-BE49-F238E27FC236}">
                <a16:creationId xmlns:a16="http://schemas.microsoft.com/office/drawing/2014/main" id="{E0CE30DF-11D3-4FB7-B3F6-927ADA2FD7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0462" y="2667000"/>
            <a:ext cx="3061854" cy="3962399"/>
          </a:xfrm>
          <a:prstGeom prst="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93560490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37264" y="457200"/>
            <a:ext cx="6977936" cy="535531"/>
          </a:xfrm>
        </p:spPr>
        <p:txBody>
          <a:bodyPr/>
          <a:lstStyle/>
          <a:p>
            <a:r>
              <a:rPr lang="en-US" b="1" dirty="0">
                <a:sym typeface="Yanone Kaffeesatz Bold"/>
              </a:rPr>
              <a:t>OAA Nutrition Program Goals</a:t>
            </a:r>
            <a:endParaRPr lang="en-US" b="1" dirty="0"/>
          </a:p>
        </p:txBody>
      </p:sp>
      <p:pic>
        <p:nvPicPr>
          <p:cNvPr id="6" name="Picture 5" descr="Image of happy, smiling older man">
            <a:extLst>
              <a:ext uri="{FF2B5EF4-FFF2-40B4-BE49-F238E27FC236}">
                <a16:creationId xmlns:a16="http://schemas.microsoft.com/office/drawing/2014/main" id="{8962A1B5-6A4A-4A7D-961B-36B89F2087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961" y="1055240"/>
            <a:ext cx="3446340" cy="2297560"/>
          </a:xfrm>
          <a:prstGeom prst="roundRect">
            <a:avLst/>
          </a:prstGeom>
          <a:ln w="12700">
            <a:solidFill>
              <a:schemeClr val="tx1"/>
            </a:solidFill>
          </a:ln>
          <a:effectLst>
            <a:outerShdw blurRad="50800" dist="38100" dir="2700000" algn="tl" rotWithShape="0">
              <a:prstClr val="black">
                <a:alpha val="40000"/>
              </a:prstClr>
            </a:outerShdw>
          </a:effectLst>
        </p:spPr>
      </p:pic>
      <p:pic>
        <p:nvPicPr>
          <p:cNvPr id="4" name="Picture 3" descr="Image of happy, smiling older couple">
            <a:extLst>
              <a:ext uri="{FF2B5EF4-FFF2-40B4-BE49-F238E27FC236}">
                <a16:creationId xmlns:a16="http://schemas.microsoft.com/office/drawing/2014/main" id="{A760215B-1352-4AA4-9E13-EF4B98E0F7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5527" y="2231085"/>
            <a:ext cx="3625672" cy="2417115"/>
          </a:xfrm>
          <a:prstGeom prst="roundRect">
            <a:avLst/>
          </a:prstGeom>
          <a:ln w="12700">
            <a:solidFill>
              <a:schemeClr val="tx1"/>
            </a:solidFill>
          </a:ln>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E98E191C-3B39-48BC-B6BB-3580E26E802C}"/>
              </a:ext>
            </a:extLst>
          </p:cNvPr>
          <p:cNvSpPr/>
          <p:nvPr/>
        </p:nvSpPr>
        <p:spPr>
          <a:xfrm>
            <a:off x="5943600" y="1106031"/>
            <a:ext cx="2895600" cy="2831544"/>
          </a:xfrm>
          <a:prstGeom prst="rect">
            <a:avLst/>
          </a:prstGeom>
        </p:spPr>
        <p:txBody>
          <a:bodyPr wrap="square">
            <a:spAutoFit/>
          </a:bodyPr>
          <a:lstStyle/>
          <a:p>
            <a:pPr marL="342900" lvl="1" indent="-342900">
              <a:spcAft>
                <a:spcPts val="600"/>
              </a:spcAft>
              <a:buFont typeface="Wingdings" panose="05000000000000000000" pitchFamily="2" charset="2"/>
              <a:buChar char="§"/>
            </a:pPr>
            <a:r>
              <a:rPr lang="en-US" sz="2400" dirty="0">
                <a:solidFill>
                  <a:srgbClr val="000000"/>
                </a:solidFill>
              </a:rPr>
              <a:t>Reduce hunger &amp; food insecurity</a:t>
            </a:r>
          </a:p>
          <a:p>
            <a:pPr marL="342900" lvl="1" indent="-342900">
              <a:spcAft>
                <a:spcPts val="600"/>
              </a:spcAft>
              <a:buFont typeface="Wingdings" panose="05000000000000000000" pitchFamily="2" charset="2"/>
              <a:buChar char="§"/>
            </a:pPr>
            <a:r>
              <a:rPr lang="en-US" sz="2400" dirty="0">
                <a:solidFill>
                  <a:srgbClr val="000000"/>
                </a:solidFill>
              </a:rPr>
              <a:t>Promote socialization  </a:t>
            </a:r>
          </a:p>
          <a:p>
            <a:pPr marL="342900" lvl="1" indent="-342900">
              <a:spcAft>
                <a:spcPts val="600"/>
              </a:spcAft>
              <a:buFont typeface="Wingdings" panose="05000000000000000000" pitchFamily="2" charset="2"/>
              <a:buChar char="§"/>
            </a:pPr>
            <a:r>
              <a:rPr lang="en-US" sz="2400" dirty="0">
                <a:solidFill>
                  <a:srgbClr val="000000"/>
                </a:solidFill>
              </a:rPr>
              <a:t>Delay onset of adverse health conditions</a:t>
            </a:r>
          </a:p>
        </p:txBody>
      </p:sp>
      <p:pic>
        <p:nvPicPr>
          <p:cNvPr id="9" name="Picture 8" descr="Image of happy younger woman with older woman">
            <a:extLst>
              <a:ext uri="{FF2B5EF4-FFF2-40B4-BE49-F238E27FC236}">
                <a16:creationId xmlns:a16="http://schemas.microsoft.com/office/drawing/2014/main" id="{4FBBC21C-AD4B-43D8-B650-2EF99A1274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9378" y="3962400"/>
            <a:ext cx="3428643" cy="2285998"/>
          </a:xfrm>
          <a:prstGeom prst="roundRect">
            <a:avLst/>
          </a:prstGeom>
          <a:ln w="12700">
            <a:solidFill>
              <a:schemeClr val="tx1"/>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018637292"/>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510226-4945-4559-8CAB-366D28CECF1B}"/>
              </a:ext>
            </a:extLst>
          </p:cNvPr>
          <p:cNvSpPr>
            <a:spLocks noGrp="1"/>
          </p:cNvSpPr>
          <p:nvPr>
            <p:ph sz="quarter" idx="16"/>
          </p:nvPr>
        </p:nvSpPr>
        <p:spPr/>
        <p:txBody>
          <a:bodyPr>
            <a:normAutofit fontScale="92500" lnSpcReduction="10000"/>
          </a:bodyPr>
          <a:lstStyle/>
          <a:p>
            <a:r>
              <a:rPr lang="en-US" dirty="0"/>
              <a:t>Completed with registration</a:t>
            </a:r>
          </a:p>
          <a:p>
            <a:r>
              <a:rPr lang="en-US" dirty="0"/>
              <a:t>Asks 10 yes/no questions</a:t>
            </a:r>
          </a:p>
          <a:p>
            <a:r>
              <a:rPr lang="en-US" dirty="0"/>
              <a:t>Each has score for a “yes” answer</a:t>
            </a:r>
          </a:p>
          <a:p>
            <a:r>
              <a:rPr lang="en-US" dirty="0"/>
              <a:t>Total score gives suggestions for</a:t>
            </a:r>
            <a:br>
              <a:rPr lang="en-US" dirty="0"/>
            </a:br>
            <a:r>
              <a:rPr lang="en-US" dirty="0"/>
              <a:t>possible follow-up</a:t>
            </a:r>
          </a:p>
          <a:p>
            <a:pPr lvl="1"/>
            <a:r>
              <a:rPr lang="en-US" dirty="0"/>
              <a:t>Individual on their own</a:t>
            </a:r>
          </a:p>
          <a:p>
            <a:pPr lvl="1"/>
            <a:r>
              <a:rPr lang="en-US" dirty="0"/>
              <a:t>Coordinator</a:t>
            </a:r>
          </a:p>
          <a:p>
            <a:pPr lvl="1"/>
            <a:r>
              <a:rPr lang="en-US"/>
              <a:t>Physician or </a:t>
            </a:r>
            <a:r>
              <a:rPr lang="en-US" dirty="0"/>
              <a:t>Dietician with the person</a:t>
            </a:r>
          </a:p>
          <a:p>
            <a:pPr lvl="1"/>
            <a:r>
              <a:rPr lang="en-US" dirty="0"/>
              <a:t>With permission, may speak with</a:t>
            </a:r>
            <a:br>
              <a:rPr lang="en-US" dirty="0"/>
            </a:br>
            <a:r>
              <a:rPr lang="en-US" dirty="0"/>
              <a:t>a family member</a:t>
            </a:r>
          </a:p>
          <a:p>
            <a:r>
              <a:rPr lang="en-US" dirty="0"/>
              <a:t>2nd page has explanations of how the</a:t>
            </a:r>
            <a:br>
              <a:rPr lang="en-US" dirty="0"/>
            </a:br>
            <a:r>
              <a:rPr lang="en-US" dirty="0"/>
              <a:t>areas affect nutrition</a:t>
            </a:r>
          </a:p>
          <a:p>
            <a:pPr>
              <a:buFont typeface="Wingdings" panose="05000000000000000000" pitchFamily="2" charset="2"/>
              <a:buChar char=""/>
            </a:pPr>
            <a:r>
              <a:rPr lang="en-US" dirty="0"/>
              <a:t>Consumer score &gt;=6 can request</a:t>
            </a:r>
            <a:br>
              <a:rPr lang="en-US" dirty="0"/>
            </a:br>
            <a:r>
              <a:rPr lang="en-US" dirty="0"/>
              <a:t>nutrition counseling from Dietitian</a:t>
            </a:r>
          </a:p>
        </p:txBody>
      </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p:txBody>
          <a:bodyPr/>
          <a:lstStyle/>
          <a:p>
            <a:r>
              <a:rPr lang="en-US" dirty="0"/>
              <a:t>What the Nutritional Health Survey Does</a:t>
            </a:r>
          </a:p>
        </p:txBody>
      </p:sp>
      <p:pic>
        <p:nvPicPr>
          <p:cNvPr id="5" name="Picture 4" descr="Image of the first page of the Nutritional Health Survey form">
            <a:hlinkClick r:id="rId4" action="ppaction://hlinkfile"/>
            <a:extLst>
              <a:ext uri="{FF2B5EF4-FFF2-40B4-BE49-F238E27FC236}">
                <a16:creationId xmlns:a16="http://schemas.microsoft.com/office/drawing/2014/main" id="{E0CE30DF-11D3-4FB7-B3F6-927ADA2FD7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9778" y="2667000"/>
            <a:ext cx="3063222" cy="3962400"/>
          </a:xfrm>
          <a:prstGeom prst="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480242541"/>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p:txBody>
          <a:bodyPr/>
          <a:lstStyle/>
          <a:p>
            <a:r>
              <a:rPr lang="en-US" dirty="0"/>
              <a:t>New consumers</a:t>
            </a:r>
          </a:p>
          <a:p>
            <a:r>
              <a:rPr lang="en-US" dirty="0"/>
              <a:t>Disenrolled consumers</a:t>
            </a:r>
          </a:p>
          <a:p>
            <a:pPr>
              <a:buFont typeface="Wingdings" panose="05000000000000000000" pitchFamily="2" charset="2"/>
              <a:buChar char=""/>
            </a:pPr>
            <a:r>
              <a:rPr lang="en-US" dirty="0">
                <a:solidFill>
                  <a:schemeClr val="accent3"/>
                </a:solidFill>
              </a:rPr>
              <a:t>Note: Consumers can be automatically disenrolled if not</a:t>
            </a:r>
            <a:br>
              <a:rPr lang="en-US" dirty="0">
                <a:solidFill>
                  <a:schemeClr val="accent3"/>
                </a:solidFill>
              </a:rPr>
            </a:br>
            <a:r>
              <a:rPr lang="en-US" dirty="0">
                <a:solidFill>
                  <a:schemeClr val="accent3"/>
                </a:solidFill>
              </a:rPr>
              <a:t>active for a specified period of time </a:t>
            </a:r>
          </a:p>
        </p:txBody>
      </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p:txBody>
          <a:bodyPr/>
          <a:lstStyle/>
          <a:p>
            <a:r>
              <a:rPr lang="en-US" dirty="0">
                <a:effectLst/>
              </a:rPr>
              <a:t>When We Need </a:t>
            </a:r>
            <a:r>
              <a:rPr lang="en-US" dirty="0"/>
              <a:t>Registration</a:t>
            </a:r>
          </a:p>
        </p:txBody>
      </p:sp>
    </p:spTree>
    <p:custDataLst>
      <p:tags r:id="rId1"/>
    </p:custDataLst>
    <p:extLst>
      <p:ext uri="{BB962C8B-B14F-4D97-AF65-F5344CB8AC3E}">
        <p14:creationId xmlns:p14="http://schemas.microsoft.com/office/powerpoint/2010/main" val="2146523191"/>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p:txBody>
          <a:bodyPr>
            <a:normAutofit/>
          </a:bodyPr>
          <a:lstStyle/>
          <a:p>
            <a:r>
              <a:rPr lang="en-US" dirty="0"/>
              <a:t>All consumers 60+ </a:t>
            </a:r>
            <a:r>
              <a:rPr lang="en-US"/>
              <a:t>years </a:t>
            </a:r>
            <a:r>
              <a:rPr lang="en-US" dirty="0"/>
              <a:t>old</a:t>
            </a:r>
            <a:r>
              <a:rPr lang="en-US"/>
              <a:t> should </a:t>
            </a:r>
            <a:r>
              <a:rPr lang="en-US" dirty="0"/>
              <a:t>complete a</a:t>
            </a:r>
            <a:br>
              <a:rPr lang="en-US" dirty="0"/>
            </a:br>
            <a:r>
              <a:rPr lang="en-US" dirty="0"/>
              <a:t>registration form </a:t>
            </a:r>
            <a:r>
              <a:rPr lang="en-US"/>
              <a:t>&amp; survey to register</a:t>
            </a:r>
            <a:endParaRPr lang="en-US" dirty="0"/>
          </a:p>
          <a:p>
            <a:r>
              <a:rPr lang="en-US" dirty="0"/>
              <a:t>Volunteers should register so their meals can be reimbursed</a:t>
            </a:r>
          </a:p>
          <a:p>
            <a:pPr lvl="0"/>
            <a:r>
              <a:rPr lang="en-US" dirty="0"/>
              <a:t>Refusal to register does NOT prevent a qualified person </a:t>
            </a:r>
            <a:br>
              <a:rPr lang="en-US" dirty="0"/>
            </a:br>
            <a:r>
              <a:rPr lang="en-US" dirty="0"/>
              <a:t>from receiving a meal, they are treated as a visitor</a:t>
            </a:r>
          </a:p>
          <a:p>
            <a:pPr lvl="0">
              <a:buFont typeface="Wingdings" panose="05000000000000000000" pitchFamily="2" charset="2"/>
              <a:buChar char=""/>
            </a:pPr>
            <a:r>
              <a:rPr lang="en-US" i="1" dirty="0">
                <a:solidFill>
                  <a:schemeClr val="accent4">
                    <a:lumMod val="75000"/>
                  </a:schemeClr>
                </a:solidFill>
              </a:rPr>
              <a:t>Note: The registration form is updated annually when the Federal Poverty Guidelines are updated</a:t>
            </a:r>
          </a:p>
          <a:p>
            <a:pPr lvl="0">
              <a:buFont typeface="Wingdings" panose="05000000000000000000" pitchFamily="2" charset="2"/>
              <a:buChar char=""/>
            </a:pPr>
            <a:r>
              <a:rPr lang="en-US" i="1" dirty="0">
                <a:solidFill>
                  <a:schemeClr val="accent1">
                    <a:lumMod val="75000"/>
                  </a:schemeClr>
                </a:solidFill>
              </a:rPr>
              <a:t>Best practice</a:t>
            </a:r>
            <a:r>
              <a:rPr lang="en-US" dirty="0">
                <a:solidFill>
                  <a:schemeClr val="accent1">
                    <a:lumMod val="75000"/>
                  </a:schemeClr>
                </a:solidFill>
              </a:rPr>
              <a:t>: One-time visitors who are 60+ years should complete the registration so they can be counted &amp; their meal reimbursed by the AAA</a:t>
            </a:r>
          </a:p>
          <a:p>
            <a:pPr lvl="0"/>
            <a:r>
              <a:rPr lang="en-US" dirty="0"/>
              <a:t>Submit registrations to AAA per their requirements</a:t>
            </a: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p:txBody>
          <a:bodyPr/>
          <a:lstStyle/>
          <a:p>
            <a:r>
              <a:rPr lang="en-US" dirty="0"/>
              <a:t>How to Complete Registration</a:t>
            </a:r>
          </a:p>
        </p:txBody>
      </p:sp>
    </p:spTree>
    <p:custDataLst>
      <p:tags r:id="rId1"/>
    </p:custDataLst>
    <p:extLst>
      <p:ext uri="{BB962C8B-B14F-4D97-AF65-F5344CB8AC3E}">
        <p14:creationId xmlns:p14="http://schemas.microsoft.com/office/powerpoint/2010/main" val="3758975918"/>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1AA7E-DB55-4F19-8FCD-E9D46FCDD6DF}"/>
              </a:ext>
            </a:extLst>
          </p:cNvPr>
          <p:cNvSpPr>
            <a:spLocks noGrp="1"/>
          </p:cNvSpPr>
          <p:nvPr>
            <p:ph type="title"/>
          </p:nvPr>
        </p:nvSpPr>
        <p:spPr/>
        <p:txBody>
          <a:bodyPr/>
          <a:lstStyle/>
          <a:p>
            <a:r>
              <a:rPr lang="en-US" dirty="0"/>
              <a:t>Sample Registration Form</a:t>
            </a:r>
          </a:p>
        </p:txBody>
      </p:sp>
      <p:pic>
        <p:nvPicPr>
          <p:cNvPr id="5" name="Picture 4" descr="Full-page image of the registration form">
            <a:hlinkClick r:id="rId4" action="ppaction://hlinkfile"/>
            <a:extLst>
              <a:ext uri="{FF2B5EF4-FFF2-40B4-BE49-F238E27FC236}">
                <a16:creationId xmlns:a16="http://schemas.microsoft.com/office/drawing/2014/main" id="{2321431C-49CE-4F35-8E44-60B884E073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0" y="1126153"/>
            <a:ext cx="4208317" cy="5446058"/>
          </a:xfrm>
          <a:prstGeom prst="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6944295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1AA7E-DB55-4F19-8FCD-E9D46FCDD6DF}"/>
              </a:ext>
            </a:extLst>
          </p:cNvPr>
          <p:cNvSpPr>
            <a:spLocks noGrp="1"/>
          </p:cNvSpPr>
          <p:nvPr>
            <p:ph type="title"/>
          </p:nvPr>
        </p:nvSpPr>
        <p:spPr/>
        <p:txBody>
          <a:bodyPr/>
          <a:lstStyle/>
          <a:p>
            <a:r>
              <a:rPr lang="en-US" dirty="0"/>
              <a:t>Sample Nutritional Health  Survey</a:t>
            </a:r>
          </a:p>
        </p:txBody>
      </p:sp>
      <p:pic>
        <p:nvPicPr>
          <p:cNvPr id="4" name="Picture 3" descr="Full-page image of the first page of the Nutritional Health Survey">
            <a:hlinkClick r:id="rId4" action="ppaction://hlinkfile"/>
            <a:extLst>
              <a:ext uri="{FF2B5EF4-FFF2-40B4-BE49-F238E27FC236}">
                <a16:creationId xmlns:a16="http://schemas.microsoft.com/office/drawing/2014/main" id="{2EA9C660-F7E9-4630-96EC-41E9D670EB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0335" y="1197581"/>
            <a:ext cx="4022465" cy="5203219"/>
          </a:xfrm>
          <a:prstGeom prst="rect">
            <a:avLst/>
          </a:prstGeom>
        </p:spPr>
      </p:pic>
    </p:spTree>
    <p:custDataLst>
      <p:tags r:id="rId1"/>
    </p:custDataLst>
    <p:extLst>
      <p:ext uri="{BB962C8B-B14F-4D97-AF65-F5344CB8AC3E}">
        <p14:creationId xmlns:p14="http://schemas.microsoft.com/office/powerpoint/2010/main" val="23533485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701CA-157F-4E39-8AFE-9801080FED95}"/>
              </a:ext>
            </a:extLst>
          </p:cNvPr>
          <p:cNvSpPr>
            <a:spLocks noGrp="1"/>
          </p:cNvSpPr>
          <p:nvPr>
            <p:ph type="title"/>
          </p:nvPr>
        </p:nvSpPr>
        <p:spPr/>
        <p:txBody>
          <a:bodyPr/>
          <a:lstStyle/>
          <a:p>
            <a:r>
              <a:rPr lang="en-US" dirty="0"/>
              <a:t>Your Registration &amp; Nutritional Health Survey  Toolkit</a:t>
            </a:r>
          </a:p>
        </p:txBody>
      </p:sp>
      <p:sp>
        <p:nvSpPr>
          <p:cNvPr id="3" name="Content Placeholder 2">
            <a:extLst>
              <a:ext uri="{FF2B5EF4-FFF2-40B4-BE49-F238E27FC236}">
                <a16:creationId xmlns:a16="http://schemas.microsoft.com/office/drawing/2014/main" id="{B810EAD0-8299-494E-B4C2-C8DD4914E2FD}"/>
              </a:ext>
            </a:extLst>
          </p:cNvPr>
          <p:cNvSpPr>
            <a:spLocks noGrp="1"/>
          </p:cNvSpPr>
          <p:nvPr>
            <p:ph sz="quarter" idx="16"/>
          </p:nvPr>
        </p:nvSpPr>
        <p:spPr/>
        <p:txBody>
          <a:bodyPr/>
          <a:lstStyle/>
          <a:p>
            <a:r>
              <a:rPr lang="en-US" dirty="0"/>
              <a:t>Sample Registration Form</a:t>
            </a:r>
            <a:br>
              <a:rPr lang="en-US" dirty="0"/>
            </a:br>
            <a:r>
              <a:rPr lang="en-US" sz="2000" i="1" dirty="0"/>
              <a:t>(FA05_CongregateMeal</a:t>
            </a:r>
            <a:br>
              <a:rPr lang="en-US" sz="2000" i="1" dirty="0"/>
            </a:br>
            <a:r>
              <a:rPr lang="en-US" sz="2000" i="1" dirty="0"/>
              <a:t>Registration_Form_2019)</a:t>
            </a:r>
          </a:p>
          <a:p>
            <a:r>
              <a:rPr lang="en-US" dirty="0"/>
              <a:t>Sample Nutritional Risk Survey</a:t>
            </a:r>
            <a:br>
              <a:rPr lang="en-US" dirty="0"/>
            </a:br>
            <a:r>
              <a:rPr lang="en-US" sz="2000" i="1" dirty="0"/>
              <a:t>(FA05_CongregateMealRegistration_NutritionalChecklist)</a:t>
            </a:r>
          </a:p>
        </p:txBody>
      </p:sp>
      <p:sp>
        <p:nvSpPr>
          <p:cNvPr id="5" name="TextBox 4">
            <a:extLst>
              <a:ext uri="{FF2B5EF4-FFF2-40B4-BE49-F238E27FC236}">
                <a16:creationId xmlns:a16="http://schemas.microsoft.com/office/drawing/2014/main" id="{E72BD994-9C25-4641-83C9-A96787E7F9CD}"/>
              </a:ext>
            </a:extLst>
          </p:cNvPr>
          <p:cNvSpPr txBox="1"/>
          <p:nvPr/>
        </p:nvSpPr>
        <p:spPr>
          <a:xfrm>
            <a:off x="4700588" y="5715000"/>
            <a:ext cx="3757612" cy="584775"/>
          </a:xfrm>
          <a:prstGeom prst="rect">
            <a:avLst/>
          </a:prstGeom>
          <a:noFill/>
        </p:spPr>
        <p:txBody>
          <a:bodyPr wrap="square" rtlCol="0">
            <a:spAutoFit/>
          </a:bodyPr>
          <a:lstStyle/>
          <a:p>
            <a:pPr algn="ctr"/>
            <a:r>
              <a:rPr lang="en-US" sz="1600" i="1" dirty="0"/>
              <a:t>Items can be found in your training packet or from the </a:t>
            </a:r>
            <a:r>
              <a:rPr lang="en-US" sz="1600" i="1" dirty="0">
                <a:hlinkClick r:id="rId4"/>
              </a:rPr>
              <a:t>ICOA website</a:t>
            </a:r>
            <a:endParaRPr lang="en-US" sz="1600" i="1" dirty="0"/>
          </a:p>
        </p:txBody>
      </p:sp>
    </p:spTree>
    <p:custDataLst>
      <p:tags r:id="rId1"/>
    </p:custDataLst>
    <p:extLst>
      <p:ext uri="{BB962C8B-B14F-4D97-AF65-F5344CB8AC3E}">
        <p14:creationId xmlns:p14="http://schemas.microsoft.com/office/powerpoint/2010/main" val="2828075638"/>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AA703-3C00-488C-AD5F-4BD2FCFB9A12}"/>
              </a:ext>
            </a:extLst>
          </p:cNvPr>
          <p:cNvSpPr>
            <a:spLocks noGrp="1"/>
          </p:cNvSpPr>
          <p:nvPr>
            <p:ph type="title"/>
          </p:nvPr>
        </p:nvSpPr>
        <p:spPr/>
        <p:txBody>
          <a:bodyPr/>
          <a:lstStyle/>
          <a:p>
            <a:r>
              <a:rPr lang="en-US" dirty="0"/>
              <a:t>Summing It Up: Registration &amp; Nutritional Health Survey</a:t>
            </a:r>
          </a:p>
        </p:txBody>
      </p:sp>
      <p:sp>
        <p:nvSpPr>
          <p:cNvPr id="3" name="Content Placeholder 2">
            <a:extLst>
              <a:ext uri="{FF2B5EF4-FFF2-40B4-BE49-F238E27FC236}">
                <a16:creationId xmlns:a16="http://schemas.microsoft.com/office/drawing/2014/main" id="{3A01B5A1-8B39-4485-BCF4-C3E1108924B5}"/>
              </a:ext>
            </a:extLst>
          </p:cNvPr>
          <p:cNvSpPr>
            <a:spLocks noGrp="1"/>
          </p:cNvSpPr>
          <p:nvPr>
            <p:ph sz="quarter" idx="16"/>
          </p:nvPr>
        </p:nvSpPr>
        <p:spPr/>
        <p:txBody>
          <a:bodyPr>
            <a:noAutofit/>
          </a:bodyPr>
          <a:lstStyle/>
          <a:p>
            <a:r>
              <a:rPr lang="en-US" dirty="0"/>
              <a:t>Focus Area 5</a:t>
            </a:r>
          </a:p>
          <a:p>
            <a:pPr marL="457200" indent="-457200" algn="l">
              <a:buFont typeface="Wingdings" panose="05000000000000000000" pitchFamily="2" charset="2"/>
              <a:buChar char="ü"/>
            </a:pPr>
            <a:r>
              <a:rPr lang="en-US" sz="2000" b="0" dirty="0">
                <a:solidFill>
                  <a:srgbClr val="000000"/>
                </a:solidFill>
              </a:rPr>
              <a:t>Congregate meal registration form &amp; nutritional health survey</a:t>
            </a:r>
          </a:p>
          <a:p>
            <a:pPr marL="457200" indent="-457200" algn="l">
              <a:buFont typeface="Wingdings" panose="05000000000000000000" pitchFamily="2" charset="2"/>
              <a:buChar char="§"/>
            </a:pPr>
            <a:r>
              <a:rPr lang="en-US" sz="2000" b="0" dirty="0"/>
              <a:t>Register everyone 60+ &amp; volunteers</a:t>
            </a:r>
          </a:p>
          <a:p>
            <a:pPr marL="457200" indent="-457200" algn="l">
              <a:buFont typeface="Wingdings" panose="05000000000000000000" pitchFamily="2" charset="2"/>
              <a:buChar char="§"/>
            </a:pPr>
            <a:r>
              <a:rPr lang="en-US" sz="2000" b="0" dirty="0"/>
              <a:t>Cannot deny meal for refusal to register</a:t>
            </a:r>
          </a:p>
          <a:p>
            <a:pPr marL="457200" indent="-457200" algn="l">
              <a:buFont typeface="Wingdings" panose="05000000000000000000" pitchFamily="2" charset="2"/>
              <a:buChar char="§"/>
            </a:pPr>
            <a:r>
              <a:rPr lang="en-US" sz="2000" b="0" dirty="0"/>
              <a:t>Follow-up with  Dietician based on survey, if indicated</a:t>
            </a:r>
          </a:p>
          <a:p>
            <a:pPr marL="457200" indent="-457200" algn="l">
              <a:buFont typeface="Wingdings" panose="05000000000000000000" pitchFamily="2" charset="2"/>
              <a:buChar char="§"/>
            </a:pPr>
            <a:r>
              <a:rPr lang="en-US" sz="2000" b="0" dirty="0"/>
              <a:t>Registrations &amp; surveys submitted  to AAA per instructions</a:t>
            </a:r>
          </a:p>
        </p:txBody>
      </p:sp>
    </p:spTree>
    <p:custDataLst>
      <p:tags r:id="rId1"/>
    </p:custDataLst>
    <p:extLst>
      <p:ext uri="{BB962C8B-B14F-4D97-AF65-F5344CB8AC3E}">
        <p14:creationId xmlns:p14="http://schemas.microsoft.com/office/powerpoint/2010/main" val="2659439607"/>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E972092-74EE-47CB-9009-24CD828AAF3D}"/>
              </a:ext>
            </a:extLst>
          </p:cNvPr>
          <p:cNvSpPr>
            <a:spLocks noGrp="1"/>
          </p:cNvSpPr>
          <p:nvPr>
            <p:ph type="title"/>
          </p:nvPr>
        </p:nvSpPr>
        <p:spPr/>
        <p:txBody>
          <a:bodyPr/>
          <a:lstStyle/>
          <a:p>
            <a:r>
              <a:rPr lang="en-US" sz="2000" dirty="0"/>
              <a:t>Focus Area 6:</a:t>
            </a:r>
            <a:br>
              <a:rPr lang="en-US" sz="2000" dirty="0"/>
            </a:br>
            <a:r>
              <a:rPr lang="en-US" dirty="0"/>
              <a:t>Rosters &amp; Sign-In Sheets</a:t>
            </a:r>
          </a:p>
        </p:txBody>
      </p:sp>
    </p:spTree>
    <p:custDataLst>
      <p:tags r:id="rId1"/>
    </p:custDataLst>
    <p:extLst>
      <p:ext uri="{BB962C8B-B14F-4D97-AF65-F5344CB8AC3E}">
        <p14:creationId xmlns:p14="http://schemas.microsoft.com/office/powerpoint/2010/main" val="440693483"/>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p:txBody>
          <a:bodyPr/>
          <a:lstStyle/>
          <a:p>
            <a:r>
              <a:rPr lang="en-US" dirty="0"/>
              <a:t>Provides required data for everyone 60+</a:t>
            </a:r>
            <a:br>
              <a:rPr lang="en-US" dirty="0"/>
            </a:br>
            <a:r>
              <a:rPr lang="en-US" dirty="0"/>
              <a:t>including volunteers</a:t>
            </a:r>
          </a:p>
          <a:p>
            <a:r>
              <a:rPr lang="en-US" dirty="0"/>
              <a:t>Basis for monthly invoices</a:t>
            </a:r>
          </a:p>
          <a:p>
            <a:r>
              <a:rPr lang="en-US" dirty="0"/>
              <a:t>Required for participation reporting, program</a:t>
            </a:r>
            <a:br>
              <a:rPr lang="en-US" dirty="0"/>
            </a:br>
            <a:r>
              <a:rPr lang="en-US" dirty="0"/>
              <a:t>funding  &amp; reimbursement</a:t>
            </a:r>
          </a:p>
          <a:p>
            <a:r>
              <a:rPr lang="en-US" dirty="0"/>
              <a:t>Reported to State Legislature &amp; ACL</a:t>
            </a:r>
          </a:p>
          <a:p>
            <a:r>
              <a:rPr lang="en-US" dirty="0"/>
              <a:t>Sign-in sheets document non-qualified and those</a:t>
            </a:r>
            <a:br>
              <a:rPr lang="en-US" dirty="0"/>
            </a:br>
            <a:r>
              <a:rPr lang="en-US" dirty="0"/>
              <a:t>who refuse to register</a:t>
            </a: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p:txBody>
          <a:bodyPr/>
          <a:lstStyle/>
          <a:p>
            <a:r>
              <a:rPr lang="en-US" dirty="0">
                <a:effectLst/>
              </a:rPr>
              <a:t>Why We Need</a:t>
            </a:r>
            <a:r>
              <a:rPr lang="en-US" dirty="0"/>
              <a:t> Rosters &amp; Sign-In Sheets</a:t>
            </a:r>
          </a:p>
        </p:txBody>
      </p:sp>
    </p:spTree>
    <p:custDataLst>
      <p:tags r:id="rId1"/>
    </p:custDataLst>
    <p:extLst>
      <p:ext uri="{BB962C8B-B14F-4D97-AF65-F5344CB8AC3E}">
        <p14:creationId xmlns:p14="http://schemas.microsoft.com/office/powerpoint/2010/main" val="3850765944"/>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510226-4945-4559-8CAB-366D28CECF1B}"/>
              </a:ext>
            </a:extLst>
          </p:cNvPr>
          <p:cNvSpPr>
            <a:spLocks noGrp="1"/>
          </p:cNvSpPr>
          <p:nvPr>
            <p:ph sz="quarter" idx="16"/>
          </p:nvPr>
        </p:nvSpPr>
        <p:spPr/>
        <p:txBody>
          <a:bodyPr/>
          <a:lstStyle/>
          <a:p>
            <a:r>
              <a:rPr lang="en-US" dirty="0"/>
              <a:t>Rosters</a:t>
            </a:r>
          </a:p>
          <a:p>
            <a:pPr lvl="1"/>
            <a:r>
              <a:rPr lang="en-US" dirty="0"/>
              <a:t>Quick check-in for registered consumers</a:t>
            </a:r>
          </a:p>
          <a:p>
            <a:pPr lvl="1"/>
            <a:r>
              <a:rPr lang="en-US" dirty="0"/>
              <a:t>Standard format for data entry &amp; documentation</a:t>
            </a:r>
          </a:p>
          <a:p>
            <a:r>
              <a:rPr lang="en-US" dirty="0"/>
              <a:t>Sign-in sheets capture all non-qualified people (under 60) &amp; visitors who refuse to register)</a:t>
            </a:r>
          </a:p>
          <a:p>
            <a:r>
              <a:rPr lang="en-US" dirty="0"/>
              <a:t>Goal is to capture who is utilizing the program</a:t>
            </a:r>
          </a:p>
        </p:txBody>
      </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p:txBody>
          <a:bodyPr/>
          <a:lstStyle/>
          <a:p>
            <a:r>
              <a:rPr lang="en-US" dirty="0">
                <a:effectLst/>
              </a:rPr>
              <a:t>What </a:t>
            </a:r>
            <a:r>
              <a:rPr lang="en-US" dirty="0"/>
              <a:t>Rosters &amp; Sign-In Sheets </a:t>
            </a:r>
            <a:r>
              <a:rPr lang="en-US" dirty="0">
                <a:effectLst/>
              </a:rPr>
              <a:t>Capture</a:t>
            </a:r>
            <a:endParaRPr lang="en-US" dirty="0"/>
          </a:p>
        </p:txBody>
      </p:sp>
    </p:spTree>
    <p:custDataLst>
      <p:tags r:id="rId1"/>
    </p:custDataLst>
    <p:extLst>
      <p:ext uri="{BB962C8B-B14F-4D97-AF65-F5344CB8AC3E}">
        <p14:creationId xmlns:p14="http://schemas.microsoft.com/office/powerpoint/2010/main" val="374381523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b="1" dirty="0">
                <a:sym typeface="Yanone Kaffeesatz Bold"/>
              </a:rPr>
              <a:t>Program Participant Eligibility</a:t>
            </a:r>
            <a:endParaRPr lang="en-US" b="1" dirty="0"/>
          </a:p>
        </p:txBody>
      </p:sp>
      <p:sp>
        <p:nvSpPr>
          <p:cNvPr id="3" name="Text Placeholder 2">
            <a:extLst>
              <a:ext uri="{FF2B5EF4-FFF2-40B4-BE49-F238E27FC236}">
                <a16:creationId xmlns:a16="http://schemas.microsoft.com/office/drawing/2014/main" id="{9F914B7E-C680-4AFC-B61B-FC1E966E34F7}"/>
              </a:ext>
            </a:extLst>
          </p:cNvPr>
          <p:cNvSpPr>
            <a:spLocks noGrp="1"/>
          </p:cNvSpPr>
          <p:nvPr>
            <p:ph type="body" idx="1"/>
          </p:nvPr>
        </p:nvSpPr>
        <p:spPr/>
        <p:txBody>
          <a:bodyPr>
            <a:normAutofit/>
          </a:bodyPr>
          <a:lstStyle/>
          <a:p>
            <a:r>
              <a:rPr lang="en-US" dirty="0"/>
              <a:t>Congregate Meals</a:t>
            </a:r>
          </a:p>
        </p:txBody>
      </p:sp>
      <p:sp>
        <p:nvSpPr>
          <p:cNvPr id="4" name="Content Placeholder 3">
            <a:extLst>
              <a:ext uri="{FF2B5EF4-FFF2-40B4-BE49-F238E27FC236}">
                <a16:creationId xmlns:a16="http://schemas.microsoft.com/office/drawing/2014/main" id="{C78E5DBC-9C7B-4C6B-9AF6-96CA5FE9F8CF}"/>
              </a:ext>
            </a:extLst>
          </p:cNvPr>
          <p:cNvSpPr>
            <a:spLocks noGrp="1"/>
          </p:cNvSpPr>
          <p:nvPr>
            <p:ph sz="half" idx="2"/>
          </p:nvPr>
        </p:nvSpPr>
        <p:spPr>
          <a:xfrm>
            <a:off x="457200" y="2174875"/>
            <a:ext cx="4040188" cy="492125"/>
          </a:xfrm>
        </p:spPr>
        <p:txBody>
          <a:bodyPr>
            <a:normAutofit/>
          </a:bodyPr>
          <a:lstStyle/>
          <a:p>
            <a:pPr marL="0" lvl="1">
              <a:spcAft>
                <a:spcPts val="600"/>
              </a:spcAft>
            </a:pPr>
            <a:r>
              <a:rPr lang="en-US" dirty="0"/>
              <a:t>Age 60+</a:t>
            </a:r>
          </a:p>
        </p:txBody>
      </p:sp>
      <p:sp>
        <p:nvSpPr>
          <p:cNvPr id="5" name="Text Placeholder 4">
            <a:extLst>
              <a:ext uri="{FF2B5EF4-FFF2-40B4-BE49-F238E27FC236}">
                <a16:creationId xmlns:a16="http://schemas.microsoft.com/office/drawing/2014/main" id="{B3DEB803-18B8-4EEB-8E44-AF899DA8514F}"/>
              </a:ext>
            </a:extLst>
          </p:cNvPr>
          <p:cNvSpPr>
            <a:spLocks noGrp="1"/>
          </p:cNvSpPr>
          <p:nvPr>
            <p:ph type="body" sz="quarter" idx="3"/>
          </p:nvPr>
        </p:nvSpPr>
        <p:spPr/>
        <p:txBody>
          <a:bodyPr>
            <a:normAutofit/>
          </a:bodyPr>
          <a:lstStyle/>
          <a:p>
            <a:r>
              <a:rPr lang="en-US" dirty="0"/>
              <a:t>Home Delivered Meals (HDM)</a:t>
            </a:r>
          </a:p>
        </p:txBody>
      </p:sp>
      <p:sp>
        <p:nvSpPr>
          <p:cNvPr id="6" name="Content Placeholder 5">
            <a:extLst>
              <a:ext uri="{FF2B5EF4-FFF2-40B4-BE49-F238E27FC236}">
                <a16:creationId xmlns:a16="http://schemas.microsoft.com/office/drawing/2014/main" id="{351F322C-91CA-41B9-A617-A7EB0E17FFA9}"/>
              </a:ext>
            </a:extLst>
          </p:cNvPr>
          <p:cNvSpPr>
            <a:spLocks noGrp="1"/>
          </p:cNvSpPr>
          <p:nvPr>
            <p:ph sz="quarter" idx="4"/>
          </p:nvPr>
        </p:nvSpPr>
        <p:spPr>
          <a:xfrm>
            <a:off x="4645025" y="2174875"/>
            <a:ext cx="4041775" cy="2016125"/>
          </a:xfrm>
        </p:spPr>
        <p:txBody>
          <a:bodyPr>
            <a:normAutofit/>
          </a:bodyPr>
          <a:lstStyle/>
          <a:p>
            <a:pPr marL="0" lvl="1">
              <a:spcAft>
                <a:spcPts val="600"/>
              </a:spcAft>
            </a:pPr>
            <a:r>
              <a:rPr lang="en-US" dirty="0"/>
              <a:t>Age 60+</a:t>
            </a:r>
          </a:p>
          <a:p>
            <a:pPr marL="0" lvl="1">
              <a:spcAft>
                <a:spcPts val="600"/>
              </a:spcAft>
            </a:pPr>
            <a:r>
              <a:rPr lang="en-US" dirty="0"/>
              <a:t>Homebound</a:t>
            </a:r>
          </a:p>
          <a:p>
            <a:pPr marL="0" lvl="1">
              <a:spcAft>
                <a:spcPts val="600"/>
              </a:spcAft>
            </a:pPr>
            <a:r>
              <a:rPr lang="en-US" dirty="0"/>
              <a:t>Frail</a:t>
            </a:r>
          </a:p>
          <a:p>
            <a:pPr marL="0" lvl="1">
              <a:spcAft>
                <a:spcPts val="600"/>
              </a:spcAft>
            </a:pPr>
            <a:r>
              <a:rPr lang="en-US" dirty="0"/>
              <a:t>Unable to prepare meals at home</a:t>
            </a:r>
          </a:p>
        </p:txBody>
      </p:sp>
      <p:pic>
        <p:nvPicPr>
          <p:cNvPr id="11" name="Picture 10" descr="Image of smiling older couple with woman resting head on man's shoulder">
            <a:extLst>
              <a:ext uri="{FF2B5EF4-FFF2-40B4-BE49-F238E27FC236}">
                <a16:creationId xmlns:a16="http://schemas.microsoft.com/office/drawing/2014/main" id="{0BB6F721-3B2D-4D2E-99B7-E3232C6516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2666999"/>
            <a:ext cx="3429000" cy="2286000"/>
          </a:xfrm>
          <a:prstGeom prst="roundRect">
            <a:avLst/>
          </a:prstGeom>
          <a:ln>
            <a:solidFill>
              <a:schemeClr val="accent4"/>
            </a:solidFill>
          </a:ln>
          <a:effectLst>
            <a:outerShdw blurRad="50800" dist="38100" dir="2700000" algn="tl" rotWithShape="0">
              <a:prstClr val="black">
                <a:alpha val="40000"/>
              </a:prstClr>
            </a:outerShdw>
          </a:effectLst>
        </p:spPr>
      </p:pic>
      <p:pic>
        <p:nvPicPr>
          <p:cNvPr id="12" name="Picture 11" descr="Image of an older man, sitting in a recliner">
            <a:extLst>
              <a:ext uri="{FF2B5EF4-FFF2-40B4-BE49-F238E27FC236}">
                <a16:creationId xmlns:a16="http://schemas.microsoft.com/office/drawing/2014/main" id="{1A688797-7372-43F9-A704-AB287A071C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0600" y="4038600"/>
            <a:ext cx="3429000" cy="2286000"/>
          </a:xfrm>
          <a:prstGeom prst="round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2738283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p:txBody>
          <a:bodyPr/>
          <a:lstStyle/>
          <a:p>
            <a:r>
              <a:rPr lang="en-US" dirty="0"/>
              <a:t>Rosters should be received electronically from AAA</a:t>
            </a:r>
            <a:br>
              <a:rPr lang="en-US" dirty="0"/>
            </a:br>
            <a:r>
              <a:rPr lang="en-US" dirty="0"/>
              <a:t>prior to the start of the month</a:t>
            </a:r>
          </a:p>
          <a:p>
            <a:r>
              <a:rPr lang="en-US" dirty="0"/>
              <a:t>Should be used to capture participation at</a:t>
            </a:r>
            <a:br>
              <a:rPr lang="en-US" dirty="0"/>
            </a:br>
            <a:r>
              <a:rPr lang="en-US" dirty="0"/>
              <a:t>each service</a:t>
            </a:r>
          </a:p>
          <a:p>
            <a:r>
              <a:rPr lang="en-US" dirty="0"/>
              <a:t>Specific reporting requirements determined by AAA</a:t>
            </a:r>
          </a:p>
          <a:p>
            <a:r>
              <a:rPr lang="en-US" dirty="0"/>
              <a:t>Generally submitted at least monthly</a:t>
            </a:r>
          </a:p>
          <a:p>
            <a:r>
              <a:rPr lang="en-US" dirty="0"/>
              <a:t>Ask AAA Nutrition Program staff to clarify questions</a:t>
            </a:r>
          </a:p>
        </p:txBody>
      </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p:txBody>
          <a:bodyPr/>
          <a:lstStyle/>
          <a:p>
            <a:r>
              <a:rPr lang="en-US" dirty="0">
                <a:effectLst/>
              </a:rPr>
              <a:t>When We Need </a:t>
            </a:r>
            <a:r>
              <a:rPr lang="en-US" dirty="0"/>
              <a:t>Rosters &amp; Sign-in Sheets</a:t>
            </a:r>
          </a:p>
        </p:txBody>
      </p:sp>
    </p:spTree>
    <p:custDataLst>
      <p:tags r:id="rId1"/>
    </p:custDataLst>
    <p:extLst>
      <p:ext uri="{BB962C8B-B14F-4D97-AF65-F5344CB8AC3E}">
        <p14:creationId xmlns:p14="http://schemas.microsoft.com/office/powerpoint/2010/main" val="1702021724"/>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p:txBody>
          <a:bodyPr>
            <a:normAutofit/>
          </a:bodyPr>
          <a:lstStyle/>
          <a:p>
            <a:pPr lvl="0"/>
            <a:r>
              <a:rPr lang="en-US" dirty="0"/>
              <a:t>Use rosters to check-in previously registered</a:t>
            </a:r>
            <a:br>
              <a:rPr lang="en-US" dirty="0"/>
            </a:br>
            <a:r>
              <a:rPr lang="en-US" dirty="0"/>
              <a:t>consumers &amp; volunteers</a:t>
            </a:r>
          </a:p>
          <a:p>
            <a:pPr lvl="0"/>
            <a:r>
              <a:rPr lang="en-US" dirty="0"/>
              <a:t>Write- in names of people who register for the first time at  of the roster</a:t>
            </a:r>
          </a:p>
          <a:p>
            <a:pPr lvl="0"/>
            <a:r>
              <a:rPr lang="en-US" dirty="0"/>
              <a:t>Indicate their participation</a:t>
            </a:r>
            <a:br>
              <a:rPr lang="en-US" dirty="0"/>
            </a:br>
            <a:r>
              <a:rPr lang="en-US" dirty="0"/>
              <a:t>for the current meal</a:t>
            </a:r>
          </a:p>
          <a:p>
            <a:pPr lvl="0"/>
            <a:r>
              <a:rPr lang="en-US" dirty="0"/>
              <a:t>Sign-in sheets </a:t>
            </a:r>
          </a:p>
          <a:p>
            <a:pPr lvl="1"/>
            <a:r>
              <a:rPr lang="en-US" dirty="0"/>
              <a:t>People &lt;60 or refuse to register</a:t>
            </a:r>
          </a:p>
          <a:p>
            <a:pPr lvl="1"/>
            <a:r>
              <a:rPr lang="en-US" dirty="0"/>
              <a:t>Meal </a:t>
            </a:r>
            <a:r>
              <a:rPr lang="en-US"/>
              <a:t>site can charge</a:t>
            </a:r>
            <a:br>
              <a:rPr lang="en-US" dirty="0"/>
            </a:br>
            <a:r>
              <a:rPr lang="en-US" dirty="0"/>
              <a:t>people &lt;60 for the meal</a:t>
            </a:r>
            <a:br>
              <a:rPr lang="en-US"/>
            </a:br>
            <a:r>
              <a:rPr lang="en-US"/>
              <a:t>unless Idaho </a:t>
            </a:r>
            <a:r>
              <a:rPr lang="en-US" dirty="0"/>
              <a:t>Food Bank</a:t>
            </a:r>
            <a:br>
              <a:rPr lang="en-US" dirty="0"/>
            </a:br>
            <a:r>
              <a:rPr lang="en-US" dirty="0"/>
              <a:t>commodities used, then</a:t>
            </a:r>
            <a:br>
              <a:rPr lang="en-US"/>
            </a:br>
            <a:r>
              <a:rPr lang="en-US"/>
              <a:t>cannot charge</a:t>
            </a:r>
            <a:endParaRPr lang="en-US" dirty="0"/>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p:txBody>
          <a:bodyPr/>
          <a:lstStyle/>
          <a:p>
            <a:r>
              <a:rPr lang="en-US" dirty="0"/>
              <a:t>How to Complete Rosters &amp; Sign-in Sheets</a:t>
            </a:r>
          </a:p>
        </p:txBody>
      </p:sp>
      <p:pic>
        <p:nvPicPr>
          <p:cNvPr id="5" name="Picture 4" descr="Iage of the standardized sign-in sheet (2019)">
            <a:hlinkClick r:id="rId4" action="ppaction://hlinkfile"/>
            <a:extLst>
              <a:ext uri="{FF2B5EF4-FFF2-40B4-BE49-F238E27FC236}">
                <a16:creationId xmlns:a16="http://schemas.microsoft.com/office/drawing/2014/main" id="{3FD62748-6803-46C4-BB65-ACC8CFE95C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9084" y="3075039"/>
            <a:ext cx="2805434" cy="3630562"/>
          </a:xfrm>
          <a:prstGeom prst="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270372245"/>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BA866-6F82-435D-8186-42760A61A901}"/>
              </a:ext>
            </a:extLst>
          </p:cNvPr>
          <p:cNvSpPr>
            <a:spLocks noGrp="1"/>
          </p:cNvSpPr>
          <p:nvPr>
            <p:ph type="title"/>
          </p:nvPr>
        </p:nvSpPr>
        <p:spPr/>
        <p:txBody>
          <a:bodyPr/>
          <a:lstStyle/>
          <a:p>
            <a:r>
              <a:rPr lang="en-US" dirty="0"/>
              <a:t>Sample Roster</a:t>
            </a:r>
          </a:p>
        </p:txBody>
      </p:sp>
      <p:pic>
        <p:nvPicPr>
          <p:cNvPr id="3" name="Picture 2" descr="Full-page image of the roster, generated by GetCare and supplied the the AAA at the start of each month">
            <a:hlinkClick r:id="rId4" action="ppaction://hlinkfile"/>
            <a:extLst>
              <a:ext uri="{FF2B5EF4-FFF2-40B4-BE49-F238E27FC236}">
                <a16:creationId xmlns:a16="http://schemas.microsoft.com/office/drawing/2014/main" id="{2A32276D-5933-45F4-A6C0-9B92F497B7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105" b="44444"/>
          <a:stretch/>
        </p:blipFill>
        <p:spPr>
          <a:xfrm>
            <a:off x="457200" y="1371600"/>
            <a:ext cx="8123197" cy="3673186"/>
          </a:xfrm>
          <a:prstGeom prst="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9233366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p:txBody>
          <a:bodyPr>
            <a:normAutofit/>
          </a:bodyPr>
          <a:lstStyle/>
          <a:p>
            <a:pPr lvl="0"/>
            <a:r>
              <a:rPr lang="en-US" dirty="0"/>
              <a:t>Submit per AAA instructions</a:t>
            </a:r>
          </a:p>
          <a:p>
            <a:pPr lvl="0"/>
            <a:r>
              <a:rPr lang="en-US" dirty="0"/>
              <a:t>Include:</a:t>
            </a:r>
          </a:p>
          <a:p>
            <a:pPr lvl="1"/>
            <a:r>
              <a:rPr lang="en-US" dirty="0"/>
              <a:t>Completed invoice  </a:t>
            </a:r>
            <a:br>
              <a:rPr lang="en-US" dirty="0"/>
            </a:br>
            <a:r>
              <a:rPr lang="en-US" dirty="0"/>
              <a:t>See Focus Area 10</a:t>
            </a:r>
          </a:p>
          <a:p>
            <a:pPr lvl="1"/>
            <a:r>
              <a:rPr lang="en-US" dirty="0"/>
              <a:t>Supporting rosters with meal counts for each person</a:t>
            </a:r>
          </a:p>
          <a:p>
            <a:r>
              <a:rPr lang="en-US" dirty="0"/>
              <a:t>Keep detailed documentation for 3 years:</a:t>
            </a:r>
          </a:p>
          <a:p>
            <a:pPr lvl="1"/>
            <a:r>
              <a:rPr lang="en-US" dirty="0"/>
              <a:t>Rosters &amp; sign-in sheets</a:t>
            </a:r>
          </a:p>
          <a:p>
            <a:pPr lvl="1"/>
            <a:r>
              <a:rPr lang="en-US" dirty="0"/>
              <a:t>Deposit documentation</a:t>
            </a:r>
            <a:br>
              <a:rPr lang="en-US" dirty="0"/>
            </a:br>
            <a:r>
              <a:rPr lang="en-US" dirty="0"/>
              <a:t>See Focus Area 9 </a:t>
            </a:r>
          </a:p>
          <a:p>
            <a:pPr lvl="1"/>
            <a:r>
              <a:rPr lang="en-US" dirty="0"/>
              <a:t>Volunteer timesheets</a:t>
            </a:r>
            <a:br>
              <a:rPr lang="en-US" dirty="0"/>
            </a:br>
            <a:endParaRPr lang="en-US" dirty="0"/>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p:txBody>
          <a:bodyPr/>
          <a:lstStyle/>
          <a:p>
            <a:r>
              <a:rPr lang="en-US" dirty="0"/>
              <a:t>How to Submit Documentation</a:t>
            </a:r>
          </a:p>
        </p:txBody>
      </p:sp>
      <p:pic>
        <p:nvPicPr>
          <p:cNvPr id="5" name="Picture 4" descr="Image of the roster">
            <a:hlinkClick r:id="rId4" action="ppaction://hlinkfile"/>
            <a:extLst>
              <a:ext uri="{FF2B5EF4-FFF2-40B4-BE49-F238E27FC236}">
                <a16:creationId xmlns:a16="http://schemas.microsoft.com/office/drawing/2014/main" id="{2A8C5DE9-B5F6-4135-9DBE-764F21CE466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105" b="44444"/>
          <a:stretch/>
        </p:blipFill>
        <p:spPr>
          <a:xfrm>
            <a:off x="3916403" y="4472299"/>
            <a:ext cx="4770397" cy="2157101"/>
          </a:xfrm>
          <a:prstGeom prst="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694839691"/>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701CA-157F-4E39-8AFE-9801080FED95}"/>
              </a:ext>
            </a:extLst>
          </p:cNvPr>
          <p:cNvSpPr>
            <a:spLocks noGrp="1"/>
          </p:cNvSpPr>
          <p:nvPr>
            <p:ph type="title"/>
          </p:nvPr>
        </p:nvSpPr>
        <p:spPr/>
        <p:txBody>
          <a:bodyPr/>
          <a:lstStyle/>
          <a:p>
            <a:r>
              <a:rPr lang="en-US" dirty="0">
                <a:effectLst/>
              </a:rPr>
              <a:t>Your Roster &amp; Sign-In Sheet Toolkit</a:t>
            </a:r>
            <a:endParaRPr lang="en-US" dirty="0"/>
          </a:p>
        </p:txBody>
      </p:sp>
      <p:sp>
        <p:nvSpPr>
          <p:cNvPr id="3" name="Content Placeholder 2">
            <a:extLst>
              <a:ext uri="{FF2B5EF4-FFF2-40B4-BE49-F238E27FC236}">
                <a16:creationId xmlns:a16="http://schemas.microsoft.com/office/drawing/2014/main" id="{B810EAD0-8299-494E-B4C2-C8DD4914E2FD}"/>
              </a:ext>
            </a:extLst>
          </p:cNvPr>
          <p:cNvSpPr>
            <a:spLocks noGrp="1"/>
          </p:cNvSpPr>
          <p:nvPr>
            <p:ph sz="quarter" idx="16"/>
          </p:nvPr>
        </p:nvSpPr>
        <p:spPr/>
        <p:txBody>
          <a:bodyPr/>
          <a:lstStyle/>
          <a:p>
            <a:r>
              <a:rPr lang="en-US" dirty="0"/>
              <a:t>Sample roster</a:t>
            </a:r>
            <a:br>
              <a:rPr lang="en-US" dirty="0"/>
            </a:br>
            <a:r>
              <a:rPr lang="en-US" dirty="0"/>
              <a:t>(</a:t>
            </a:r>
            <a:r>
              <a:rPr lang="en-US" sz="2000" i="1" dirty="0"/>
              <a:t>FA06_Roster)</a:t>
            </a:r>
          </a:p>
          <a:p>
            <a:r>
              <a:rPr lang="en-US" dirty="0"/>
              <a:t>Sample Sign-in sheet</a:t>
            </a:r>
            <a:br>
              <a:rPr lang="en-US" dirty="0"/>
            </a:br>
            <a:r>
              <a:rPr lang="en-US" sz="2000" i="1" dirty="0"/>
              <a:t>(FA06_SignInSheet)</a:t>
            </a:r>
          </a:p>
        </p:txBody>
      </p:sp>
      <p:sp>
        <p:nvSpPr>
          <p:cNvPr id="5" name="TextBox 4">
            <a:extLst>
              <a:ext uri="{FF2B5EF4-FFF2-40B4-BE49-F238E27FC236}">
                <a16:creationId xmlns:a16="http://schemas.microsoft.com/office/drawing/2014/main" id="{D01EF376-B178-4C15-A85F-E032F9FC22D7}"/>
              </a:ext>
            </a:extLst>
          </p:cNvPr>
          <p:cNvSpPr txBox="1"/>
          <p:nvPr/>
        </p:nvSpPr>
        <p:spPr>
          <a:xfrm>
            <a:off x="4700588" y="5715000"/>
            <a:ext cx="3757612" cy="584775"/>
          </a:xfrm>
          <a:prstGeom prst="rect">
            <a:avLst/>
          </a:prstGeom>
          <a:noFill/>
        </p:spPr>
        <p:txBody>
          <a:bodyPr wrap="square" rtlCol="0">
            <a:spAutoFit/>
          </a:bodyPr>
          <a:lstStyle/>
          <a:p>
            <a:pPr algn="ctr"/>
            <a:r>
              <a:rPr lang="en-US" sz="1600" i="1" dirty="0"/>
              <a:t>Items can be found in your training packet or from the </a:t>
            </a:r>
            <a:r>
              <a:rPr lang="en-US" sz="1600" i="1" dirty="0">
                <a:hlinkClick r:id="rId4"/>
              </a:rPr>
              <a:t>ICOA website</a:t>
            </a:r>
            <a:endParaRPr lang="en-US" sz="1600" i="1" dirty="0"/>
          </a:p>
        </p:txBody>
      </p:sp>
    </p:spTree>
    <p:custDataLst>
      <p:tags r:id="rId1"/>
    </p:custDataLst>
    <p:extLst>
      <p:ext uri="{BB962C8B-B14F-4D97-AF65-F5344CB8AC3E}">
        <p14:creationId xmlns:p14="http://schemas.microsoft.com/office/powerpoint/2010/main" val="681423545"/>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AA703-3C00-488C-AD5F-4BD2FCFB9A12}"/>
              </a:ext>
            </a:extLst>
          </p:cNvPr>
          <p:cNvSpPr>
            <a:spLocks noGrp="1"/>
          </p:cNvSpPr>
          <p:nvPr>
            <p:ph type="title"/>
          </p:nvPr>
        </p:nvSpPr>
        <p:spPr/>
        <p:txBody>
          <a:bodyPr/>
          <a:lstStyle/>
          <a:p>
            <a:r>
              <a:rPr lang="en-US" dirty="0">
                <a:effectLst/>
              </a:rPr>
              <a:t>Summing It Up: Rosters &amp; Sign-in Sheets</a:t>
            </a:r>
            <a:endParaRPr lang="en-US" dirty="0"/>
          </a:p>
        </p:txBody>
      </p:sp>
      <p:sp>
        <p:nvSpPr>
          <p:cNvPr id="3" name="Content Placeholder 2">
            <a:extLst>
              <a:ext uri="{FF2B5EF4-FFF2-40B4-BE49-F238E27FC236}">
                <a16:creationId xmlns:a16="http://schemas.microsoft.com/office/drawing/2014/main" id="{3A01B5A1-8B39-4485-BCF4-C3E1108924B5}"/>
              </a:ext>
            </a:extLst>
          </p:cNvPr>
          <p:cNvSpPr>
            <a:spLocks noGrp="1"/>
          </p:cNvSpPr>
          <p:nvPr>
            <p:ph sz="quarter" idx="16"/>
          </p:nvPr>
        </p:nvSpPr>
        <p:spPr>
          <a:xfrm>
            <a:off x="4724401" y="1066800"/>
            <a:ext cx="3352799" cy="5029200"/>
          </a:xfrm>
        </p:spPr>
        <p:txBody>
          <a:bodyPr>
            <a:noAutofit/>
          </a:bodyPr>
          <a:lstStyle/>
          <a:p>
            <a:r>
              <a:rPr lang="en-US" dirty="0"/>
              <a:t>Focus Area 6</a:t>
            </a:r>
          </a:p>
          <a:p>
            <a:pPr marL="342900" indent="-342900" algn="l">
              <a:buFont typeface="Wingdings" panose="05000000000000000000" pitchFamily="2" charset="2"/>
              <a:buChar char="ü"/>
            </a:pPr>
            <a:r>
              <a:rPr lang="en-US" b="0" dirty="0">
                <a:solidFill>
                  <a:srgbClr val="000000"/>
                </a:solidFill>
              </a:rPr>
              <a:t>Rosters &amp; sign-in sheets capture all meals  provided</a:t>
            </a:r>
          </a:p>
          <a:p>
            <a:pPr marL="342900" indent="-342900" algn="l">
              <a:buFont typeface="Wingdings" panose="05000000000000000000" pitchFamily="2" charset="2"/>
              <a:buChar char="§"/>
            </a:pPr>
            <a:r>
              <a:rPr lang="en-US" b="0" dirty="0"/>
              <a:t>Rosters capture reimbursable meals</a:t>
            </a:r>
          </a:p>
          <a:p>
            <a:pPr marL="342900" indent="-342900" algn="l">
              <a:buFont typeface="Wingdings" panose="05000000000000000000" pitchFamily="2" charset="2"/>
              <a:buChar char="§"/>
            </a:pPr>
            <a:r>
              <a:rPr lang="en-US" b="0" dirty="0"/>
              <a:t>Sign-in sheets capture those &lt;60 or who refuse to register</a:t>
            </a:r>
          </a:p>
          <a:p>
            <a:pPr marL="342900" indent="-342900" algn="l">
              <a:buFont typeface="Wingdings" panose="05000000000000000000" pitchFamily="2" charset="2"/>
              <a:buChar char="§"/>
            </a:pPr>
            <a:r>
              <a:rPr lang="en-US" b="0" dirty="0"/>
              <a:t>Rosters critical for reporting &amp; reimbursement</a:t>
            </a:r>
          </a:p>
          <a:p>
            <a:pPr marL="342900" indent="-342900" algn="l">
              <a:buFont typeface="Wingdings" panose="05000000000000000000" pitchFamily="2" charset="2"/>
              <a:buChar char="§"/>
            </a:pPr>
            <a:r>
              <a:rPr lang="en-US" b="0" dirty="0"/>
              <a:t>Retain for 3 years</a:t>
            </a:r>
          </a:p>
        </p:txBody>
      </p:sp>
    </p:spTree>
    <p:custDataLst>
      <p:tags r:id="rId1"/>
    </p:custDataLst>
    <p:extLst>
      <p:ext uri="{BB962C8B-B14F-4D97-AF65-F5344CB8AC3E}">
        <p14:creationId xmlns:p14="http://schemas.microsoft.com/office/powerpoint/2010/main" val="122172042"/>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E972092-74EE-47CB-9009-24CD828AAF3D}"/>
              </a:ext>
            </a:extLst>
          </p:cNvPr>
          <p:cNvSpPr>
            <a:spLocks noGrp="1"/>
          </p:cNvSpPr>
          <p:nvPr>
            <p:ph type="title"/>
          </p:nvPr>
        </p:nvSpPr>
        <p:spPr/>
        <p:txBody>
          <a:bodyPr/>
          <a:lstStyle/>
          <a:p>
            <a:r>
              <a:rPr lang="en-US" sz="2000" dirty="0"/>
              <a:t>Focus Area 7:</a:t>
            </a:r>
            <a:br>
              <a:rPr lang="en-US" sz="2000" dirty="0"/>
            </a:br>
            <a:r>
              <a:rPr lang="en-US" dirty="0"/>
              <a:t>Donations &amp; Donation Box Placement</a:t>
            </a:r>
          </a:p>
        </p:txBody>
      </p:sp>
    </p:spTree>
    <p:custDataLst>
      <p:tags r:id="rId1"/>
    </p:custDataLst>
    <p:extLst>
      <p:ext uri="{BB962C8B-B14F-4D97-AF65-F5344CB8AC3E}">
        <p14:creationId xmlns:p14="http://schemas.microsoft.com/office/powerpoint/2010/main" val="3905511061"/>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412728" y="1524000"/>
            <a:ext cx="8634412" cy="5029200"/>
          </a:xfrm>
        </p:spPr>
        <p:txBody>
          <a:bodyPr/>
          <a:lstStyle/>
          <a:p>
            <a:r>
              <a:rPr lang="en-US" dirty="0"/>
              <a:t>Ensures everyone understands donations:</a:t>
            </a:r>
          </a:p>
          <a:p>
            <a:pPr lvl="1"/>
            <a:r>
              <a:rPr lang="en-US" dirty="0"/>
              <a:t>Are voluntary</a:t>
            </a:r>
          </a:p>
          <a:p>
            <a:pPr lvl="1"/>
            <a:r>
              <a:rPr lang="en-US" dirty="0"/>
              <a:t>No meal is ever denied based on a person’s  choice to donate or not</a:t>
            </a:r>
          </a:p>
          <a:p>
            <a:r>
              <a:rPr lang="en-US" dirty="0"/>
              <a:t>Establishes donor privacy &amp; confidentiality</a:t>
            </a:r>
          </a:p>
          <a:p>
            <a:r>
              <a:rPr lang="en-US" dirty="0"/>
              <a:t>Relieves consumer concern that donations are being monitored</a:t>
            </a:r>
          </a:p>
          <a:p>
            <a:r>
              <a:rPr lang="en-US" dirty="0"/>
              <a:t>Provides staff &amp; volunteers confidence that they are adequately prepared to work with donations</a:t>
            </a: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p:txBody>
          <a:bodyPr/>
          <a:lstStyle/>
          <a:p>
            <a:r>
              <a:rPr lang="en-US" dirty="0"/>
              <a:t>Why Follow Donation Guidance</a:t>
            </a:r>
          </a:p>
        </p:txBody>
      </p:sp>
    </p:spTree>
    <p:custDataLst>
      <p:tags r:id="rId1"/>
    </p:custDataLst>
    <p:extLst>
      <p:ext uri="{BB962C8B-B14F-4D97-AF65-F5344CB8AC3E}">
        <p14:creationId xmlns:p14="http://schemas.microsoft.com/office/powerpoint/2010/main" val="2578864704"/>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510226-4945-4559-8CAB-366D28CECF1B}"/>
              </a:ext>
            </a:extLst>
          </p:cNvPr>
          <p:cNvSpPr>
            <a:spLocks noGrp="1"/>
          </p:cNvSpPr>
          <p:nvPr>
            <p:ph sz="quarter" idx="16"/>
          </p:nvPr>
        </p:nvSpPr>
        <p:spPr>
          <a:xfrm>
            <a:off x="585788" y="1524000"/>
            <a:ext cx="8634412" cy="4953000"/>
          </a:xfrm>
        </p:spPr>
        <p:txBody>
          <a:bodyPr>
            <a:normAutofit/>
          </a:bodyPr>
          <a:lstStyle/>
          <a:p>
            <a:pPr lvl="0"/>
            <a:r>
              <a:rPr lang="en-US" dirty="0"/>
              <a:t>Following Voluntary Contributions/Donations</a:t>
            </a:r>
            <a:br>
              <a:rPr lang="en-US" dirty="0"/>
            </a:br>
            <a:r>
              <a:rPr lang="en-US" dirty="0"/>
              <a:t>Guidance (GU.NU.01)</a:t>
            </a:r>
          </a:p>
          <a:p>
            <a:pPr marL="0" lvl="0" indent="0">
              <a:buNone/>
            </a:pPr>
            <a:endParaRPr lang="en-US" dirty="0"/>
          </a:p>
          <a:p>
            <a:pPr marL="0" lvl="0" indent="0">
              <a:buNone/>
            </a:pPr>
            <a:endParaRPr lang="en-US" dirty="0"/>
          </a:p>
          <a:p>
            <a:pPr marL="0" indent="0">
              <a:spcBef>
                <a:spcPts val="1000"/>
              </a:spcBef>
              <a:buNone/>
            </a:pPr>
            <a:r>
              <a:rPr lang="en-US" dirty="0"/>
              <a:t>Train staff &amp;  volunteers</a:t>
            </a:r>
            <a:br>
              <a:rPr lang="en-US" dirty="0"/>
            </a:br>
            <a:r>
              <a:rPr lang="en-US" dirty="0"/>
              <a:t>how to protect privacy &amp;</a:t>
            </a:r>
            <a:br>
              <a:rPr lang="en-US" dirty="0"/>
            </a:br>
            <a:r>
              <a:rPr lang="en-US" dirty="0"/>
              <a:t>confidentiality of consumers</a:t>
            </a:r>
            <a:br>
              <a:rPr lang="en-US" dirty="0"/>
            </a:br>
            <a:r>
              <a:rPr lang="en-US" dirty="0"/>
              <a:t> decision related to donating.</a:t>
            </a:r>
          </a:p>
        </p:txBody>
      </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a:xfrm>
            <a:off x="228600" y="685800"/>
            <a:ext cx="8303541" cy="535531"/>
          </a:xfrm>
        </p:spPr>
        <p:txBody>
          <a:bodyPr/>
          <a:lstStyle/>
          <a:p>
            <a:r>
              <a:rPr lang="en-US" dirty="0"/>
              <a:t>What Correct Donation Acceptance means</a:t>
            </a:r>
          </a:p>
        </p:txBody>
      </p:sp>
      <p:pic>
        <p:nvPicPr>
          <p:cNvPr id="5" name="Picture 4" descr="Image of the Voluntary Contribution/Donations Guidance documenconfidence">
            <a:hlinkClick r:id="rId4" action="ppaction://hlinkfile"/>
            <a:extLst>
              <a:ext uri="{FF2B5EF4-FFF2-40B4-BE49-F238E27FC236}">
                <a16:creationId xmlns:a16="http://schemas.microsoft.com/office/drawing/2014/main" id="{64A682C9-384A-47AA-8D0F-B9448773E8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4337" y="2286000"/>
            <a:ext cx="3356264" cy="4343400"/>
          </a:xfrm>
          <a:prstGeom prst="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682197953"/>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Image 4, on the lower right, showing a compliant donation box">
            <a:hlinkClick r:id="rId4" action="ppaction://hlinksldjump"/>
            <a:extLst>
              <a:ext uri="{FF2B5EF4-FFF2-40B4-BE49-F238E27FC236}">
                <a16:creationId xmlns:a16="http://schemas.microsoft.com/office/drawing/2014/main" id="{CAFFD5E4-136A-4855-85B4-6CD396ADF8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228" y="4579190"/>
            <a:ext cx="2688972" cy="2016728"/>
          </a:xfrm>
          <a:prstGeom prst="roundRect">
            <a:avLst/>
          </a:prstGeom>
          <a:ln w="19050">
            <a:solidFill>
              <a:schemeClr val="accent4">
                <a:lumMod val="75000"/>
              </a:schemeClr>
            </a:solidFill>
          </a:ln>
          <a:effectLst>
            <a:outerShdw blurRad="50800" dist="38100" dir="2700000" algn="tl" rotWithShape="0">
              <a:prstClr val="black">
                <a:alpha val="40000"/>
              </a:prstClr>
            </a:outerShdw>
          </a:effectLst>
        </p:spPr>
      </p:pic>
      <p:pic>
        <p:nvPicPr>
          <p:cNvPr id="15" name="Picture 14" descr="Image 3, third from the top, showing a compiant donation box">
            <a:hlinkClick r:id="rId6" action="ppaction://hlinksldjump"/>
            <a:extLst>
              <a:ext uri="{FF2B5EF4-FFF2-40B4-BE49-F238E27FC236}">
                <a16:creationId xmlns:a16="http://schemas.microsoft.com/office/drawing/2014/main" id="{911D85BE-B5C3-4141-BF9B-C044CD3920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35434" y="1452211"/>
            <a:ext cx="2759013" cy="2069259"/>
          </a:xfrm>
          <a:prstGeom prst="roundRect">
            <a:avLst/>
          </a:prstGeom>
          <a:ln w="19050">
            <a:solidFill>
              <a:schemeClr val="accent4">
                <a:lumMod val="75000"/>
              </a:schemeClr>
            </a:solidFill>
          </a:ln>
          <a:effectLst>
            <a:outerShdw blurRad="50800" dist="38100" dir="2700000" algn="tl" rotWithShape="0">
              <a:prstClr val="black">
                <a:alpha val="40000"/>
              </a:prstClr>
            </a:outerShdw>
          </a:effectLst>
        </p:spPr>
      </p:pic>
      <p:sp>
        <p:nvSpPr>
          <p:cNvPr id="3" name="Title 2">
            <a:extLst>
              <a:ext uri="{FF2B5EF4-FFF2-40B4-BE49-F238E27FC236}">
                <a16:creationId xmlns:a16="http://schemas.microsoft.com/office/drawing/2014/main" id="{157661D0-C402-47BB-B7C8-3FE6E32BE89E}"/>
              </a:ext>
            </a:extLst>
          </p:cNvPr>
          <p:cNvSpPr>
            <a:spLocks noGrp="1"/>
          </p:cNvSpPr>
          <p:nvPr>
            <p:ph type="title"/>
          </p:nvPr>
        </p:nvSpPr>
        <p:spPr>
          <a:xfrm>
            <a:off x="402337" y="838200"/>
            <a:ext cx="6227064" cy="535531"/>
          </a:xfrm>
        </p:spPr>
        <p:txBody>
          <a:bodyPr/>
          <a:lstStyle/>
          <a:p>
            <a:r>
              <a:rPr lang="en-US" dirty="0"/>
              <a:t>Which Image(s) Follow Guidelines?</a:t>
            </a:r>
          </a:p>
        </p:txBody>
      </p:sp>
      <p:pic>
        <p:nvPicPr>
          <p:cNvPr id="14" name="Picture 13" descr="Image 2, second from the top left, showing a non-compliant donation box">
            <a:hlinkClick r:id="rId8" action="ppaction://hlinksldjump"/>
            <a:extLst>
              <a:ext uri="{FF2B5EF4-FFF2-40B4-BE49-F238E27FC236}">
                <a16:creationId xmlns:a16="http://schemas.microsoft.com/office/drawing/2014/main" id="{3397E02F-936B-4F4E-B1F5-FF70A6EBFB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13557" y="1447800"/>
            <a:ext cx="2172843" cy="2897124"/>
          </a:xfrm>
          <a:prstGeom prst="roundRect">
            <a:avLst/>
          </a:prstGeom>
          <a:ln w="19050">
            <a:solidFill>
              <a:schemeClr val="accent4"/>
            </a:solidFill>
          </a:ln>
          <a:effectLst>
            <a:outerShdw blurRad="50800" dist="38100" dir="2700000" algn="tl" rotWithShape="0">
              <a:prstClr val="black">
                <a:alpha val="40000"/>
              </a:prstClr>
            </a:outerShdw>
          </a:effectLst>
        </p:spPr>
      </p:pic>
      <p:pic>
        <p:nvPicPr>
          <p:cNvPr id="9" name="Picture 8" descr="Image 1 at top left, showing a non-compliant donation box">
            <a:hlinkClick r:id="rId10" action="ppaction://hlinksldjump"/>
            <a:extLst>
              <a:ext uri="{FF2B5EF4-FFF2-40B4-BE49-F238E27FC236}">
                <a16:creationId xmlns:a16="http://schemas.microsoft.com/office/drawing/2014/main" id="{9C42928A-0868-4643-B87F-C5EA7D3B0B3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1000" y="1436846"/>
            <a:ext cx="2172843" cy="2897124"/>
          </a:xfrm>
          <a:prstGeom prst="roundRect">
            <a:avLst/>
          </a:prstGeom>
          <a:ln w="19050">
            <a:solidFill>
              <a:schemeClr val="accent4">
                <a:lumMod val="75000"/>
              </a:schemeClr>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C44FF678-5FAC-4F70-AEF3-DF6B2FF5A8B0}"/>
              </a:ext>
            </a:extLst>
          </p:cNvPr>
          <p:cNvSpPr txBox="1"/>
          <p:nvPr/>
        </p:nvSpPr>
        <p:spPr>
          <a:xfrm>
            <a:off x="6781800" y="4625876"/>
            <a:ext cx="1676400" cy="2308324"/>
          </a:xfrm>
          <a:prstGeom prst="rect">
            <a:avLst/>
          </a:prstGeom>
          <a:noFill/>
        </p:spPr>
        <p:txBody>
          <a:bodyPr wrap="square" rtlCol="0">
            <a:spAutoFit/>
          </a:bodyPr>
          <a:lstStyle/>
          <a:p>
            <a:r>
              <a:rPr lang="en-US" sz="1600" i="1" dirty="0"/>
              <a:t>To see a larger version, click or tap one of these images.</a:t>
            </a:r>
            <a:br>
              <a:rPr lang="en-US" sz="1600" i="1" dirty="0"/>
            </a:br>
            <a:r>
              <a:rPr lang="en-US" sz="1600" i="1" dirty="0"/>
              <a:t>Use the link on the bottom right of the zoom slide to return to this slide.</a:t>
            </a:r>
          </a:p>
        </p:txBody>
      </p:sp>
      <p:pic>
        <p:nvPicPr>
          <p:cNvPr id="4" name="Picture 3" descr="Image 5 showing appropriate donation box placement">
            <a:hlinkClick r:id="rId12" action="ppaction://hlinksldjump"/>
            <a:extLst>
              <a:ext uri="{FF2B5EF4-FFF2-40B4-BE49-F238E27FC236}">
                <a16:creationId xmlns:a16="http://schemas.microsoft.com/office/drawing/2014/main" id="{B65806FD-82FA-4766-B509-3CC2F44723D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89387" y="4560140"/>
            <a:ext cx="2759013" cy="2069260"/>
          </a:xfrm>
          <a:prstGeom prst="roundRect">
            <a:avLst/>
          </a:prstGeom>
          <a:ln>
            <a:solidFill>
              <a:schemeClr val="accent4"/>
            </a:solidFill>
          </a:ln>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5C264769-329C-4CC6-947C-1BF949D74DA4}"/>
              </a:ext>
            </a:extLst>
          </p:cNvPr>
          <p:cNvSpPr/>
          <p:nvPr/>
        </p:nvSpPr>
        <p:spPr>
          <a:xfrm>
            <a:off x="7162799" y="838200"/>
            <a:ext cx="1531647" cy="1219200"/>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63043147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EFCF3BE-454E-4D9E-B779-3C6B1AADCDC6}"/>
              </a:ext>
            </a:extLst>
          </p:cNvPr>
          <p:cNvPicPr>
            <a:picLocks noGrp="1" noChangeAspect="1"/>
          </p:cNvPicPr>
          <p:nvPr>
            <p:ph type="pic" sz="quarter" idx="10"/>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3000" y="-58770"/>
            <a:ext cx="7069170" cy="7069170"/>
          </a:xfrm>
        </p:spPr>
      </p:pic>
      <p:sp>
        <p:nvSpPr>
          <p:cNvPr id="3" name="Title 2">
            <a:extLst>
              <a:ext uri="{FF2B5EF4-FFF2-40B4-BE49-F238E27FC236}">
                <a16:creationId xmlns:a16="http://schemas.microsoft.com/office/drawing/2014/main" id="{8BA73263-DE5B-43F3-9B17-D6DC91AA2EDE}"/>
              </a:ext>
            </a:extLst>
          </p:cNvPr>
          <p:cNvSpPr>
            <a:spLocks noGrp="1"/>
          </p:cNvSpPr>
          <p:nvPr>
            <p:ph type="title"/>
          </p:nvPr>
        </p:nvSpPr>
        <p:spPr>
          <a:xfrm>
            <a:off x="1371600" y="124370"/>
            <a:ext cx="7391400" cy="1094830"/>
          </a:xfrm>
        </p:spPr>
        <p:txBody>
          <a:bodyPr/>
          <a:lstStyle/>
          <a:p>
            <a:r>
              <a:rPr lang="en-US" b="1" cap="small" dirty="0">
                <a:effectLst>
                  <a:outerShdw blurRad="38100" dist="38100" dir="2700000" algn="tl">
                    <a:srgbClr val="000000">
                      <a:alpha val="43137"/>
                    </a:srgbClr>
                  </a:outerShdw>
                </a:effectLst>
              </a:rPr>
              <a:t>Idaho’s 94 Congregate &amp; Home-Delivered Meal Providers</a:t>
            </a:r>
            <a:endParaRPr lang="en-US" b="1" cap="none" dirty="0">
              <a:latin typeface="+mn-lt"/>
            </a:endParaRPr>
          </a:p>
        </p:txBody>
      </p:sp>
      <p:sp>
        <p:nvSpPr>
          <p:cNvPr id="2" name="Text Box 2">
            <a:extLst>
              <a:ext uri="{FF2B5EF4-FFF2-40B4-BE49-F238E27FC236}">
                <a16:creationId xmlns:a16="http://schemas.microsoft.com/office/drawing/2014/main" id="{5C76C5D1-E032-405E-A872-D22C10B159C3}"/>
              </a:ext>
            </a:extLst>
          </p:cNvPr>
          <p:cNvSpPr txBox="1">
            <a:spLocks noChangeArrowheads="1"/>
          </p:cNvSpPr>
          <p:nvPr/>
        </p:nvSpPr>
        <p:spPr bwMode="auto">
          <a:xfrm>
            <a:off x="3352800" y="1387474"/>
            <a:ext cx="3594100" cy="1431926"/>
          </a:xfrm>
          <a:prstGeom prst="rect">
            <a:avLst/>
          </a:prstGeom>
          <a:noFill/>
          <a:ln>
            <a:noFill/>
          </a:ln>
          <a:effectLst/>
          <a:extLst>
            <a:ext uri="{909E8E84-426E-40DD-AFC4-6F175D3DCCD1}">
              <a14:hiddenFill xmlns:a14="http://schemas.microsoft.com/office/drawing/2010/main">
                <a:solidFill>
                  <a:srgbClr val="AE2F25"/>
                </a:solidFill>
              </a14:hiddenFill>
            </a:ext>
            <a:ext uri="{91240B29-F687-4F45-9708-019B960494DF}">
              <a14:hiddenLine xmlns:a14="http://schemas.microsoft.com/office/drawing/2010/main" w="25400" algn="ctr">
                <a:solidFill>
                  <a:srgbClr val="203260"/>
                </a:solidFill>
                <a:miter lim="800000"/>
                <a:headEnd/>
                <a:tailEnd/>
              </a14:hiddenLine>
            </a:ext>
            <a:ext uri="{AF507438-7753-43E0-B8FC-AC1667EBCBE1}">
              <a14:hiddenEffects xmlns:a14="http://schemas.microsoft.com/office/drawing/2010/main">
                <a:effectLst>
                  <a:outerShdw dist="35921" dir="2700000" algn="ctr" rotWithShape="0">
                    <a:srgbClr val="6C0ECB"/>
                  </a:outerShdw>
                </a:effectLst>
              </a14:hiddenEffects>
            </a:ext>
          </a:ex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en-US" altLang="en-US" sz="3600" b="1" dirty="0">
                <a:solidFill>
                  <a:srgbClr val="6C0ECB"/>
                </a:solidFill>
                <a:latin typeface="Calibri" panose="020F0502020204030204" pitchFamily="34" charset="0"/>
              </a:rPr>
              <a:t>1,034,635</a:t>
            </a:r>
            <a:r>
              <a:rPr kumimoji="0" lang="en-US" altLang="en-US" sz="3600" b="1" i="0" u="none" strike="noStrike" cap="none" normalizeH="0" baseline="0" dirty="0">
                <a:ln>
                  <a:noFill/>
                </a:ln>
                <a:solidFill>
                  <a:srgbClr val="6C0ECB"/>
                </a:solidFill>
                <a:effectLst/>
                <a:latin typeface="Trebuchet MS" panose="020B0603020202020204" pitchFamily="34" charset="0"/>
              </a:rPr>
              <a:t> </a:t>
            </a:r>
            <a:r>
              <a:rPr kumimoji="0" lang="en-US" altLang="en-US" sz="2000" b="1" i="0" u="none" strike="noStrike" cap="none" normalizeH="0" baseline="0" dirty="0">
                <a:ln>
                  <a:noFill/>
                </a:ln>
                <a:solidFill>
                  <a:srgbClr val="6C0ECB"/>
                </a:solidFill>
                <a:effectLst/>
                <a:latin typeface="Trebuchet MS" panose="020B0603020202020204" pitchFamily="34" charset="0"/>
              </a:rPr>
              <a:t>meals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62" name="Picture 14" descr="Fork and knife">
            <a:extLst>
              <a:ext uri="{FF2B5EF4-FFF2-40B4-BE49-F238E27FC236}">
                <a16:creationId xmlns:a16="http://schemas.microsoft.com/office/drawing/2014/main" id="{C986BE1C-E526-4A9C-9AE7-1F5ED3B7AC70}"/>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bwMode="auto">
          <a:xfrm>
            <a:off x="2257536" y="1241502"/>
            <a:ext cx="942864" cy="942864"/>
          </a:xfrm>
          <a:prstGeom prst="rect">
            <a:avLst/>
          </a:prstGeom>
          <a:noFill/>
          <a:ln>
            <a:noFill/>
          </a:ln>
          <a:effectLst/>
          <a:extLst>
            <a:ext uri="{909E8E84-426E-40DD-AFC4-6F175D3DCCD1}">
              <a14:hiddenFill xmlns:a14="http://schemas.microsoft.com/office/drawing/2010/main">
                <a:solidFill>
                  <a:srgbClr val="AE2F25"/>
                </a:solidFill>
              </a14:hiddenFill>
            </a:ext>
            <a:ext uri="{91240B29-F687-4F45-9708-019B960494DF}">
              <a14:hiddenLine xmlns:a14="http://schemas.microsoft.com/office/drawing/2010/main" w="25400" algn="ctr">
                <a:solidFill>
                  <a:srgbClr val="203260"/>
                </a:solidFill>
                <a:miter lim="800000"/>
                <a:headEnd/>
                <a:tailEnd/>
              </a14:hiddenLine>
            </a:ext>
            <a:ext uri="{AF507438-7753-43E0-B8FC-AC1667EBCBE1}">
              <a14:hiddenEffects xmlns:a14="http://schemas.microsoft.com/office/drawing/2010/main">
                <a:effectLst>
                  <a:outerShdw dist="35921" dir="2700000" algn="ctr" rotWithShape="0">
                    <a:srgbClr val="6C0ECB"/>
                  </a:outerShdw>
                </a:effectLst>
              </a14:hiddenEffects>
            </a:ext>
          </a:extLst>
        </p:spPr>
      </p:pic>
      <p:pic>
        <p:nvPicPr>
          <p:cNvPr id="2066" name="Picture 18" descr="Person icon">
            <a:extLst>
              <a:ext uri="{FF2B5EF4-FFF2-40B4-BE49-F238E27FC236}">
                <a16:creationId xmlns:a16="http://schemas.microsoft.com/office/drawing/2014/main" id="{361274FB-CCCD-4F5D-BB17-A6621479BF9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25131" y="5010654"/>
            <a:ext cx="614362" cy="639763"/>
          </a:xfrm>
          <a:prstGeom prst="rect">
            <a:avLst/>
          </a:prstGeom>
          <a:noFill/>
          <a:ln>
            <a:noFill/>
          </a:ln>
          <a:effectLst/>
          <a:extLst>
            <a:ext uri="{909E8E84-426E-40DD-AFC4-6F175D3DCCD1}">
              <a14:hiddenFill xmlns:a14="http://schemas.microsoft.com/office/drawing/2010/main">
                <a:solidFill>
                  <a:srgbClr val="AE2F25"/>
                </a:solidFill>
              </a14:hiddenFill>
            </a:ext>
            <a:ext uri="{91240B29-F687-4F45-9708-019B960494DF}">
              <a14:hiddenLine xmlns:a14="http://schemas.microsoft.com/office/drawing/2010/main" w="25400" algn="ctr">
                <a:solidFill>
                  <a:srgbClr val="203260"/>
                </a:solidFill>
                <a:miter lim="800000"/>
                <a:headEnd/>
                <a:tailEnd/>
              </a14:hiddenLine>
            </a:ext>
            <a:ext uri="{AF507438-7753-43E0-B8FC-AC1667EBCBE1}">
              <a14:hiddenEffects xmlns:a14="http://schemas.microsoft.com/office/drawing/2010/main">
                <a:effectLst>
                  <a:outerShdw dist="35921" dir="2700000" algn="ctr" rotWithShape="0">
                    <a:srgbClr val="6C0ECB"/>
                  </a:outerShdw>
                </a:effectLst>
              </a14:hiddenEffects>
            </a:ext>
          </a:extLst>
        </p:spPr>
      </p:pic>
      <p:sp>
        <p:nvSpPr>
          <p:cNvPr id="15" name="Text Box 20">
            <a:extLst>
              <a:ext uri="{FF2B5EF4-FFF2-40B4-BE49-F238E27FC236}">
                <a16:creationId xmlns:a16="http://schemas.microsoft.com/office/drawing/2014/main" id="{EBC5080C-E216-42AE-8E41-1C92A5F18D68}"/>
              </a:ext>
            </a:extLst>
          </p:cNvPr>
          <p:cNvSpPr txBox="1">
            <a:spLocks noChangeArrowheads="1"/>
          </p:cNvSpPr>
          <p:nvPr/>
        </p:nvSpPr>
        <p:spPr bwMode="auto">
          <a:xfrm>
            <a:off x="4357720" y="2590800"/>
            <a:ext cx="2956819" cy="526285"/>
          </a:xfrm>
          <a:prstGeom prst="rect">
            <a:avLst/>
          </a:prstGeom>
          <a:noFill/>
          <a:ln>
            <a:noFill/>
          </a:ln>
          <a:effectLst/>
          <a:extLst>
            <a:ext uri="{909E8E84-426E-40DD-AFC4-6F175D3DCCD1}">
              <a14:hiddenFill xmlns:a14="http://schemas.microsoft.com/office/drawing/2010/main">
                <a:solidFill>
                  <a:srgbClr val="AE2F25"/>
                </a:solidFill>
              </a14:hiddenFill>
            </a:ext>
            <a:ext uri="{91240B29-F687-4F45-9708-019B960494DF}">
              <a14:hiddenLine xmlns:a14="http://schemas.microsoft.com/office/drawing/2010/main" w="25400" algn="ctr">
                <a:solidFill>
                  <a:srgbClr val="203260"/>
                </a:solidFill>
                <a:miter lim="800000"/>
                <a:headEnd/>
                <a:tailEnd/>
              </a14:hiddenLine>
            </a:ext>
            <a:ext uri="{AF507438-7753-43E0-B8FC-AC1667EBCBE1}">
              <a14:hiddenEffects xmlns:a14="http://schemas.microsoft.com/office/drawing/2010/main">
                <a:effectLst>
                  <a:outerShdw dist="35921" dir="2700000" algn="ctr" rotWithShape="0">
                    <a:srgbClr val="6C0ECB"/>
                  </a:outerShdw>
                </a:effectLst>
              </a14:hiddenEffects>
            </a:ext>
          </a:ex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en-US" altLang="en-US" sz="3600" b="1" dirty="0">
                <a:solidFill>
                  <a:srgbClr val="6C0ECB"/>
                </a:solidFill>
                <a:latin typeface="Trebuchet MS" panose="020B0603020202020204" pitchFamily="34" charset="0"/>
              </a:rPr>
              <a:t>16,727 </a:t>
            </a:r>
            <a:r>
              <a:rPr kumimoji="0" lang="en-US" altLang="en-US" sz="2000" b="1" i="0" u="none" strike="noStrike" cap="none" normalizeH="0" baseline="0" dirty="0">
                <a:ln>
                  <a:noFill/>
                </a:ln>
                <a:solidFill>
                  <a:srgbClr val="6C0ECB"/>
                </a:solidFill>
                <a:effectLst/>
                <a:latin typeface="Trebuchet MS" panose="020B0603020202020204" pitchFamily="34" charset="0"/>
              </a:rPr>
              <a:t>clients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69" name="Picture 21" descr="Users">
            <a:extLst>
              <a:ext uri="{FF2B5EF4-FFF2-40B4-BE49-F238E27FC236}">
                <a16:creationId xmlns:a16="http://schemas.microsoft.com/office/drawing/2014/main" id="{81CFFD04-0BF0-4539-AA80-91FFCE481C88}"/>
              </a:ext>
            </a:extLst>
          </p:cNvPr>
          <p:cNvPicPr>
            <a:picLocks noChangeAspect="1" noChangeArrowheads="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bwMode="auto">
          <a:xfrm>
            <a:off x="2895600" y="2433636"/>
            <a:ext cx="1147764" cy="1147764"/>
          </a:xfrm>
          <a:prstGeom prst="rect">
            <a:avLst/>
          </a:prstGeom>
          <a:noFill/>
          <a:ln>
            <a:noFill/>
          </a:ln>
          <a:effectLst/>
          <a:extLst>
            <a:ext uri="{909E8E84-426E-40DD-AFC4-6F175D3DCCD1}">
              <a14:hiddenFill xmlns:a14="http://schemas.microsoft.com/office/drawing/2010/main">
                <a:solidFill>
                  <a:srgbClr val="AE2F25"/>
                </a:solidFill>
              </a14:hiddenFill>
            </a:ext>
            <a:ext uri="{91240B29-F687-4F45-9708-019B960494DF}">
              <a14:hiddenLine xmlns:a14="http://schemas.microsoft.com/office/drawing/2010/main" w="25400" algn="ctr">
                <a:solidFill>
                  <a:srgbClr val="203260"/>
                </a:solidFill>
                <a:miter lim="800000"/>
                <a:headEnd/>
                <a:tailEnd/>
              </a14:hiddenLine>
            </a:ext>
            <a:ext uri="{AF507438-7753-43E0-B8FC-AC1667EBCBE1}">
              <a14:hiddenEffects xmlns:a14="http://schemas.microsoft.com/office/drawing/2010/main">
                <a:effectLst>
                  <a:outerShdw dist="35921" dir="2700000" algn="ctr" rotWithShape="0">
                    <a:srgbClr val="6C0ECB"/>
                  </a:outerShdw>
                </a:effectLst>
              </a14:hiddenEffects>
            </a:ext>
          </a:extLst>
        </p:spPr>
      </p:pic>
      <p:sp>
        <p:nvSpPr>
          <p:cNvPr id="9" name="Text Box 20">
            <a:extLst>
              <a:ext uri="{FF2B5EF4-FFF2-40B4-BE49-F238E27FC236}">
                <a16:creationId xmlns:a16="http://schemas.microsoft.com/office/drawing/2014/main" id="{28D9AD2E-E58B-4640-A55A-E760B417C57C}"/>
              </a:ext>
            </a:extLst>
          </p:cNvPr>
          <p:cNvSpPr txBox="1">
            <a:spLocks noChangeArrowheads="1"/>
          </p:cNvSpPr>
          <p:nvPr/>
        </p:nvSpPr>
        <p:spPr bwMode="auto">
          <a:xfrm>
            <a:off x="6034781" y="4370891"/>
            <a:ext cx="2956819" cy="639763"/>
          </a:xfrm>
          <a:prstGeom prst="rect">
            <a:avLst/>
          </a:prstGeom>
          <a:noFill/>
          <a:ln>
            <a:noFill/>
          </a:ln>
          <a:effectLst/>
          <a:extLst>
            <a:ext uri="{909E8E84-426E-40DD-AFC4-6F175D3DCCD1}">
              <a14:hiddenFill xmlns:a14="http://schemas.microsoft.com/office/drawing/2010/main">
                <a:solidFill>
                  <a:srgbClr val="AE2F25"/>
                </a:solidFill>
              </a14:hiddenFill>
            </a:ext>
            <a:ext uri="{91240B29-F687-4F45-9708-019B960494DF}">
              <a14:hiddenLine xmlns:a14="http://schemas.microsoft.com/office/drawing/2010/main" w="25400" algn="ctr">
                <a:solidFill>
                  <a:srgbClr val="203260"/>
                </a:solidFill>
                <a:miter lim="800000"/>
                <a:headEnd/>
                <a:tailEnd/>
              </a14:hiddenLine>
            </a:ext>
            <a:ext uri="{AF507438-7753-43E0-B8FC-AC1667EBCBE1}">
              <a14:hiddenEffects xmlns:a14="http://schemas.microsoft.com/office/drawing/2010/main">
                <a:effectLst>
                  <a:outerShdw dist="35921" dir="2700000" algn="ctr" rotWithShape="0">
                    <a:srgbClr val="6C0ECB"/>
                  </a:outerShdw>
                </a:effectLst>
              </a14:hiddenEffects>
            </a:ext>
          </a:ex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en-US" altLang="en-US" sz="3600" b="1" dirty="0">
                <a:solidFill>
                  <a:srgbClr val="6C0ECB"/>
                </a:solidFill>
                <a:latin typeface="Trebuchet MS" panose="020B0603020202020204" pitchFamily="34" charset="0"/>
              </a:rPr>
              <a:t>$1,981,429</a:t>
            </a:r>
            <a:r>
              <a:rPr lang="en-US" altLang="en-US" sz="2000" b="1" dirty="0">
                <a:solidFill>
                  <a:srgbClr val="6C0ECB"/>
                </a:solidFill>
                <a:latin typeface="Trebuchet MS" panose="020B0603020202020204" pitchFamily="34" charset="0"/>
              </a:rPr>
              <a:t> </a:t>
            </a:r>
            <a:r>
              <a:rPr kumimoji="0" lang="en-US" altLang="en-US" sz="2000" b="1" i="0" u="none" strike="noStrike" cap="none" normalizeH="0" baseline="0" dirty="0">
                <a:ln>
                  <a:noFill/>
                </a:ln>
                <a:solidFill>
                  <a:srgbClr val="6C0ECB"/>
                </a:solidFill>
                <a:effectLst/>
                <a:latin typeface="Trebuchet MS" panose="020B0603020202020204" pitchFamily="34" charset="0"/>
              </a:rPr>
              <a:t>Total provided to Area Nutrition Programs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 name="Picture 9" descr="A close up of a logo&#10;&#10;Description generated with very high confidence">
            <a:extLst>
              <a:ext uri="{FF2B5EF4-FFF2-40B4-BE49-F238E27FC236}">
                <a16:creationId xmlns:a16="http://schemas.microsoft.com/office/drawing/2014/main" id="{6263F14E-CDD4-4667-8B7E-62A686F32CEE}"/>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4641085" y="4412485"/>
            <a:ext cx="1226315" cy="1226315"/>
          </a:xfrm>
          <a:prstGeom prst="rect">
            <a:avLst/>
          </a:prstGeom>
        </p:spPr>
      </p:pic>
      <p:sp>
        <p:nvSpPr>
          <p:cNvPr id="11" name="TextBox 10">
            <a:extLst>
              <a:ext uri="{FF2B5EF4-FFF2-40B4-BE49-F238E27FC236}">
                <a16:creationId xmlns:a16="http://schemas.microsoft.com/office/drawing/2014/main" id="{6DAAC08F-8B9F-4BC6-AF1F-F1A02DA19795}"/>
              </a:ext>
            </a:extLst>
          </p:cNvPr>
          <p:cNvSpPr txBox="1"/>
          <p:nvPr/>
        </p:nvSpPr>
        <p:spPr>
          <a:xfrm>
            <a:off x="4641084" y="6106180"/>
            <a:ext cx="3893315" cy="523220"/>
          </a:xfrm>
          <a:prstGeom prst="rect">
            <a:avLst/>
          </a:prstGeom>
          <a:noFill/>
        </p:spPr>
        <p:txBody>
          <a:bodyPr wrap="square" rtlCol="0">
            <a:spAutoFit/>
          </a:bodyPr>
          <a:lstStyle/>
          <a:p>
            <a:r>
              <a:rPr lang="en-US" sz="1400" dirty="0"/>
              <a:t>Figures from FY2017 (10/01/2016-09/30/2017). </a:t>
            </a:r>
            <a:br>
              <a:rPr lang="en-US" sz="1400" dirty="0"/>
            </a:br>
            <a:r>
              <a:rPr lang="en-US" sz="1400" dirty="0"/>
              <a:t>Dollars total Title III C1, C2 and NSIP funding </a:t>
            </a:r>
          </a:p>
        </p:txBody>
      </p:sp>
    </p:spTree>
    <p:custDataLst>
      <p:tags r:id="rId1"/>
    </p:custDataLst>
    <p:extLst>
      <p:ext uri="{BB962C8B-B14F-4D97-AF65-F5344CB8AC3E}">
        <p14:creationId xmlns:p14="http://schemas.microsoft.com/office/powerpoint/2010/main" val="1149518029"/>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p:txBody>
          <a:bodyPr/>
          <a:lstStyle/>
          <a:p>
            <a:r>
              <a:rPr lang="en-US" dirty="0"/>
              <a:t>Donation box should be available:</a:t>
            </a:r>
          </a:p>
          <a:p>
            <a:pPr lvl="1"/>
            <a:r>
              <a:rPr lang="en-US" dirty="0"/>
              <a:t>During all service times</a:t>
            </a:r>
          </a:p>
          <a:p>
            <a:pPr lvl="1"/>
            <a:r>
              <a:rPr lang="en-US" dirty="0"/>
              <a:t>Reasonable amount of time before &amp; after service</a:t>
            </a:r>
          </a:p>
          <a:p>
            <a:r>
              <a:rPr lang="en-US" dirty="0"/>
              <a:t>Should be counted, recorded &amp; secured at least daily</a:t>
            </a:r>
            <a:br>
              <a:rPr lang="en-US" dirty="0"/>
            </a:br>
            <a:r>
              <a:rPr lang="en-US" dirty="0"/>
              <a:t>see Focus Area  8</a:t>
            </a:r>
          </a:p>
        </p:txBody>
      </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p:txBody>
          <a:bodyPr/>
          <a:lstStyle/>
          <a:p>
            <a:r>
              <a:rPr lang="en-US" dirty="0"/>
              <a:t>When Donations Are Accepted</a:t>
            </a:r>
          </a:p>
        </p:txBody>
      </p:sp>
    </p:spTree>
    <p:custDataLst>
      <p:tags r:id="rId1"/>
    </p:custDataLst>
    <p:extLst>
      <p:ext uri="{BB962C8B-B14F-4D97-AF65-F5344CB8AC3E}">
        <p14:creationId xmlns:p14="http://schemas.microsoft.com/office/powerpoint/2010/main" val="2164201385"/>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p:txBody>
          <a:bodyPr>
            <a:normAutofit/>
          </a:bodyPr>
          <a:lstStyle/>
          <a:p>
            <a:r>
              <a:rPr lang="en-US" dirty="0"/>
              <a:t>For each service:</a:t>
            </a:r>
          </a:p>
          <a:p>
            <a:pPr lvl="1"/>
            <a:r>
              <a:rPr lang="en-US" dirty="0"/>
              <a:t>Donation box properly placed &amp; secured</a:t>
            </a:r>
          </a:p>
          <a:p>
            <a:pPr lvl="1"/>
            <a:r>
              <a:rPr lang="en-US" dirty="0"/>
              <a:t>Voluntary contribution amount clearly posted</a:t>
            </a:r>
          </a:p>
          <a:p>
            <a:pPr lvl="1"/>
            <a:r>
              <a:rPr lang="en-US" dirty="0"/>
              <a:t>Staff &amp; volunteers properly trained on donation guidance &amp;</a:t>
            </a:r>
            <a:br>
              <a:rPr lang="en-US" dirty="0"/>
            </a:br>
            <a:r>
              <a:rPr lang="en-US" dirty="0"/>
              <a:t>approved  procedures</a:t>
            </a:r>
          </a:p>
          <a:p>
            <a:pPr lvl="1"/>
            <a:r>
              <a:rPr lang="en-US" dirty="0"/>
              <a:t>Privacy provided</a:t>
            </a:r>
          </a:p>
          <a:p>
            <a:r>
              <a:rPr lang="en-US" dirty="0"/>
              <a:t>“Under no circumstances may </a:t>
            </a:r>
            <a:r>
              <a:rPr lang="en-US"/>
              <a:t>a nutrition provider deny </a:t>
            </a:r>
            <a:r>
              <a:rPr lang="en-US" dirty="0"/>
              <a:t>services to an eligible consumer because of the consumer’s inability or choice not to make a contribution or donation to the program.”</a:t>
            </a: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p:txBody>
          <a:bodyPr/>
          <a:lstStyle/>
          <a:p>
            <a:r>
              <a:rPr lang="en-US" dirty="0"/>
              <a:t>How to Ensure Proper Donation Processes</a:t>
            </a:r>
          </a:p>
        </p:txBody>
      </p:sp>
    </p:spTree>
    <p:custDataLst>
      <p:tags r:id="rId1"/>
    </p:custDataLst>
    <p:extLst>
      <p:ext uri="{BB962C8B-B14F-4D97-AF65-F5344CB8AC3E}">
        <p14:creationId xmlns:p14="http://schemas.microsoft.com/office/powerpoint/2010/main" val="2011268378"/>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701CA-157F-4E39-8AFE-9801080FED95}"/>
              </a:ext>
            </a:extLst>
          </p:cNvPr>
          <p:cNvSpPr>
            <a:spLocks noGrp="1"/>
          </p:cNvSpPr>
          <p:nvPr>
            <p:ph type="title"/>
          </p:nvPr>
        </p:nvSpPr>
        <p:spPr/>
        <p:txBody>
          <a:bodyPr/>
          <a:lstStyle/>
          <a:p>
            <a:r>
              <a:rPr lang="en-US" dirty="0"/>
              <a:t>Your Donations Toolkit</a:t>
            </a:r>
          </a:p>
        </p:txBody>
      </p:sp>
      <p:sp>
        <p:nvSpPr>
          <p:cNvPr id="3" name="Content Placeholder 2">
            <a:extLst>
              <a:ext uri="{FF2B5EF4-FFF2-40B4-BE49-F238E27FC236}">
                <a16:creationId xmlns:a16="http://schemas.microsoft.com/office/drawing/2014/main" id="{B810EAD0-8299-494E-B4C2-C8DD4914E2FD}"/>
              </a:ext>
            </a:extLst>
          </p:cNvPr>
          <p:cNvSpPr>
            <a:spLocks noGrp="1"/>
          </p:cNvSpPr>
          <p:nvPr>
            <p:ph sz="quarter" idx="16"/>
          </p:nvPr>
        </p:nvSpPr>
        <p:spPr/>
        <p:txBody>
          <a:bodyPr/>
          <a:lstStyle/>
          <a:p>
            <a:pPr lvl="0"/>
            <a:r>
              <a:rPr lang="en-US" dirty="0"/>
              <a:t>Voluntary Contributions Guidance</a:t>
            </a:r>
            <a:br>
              <a:rPr lang="en-US" dirty="0"/>
            </a:br>
            <a:r>
              <a:rPr lang="en-US" sz="2000" i="1" dirty="0"/>
              <a:t>(FA07_VoluntaryContributionsGuidance)</a:t>
            </a:r>
          </a:p>
          <a:p>
            <a:pPr marL="0" indent="0">
              <a:buNone/>
            </a:pPr>
            <a:endParaRPr lang="en-US" dirty="0"/>
          </a:p>
        </p:txBody>
      </p:sp>
      <p:sp>
        <p:nvSpPr>
          <p:cNvPr id="5" name="TextBox 4">
            <a:extLst>
              <a:ext uri="{FF2B5EF4-FFF2-40B4-BE49-F238E27FC236}">
                <a16:creationId xmlns:a16="http://schemas.microsoft.com/office/drawing/2014/main" id="{E070F0BD-95C5-4DCC-922C-C9BD27B4ECAF}"/>
              </a:ext>
            </a:extLst>
          </p:cNvPr>
          <p:cNvSpPr txBox="1"/>
          <p:nvPr/>
        </p:nvSpPr>
        <p:spPr>
          <a:xfrm>
            <a:off x="4700588" y="5715000"/>
            <a:ext cx="3757612" cy="584775"/>
          </a:xfrm>
          <a:prstGeom prst="rect">
            <a:avLst/>
          </a:prstGeom>
          <a:noFill/>
        </p:spPr>
        <p:txBody>
          <a:bodyPr wrap="square" rtlCol="0">
            <a:spAutoFit/>
          </a:bodyPr>
          <a:lstStyle/>
          <a:p>
            <a:pPr algn="ctr"/>
            <a:r>
              <a:rPr lang="en-US" sz="1600" i="1" dirty="0"/>
              <a:t>Items can be found in your training packet or from the </a:t>
            </a:r>
            <a:r>
              <a:rPr lang="en-US" sz="1600" i="1" dirty="0">
                <a:hlinkClick r:id="rId4"/>
              </a:rPr>
              <a:t>ICOA website</a:t>
            </a:r>
            <a:endParaRPr lang="en-US" sz="1600" i="1" dirty="0"/>
          </a:p>
        </p:txBody>
      </p:sp>
    </p:spTree>
    <p:custDataLst>
      <p:tags r:id="rId1"/>
    </p:custDataLst>
    <p:extLst>
      <p:ext uri="{BB962C8B-B14F-4D97-AF65-F5344CB8AC3E}">
        <p14:creationId xmlns:p14="http://schemas.microsoft.com/office/powerpoint/2010/main" val="3169759488"/>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AA703-3C00-488C-AD5F-4BD2FCFB9A12}"/>
              </a:ext>
            </a:extLst>
          </p:cNvPr>
          <p:cNvSpPr>
            <a:spLocks noGrp="1"/>
          </p:cNvSpPr>
          <p:nvPr>
            <p:ph type="title"/>
          </p:nvPr>
        </p:nvSpPr>
        <p:spPr/>
        <p:txBody>
          <a:bodyPr/>
          <a:lstStyle/>
          <a:p>
            <a:r>
              <a:rPr lang="en-US" dirty="0"/>
              <a:t>Summing It Up: Donations &amp; Donation Box Placement</a:t>
            </a:r>
          </a:p>
        </p:txBody>
      </p:sp>
      <p:sp>
        <p:nvSpPr>
          <p:cNvPr id="3" name="Content Placeholder 2">
            <a:extLst>
              <a:ext uri="{FF2B5EF4-FFF2-40B4-BE49-F238E27FC236}">
                <a16:creationId xmlns:a16="http://schemas.microsoft.com/office/drawing/2014/main" id="{3A01B5A1-8B39-4485-BCF4-C3E1108924B5}"/>
              </a:ext>
            </a:extLst>
          </p:cNvPr>
          <p:cNvSpPr>
            <a:spLocks noGrp="1"/>
          </p:cNvSpPr>
          <p:nvPr>
            <p:ph sz="quarter" idx="16"/>
          </p:nvPr>
        </p:nvSpPr>
        <p:spPr/>
        <p:txBody>
          <a:bodyPr>
            <a:normAutofit fontScale="70000" lnSpcReduction="20000"/>
          </a:bodyPr>
          <a:lstStyle/>
          <a:p>
            <a:r>
              <a:rPr lang="en-US" sz="3400" dirty="0"/>
              <a:t>Focus Area 7</a:t>
            </a:r>
          </a:p>
          <a:p>
            <a:pPr marL="285750" lvl="0" indent="-285750" algn="l">
              <a:buFont typeface="Wingdings" panose="05000000000000000000" pitchFamily="2" charset="2"/>
              <a:buChar char="ü"/>
            </a:pPr>
            <a:r>
              <a:rPr lang="en-US" sz="3400" b="0" dirty="0"/>
              <a:t>Donations &amp; donation box placement </a:t>
            </a:r>
          </a:p>
          <a:p>
            <a:pPr marL="457200" lvl="0" indent="-457200" algn="l">
              <a:buFont typeface="Wingdings" panose="05000000000000000000" pitchFamily="2" charset="2"/>
              <a:buChar char="§"/>
            </a:pPr>
            <a:r>
              <a:rPr lang="en-US" sz="3400" b="0" dirty="0"/>
              <a:t>Train all staff &amp; volunteers</a:t>
            </a:r>
          </a:p>
          <a:p>
            <a:pPr marL="457200" indent="-457200" algn="l">
              <a:buFont typeface="Wingdings" panose="05000000000000000000" pitchFamily="2" charset="2"/>
              <a:buChar char="§"/>
            </a:pPr>
            <a:r>
              <a:rPr lang="en-US" sz="3400" b="0" dirty="0"/>
              <a:t>Ensure proper placement, signage &amp; security</a:t>
            </a:r>
          </a:p>
          <a:p>
            <a:pPr marL="457200" indent="-457200" algn="l">
              <a:buFont typeface="Wingdings" panose="05000000000000000000" pitchFamily="2" charset="2"/>
              <a:buChar char="§"/>
            </a:pPr>
            <a:r>
              <a:rPr lang="en-US" sz="3400" b="0" dirty="0"/>
              <a:t>Must be voluntary &amp; confidential</a:t>
            </a:r>
          </a:p>
          <a:p>
            <a:pPr marL="457200" indent="-457200" algn="l">
              <a:buFont typeface="Wingdings" panose="05000000000000000000" pitchFamily="2" charset="2"/>
              <a:buChar char="§"/>
            </a:pPr>
            <a:r>
              <a:rPr lang="en-US" sz="3400" b="0" dirty="0"/>
              <a:t>Meals can never be withheld based on donation</a:t>
            </a:r>
          </a:p>
        </p:txBody>
      </p:sp>
    </p:spTree>
    <p:custDataLst>
      <p:tags r:id="rId1"/>
    </p:custDataLst>
    <p:extLst>
      <p:ext uri="{BB962C8B-B14F-4D97-AF65-F5344CB8AC3E}">
        <p14:creationId xmlns:p14="http://schemas.microsoft.com/office/powerpoint/2010/main" val="1745139446"/>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E972092-74EE-47CB-9009-24CD828AAF3D}"/>
              </a:ext>
            </a:extLst>
          </p:cNvPr>
          <p:cNvSpPr>
            <a:spLocks noGrp="1"/>
          </p:cNvSpPr>
          <p:nvPr>
            <p:ph type="title"/>
          </p:nvPr>
        </p:nvSpPr>
        <p:spPr/>
        <p:txBody>
          <a:bodyPr/>
          <a:lstStyle/>
          <a:p>
            <a:r>
              <a:rPr lang="en-US" sz="2000" dirty="0"/>
              <a:t>Focus Area 8:</a:t>
            </a:r>
            <a:br>
              <a:rPr lang="en-US" sz="2000" dirty="0"/>
            </a:br>
            <a:r>
              <a:rPr lang="en-US" dirty="0"/>
              <a:t>Donation Tracking Sheet</a:t>
            </a:r>
          </a:p>
        </p:txBody>
      </p:sp>
    </p:spTree>
    <p:custDataLst>
      <p:tags r:id="rId1"/>
    </p:custDataLst>
    <p:extLst>
      <p:ext uri="{BB962C8B-B14F-4D97-AF65-F5344CB8AC3E}">
        <p14:creationId xmlns:p14="http://schemas.microsoft.com/office/powerpoint/2010/main" val="3592878216"/>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p:txBody>
          <a:bodyPr/>
          <a:lstStyle/>
          <a:p>
            <a:r>
              <a:rPr lang="en-US" dirty="0"/>
              <a:t>Donations required to support nutrition programs</a:t>
            </a:r>
          </a:p>
          <a:p>
            <a:r>
              <a:rPr lang="en-US" dirty="0"/>
              <a:t>AAA contract sets requirements for meal site</a:t>
            </a:r>
            <a:br>
              <a:rPr lang="en-US" dirty="0"/>
            </a:br>
            <a:r>
              <a:rPr lang="en-US" dirty="0"/>
              <a:t>income &amp; in-kind match reporting</a:t>
            </a:r>
          </a:p>
          <a:p>
            <a:pPr lvl="0"/>
            <a:r>
              <a:rPr lang="en-US" dirty="0"/>
              <a:t>Donation totals included with monthly invoice</a:t>
            </a:r>
            <a:br>
              <a:rPr lang="en-US" dirty="0"/>
            </a:br>
            <a:r>
              <a:rPr lang="en-US" dirty="0"/>
              <a:t>See Focus Area 10</a:t>
            </a:r>
          </a:p>
          <a:p>
            <a:pPr lvl="0"/>
            <a:r>
              <a:rPr lang="en-US" dirty="0"/>
              <a:t>Reported to State Legislature &amp; ACL</a:t>
            </a: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p:txBody>
          <a:bodyPr/>
          <a:lstStyle/>
          <a:p>
            <a:r>
              <a:rPr lang="en-US" dirty="0"/>
              <a:t>Why Complete Donation Tracking Sheets</a:t>
            </a:r>
          </a:p>
        </p:txBody>
      </p:sp>
    </p:spTree>
    <p:custDataLst>
      <p:tags r:id="rId1"/>
    </p:custDataLst>
    <p:extLst>
      <p:ext uri="{BB962C8B-B14F-4D97-AF65-F5344CB8AC3E}">
        <p14:creationId xmlns:p14="http://schemas.microsoft.com/office/powerpoint/2010/main" val="574779731"/>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510226-4945-4559-8CAB-366D28CECF1B}"/>
              </a:ext>
            </a:extLst>
          </p:cNvPr>
          <p:cNvSpPr>
            <a:spLocks noGrp="1"/>
          </p:cNvSpPr>
          <p:nvPr>
            <p:ph sz="quarter" idx="16"/>
          </p:nvPr>
        </p:nvSpPr>
        <p:spPr/>
        <p:txBody>
          <a:bodyPr/>
          <a:lstStyle/>
          <a:p>
            <a:r>
              <a:rPr lang="en-US" dirty="0"/>
              <a:t>All Nutrition Program donations</a:t>
            </a:r>
          </a:p>
          <a:p>
            <a:r>
              <a:rPr lang="en-US" dirty="0"/>
              <a:t>All forms of payment</a:t>
            </a:r>
          </a:p>
          <a:p>
            <a:pPr lvl="1"/>
            <a:r>
              <a:rPr lang="en-US" dirty="0"/>
              <a:t>Cash</a:t>
            </a:r>
          </a:p>
          <a:p>
            <a:pPr lvl="1"/>
            <a:r>
              <a:rPr lang="en-US" dirty="0"/>
              <a:t>Checks</a:t>
            </a:r>
          </a:p>
          <a:p>
            <a:pPr lvl="1"/>
            <a:r>
              <a:rPr lang="en-US" dirty="0"/>
              <a:t>Snap</a:t>
            </a:r>
          </a:p>
        </p:txBody>
      </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p:txBody>
          <a:bodyPr/>
          <a:lstStyle/>
          <a:p>
            <a:r>
              <a:rPr lang="en-US" dirty="0"/>
              <a:t>What Should Be Tracked</a:t>
            </a:r>
          </a:p>
        </p:txBody>
      </p:sp>
    </p:spTree>
    <p:custDataLst>
      <p:tags r:id="rId1"/>
    </p:custDataLst>
    <p:extLst>
      <p:ext uri="{BB962C8B-B14F-4D97-AF65-F5344CB8AC3E}">
        <p14:creationId xmlns:p14="http://schemas.microsoft.com/office/powerpoint/2010/main" val="2067916262"/>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p:txBody>
          <a:bodyPr/>
          <a:lstStyle/>
          <a:p>
            <a:r>
              <a:rPr lang="en-US" dirty="0"/>
              <a:t>Recommended after each service</a:t>
            </a:r>
          </a:p>
          <a:p>
            <a:r>
              <a:rPr lang="en-US" dirty="0"/>
              <a:t>Daily totals are best practice</a:t>
            </a:r>
          </a:p>
          <a:p>
            <a:r>
              <a:rPr lang="en-US" dirty="0"/>
              <a:t>Monthly totals required with invoice</a:t>
            </a:r>
          </a:p>
        </p:txBody>
      </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p:txBody>
          <a:bodyPr/>
          <a:lstStyle/>
          <a:p>
            <a:r>
              <a:rPr lang="en-US" dirty="0"/>
              <a:t>When to Count Donations</a:t>
            </a:r>
          </a:p>
        </p:txBody>
      </p:sp>
    </p:spTree>
    <p:custDataLst>
      <p:tags r:id="rId1"/>
    </p:custDataLst>
    <p:extLst>
      <p:ext uri="{BB962C8B-B14F-4D97-AF65-F5344CB8AC3E}">
        <p14:creationId xmlns:p14="http://schemas.microsoft.com/office/powerpoint/2010/main" val="3827456504"/>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p:txBody>
          <a:bodyPr>
            <a:normAutofit/>
          </a:bodyPr>
          <a:lstStyle/>
          <a:p>
            <a:r>
              <a:rPr lang="en-US" dirty="0"/>
              <a:t>Voluntary Contributions/Donation Guidance</a:t>
            </a:r>
          </a:p>
          <a:p>
            <a:pPr lvl="1"/>
            <a:r>
              <a:rPr lang="en-US" dirty="0"/>
              <a:t>Written procedures established &amp; implemented</a:t>
            </a:r>
            <a:br>
              <a:rPr lang="en-US" dirty="0"/>
            </a:br>
            <a:r>
              <a:rPr lang="en-US" dirty="0"/>
              <a:t>safeguard &amp; account for fees &amp; donations:</a:t>
            </a:r>
          </a:p>
          <a:p>
            <a:pPr lvl="1"/>
            <a:r>
              <a:rPr lang="en-US" dirty="0"/>
              <a:t>Two persons count each day </a:t>
            </a:r>
          </a:p>
          <a:p>
            <a:pPr lvl="1"/>
            <a:r>
              <a:rPr lang="en-US" dirty="0"/>
              <a:t>Both sign a for correct amount</a:t>
            </a:r>
          </a:p>
          <a:p>
            <a:pPr lvl="1"/>
            <a:r>
              <a:rPr lang="en-US" dirty="0"/>
              <a:t>Copy kept on file</a:t>
            </a:r>
          </a:p>
          <a:p>
            <a:pPr lvl="1"/>
            <a:r>
              <a:rPr lang="en-US" dirty="0"/>
              <a:t>Sealed daily &amp; deposited or secured until deposited</a:t>
            </a:r>
          </a:p>
          <a:p>
            <a:pPr lvl="1"/>
            <a:r>
              <a:rPr lang="en-US" dirty="0"/>
              <a:t>Deposit receipts reconciled by someone other than person responsible</a:t>
            </a:r>
            <a:br>
              <a:rPr lang="en-US" dirty="0"/>
            </a:br>
            <a:r>
              <a:rPr lang="en-US" dirty="0"/>
              <a:t>for making deposits</a:t>
            </a:r>
          </a:p>
          <a:p>
            <a:r>
              <a:rPr lang="en-US" dirty="0"/>
              <a:t>All funds with documentation reported to Coordinator who </a:t>
            </a:r>
          </a:p>
          <a:p>
            <a:pPr lvl="1"/>
            <a:r>
              <a:rPr lang="en-US" dirty="0"/>
              <a:t>Seals  the donations</a:t>
            </a:r>
          </a:p>
          <a:p>
            <a:pPr lvl="1"/>
            <a:r>
              <a:rPr lang="en-US" dirty="0"/>
              <a:t>Checks for written acknowledgement </a:t>
            </a:r>
          </a:p>
          <a:p>
            <a:pPr lvl="1"/>
            <a:r>
              <a:rPr lang="en-US" dirty="0"/>
              <a:t>Makes the deposit</a:t>
            </a: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p:txBody>
          <a:bodyPr/>
          <a:lstStyle/>
          <a:p>
            <a:r>
              <a:rPr lang="en-US" dirty="0"/>
              <a:t>How to Complete Donation Tracking Sheets</a:t>
            </a:r>
          </a:p>
        </p:txBody>
      </p:sp>
    </p:spTree>
    <p:custDataLst>
      <p:tags r:id="rId1"/>
    </p:custDataLst>
    <p:extLst>
      <p:ext uri="{BB962C8B-B14F-4D97-AF65-F5344CB8AC3E}">
        <p14:creationId xmlns:p14="http://schemas.microsoft.com/office/powerpoint/2010/main" val="3565908326"/>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81065-E708-4659-A2FE-1CEF90070790}"/>
              </a:ext>
            </a:extLst>
          </p:cNvPr>
          <p:cNvSpPr>
            <a:spLocks noGrp="1"/>
          </p:cNvSpPr>
          <p:nvPr>
            <p:ph type="title"/>
          </p:nvPr>
        </p:nvSpPr>
        <p:spPr/>
        <p:txBody>
          <a:bodyPr/>
          <a:lstStyle/>
          <a:p>
            <a:r>
              <a:rPr lang="en-US" dirty="0"/>
              <a:t>Daily Tracking</a:t>
            </a:r>
            <a:br>
              <a:rPr lang="en-US" dirty="0"/>
            </a:br>
            <a:r>
              <a:rPr lang="en-US" dirty="0"/>
              <a:t>Sheet</a:t>
            </a:r>
          </a:p>
        </p:txBody>
      </p:sp>
      <p:pic>
        <p:nvPicPr>
          <p:cNvPr id="3" name="Picture 2" descr="Standardized daily tracking sheet (2019)">
            <a:hlinkClick r:id="rId4" action="ppaction://hlinkfile"/>
            <a:extLst>
              <a:ext uri="{FF2B5EF4-FFF2-40B4-BE49-F238E27FC236}">
                <a16:creationId xmlns:a16="http://schemas.microsoft.com/office/drawing/2014/main" id="{FB68FB90-B720-4D43-BA51-6D9199AB8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2169" y="130408"/>
            <a:ext cx="5080831" cy="6575192"/>
          </a:xfrm>
          <a:prstGeom prst="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720846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EFCF3BE-454E-4D9E-B779-3C6B1AADCDC6}"/>
              </a:ext>
            </a:extLst>
          </p:cNvPr>
          <p:cNvPicPr>
            <a:picLocks noGrp="1" noChangeAspect="1"/>
          </p:cNvPicPr>
          <p:nvPr>
            <p:ph type="pic" sz="quarter" idx="10"/>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3000" y="0"/>
            <a:ext cx="7069170" cy="7069170"/>
          </a:xfrm>
        </p:spPr>
      </p:pic>
      <p:sp>
        <p:nvSpPr>
          <p:cNvPr id="3" name="Title 2">
            <a:extLst>
              <a:ext uri="{FF2B5EF4-FFF2-40B4-BE49-F238E27FC236}">
                <a16:creationId xmlns:a16="http://schemas.microsoft.com/office/drawing/2014/main" id="{8BA73263-DE5B-43F3-9B17-D6DC91AA2EDE}"/>
              </a:ext>
            </a:extLst>
          </p:cNvPr>
          <p:cNvSpPr>
            <a:spLocks noGrp="1"/>
          </p:cNvSpPr>
          <p:nvPr>
            <p:ph type="title"/>
          </p:nvPr>
        </p:nvSpPr>
        <p:spPr>
          <a:xfrm>
            <a:off x="1371600" y="124370"/>
            <a:ext cx="6723584" cy="630897"/>
          </a:xfrm>
        </p:spPr>
        <p:txBody>
          <a:bodyPr/>
          <a:lstStyle/>
          <a:p>
            <a:r>
              <a:rPr lang="en-US" b="1" cap="small" dirty="0">
                <a:effectLst>
                  <a:outerShdw blurRad="38100" dist="38100" dir="2700000" algn="tl">
                    <a:srgbClr val="000000">
                      <a:alpha val="43137"/>
                    </a:srgbClr>
                  </a:outerShdw>
                </a:effectLst>
              </a:rPr>
              <a:t>Area I: 12 Meal Providers</a:t>
            </a:r>
            <a:endParaRPr lang="en-US" b="1" cap="none" dirty="0">
              <a:latin typeface="+mn-lt"/>
            </a:endParaRPr>
          </a:p>
        </p:txBody>
      </p:sp>
      <p:sp>
        <p:nvSpPr>
          <p:cNvPr id="2" name="Text Box 2">
            <a:extLst>
              <a:ext uri="{FF2B5EF4-FFF2-40B4-BE49-F238E27FC236}">
                <a16:creationId xmlns:a16="http://schemas.microsoft.com/office/drawing/2014/main" id="{5C76C5D1-E032-405E-A872-D22C10B159C3}"/>
              </a:ext>
            </a:extLst>
          </p:cNvPr>
          <p:cNvSpPr txBox="1">
            <a:spLocks noChangeArrowheads="1"/>
          </p:cNvSpPr>
          <p:nvPr/>
        </p:nvSpPr>
        <p:spPr bwMode="auto">
          <a:xfrm>
            <a:off x="3352800" y="1387474"/>
            <a:ext cx="3594100" cy="1431926"/>
          </a:xfrm>
          <a:prstGeom prst="rect">
            <a:avLst/>
          </a:prstGeom>
          <a:noFill/>
          <a:ln>
            <a:noFill/>
          </a:ln>
          <a:effectLst/>
          <a:extLst>
            <a:ext uri="{909E8E84-426E-40DD-AFC4-6F175D3DCCD1}">
              <a14:hiddenFill xmlns:a14="http://schemas.microsoft.com/office/drawing/2010/main">
                <a:solidFill>
                  <a:srgbClr val="AE2F25"/>
                </a:solidFill>
              </a14:hiddenFill>
            </a:ext>
            <a:ext uri="{91240B29-F687-4F45-9708-019B960494DF}">
              <a14:hiddenLine xmlns:a14="http://schemas.microsoft.com/office/drawing/2010/main" w="25400" algn="ctr">
                <a:solidFill>
                  <a:srgbClr val="203260"/>
                </a:solidFill>
                <a:miter lim="800000"/>
                <a:headEnd/>
                <a:tailEnd/>
              </a14:hiddenLine>
            </a:ext>
            <a:ext uri="{AF507438-7753-43E0-B8FC-AC1667EBCBE1}">
              <a14:hiddenEffects xmlns:a14="http://schemas.microsoft.com/office/drawing/2010/main">
                <a:effectLst>
                  <a:outerShdw dist="35921" dir="2700000" algn="ctr" rotWithShape="0">
                    <a:srgbClr val="6C0ECB"/>
                  </a:outerShdw>
                </a:effectLst>
              </a14:hiddenEffects>
            </a:ext>
          </a:ex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en-US" altLang="en-US" sz="3600" b="1" dirty="0">
                <a:solidFill>
                  <a:srgbClr val="6C0ECB"/>
                </a:solidFill>
                <a:latin typeface="Calibri" panose="020F0502020204030204" pitchFamily="34" charset="0"/>
              </a:rPr>
              <a:t>138,625</a:t>
            </a:r>
            <a:r>
              <a:rPr kumimoji="0" lang="en-US" altLang="en-US" sz="3600" b="1" i="0" u="none" strike="noStrike" cap="none" normalizeH="0" baseline="0" dirty="0">
                <a:ln>
                  <a:noFill/>
                </a:ln>
                <a:solidFill>
                  <a:srgbClr val="6C0ECB"/>
                </a:solidFill>
                <a:effectLst/>
                <a:latin typeface="Trebuchet MS" panose="020B0603020202020204" pitchFamily="34" charset="0"/>
              </a:rPr>
              <a:t> </a:t>
            </a:r>
            <a:r>
              <a:rPr kumimoji="0" lang="en-US" altLang="en-US" sz="2000" b="1" i="0" u="none" strike="noStrike" cap="none" normalizeH="0" baseline="0" dirty="0">
                <a:ln>
                  <a:noFill/>
                </a:ln>
                <a:solidFill>
                  <a:srgbClr val="6C0ECB"/>
                </a:solidFill>
                <a:effectLst/>
                <a:latin typeface="Trebuchet MS" panose="020B0603020202020204" pitchFamily="34" charset="0"/>
              </a:rPr>
              <a:t>meals provided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62" name="Picture 14" descr="Fork and knife">
            <a:extLst>
              <a:ext uri="{FF2B5EF4-FFF2-40B4-BE49-F238E27FC236}">
                <a16:creationId xmlns:a16="http://schemas.microsoft.com/office/drawing/2014/main" id="{C986BE1C-E526-4A9C-9AE7-1F5ED3B7AC70}"/>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bwMode="auto">
          <a:xfrm>
            <a:off x="2257536" y="1241502"/>
            <a:ext cx="942864" cy="942864"/>
          </a:xfrm>
          <a:prstGeom prst="rect">
            <a:avLst/>
          </a:prstGeom>
          <a:noFill/>
          <a:ln>
            <a:noFill/>
          </a:ln>
          <a:effectLst/>
          <a:extLst>
            <a:ext uri="{909E8E84-426E-40DD-AFC4-6F175D3DCCD1}">
              <a14:hiddenFill xmlns:a14="http://schemas.microsoft.com/office/drawing/2010/main">
                <a:solidFill>
                  <a:srgbClr val="AE2F25"/>
                </a:solidFill>
              </a14:hiddenFill>
            </a:ext>
            <a:ext uri="{91240B29-F687-4F45-9708-019B960494DF}">
              <a14:hiddenLine xmlns:a14="http://schemas.microsoft.com/office/drawing/2010/main" w="25400" algn="ctr">
                <a:solidFill>
                  <a:srgbClr val="203260"/>
                </a:solidFill>
                <a:miter lim="800000"/>
                <a:headEnd/>
                <a:tailEnd/>
              </a14:hiddenLine>
            </a:ext>
            <a:ext uri="{AF507438-7753-43E0-B8FC-AC1667EBCBE1}">
              <a14:hiddenEffects xmlns:a14="http://schemas.microsoft.com/office/drawing/2010/main">
                <a:effectLst>
                  <a:outerShdw dist="35921" dir="2700000" algn="ctr" rotWithShape="0">
                    <a:srgbClr val="6C0ECB"/>
                  </a:outerShdw>
                </a:effectLst>
              </a14:hiddenEffects>
            </a:ext>
          </a:extLst>
        </p:spPr>
      </p:pic>
      <p:pic>
        <p:nvPicPr>
          <p:cNvPr id="2066" name="Picture 18" descr="Person icon">
            <a:extLst>
              <a:ext uri="{FF2B5EF4-FFF2-40B4-BE49-F238E27FC236}">
                <a16:creationId xmlns:a16="http://schemas.microsoft.com/office/drawing/2014/main" id="{361274FB-CCCD-4F5D-BB17-A6621479BF9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25131" y="5010654"/>
            <a:ext cx="614362" cy="639763"/>
          </a:xfrm>
          <a:prstGeom prst="rect">
            <a:avLst/>
          </a:prstGeom>
          <a:noFill/>
          <a:ln>
            <a:noFill/>
          </a:ln>
          <a:effectLst/>
          <a:extLst>
            <a:ext uri="{909E8E84-426E-40DD-AFC4-6F175D3DCCD1}">
              <a14:hiddenFill xmlns:a14="http://schemas.microsoft.com/office/drawing/2010/main">
                <a:solidFill>
                  <a:srgbClr val="AE2F25"/>
                </a:solidFill>
              </a14:hiddenFill>
            </a:ext>
            <a:ext uri="{91240B29-F687-4F45-9708-019B960494DF}">
              <a14:hiddenLine xmlns:a14="http://schemas.microsoft.com/office/drawing/2010/main" w="25400" algn="ctr">
                <a:solidFill>
                  <a:srgbClr val="203260"/>
                </a:solidFill>
                <a:miter lim="800000"/>
                <a:headEnd/>
                <a:tailEnd/>
              </a14:hiddenLine>
            </a:ext>
            <a:ext uri="{AF507438-7753-43E0-B8FC-AC1667EBCBE1}">
              <a14:hiddenEffects xmlns:a14="http://schemas.microsoft.com/office/drawing/2010/main">
                <a:effectLst>
                  <a:outerShdw dist="35921" dir="2700000" algn="ctr" rotWithShape="0">
                    <a:srgbClr val="6C0ECB"/>
                  </a:outerShdw>
                </a:effectLst>
              </a14:hiddenEffects>
            </a:ext>
          </a:extLst>
        </p:spPr>
      </p:pic>
      <p:sp>
        <p:nvSpPr>
          <p:cNvPr id="15" name="Text Box 20">
            <a:extLst>
              <a:ext uri="{FF2B5EF4-FFF2-40B4-BE49-F238E27FC236}">
                <a16:creationId xmlns:a16="http://schemas.microsoft.com/office/drawing/2014/main" id="{EBC5080C-E216-42AE-8E41-1C92A5F18D68}"/>
              </a:ext>
            </a:extLst>
          </p:cNvPr>
          <p:cNvSpPr txBox="1">
            <a:spLocks noChangeArrowheads="1"/>
          </p:cNvSpPr>
          <p:nvPr/>
        </p:nvSpPr>
        <p:spPr bwMode="auto">
          <a:xfrm>
            <a:off x="4357721" y="2514600"/>
            <a:ext cx="2497138" cy="639763"/>
          </a:xfrm>
          <a:prstGeom prst="rect">
            <a:avLst/>
          </a:prstGeom>
          <a:noFill/>
          <a:ln>
            <a:noFill/>
          </a:ln>
          <a:effectLst/>
          <a:extLst>
            <a:ext uri="{909E8E84-426E-40DD-AFC4-6F175D3DCCD1}">
              <a14:hiddenFill xmlns:a14="http://schemas.microsoft.com/office/drawing/2010/main">
                <a:solidFill>
                  <a:srgbClr val="AE2F25"/>
                </a:solidFill>
              </a14:hiddenFill>
            </a:ext>
            <a:ext uri="{91240B29-F687-4F45-9708-019B960494DF}">
              <a14:hiddenLine xmlns:a14="http://schemas.microsoft.com/office/drawing/2010/main" w="25400" algn="ctr">
                <a:solidFill>
                  <a:srgbClr val="203260"/>
                </a:solidFill>
                <a:miter lim="800000"/>
                <a:headEnd/>
                <a:tailEnd/>
              </a14:hiddenLine>
            </a:ext>
            <a:ext uri="{AF507438-7753-43E0-B8FC-AC1667EBCBE1}">
              <a14:hiddenEffects xmlns:a14="http://schemas.microsoft.com/office/drawing/2010/main">
                <a:effectLst>
                  <a:outerShdw dist="35921" dir="2700000" algn="ctr" rotWithShape="0">
                    <a:srgbClr val="6C0ECB"/>
                  </a:outerShdw>
                </a:effectLst>
              </a14:hiddenEffects>
            </a:ext>
          </a:ex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en-US" altLang="en-US" sz="3600" b="1" dirty="0">
                <a:solidFill>
                  <a:srgbClr val="6C0ECB"/>
                </a:solidFill>
                <a:latin typeface="Trebuchet MS" panose="020B0603020202020204" pitchFamily="34" charset="0"/>
              </a:rPr>
              <a:t>2,435 </a:t>
            </a:r>
            <a:r>
              <a:rPr kumimoji="0" lang="en-US" altLang="en-US" sz="2000" b="1" i="0" u="none" strike="noStrike" cap="none" normalizeH="0" baseline="0" dirty="0">
                <a:ln>
                  <a:noFill/>
                </a:ln>
                <a:solidFill>
                  <a:srgbClr val="6C0ECB"/>
                </a:solidFill>
                <a:effectLst/>
                <a:latin typeface="Trebuchet MS" panose="020B0603020202020204" pitchFamily="34" charset="0"/>
              </a:rPr>
              <a:t>clients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69" name="Picture 21" descr="Users">
            <a:extLst>
              <a:ext uri="{FF2B5EF4-FFF2-40B4-BE49-F238E27FC236}">
                <a16:creationId xmlns:a16="http://schemas.microsoft.com/office/drawing/2014/main" id="{81CFFD04-0BF0-4539-AA80-91FFCE481C88}"/>
              </a:ext>
            </a:extLst>
          </p:cNvPr>
          <p:cNvPicPr>
            <a:picLocks noChangeAspect="1" noChangeArrowheads="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bwMode="auto">
          <a:xfrm>
            <a:off x="2895600" y="2433636"/>
            <a:ext cx="1147764" cy="1147764"/>
          </a:xfrm>
          <a:prstGeom prst="rect">
            <a:avLst/>
          </a:prstGeom>
          <a:noFill/>
          <a:ln>
            <a:noFill/>
          </a:ln>
          <a:effectLst/>
          <a:extLst>
            <a:ext uri="{909E8E84-426E-40DD-AFC4-6F175D3DCCD1}">
              <a14:hiddenFill xmlns:a14="http://schemas.microsoft.com/office/drawing/2010/main">
                <a:solidFill>
                  <a:srgbClr val="AE2F25"/>
                </a:solidFill>
              </a14:hiddenFill>
            </a:ext>
            <a:ext uri="{91240B29-F687-4F45-9708-019B960494DF}">
              <a14:hiddenLine xmlns:a14="http://schemas.microsoft.com/office/drawing/2010/main" w="25400" algn="ctr">
                <a:solidFill>
                  <a:srgbClr val="203260"/>
                </a:solidFill>
                <a:miter lim="800000"/>
                <a:headEnd/>
                <a:tailEnd/>
              </a14:hiddenLine>
            </a:ext>
            <a:ext uri="{AF507438-7753-43E0-B8FC-AC1667EBCBE1}">
              <a14:hiddenEffects xmlns:a14="http://schemas.microsoft.com/office/drawing/2010/main">
                <a:effectLst>
                  <a:outerShdw dist="35921" dir="2700000" algn="ctr" rotWithShape="0">
                    <a:srgbClr val="6C0ECB"/>
                  </a:outerShdw>
                </a:effectLst>
              </a14:hiddenEffects>
            </a:ext>
          </a:extLst>
        </p:spPr>
      </p:pic>
      <p:sp>
        <p:nvSpPr>
          <p:cNvPr id="9" name="Text Box 20">
            <a:extLst>
              <a:ext uri="{FF2B5EF4-FFF2-40B4-BE49-F238E27FC236}">
                <a16:creationId xmlns:a16="http://schemas.microsoft.com/office/drawing/2014/main" id="{E23D4DC3-0E28-416B-AE4E-DC4F7A466166}"/>
              </a:ext>
            </a:extLst>
          </p:cNvPr>
          <p:cNvSpPr txBox="1">
            <a:spLocks noChangeArrowheads="1"/>
          </p:cNvSpPr>
          <p:nvPr/>
        </p:nvSpPr>
        <p:spPr bwMode="auto">
          <a:xfrm>
            <a:off x="6034781" y="4370891"/>
            <a:ext cx="2956819" cy="639763"/>
          </a:xfrm>
          <a:prstGeom prst="rect">
            <a:avLst/>
          </a:prstGeom>
          <a:noFill/>
          <a:ln>
            <a:noFill/>
          </a:ln>
          <a:effectLst/>
          <a:extLst>
            <a:ext uri="{909E8E84-426E-40DD-AFC4-6F175D3DCCD1}">
              <a14:hiddenFill xmlns:a14="http://schemas.microsoft.com/office/drawing/2010/main">
                <a:solidFill>
                  <a:srgbClr val="AE2F25"/>
                </a:solidFill>
              </a14:hiddenFill>
            </a:ext>
            <a:ext uri="{91240B29-F687-4F45-9708-019B960494DF}">
              <a14:hiddenLine xmlns:a14="http://schemas.microsoft.com/office/drawing/2010/main" w="25400" algn="ctr">
                <a:solidFill>
                  <a:srgbClr val="203260"/>
                </a:solidFill>
                <a:miter lim="800000"/>
                <a:headEnd/>
                <a:tailEnd/>
              </a14:hiddenLine>
            </a:ext>
            <a:ext uri="{AF507438-7753-43E0-B8FC-AC1667EBCBE1}">
              <a14:hiddenEffects xmlns:a14="http://schemas.microsoft.com/office/drawing/2010/main">
                <a:effectLst>
                  <a:outerShdw dist="35921" dir="2700000" algn="ctr" rotWithShape="0">
                    <a:srgbClr val="6C0ECB"/>
                  </a:outerShdw>
                </a:effectLst>
              </a14:hiddenEffects>
            </a:ext>
          </a:ex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en-US" altLang="en-US" sz="3600" b="1" dirty="0">
                <a:solidFill>
                  <a:srgbClr val="6C0ECB"/>
                </a:solidFill>
                <a:latin typeface="Trebuchet MS" panose="020B0603020202020204" pitchFamily="34" charset="0"/>
              </a:rPr>
              <a:t>$320,697</a:t>
            </a:r>
            <a:r>
              <a:rPr lang="en-US" altLang="en-US" sz="2000" b="1" dirty="0">
                <a:solidFill>
                  <a:srgbClr val="6C0ECB"/>
                </a:solidFill>
                <a:latin typeface="Trebuchet MS" panose="020B0603020202020204" pitchFamily="34" charset="0"/>
              </a:rPr>
              <a:t> </a:t>
            </a:r>
            <a:r>
              <a:rPr kumimoji="0" lang="en-US" altLang="en-US" sz="2000" b="1" i="0" u="none" strike="noStrike" cap="none" normalizeH="0" baseline="0" dirty="0">
                <a:ln>
                  <a:noFill/>
                </a:ln>
                <a:solidFill>
                  <a:srgbClr val="6C0ECB"/>
                </a:solidFill>
                <a:effectLst/>
                <a:latin typeface="Trebuchet MS" panose="020B0603020202020204" pitchFamily="34" charset="0"/>
              </a:rPr>
              <a:t>total provided to Area Nutrition Programs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 name="Picture 5" descr="A close up of a logo&#10;&#10;Description generated with very high confidence">
            <a:extLst>
              <a:ext uri="{FF2B5EF4-FFF2-40B4-BE49-F238E27FC236}">
                <a16:creationId xmlns:a16="http://schemas.microsoft.com/office/drawing/2014/main" id="{4D6FE0E6-87FC-44B9-B587-36070AC0371A}"/>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4641085" y="4412485"/>
            <a:ext cx="1226315" cy="1226315"/>
          </a:xfrm>
          <a:prstGeom prst="rect">
            <a:avLst/>
          </a:prstGeom>
        </p:spPr>
      </p:pic>
      <p:sp>
        <p:nvSpPr>
          <p:cNvPr id="7" name="TextBox 6">
            <a:extLst>
              <a:ext uri="{FF2B5EF4-FFF2-40B4-BE49-F238E27FC236}">
                <a16:creationId xmlns:a16="http://schemas.microsoft.com/office/drawing/2014/main" id="{2CC5C24A-72B3-489B-9D01-192C663240FB}"/>
              </a:ext>
            </a:extLst>
          </p:cNvPr>
          <p:cNvSpPr txBox="1"/>
          <p:nvPr/>
        </p:nvSpPr>
        <p:spPr>
          <a:xfrm>
            <a:off x="4641084" y="6106180"/>
            <a:ext cx="3893315" cy="523220"/>
          </a:xfrm>
          <a:prstGeom prst="rect">
            <a:avLst/>
          </a:prstGeom>
          <a:noFill/>
        </p:spPr>
        <p:txBody>
          <a:bodyPr wrap="square" rtlCol="0">
            <a:spAutoFit/>
          </a:bodyPr>
          <a:lstStyle/>
          <a:p>
            <a:r>
              <a:rPr lang="en-US" sz="1400" dirty="0"/>
              <a:t>Figures from FY2017 (10/01/2016-09/30/2017). </a:t>
            </a:r>
            <a:br>
              <a:rPr lang="en-US" sz="1400" dirty="0"/>
            </a:br>
            <a:r>
              <a:rPr lang="en-US" sz="1400" dirty="0"/>
              <a:t>Dollars total Title III C1, C2 and NSIP funding </a:t>
            </a:r>
          </a:p>
        </p:txBody>
      </p:sp>
    </p:spTree>
    <p:custDataLst>
      <p:tags r:id="rId1"/>
    </p:custDataLst>
    <p:extLst>
      <p:ext uri="{BB962C8B-B14F-4D97-AF65-F5344CB8AC3E}">
        <p14:creationId xmlns:p14="http://schemas.microsoft.com/office/powerpoint/2010/main" val="1283290302"/>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81065-E708-4659-A2FE-1CEF90070790}"/>
              </a:ext>
            </a:extLst>
          </p:cNvPr>
          <p:cNvSpPr>
            <a:spLocks noGrp="1"/>
          </p:cNvSpPr>
          <p:nvPr>
            <p:ph type="title"/>
          </p:nvPr>
        </p:nvSpPr>
        <p:spPr/>
        <p:txBody>
          <a:bodyPr/>
          <a:lstStyle/>
          <a:p>
            <a:r>
              <a:rPr lang="en-US" dirty="0"/>
              <a:t>Monthly Tracking</a:t>
            </a:r>
            <a:br>
              <a:rPr lang="en-US" dirty="0"/>
            </a:br>
            <a:r>
              <a:rPr lang="en-US" dirty="0"/>
              <a:t>Sheet</a:t>
            </a:r>
          </a:p>
        </p:txBody>
      </p:sp>
      <p:pic>
        <p:nvPicPr>
          <p:cNvPr id="3" name="Picture 2" descr="Standardized monthly tracking sheet (2019)">
            <a:hlinkClick r:id="rId4" action="ppaction://hlinkfile"/>
            <a:extLst>
              <a:ext uri="{FF2B5EF4-FFF2-40B4-BE49-F238E27FC236}">
                <a16:creationId xmlns:a16="http://schemas.microsoft.com/office/drawing/2014/main" id="{FB68FB90-B720-4D43-BA51-6D9199AB8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8800" y="1371600"/>
            <a:ext cx="6789299" cy="5246276"/>
          </a:xfrm>
          <a:prstGeom prst="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4162673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701CA-157F-4E39-8AFE-9801080FED95}"/>
              </a:ext>
            </a:extLst>
          </p:cNvPr>
          <p:cNvSpPr>
            <a:spLocks noGrp="1"/>
          </p:cNvSpPr>
          <p:nvPr>
            <p:ph type="title"/>
          </p:nvPr>
        </p:nvSpPr>
        <p:spPr/>
        <p:txBody>
          <a:bodyPr/>
          <a:lstStyle/>
          <a:p>
            <a:r>
              <a:rPr lang="en-US" dirty="0"/>
              <a:t>Your Donation Tracking Sheet Toolkit</a:t>
            </a:r>
          </a:p>
        </p:txBody>
      </p:sp>
      <p:sp>
        <p:nvSpPr>
          <p:cNvPr id="3" name="Content Placeholder 2">
            <a:extLst>
              <a:ext uri="{FF2B5EF4-FFF2-40B4-BE49-F238E27FC236}">
                <a16:creationId xmlns:a16="http://schemas.microsoft.com/office/drawing/2014/main" id="{B810EAD0-8299-494E-B4C2-C8DD4914E2FD}"/>
              </a:ext>
            </a:extLst>
          </p:cNvPr>
          <p:cNvSpPr>
            <a:spLocks noGrp="1"/>
          </p:cNvSpPr>
          <p:nvPr>
            <p:ph sz="quarter" idx="16"/>
          </p:nvPr>
        </p:nvSpPr>
        <p:spPr>
          <a:xfrm>
            <a:off x="4343400" y="431534"/>
            <a:ext cx="4343400" cy="6197866"/>
          </a:xfrm>
        </p:spPr>
        <p:txBody>
          <a:bodyPr/>
          <a:lstStyle/>
          <a:p>
            <a:r>
              <a:rPr lang="en-US" dirty="0"/>
              <a:t>Voluntary Contribution Guidance</a:t>
            </a:r>
            <a:br>
              <a:rPr lang="en-US" dirty="0"/>
            </a:br>
            <a:r>
              <a:rPr lang="en-US" sz="2000" i="1" dirty="0"/>
              <a:t>(FA08_VoluntaryContributions</a:t>
            </a:r>
            <a:br>
              <a:rPr lang="en-US" sz="2000" i="1" dirty="0"/>
            </a:br>
            <a:r>
              <a:rPr lang="en-US" sz="2000" i="1" dirty="0"/>
              <a:t>Guidance)</a:t>
            </a:r>
          </a:p>
          <a:p>
            <a:r>
              <a:rPr lang="en-US" dirty="0"/>
              <a:t>Daily Tracking Sheet</a:t>
            </a:r>
            <a:br>
              <a:rPr lang="en-US" dirty="0"/>
            </a:br>
            <a:r>
              <a:rPr lang="en-US" sz="2000" dirty="0"/>
              <a:t>(</a:t>
            </a:r>
            <a:r>
              <a:rPr lang="en-US" sz="2000" i="1" dirty="0"/>
              <a:t>FA08-DailyDonationTracking </a:t>
            </a:r>
            <a:r>
              <a:rPr lang="en-US" sz="2000" dirty="0"/>
              <a:t>Sheet)</a:t>
            </a:r>
          </a:p>
          <a:p>
            <a:r>
              <a:rPr lang="en-US" dirty="0"/>
              <a:t>Monthly Tracking Sheet</a:t>
            </a:r>
            <a:br>
              <a:rPr lang="en-US" dirty="0"/>
            </a:br>
            <a:r>
              <a:rPr lang="en-US" sz="2000" i="1" dirty="0"/>
              <a:t>(FA08-MonthlyDonationTracking Sheet)</a:t>
            </a:r>
          </a:p>
          <a:p>
            <a:r>
              <a:rPr lang="en-US" dirty="0"/>
              <a:t>Both Sheets in Excel</a:t>
            </a:r>
            <a:br>
              <a:rPr lang="en-US" dirty="0"/>
            </a:br>
            <a:r>
              <a:rPr lang="en-US" dirty="0"/>
              <a:t>(FA08-</a:t>
            </a:r>
            <a:r>
              <a:rPr lang="en-US" sz="2000" i="1" dirty="0"/>
              <a:t>TrackingSheet_Week AndMonth_2010)</a:t>
            </a:r>
          </a:p>
        </p:txBody>
      </p:sp>
      <p:sp>
        <p:nvSpPr>
          <p:cNvPr id="5" name="TextBox 4">
            <a:extLst>
              <a:ext uri="{FF2B5EF4-FFF2-40B4-BE49-F238E27FC236}">
                <a16:creationId xmlns:a16="http://schemas.microsoft.com/office/drawing/2014/main" id="{9FDCE564-43A5-4180-9853-FB129FD4C185}"/>
              </a:ext>
            </a:extLst>
          </p:cNvPr>
          <p:cNvSpPr txBox="1"/>
          <p:nvPr/>
        </p:nvSpPr>
        <p:spPr>
          <a:xfrm>
            <a:off x="4700588" y="5715000"/>
            <a:ext cx="3757612" cy="584775"/>
          </a:xfrm>
          <a:prstGeom prst="rect">
            <a:avLst/>
          </a:prstGeom>
          <a:noFill/>
        </p:spPr>
        <p:txBody>
          <a:bodyPr wrap="square" rtlCol="0">
            <a:spAutoFit/>
          </a:bodyPr>
          <a:lstStyle/>
          <a:p>
            <a:pPr algn="ctr"/>
            <a:r>
              <a:rPr lang="en-US" sz="1600" i="1" dirty="0"/>
              <a:t>Items can be found in your training packet or from the </a:t>
            </a:r>
            <a:r>
              <a:rPr lang="en-US" sz="1600" i="1" dirty="0">
                <a:hlinkClick r:id="rId4"/>
              </a:rPr>
              <a:t>ICOA website</a:t>
            </a:r>
            <a:endParaRPr lang="en-US" sz="1600" i="1" dirty="0"/>
          </a:p>
        </p:txBody>
      </p:sp>
    </p:spTree>
    <p:custDataLst>
      <p:tags r:id="rId1"/>
    </p:custDataLst>
    <p:extLst>
      <p:ext uri="{BB962C8B-B14F-4D97-AF65-F5344CB8AC3E}">
        <p14:creationId xmlns:p14="http://schemas.microsoft.com/office/powerpoint/2010/main" val="2550221539"/>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AA703-3C00-488C-AD5F-4BD2FCFB9A12}"/>
              </a:ext>
            </a:extLst>
          </p:cNvPr>
          <p:cNvSpPr>
            <a:spLocks noGrp="1"/>
          </p:cNvSpPr>
          <p:nvPr>
            <p:ph type="title"/>
          </p:nvPr>
        </p:nvSpPr>
        <p:spPr/>
        <p:txBody>
          <a:bodyPr/>
          <a:lstStyle/>
          <a:p>
            <a:r>
              <a:rPr lang="en-US" dirty="0"/>
              <a:t>Summing It Up: Donation Tracking</a:t>
            </a:r>
          </a:p>
        </p:txBody>
      </p:sp>
      <p:sp>
        <p:nvSpPr>
          <p:cNvPr id="3" name="Content Placeholder 2">
            <a:extLst>
              <a:ext uri="{FF2B5EF4-FFF2-40B4-BE49-F238E27FC236}">
                <a16:creationId xmlns:a16="http://schemas.microsoft.com/office/drawing/2014/main" id="{3A01B5A1-8B39-4485-BCF4-C3E1108924B5}"/>
              </a:ext>
            </a:extLst>
          </p:cNvPr>
          <p:cNvSpPr>
            <a:spLocks noGrp="1"/>
          </p:cNvSpPr>
          <p:nvPr>
            <p:ph sz="quarter" idx="16"/>
          </p:nvPr>
        </p:nvSpPr>
        <p:spPr>
          <a:xfrm>
            <a:off x="4724401" y="990600"/>
            <a:ext cx="3352799" cy="5029200"/>
          </a:xfrm>
        </p:spPr>
        <p:txBody>
          <a:bodyPr>
            <a:normAutofit fontScale="70000" lnSpcReduction="20000"/>
          </a:bodyPr>
          <a:lstStyle/>
          <a:p>
            <a:r>
              <a:rPr lang="en-US" sz="3100" dirty="0"/>
              <a:t>Focus Area 8</a:t>
            </a:r>
          </a:p>
          <a:p>
            <a:pPr marL="457200" indent="-457200" algn="l">
              <a:buFont typeface="Wingdings" panose="05000000000000000000" pitchFamily="2" charset="2"/>
              <a:buChar char="ü"/>
            </a:pPr>
            <a:r>
              <a:rPr lang="en-US" sz="3100" b="0"/>
              <a:t>Donation tracking sheet</a:t>
            </a:r>
            <a:endParaRPr lang="en-US" sz="3100" b="0" dirty="0"/>
          </a:p>
          <a:p>
            <a:pPr marL="457200" indent="-457200" algn="l">
              <a:buFont typeface="Wingdings" panose="05000000000000000000" pitchFamily="2" charset="2"/>
              <a:buChar char="§"/>
            </a:pPr>
            <a:r>
              <a:rPr lang="en-US" sz="3100" b="0" dirty="0"/>
              <a:t>Use provided tracking sheets to document donations</a:t>
            </a:r>
          </a:p>
          <a:p>
            <a:pPr marL="457200" indent="-457200" algn="l">
              <a:buFont typeface="Wingdings" panose="05000000000000000000" pitchFamily="2" charset="2"/>
              <a:buChar char="§"/>
            </a:pPr>
            <a:r>
              <a:rPr lang="en-US" sz="3100" b="0" dirty="0"/>
              <a:t>Guidance states several processes to follow</a:t>
            </a:r>
          </a:p>
          <a:p>
            <a:pPr lvl="1">
              <a:buFont typeface="Wingdings" panose="05000000000000000000" pitchFamily="2" charset="2"/>
              <a:buChar char="§"/>
            </a:pPr>
            <a:r>
              <a:rPr lang="en-US" sz="3100" dirty="0"/>
              <a:t>Double-check calculations</a:t>
            </a:r>
          </a:p>
          <a:p>
            <a:pPr marL="457200" indent="-457200" algn="l">
              <a:buFont typeface="Wingdings" panose="05000000000000000000" pitchFamily="2" charset="2"/>
              <a:buChar char="§"/>
            </a:pPr>
            <a:r>
              <a:rPr lang="en-US" sz="3100" b="0" dirty="0"/>
              <a:t>Coordinator includes donation amounts on invoices</a:t>
            </a:r>
          </a:p>
          <a:p>
            <a:pPr marL="457200" indent="-457200" algn="l">
              <a:buFont typeface="Wingdings" panose="05000000000000000000" pitchFamily="2" charset="2"/>
              <a:buChar char="§"/>
            </a:pPr>
            <a:r>
              <a:rPr lang="en-US" sz="3100" b="0" dirty="0"/>
              <a:t>Numbers reported to State &amp; Federal stakeholders</a:t>
            </a:r>
          </a:p>
        </p:txBody>
      </p:sp>
    </p:spTree>
    <p:custDataLst>
      <p:tags r:id="rId1"/>
    </p:custDataLst>
    <p:extLst>
      <p:ext uri="{BB962C8B-B14F-4D97-AF65-F5344CB8AC3E}">
        <p14:creationId xmlns:p14="http://schemas.microsoft.com/office/powerpoint/2010/main" val="29989664"/>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E972092-74EE-47CB-9009-24CD828AAF3D}"/>
              </a:ext>
            </a:extLst>
          </p:cNvPr>
          <p:cNvSpPr>
            <a:spLocks noGrp="1"/>
          </p:cNvSpPr>
          <p:nvPr>
            <p:ph type="title"/>
          </p:nvPr>
        </p:nvSpPr>
        <p:spPr/>
        <p:txBody>
          <a:bodyPr/>
          <a:lstStyle/>
          <a:p>
            <a:r>
              <a:rPr lang="en-US" sz="2000" dirty="0"/>
              <a:t>Focus Area 9:</a:t>
            </a:r>
            <a:br>
              <a:rPr lang="en-US" sz="2000" dirty="0"/>
            </a:br>
            <a:r>
              <a:rPr lang="en-US" dirty="0"/>
              <a:t>Nutrition Education</a:t>
            </a:r>
          </a:p>
        </p:txBody>
      </p:sp>
    </p:spTree>
    <p:custDataLst>
      <p:tags r:id="rId1"/>
    </p:custDataLst>
    <p:extLst>
      <p:ext uri="{BB962C8B-B14F-4D97-AF65-F5344CB8AC3E}">
        <p14:creationId xmlns:p14="http://schemas.microsoft.com/office/powerpoint/2010/main" val="1364561747"/>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p:txBody>
          <a:bodyPr/>
          <a:lstStyle/>
          <a:p>
            <a:r>
              <a:rPr lang="en-US" dirty="0"/>
              <a:t>Required of programs funded by the OAA</a:t>
            </a:r>
          </a:p>
          <a:p>
            <a:r>
              <a:rPr lang="en-US" dirty="0"/>
              <a:t>Enhances health  &amp; wellbeing</a:t>
            </a:r>
          </a:p>
          <a:p>
            <a:r>
              <a:rPr lang="en-US" dirty="0"/>
              <a:t>Clarifies optimal nutrient intake concept </a:t>
            </a:r>
          </a:p>
          <a:p>
            <a:r>
              <a:rPr lang="en-US" dirty="0"/>
              <a:t>Engages clients using a variety of delivery methods</a:t>
            </a:r>
          </a:p>
          <a:p>
            <a:r>
              <a:rPr lang="en-US" dirty="0"/>
              <a:t>Takes advantage of face-to-face contact to increase</a:t>
            </a:r>
            <a:br>
              <a:rPr lang="en-US" dirty="0"/>
            </a:br>
            <a:r>
              <a:rPr lang="en-US" dirty="0"/>
              <a:t>nutrition awareness</a:t>
            </a: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p:txBody>
          <a:bodyPr/>
          <a:lstStyle/>
          <a:p>
            <a:r>
              <a:rPr lang="en-US" dirty="0"/>
              <a:t>Why Provide Nutrition Education</a:t>
            </a:r>
          </a:p>
        </p:txBody>
      </p:sp>
    </p:spTree>
    <p:custDataLst>
      <p:tags r:id="rId1"/>
    </p:custDataLst>
    <p:extLst>
      <p:ext uri="{BB962C8B-B14F-4D97-AF65-F5344CB8AC3E}">
        <p14:creationId xmlns:p14="http://schemas.microsoft.com/office/powerpoint/2010/main" val="3011190308"/>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510226-4945-4559-8CAB-366D28CECF1B}"/>
              </a:ext>
            </a:extLst>
          </p:cNvPr>
          <p:cNvSpPr>
            <a:spLocks noGrp="1"/>
          </p:cNvSpPr>
          <p:nvPr>
            <p:ph sz="quarter" idx="16"/>
          </p:nvPr>
        </p:nvSpPr>
        <p:spPr/>
        <p:txBody>
          <a:bodyPr/>
          <a:lstStyle/>
          <a:p>
            <a:r>
              <a:rPr lang="en-US" dirty="0"/>
              <a:t>Useful information about healthy eating &amp; </a:t>
            </a:r>
            <a:br>
              <a:rPr lang="en-US" dirty="0"/>
            </a:br>
            <a:r>
              <a:rPr lang="en-US" dirty="0"/>
              <a:t>lifestyle choices</a:t>
            </a:r>
          </a:p>
          <a:p>
            <a:r>
              <a:rPr lang="en-US" dirty="0"/>
              <a:t>Food-related topics including shopping, selection, preparation</a:t>
            </a:r>
            <a:br>
              <a:rPr lang="en-US" dirty="0"/>
            </a:br>
            <a:r>
              <a:rPr lang="en-US" dirty="0"/>
              <a:t>storage, micro/macronutrient &amp; alternative choices</a:t>
            </a:r>
          </a:p>
          <a:p>
            <a:r>
              <a:rPr lang="en-US" dirty="0"/>
              <a:t>Physical activity</a:t>
            </a:r>
          </a:p>
          <a:p>
            <a:r>
              <a:rPr lang="en-US" dirty="0"/>
              <a:t>Holistic wellness</a:t>
            </a:r>
          </a:p>
          <a:p>
            <a:r>
              <a:rPr lang="en-US" dirty="0"/>
              <a:t>Provided in any useful format</a:t>
            </a:r>
          </a:p>
          <a:p>
            <a:r>
              <a:rPr lang="en-US" dirty="0"/>
              <a:t>Provides knowledge, skills &amp; attitudes that assist consumers in improving their health &amp; wellbeing</a:t>
            </a:r>
          </a:p>
        </p:txBody>
      </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p:txBody>
          <a:bodyPr/>
          <a:lstStyle/>
          <a:p>
            <a:r>
              <a:rPr lang="en-US" dirty="0"/>
              <a:t>What Nutrition Education Includes</a:t>
            </a:r>
          </a:p>
        </p:txBody>
      </p:sp>
    </p:spTree>
    <p:custDataLst>
      <p:tags r:id="rId1"/>
    </p:custDataLst>
    <p:extLst>
      <p:ext uri="{BB962C8B-B14F-4D97-AF65-F5344CB8AC3E}">
        <p14:creationId xmlns:p14="http://schemas.microsoft.com/office/powerpoint/2010/main" val="2959873449"/>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p:txBody>
          <a:bodyPr/>
          <a:lstStyle/>
          <a:p>
            <a:r>
              <a:rPr lang="en-US" dirty="0"/>
              <a:t>Generally at meal site, before or after meal times</a:t>
            </a:r>
          </a:p>
          <a:p>
            <a:r>
              <a:rPr lang="en-US" dirty="0"/>
              <a:t>Required at least quarterly (once every three months)</a:t>
            </a:r>
          </a:p>
          <a:p>
            <a:r>
              <a:rPr lang="en-US" dirty="0"/>
              <a:t>Preferred monthly</a:t>
            </a:r>
          </a:p>
        </p:txBody>
      </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p:txBody>
          <a:bodyPr/>
          <a:lstStyle/>
          <a:p>
            <a:r>
              <a:rPr lang="en-US" dirty="0"/>
              <a:t>When to Provide Nutrition Education</a:t>
            </a:r>
          </a:p>
        </p:txBody>
      </p:sp>
    </p:spTree>
    <p:custDataLst>
      <p:tags r:id="rId1"/>
    </p:custDataLst>
    <p:extLst>
      <p:ext uri="{BB962C8B-B14F-4D97-AF65-F5344CB8AC3E}">
        <p14:creationId xmlns:p14="http://schemas.microsoft.com/office/powerpoint/2010/main" val="275774589"/>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p:txBody>
          <a:bodyPr/>
          <a:lstStyle/>
          <a:p>
            <a:pPr lvl="0"/>
            <a:r>
              <a:rPr lang="en-US" dirty="0"/>
              <a:t>Nutrition flier</a:t>
            </a:r>
          </a:p>
          <a:p>
            <a:pPr lvl="0"/>
            <a:r>
              <a:rPr lang="en-US" dirty="0"/>
              <a:t>30-minute presentation</a:t>
            </a:r>
          </a:p>
          <a:p>
            <a:pPr lvl="0"/>
            <a:r>
              <a:rPr lang="en-US" dirty="0"/>
              <a:t>Brochure</a:t>
            </a:r>
          </a:p>
          <a:p>
            <a:pPr lvl="0"/>
            <a:r>
              <a:rPr lang="en-US" dirty="0"/>
              <a:t>Lunch talk</a:t>
            </a:r>
          </a:p>
          <a:p>
            <a:pPr lvl="0"/>
            <a:r>
              <a:rPr lang="en-US" dirty="0"/>
              <a:t>Cooking class</a:t>
            </a:r>
          </a:p>
          <a:p>
            <a:pPr lvl="0"/>
            <a:r>
              <a:rPr lang="en-US" dirty="0"/>
              <a:t>Fresh produce shopping with Dietitian</a:t>
            </a:r>
          </a:p>
          <a:p>
            <a:pPr lvl="0"/>
            <a:r>
              <a:rPr lang="en-US" dirty="0"/>
              <a:t>Write a recipe with Dietitian	</a:t>
            </a:r>
          </a:p>
          <a:p>
            <a:pPr marL="403225" lvl="0" indent="0">
              <a:buNone/>
            </a:pPr>
            <a:endParaRPr lang="en-US" sz="1200" b="1" dirty="0">
              <a:solidFill>
                <a:schemeClr val="accent4">
                  <a:lumMod val="75000"/>
                </a:schemeClr>
              </a:solidFill>
            </a:endParaRPr>
          </a:p>
          <a:p>
            <a:pPr marL="403225" lvl="0" indent="0">
              <a:buNone/>
            </a:pPr>
            <a:r>
              <a:rPr lang="en-US" b="1" dirty="0">
                <a:solidFill>
                  <a:schemeClr val="accent4">
                    <a:lumMod val="75000"/>
                  </a:schemeClr>
                </a:solidFill>
              </a:rPr>
              <a:t>Use your imagination!</a:t>
            </a:r>
            <a:br>
              <a:rPr lang="en-US" b="1" dirty="0">
                <a:solidFill>
                  <a:schemeClr val="accent4">
                    <a:lumMod val="75000"/>
                  </a:schemeClr>
                </a:solidFill>
              </a:rPr>
            </a:br>
            <a:r>
              <a:rPr lang="en-US" b="1" dirty="0">
                <a:solidFill>
                  <a:schemeClr val="accent4">
                    <a:lumMod val="75000"/>
                  </a:schemeClr>
                </a:solidFill>
              </a:rPr>
              <a:t>Make it engaging!</a:t>
            </a: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p:txBody>
          <a:bodyPr/>
          <a:lstStyle/>
          <a:p>
            <a:r>
              <a:rPr lang="en-US" dirty="0"/>
              <a:t>How Education Can Be Presented</a:t>
            </a:r>
          </a:p>
        </p:txBody>
      </p:sp>
      <p:pic>
        <p:nvPicPr>
          <p:cNvPr id="5" name="Picture 4" descr="Female dietician holding fruits and smiling">
            <a:extLst>
              <a:ext uri="{FF2B5EF4-FFF2-40B4-BE49-F238E27FC236}">
                <a16:creationId xmlns:a16="http://schemas.microsoft.com/office/drawing/2014/main" id="{137AAC79-2406-4681-B0A2-7E1305E9F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315" y="4191000"/>
            <a:ext cx="3581285" cy="2388724"/>
          </a:xfrm>
          <a:prstGeom prst="round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4263529210"/>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p:txBody>
          <a:bodyPr/>
          <a:lstStyle/>
          <a:p>
            <a:r>
              <a:rPr lang="en-US" dirty="0"/>
              <a:t>Several sources of content:</a:t>
            </a:r>
          </a:p>
          <a:p>
            <a:pPr lvl="1"/>
            <a:r>
              <a:rPr lang="en-US" dirty="0"/>
              <a:t>Dietitian</a:t>
            </a:r>
          </a:p>
          <a:p>
            <a:pPr lvl="1"/>
            <a:r>
              <a:rPr lang="en-US" dirty="0"/>
              <a:t>AAA</a:t>
            </a:r>
          </a:p>
          <a:p>
            <a:pPr lvl="1"/>
            <a:r>
              <a:rPr lang="en-US" dirty="0"/>
              <a:t> ICOA </a:t>
            </a:r>
          </a:p>
          <a:p>
            <a:pPr lvl="1"/>
            <a:r>
              <a:rPr lang="en-US" dirty="0"/>
              <a:t>Reliable source </a:t>
            </a:r>
          </a:p>
          <a:p>
            <a:pPr lvl="2"/>
            <a:r>
              <a:rPr lang="en-US" dirty="0"/>
              <a:t>choose my plate.gov</a:t>
            </a:r>
          </a:p>
          <a:p>
            <a:pPr lvl="2"/>
            <a:r>
              <a:rPr lang="en-US" dirty="0"/>
              <a:t>US Department of Agriculture</a:t>
            </a:r>
          </a:p>
          <a:p>
            <a:r>
              <a:rPr lang="en-US" dirty="0"/>
              <a:t>Document date, times &amp; materials used </a:t>
            </a:r>
          </a:p>
          <a:p>
            <a:r>
              <a:rPr lang="en-US" dirty="0"/>
              <a:t>Include information on that month’s Invoice</a:t>
            </a:r>
            <a:br>
              <a:rPr lang="en-US" dirty="0"/>
            </a:br>
            <a:r>
              <a:rPr lang="en-US" dirty="0"/>
              <a:t>See Focus Area 10</a:t>
            </a:r>
          </a:p>
          <a:p>
            <a:endParaRPr lang="en-US" dirty="0"/>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p:txBody>
          <a:bodyPr/>
          <a:lstStyle/>
          <a:p>
            <a:r>
              <a:rPr lang="en-US" dirty="0"/>
              <a:t>How to Provide Nutrition Education</a:t>
            </a:r>
          </a:p>
        </p:txBody>
      </p:sp>
    </p:spTree>
    <p:custDataLst>
      <p:tags r:id="rId1"/>
    </p:custDataLst>
    <p:extLst>
      <p:ext uri="{BB962C8B-B14F-4D97-AF65-F5344CB8AC3E}">
        <p14:creationId xmlns:p14="http://schemas.microsoft.com/office/powerpoint/2010/main" val="528247773"/>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032AD-C681-4514-98B1-4C8A2B5E623C}"/>
              </a:ext>
            </a:extLst>
          </p:cNvPr>
          <p:cNvSpPr>
            <a:spLocks noGrp="1"/>
          </p:cNvSpPr>
          <p:nvPr>
            <p:ph type="title"/>
          </p:nvPr>
        </p:nvSpPr>
        <p:spPr/>
        <p:txBody>
          <a:bodyPr>
            <a:normAutofit/>
          </a:bodyPr>
          <a:lstStyle/>
          <a:p>
            <a:r>
              <a:rPr lang="en-US" dirty="0"/>
              <a:t>ChooseMyPlate.gov Food Identification, Use &amp; Nutritional Value Sample</a:t>
            </a:r>
            <a:endParaRPr lang="en-US" sz="2200" i="1" cap="none" dirty="0"/>
          </a:p>
        </p:txBody>
      </p:sp>
      <p:pic>
        <p:nvPicPr>
          <p:cNvPr id="4" name="Picture 3" descr="Image of a newsletter from ChhoseMyPlate.gov, discussing the health benefits of bell peppers">
            <a:hlinkClick r:id="rId4" action="ppaction://hlinkfile"/>
            <a:extLst>
              <a:ext uri="{FF2B5EF4-FFF2-40B4-BE49-F238E27FC236}">
                <a16:creationId xmlns:a16="http://schemas.microsoft.com/office/drawing/2014/main" id="{3D018BAB-A8A5-478E-9BDF-F84C7B2470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2658" y="1694156"/>
            <a:ext cx="6027942" cy="4657955"/>
          </a:xfrm>
          <a:prstGeom prst="rect">
            <a:avLst/>
          </a:prstGeom>
        </p:spPr>
      </p:pic>
    </p:spTree>
    <p:custDataLst>
      <p:tags r:id="rId1"/>
    </p:custDataLst>
    <p:extLst>
      <p:ext uri="{BB962C8B-B14F-4D97-AF65-F5344CB8AC3E}">
        <p14:creationId xmlns:p14="http://schemas.microsoft.com/office/powerpoint/2010/main" val="1076633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EFCF3BE-454E-4D9E-B779-3C6B1AADCDC6}"/>
              </a:ext>
            </a:extLst>
          </p:cNvPr>
          <p:cNvPicPr>
            <a:picLocks noGrp="1" noChangeAspect="1"/>
          </p:cNvPicPr>
          <p:nvPr>
            <p:ph type="pic" sz="quarter" idx="10"/>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3000" y="-58770"/>
            <a:ext cx="7069170" cy="7069170"/>
          </a:xfrm>
        </p:spPr>
      </p:pic>
      <p:sp>
        <p:nvSpPr>
          <p:cNvPr id="3" name="Title 2">
            <a:extLst>
              <a:ext uri="{FF2B5EF4-FFF2-40B4-BE49-F238E27FC236}">
                <a16:creationId xmlns:a16="http://schemas.microsoft.com/office/drawing/2014/main" id="{8BA73263-DE5B-43F3-9B17-D6DC91AA2EDE}"/>
              </a:ext>
            </a:extLst>
          </p:cNvPr>
          <p:cNvSpPr>
            <a:spLocks noGrp="1"/>
          </p:cNvSpPr>
          <p:nvPr>
            <p:ph type="title"/>
          </p:nvPr>
        </p:nvSpPr>
        <p:spPr>
          <a:xfrm>
            <a:off x="1371600" y="124370"/>
            <a:ext cx="6723584" cy="630897"/>
          </a:xfrm>
        </p:spPr>
        <p:txBody>
          <a:bodyPr/>
          <a:lstStyle/>
          <a:p>
            <a:r>
              <a:rPr lang="en-US" b="1" cap="small" dirty="0">
                <a:effectLst>
                  <a:outerShdw blurRad="38100" dist="38100" dir="2700000" algn="tl">
                    <a:srgbClr val="000000">
                      <a:alpha val="43137"/>
                    </a:srgbClr>
                  </a:outerShdw>
                </a:effectLst>
              </a:rPr>
              <a:t>Area II: 13 Meal Providers</a:t>
            </a:r>
            <a:endParaRPr lang="en-US" b="1" cap="none" dirty="0">
              <a:latin typeface="+mn-lt"/>
            </a:endParaRPr>
          </a:p>
        </p:txBody>
      </p:sp>
      <p:sp>
        <p:nvSpPr>
          <p:cNvPr id="2" name="Text Box 2">
            <a:extLst>
              <a:ext uri="{FF2B5EF4-FFF2-40B4-BE49-F238E27FC236}">
                <a16:creationId xmlns:a16="http://schemas.microsoft.com/office/drawing/2014/main" id="{5C76C5D1-E032-405E-A872-D22C10B159C3}"/>
              </a:ext>
            </a:extLst>
          </p:cNvPr>
          <p:cNvSpPr txBox="1">
            <a:spLocks noChangeArrowheads="1"/>
          </p:cNvSpPr>
          <p:nvPr/>
        </p:nvSpPr>
        <p:spPr bwMode="auto">
          <a:xfrm>
            <a:off x="3352800" y="1387474"/>
            <a:ext cx="3594100" cy="1431926"/>
          </a:xfrm>
          <a:prstGeom prst="rect">
            <a:avLst/>
          </a:prstGeom>
          <a:noFill/>
          <a:ln>
            <a:noFill/>
          </a:ln>
          <a:effectLst/>
          <a:extLst>
            <a:ext uri="{909E8E84-426E-40DD-AFC4-6F175D3DCCD1}">
              <a14:hiddenFill xmlns:a14="http://schemas.microsoft.com/office/drawing/2010/main">
                <a:solidFill>
                  <a:srgbClr val="AE2F25"/>
                </a:solidFill>
              </a14:hiddenFill>
            </a:ext>
            <a:ext uri="{91240B29-F687-4F45-9708-019B960494DF}">
              <a14:hiddenLine xmlns:a14="http://schemas.microsoft.com/office/drawing/2010/main" w="25400" algn="ctr">
                <a:solidFill>
                  <a:srgbClr val="203260"/>
                </a:solidFill>
                <a:miter lim="800000"/>
                <a:headEnd/>
                <a:tailEnd/>
              </a14:hiddenLine>
            </a:ext>
            <a:ext uri="{AF507438-7753-43E0-B8FC-AC1667EBCBE1}">
              <a14:hiddenEffects xmlns:a14="http://schemas.microsoft.com/office/drawing/2010/main">
                <a:effectLst>
                  <a:outerShdw dist="35921" dir="2700000" algn="ctr" rotWithShape="0">
                    <a:srgbClr val="6C0ECB"/>
                  </a:outerShdw>
                </a:effectLst>
              </a14:hiddenEffects>
            </a:ext>
          </a:ex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en-US" altLang="en-US" sz="3600" b="1" dirty="0">
                <a:solidFill>
                  <a:srgbClr val="6C0ECB"/>
                </a:solidFill>
                <a:latin typeface="Calibri" panose="020F0502020204030204" pitchFamily="34" charset="0"/>
              </a:rPr>
              <a:t>100,906</a:t>
            </a:r>
            <a:r>
              <a:rPr kumimoji="0" lang="en-US" altLang="en-US" sz="3600" b="1" i="0" u="none" strike="noStrike" cap="none" normalizeH="0" baseline="0" dirty="0">
                <a:ln>
                  <a:noFill/>
                </a:ln>
                <a:solidFill>
                  <a:srgbClr val="6C0ECB"/>
                </a:solidFill>
                <a:effectLst/>
                <a:latin typeface="Trebuchet MS" panose="020B0603020202020204" pitchFamily="34" charset="0"/>
              </a:rPr>
              <a:t> </a:t>
            </a:r>
            <a:r>
              <a:rPr kumimoji="0" lang="en-US" altLang="en-US" sz="2000" b="1" i="0" u="none" strike="noStrike" cap="none" normalizeH="0" baseline="0" dirty="0">
                <a:ln>
                  <a:noFill/>
                </a:ln>
                <a:solidFill>
                  <a:srgbClr val="6C0ECB"/>
                </a:solidFill>
                <a:effectLst/>
                <a:latin typeface="Trebuchet MS" panose="020B0603020202020204" pitchFamily="34" charset="0"/>
              </a:rPr>
              <a:t>meals provided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62" name="Picture 14" descr="Fork and knife">
            <a:extLst>
              <a:ext uri="{FF2B5EF4-FFF2-40B4-BE49-F238E27FC236}">
                <a16:creationId xmlns:a16="http://schemas.microsoft.com/office/drawing/2014/main" id="{C986BE1C-E526-4A9C-9AE7-1F5ED3B7AC70}"/>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bwMode="auto">
          <a:xfrm>
            <a:off x="2257536" y="1241502"/>
            <a:ext cx="942864" cy="942864"/>
          </a:xfrm>
          <a:prstGeom prst="rect">
            <a:avLst/>
          </a:prstGeom>
          <a:noFill/>
          <a:ln>
            <a:noFill/>
          </a:ln>
          <a:effectLst/>
          <a:extLst>
            <a:ext uri="{909E8E84-426E-40DD-AFC4-6F175D3DCCD1}">
              <a14:hiddenFill xmlns:a14="http://schemas.microsoft.com/office/drawing/2010/main">
                <a:solidFill>
                  <a:srgbClr val="AE2F25"/>
                </a:solidFill>
              </a14:hiddenFill>
            </a:ext>
            <a:ext uri="{91240B29-F687-4F45-9708-019B960494DF}">
              <a14:hiddenLine xmlns:a14="http://schemas.microsoft.com/office/drawing/2010/main" w="25400" algn="ctr">
                <a:solidFill>
                  <a:srgbClr val="203260"/>
                </a:solidFill>
                <a:miter lim="800000"/>
                <a:headEnd/>
                <a:tailEnd/>
              </a14:hiddenLine>
            </a:ext>
            <a:ext uri="{AF507438-7753-43E0-B8FC-AC1667EBCBE1}">
              <a14:hiddenEffects xmlns:a14="http://schemas.microsoft.com/office/drawing/2010/main">
                <a:effectLst>
                  <a:outerShdw dist="35921" dir="2700000" algn="ctr" rotWithShape="0">
                    <a:srgbClr val="6C0ECB"/>
                  </a:outerShdw>
                </a:effectLst>
              </a14:hiddenEffects>
            </a:ext>
          </a:extLst>
        </p:spPr>
      </p:pic>
      <p:pic>
        <p:nvPicPr>
          <p:cNvPr id="2066" name="Picture 18" descr="Person icon">
            <a:extLst>
              <a:ext uri="{FF2B5EF4-FFF2-40B4-BE49-F238E27FC236}">
                <a16:creationId xmlns:a16="http://schemas.microsoft.com/office/drawing/2014/main" id="{361274FB-CCCD-4F5D-BB17-A6621479BF9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25131" y="5010654"/>
            <a:ext cx="614362" cy="639763"/>
          </a:xfrm>
          <a:prstGeom prst="rect">
            <a:avLst/>
          </a:prstGeom>
          <a:noFill/>
          <a:ln>
            <a:noFill/>
          </a:ln>
          <a:effectLst/>
          <a:extLst>
            <a:ext uri="{909E8E84-426E-40DD-AFC4-6F175D3DCCD1}">
              <a14:hiddenFill xmlns:a14="http://schemas.microsoft.com/office/drawing/2010/main">
                <a:solidFill>
                  <a:srgbClr val="AE2F25"/>
                </a:solidFill>
              </a14:hiddenFill>
            </a:ext>
            <a:ext uri="{91240B29-F687-4F45-9708-019B960494DF}">
              <a14:hiddenLine xmlns:a14="http://schemas.microsoft.com/office/drawing/2010/main" w="25400" algn="ctr">
                <a:solidFill>
                  <a:srgbClr val="203260"/>
                </a:solidFill>
                <a:miter lim="800000"/>
                <a:headEnd/>
                <a:tailEnd/>
              </a14:hiddenLine>
            </a:ext>
            <a:ext uri="{AF507438-7753-43E0-B8FC-AC1667EBCBE1}">
              <a14:hiddenEffects xmlns:a14="http://schemas.microsoft.com/office/drawing/2010/main">
                <a:effectLst>
                  <a:outerShdw dist="35921" dir="2700000" algn="ctr" rotWithShape="0">
                    <a:srgbClr val="6C0ECB"/>
                  </a:outerShdw>
                </a:effectLst>
              </a14:hiddenEffects>
            </a:ext>
          </a:extLst>
        </p:spPr>
      </p:pic>
      <p:sp>
        <p:nvSpPr>
          <p:cNvPr id="15" name="Text Box 20">
            <a:extLst>
              <a:ext uri="{FF2B5EF4-FFF2-40B4-BE49-F238E27FC236}">
                <a16:creationId xmlns:a16="http://schemas.microsoft.com/office/drawing/2014/main" id="{EBC5080C-E216-42AE-8E41-1C92A5F18D68}"/>
              </a:ext>
            </a:extLst>
          </p:cNvPr>
          <p:cNvSpPr txBox="1">
            <a:spLocks noChangeArrowheads="1"/>
          </p:cNvSpPr>
          <p:nvPr/>
        </p:nvSpPr>
        <p:spPr bwMode="auto">
          <a:xfrm>
            <a:off x="4357721" y="2514600"/>
            <a:ext cx="2497138" cy="639763"/>
          </a:xfrm>
          <a:prstGeom prst="rect">
            <a:avLst/>
          </a:prstGeom>
          <a:noFill/>
          <a:ln>
            <a:noFill/>
          </a:ln>
          <a:effectLst/>
          <a:extLst>
            <a:ext uri="{909E8E84-426E-40DD-AFC4-6F175D3DCCD1}">
              <a14:hiddenFill xmlns:a14="http://schemas.microsoft.com/office/drawing/2010/main">
                <a:solidFill>
                  <a:srgbClr val="AE2F25"/>
                </a:solidFill>
              </a14:hiddenFill>
            </a:ext>
            <a:ext uri="{91240B29-F687-4F45-9708-019B960494DF}">
              <a14:hiddenLine xmlns:a14="http://schemas.microsoft.com/office/drawing/2010/main" w="25400" algn="ctr">
                <a:solidFill>
                  <a:srgbClr val="203260"/>
                </a:solidFill>
                <a:miter lim="800000"/>
                <a:headEnd/>
                <a:tailEnd/>
              </a14:hiddenLine>
            </a:ext>
            <a:ext uri="{AF507438-7753-43E0-B8FC-AC1667EBCBE1}">
              <a14:hiddenEffects xmlns:a14="http://schemas.microsoft.com/office/drawing/2010/main">
                <a:effectLst>
                  <a:outerShdw dist="35921" dir="2700000" algn="ctr" rotWithShape="0">
                    <a:srgbClr val="6C0ECB"/>
                  </a:outerShdw>
                </a:effectLst>
              </a14:hiddenEffects>
            </a:ext>
          </a:ex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en-US" altLang="en-US" sz="3600" b="1" dirty="0">
                <a:solidFill>
                  <a:srgbClr val="6C0ECB"/>
                </a:solidFill>
                <a:latin typeface="Trebuchet MS" panose="020B0603020202020204" pitchFamily="34" charset="0"/>
              </a:rPr>
              <a:t>2,051 </a:t>
            </a:r>
            <a:r>
              <a:rPr kumimoji="0" lang="en-US" altLang="en-US" sz="2000" b="1" i="0" u="none" strike="noStrike" cap="none" normalizeH="0" baseline="0" dirty="0">
                <a:ln>
                  <a:noFill/>
                </a:ln>
                <a:solidFill>
                  <a:srgbClr val="6C0ECB"/>
                </a:solidFill>
                <a:effectLst/>
                <a:latin typeface="Trebuchet MS" panose="020B0603020202020204" pitchFamily="34" charset="0"/>
              </a:rPr>
              <a:t>clients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69" name="Picture 21" descr="Users">
            <a:extLst>
              <a:ext uri="{FF2B5EF4-FFF2-40B4-BE49-F238E27FC236}">
                <a16:creationId xmlns:a16="http://schemas.microsoft.com/office/drawing/2014/main" id="{81CFFD04-0BF0-4539-AA80-91FFCE481C88}"/>
              </a:ext>
            </a:extLst>
          </p:cNvPr>
          <p:cNvPicPr>
            <a:picLocks noChangeAspect="1" noChangeArrowheads="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bwMode="auto">
          <a:xfrm>
            <a:off x="2895600" y="2433636"/>
            <a:ext cx="1147764" cy="1147764"/>
          </a:xfrm>
          <a:prstGeom prst="rect">
            <a:avLst/>
          </a:prstGeom>
          <a:noFill/>
          <a:ln>
            <a:noFill/>
          </a:ln>
          <a:effectLst/>
          <a:extLst>
            <a:ext uri="{909E8E84-426E-40DD-AFC4-6F175D3DCCD1}">
              <a14:hiddenFill xmlns:a14="http://schemas.microsoft.com/office/drawing/2010/main">
                <a:solidFill>
                  <a:srgbClr val="AE2F25"/>
                </a:solidFill>
              </a14:hiddenFill>
            </a:ext>
            <a:ext uri="{91240B29-F687-4F45-9708-019B960494DF}">
              <a14:hiddenLine xmlns:a14="http://schemas.microsoft.com/office/drawing/2010/main" w="25400" algn="ctr">
                <a:solidFill>
                  <a:srgbClr val="203260"/>
                </a:solidFill>
                <a:miter lim="800000"/>
                <a:headEnd/>
                <a:tailEnd/>
              </a14:hiddenLine>
            </a:ext>
            <a:ext uri="{AF507438-7753-43E0-B8FC-AC1667EBCBE1}">
              <a14:hiddenEffects xmlns:a14="http://schemas.microsoft.com/office/drawing/2010/main">
                <a:effectLst>
                  <a:outerShdw dist="35921" dir="2700000" algn="ctr" rotWithShape="0">
                    <a:srgbClr val="6C0ECB"/>
                  </a:outerShdw>
                </a:effectLst>
              </a14:hiddenEffects>
            </a:ext>
          </a:extLst>
        </p:spPr>
      </p:pic>
      <p:sp>
        <p:nvSpPr>
          <p:cNvPr id="9" name="Text Box 20">
            <a:extLst>
              <a:ext uri="{FF2B5EF4-FFF2-40B4-BE49-F238E27FC236}">
                <a16:creationId xmlns:a16="http://schemas.microsoft.com/office/drawing/2014/main" id="{E23D4DC3-0E28-416B-AE4E-DC4F7A466166}"/>
              </a:ext>
            </a:extLst>
          </p:cNvPr>
          <p:cNvSpPr txBox="1">
            <a:spLocks noChangeArrowheads="1"/>
          </p:cNvSpPr>
          <p:nvPr/>
        </p:nvSpPr>
        <p:spPr bwMode="auto">
          <a:xfrm>
            <a:off x="6034781" y="4370891"/>
            <a:ext cx="2956819" cy="639763"/>
          </a:xfrm>
          <a:prstGeom prst="rect">
            <a:avLst/>
          </a:prstGeom>
          <a:noFill/>
          <a:ln>
            <a:noFill/>
          </a:ln>
          <a:effectLst/>
          <a:extLst>
            <a:ext uri="{909E8E84-426E-40DD-AFC4-6F175D3DCCD1}">
              <a14:hiddenFill xmlns:a14="http://schemas.microsoft.com/office/drawing/2010/main">
                <a:solidFill>
                  <a:srgbClr val="AE2F25"/>
                </a:solidFill>
              </a14:hiddenFill>
            </a:ext>
            <a:ext uri="{91240B29-F687-4F45-9708-019B960494DF}">
              <a14:hiddenLine xmlns:a14="http://schemas.microsoft.com/office/drawing/2010/main" w="25400" algn="ctr">
                <a:solidFill>
                  <a:srgbClr val="203260"/>
                </a:solidFill>
                <a:miter lim="800000"/>
                <a:headEnd/>
                <a:tailEnd/>
              </a14:hiddenLine>
            </a:ext>
            <a:ext uri="{AF507438-7753-43E0-B8FC-AC1667EBCBE1}">
              <a14:hiddenEffects xmlns:a14="http://schemas.microsoft.com/office/drawing/2010/main">
                <a:effectLst>
                  <a:outerShdw dist="35921" dir="2700000" algn="ctr" rotWithShape="0">
                    <a:srgbClr val="6C0ECB"/>
                  </a:outerShdw>
                </a:effectLst>
              </a14:hiddenEffects>
            </a:ext>
          </a:ex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en-US" altLang="en-US" sz="3600" b="1" dirty="0">
                <a:solidFill>
                  <a:srgbClr val="6C0ECB"/>
                </a:solidFill>
                <a:latin typeface="Trebuchet MS" panose="020B0603020202020204" pitchFamily="34" charset="0"/>
              </a:rPr>
              <a:t>$204,104</a:t>
            </a:r>
            <a:r>
              <a:rPr lang="en-US" altLang="en-US" sz="2000" b="1" dirty="0">
                <a:solidFill>
                  <a:srgbClr val="6C0ECB"/>
                </a:solidFill>
                <a:latin typeface="Trebuchet MS" panose="020B0603020202020204" pitchFamily="34" charset="0"/>
              </a:rPr>
              <a:t> </a:t>
            </a:r>
            <a:r>
              <a:rPr kumimoji="0" lang="en-US" altLang="en-US" sz="2000" b="1" i="0" u="none" strike="noStrike" cap="none" normalizeH="0" baseline="0" dirty="0">
                <a:ln>
                  <a:noFill/>
                </a:ln>
                <a:solidFill>
                  <a:srgbClr val="6C0ECB"/>
                </a:solidFill>
                <a:effectLst/>
                <a:latin typeface="Trebuchet MS" panose="020B0603020202020204" pitchFamily="34" charset="0"/>
              </a:rPr>
              <a:t>total provided to Area Nutrition Programs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 name="Picture 5" descr="A close up of a logo&#10;&#10;Description generated with very high confidence">
            <a:extLst>
              <a:ext uri="{FF2B5EF4-FFF2-40B4-BE49-F238E27FC236}">
                <a16:creationId xmlns:a16="http://schemas.microsoft.com/office/drawing/2014/main" id="{4D6FE0E6-87FC-44B9-B587-36070AC0371A}"/>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4641085" y="4412485"/>
            <a:ext cx="1226315" cy="1226315"/>
          </a:xfrm>
          <a:prstGeom prst="rect">
            <a:avLst/>
          </a:prstGeom>
        </p:spPr>
      </p:pic>
      <p:sp>
        <p:nvSpPr>
          <p:cNvPr id="7" name="TextBox 6">
            <a:extLst>
              <a:ext uri="{FF2B5EF4-FFF2-40B4-BE49-F238E27FC236}">
                <a16:creationId xmlns:a16="http://schemas.microsoft.com/office/drawing/2014/main" id="{2CC5C24A-72B3-489B-9D01-192C663240FB}"/>
              </a:ext>
            </a:extLst>
          </p:cNvPr>
          <p:cNvSpPr txBox="1"/>
          <p:nvPr/>
        </p:nvSpPr>
        <p:spPr>
          <a:xfrm>
            <a:off x="4641084" y="6106180"/>
            <a:ext cx="3893315" cy="523220"/>
          </a:xfrm>
          <a:prstGeom prst="rect">
            <a:avLst/>
          </a:prstGeom>
          <a:noFill/>
        </p:spPr>
        <p:txBody>
          <a:bodyPr wrap="square" rtlCol="0">
            <a:spAutoFit/>
          </a:bodyPr>
          <a:lstStyle/>
          <a:p>
            <a:r>
              <a:rPr lang="en-US" sz="1400" dirty="0"/>
              <a:t>Figures from FY2017 (10/01/2016-09/30/2017). </a:t>
            </a:r>
            <a:br>
              <a:rPr lang="en-US" sz="1400" dirty="0"/>
            </a:br>
            <a:r>
              <a:rPr lang="en-US" sz="1400" dirty="0"/>
              <a:t>Dollars total Title III C1, C2 and NSIP funding </a:t>
            </a:r>
          </a:p>
        </p:txBody>
      </p:sp>
    </p:spTree>
    <p:custDataLst>
      <p:tags r:id="rId1"/>
    </p:custDataLst>
    <p:extLst>
      <p:ext uri="{BB962C8B-B14F-4D97-AF65-F5344CB8AC3E}">
        <p14:creationId xmlns:p14="http://schemas.microsoft.com/office/powerpoint/2010/main" val="3948082202"/>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701CA-157F-4E39-8AFE-9801080FED95}"/>
              </a:ext>
            </a:extLst>
          </p:cNvPr>
          <p:cNvSpPr>
            <a:spLocks noGrp="1"/>
          </p:cNvSpPr>
          <p:nvPr>
            <p:ph type="title"/>
          </p:nvPr>
        </p:nvSpPr>
        <p:spPr/>
        <p:txBody>
          <a:bodyPr/>
          <a:lstStyle/>
          <a:p>
            <a:r>
              <a:rPr lang="en-US" dirty="0"/>
              <a:t>Your Nutrition Education Toolkit</a:t>
            </a:r>
          </a:p>
        </p:txBody>
      </p:sp>
      <p:sp>
        <p:nvSpPr>
          <p:cNvPr id="3" name="Content Placeholder 2">
            <a:extLst>
              <a:ext uri="{FF2B5EF4-FFF2-40B4-BE49-F238E27FC236}">
                <a16:creationId xmlns:a16="http://schemas.microsoft.com/office/drawing/2014/main" id="{B810EAD0-8299-494E-B4C2-C8DD4914E2FD}"/>
              </a:ext>
            </a:extLst>
          </p:cNvPr>
          <p:cNvSpPr>
            <a:spLocks noGrp="1"/>
          </p:cNvSpPr>
          <p:nvPr>
            <p:ph sz="quarter" idx="16"/>
          </p:nvPr>
        </p:nvSpPr>
        <p:spPr/>
        <p:txBody>
          <a:bodyPr/>
          <a:lstStyle/>
          <a:p>
            <a:r>
              <a:rPr lang="en-US" dirty="0"/>
              <a:t>Your Dietician or AAA Nutrition Program staff</a:t>
            </a:r>
          </a:p>
          <a:p>
            <a:r>
              <a:rPr lang="en-US" dirty="0"/>
              <a:t>Reliable internet resources</a:t>
            </a:r>
          </a:p>
          <a:p>
            <a:r>
              <a:rPr lang="en-US" dirty="0"/>
              <a:t>Sample nutrition education document</a:t>
            </a:r>
            <a:br>
              <a:rPr lang="en-US" dirty="0"/>
            </a:br>
            <a:r>
              <a:rPr lang="en-US" sz="2000" i="1" dirty="0"/>
              <a:t>FA09_NutritionEducation</a:t>
            </a:r>
          </a:p>
        </p:txBody>
      </p:sp>
      <p:sp>
        <p:nvSpPr>
          <p:cNvPr id="5" name="TextBox 4">
            <a:extLst>
              <a:ext uri="{FF2B5EF4-FFF2-40B4-BE49-F238E27FC236}">
                <a16:creationId xmlns:a16="http://schemas.microsoft.com/office/drawing/2014/main" id="{AE888862-D919-49BD-9922-C08B4ED9AB16}"/>
              </a:ext>
            </a:extLst>
          </p:cNvPr>
          <p:cNvSpPr txBox="1"/>
          <p:nvPr/>
        </p:nvSpPr>
        <p:spPr>
          <a:xfrm>
            <a:off x="4700588" y="5715000"/>
            <a:ext cx="3757612" cy="584775"/>
          </a:xfrm>
          <a:prstGeom prst="rect">
            <a:avLst/>
          </a:prstGeom>
          <a:noFill/>
        </p:spPr>
        <p:txBody>
          <a:bodyPr wrap="square" rtlCol="0">
            <a:spAutoFit/>
          </a:bodyPr>
          <a:lstStyle/>
          <a:p>
            <a:pPr algn="ctr"/>
            <a:r>
              <a:rPr lang="en-US" sz="1600" i="1" dirty="0"/>
              <a:t>Items can be found in your training packet or from the </a:t>
            </a:r>
            <a:r>
              <a:rPr lang="en-US" sz="1600" i="1" dirty="0">
                <a:hlinkClick r:id="rId4"/>
              </a:rPr>
              <a:t>ICOA website</a:t>
            </a:r>
            <a:endParaRPr lang="en-US" sz="1600" i="1" dirty="0"/>
          </a:p>
        </p:txBody>
      </p:sp>
    </p:spTree>
    <p:custDataLst>
      <p:tags r:id="rId1"/>
    </p:custDataLst>
    <p:extLst>
      <p:ext uri="{BB962C8B-B14F-4D97-AF65-F5344CB8AC3E}">
        <p14:creationId xmlns:p14="http://schemas.microsoft.com/office/powerpoint/2010/main" val="351156809"/>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AA703-3C00-488C-AD5F-4BD2FCFB9A12}"/>
              </a:ext>
            </a:extLst>
          </p:cNvPr>
          <p:cNvSpPr>
            <a:spLocks noGrp="1"/>
          </p:cNvSpPr>
          <p:nvPr>
            <p:ph type="title"/>
          </p:nvPr>
        </p:nvSpPr>
        <p:spPr/>
        <p:txBody>
          <a:bodyPr/>
          <a:lstStyle/>
          <a:p>
            <a:r>
              <a:rPr lang="en-US" dirty="0"/>
              <a:t>Summing It Up: Nutrition Education</a:t>
            </a:r>
          </a:p>
        </p:txBody>
      </p:sp>
      <p:sp>
        <p:nvSpPr>
          <p:cNvPr id="3" name="Content Placeholder 2">
            <a:extLst>
              <a:ext uri="{FF2B5EF4-FFF2-40B4-BE49-F238E27FC236}">
                <a16:creationId xmlns:a16="http://schemas.microsoft.com/office/drawing/2014/main" id="{3A01B5A1-8B39-4485-BCF4-C3E1108924B5}"/>
              </a:ext>
            </a:extLst>
          </p:cNvPr>
          <p:cNvSpPr>
            <a:spLocks noGrp="1"/>
          </p:cNvSpPr>
          <p:nvPr>
            <p:ph sz="quarter" idx="16"/>
          </p:nvPr>
        </p:nvSpPr>
        <p:spPr/>
        <p:txBody>
          <a:bodyPr>
            <a:noAutofit/>
          </a:bodyPr>
          <a:lstStyle/>
          <a:p>
            <a:r>
              <a:rPr lang="en-US" dirty="0"/>
              <a:t>Focus Area 9</a:t>
            </a:r>
          </a:p>
          <a:p>
            <a:pPr marL="285750" lvl="0" indent="-285750" algn="l">
              <a:buFont typeface="Wingdings" panose="05000000000000000000" pitchFamily="2" charset="2"/>
              <a:buChar char="ü"/>
            </a:pPr>
            <a:r>
              <a:rPr lang="en-US" b="0" dirty="0"/>
              <a:t>Nutrition education to the meal sites </a:t>
            </a:r>
          </a:p>
          <a:p>
            <a:pPr marL="342900" lvl="0" indent="-342900" algn="l">
              <a:buFont typeface="Wingdings" panose="05000000000000000000" pitchFamily="2" charset="2"/>
              <a:buChar char="§"/>
            </a:pPr>
            <a:r>
              <a:rPr lang="en-US" b="0" dirty="0"/>
              <a:t>Provide often, at least once per quarter</a:t>
            </a:r>
          </a:p>
          <a:p>
            <a:pPr marL="342900" lvl="0" indent="-342900" algn="l">
              <a:buFont typeface="Wingdings" panose="05000000000000000000" pitchFamily="2" charset="2"/>
              <a:buChar char="§"/>
            </a:pPr>
            <a:r>
              <a:rPr lang="en-US" b="0" dirty="0"/>
              <a:t>Any variety of methods, topics &amp; presenters</a:t>
            </a:r>
          </a:p>
          <a:p>
            <a:pPr marL="342900" lvl="0" indent="-342900" algn="l">
              <a:buFont typeface="Wingdings" panose="05000000000000000000" pitchFamily="2" charset="2"/>
              <a:buChar char="§"/>
            </a:pPr>
            <a:r>
              <a:rPr lang="en-US" b="0" dirty="0"/>
              <a:t>Track facts &amp; stats</a:t>
            </a:r>
          </a:p>
          <a:p>
            <a:pPr marL="342900" indent="-342900" algn="l">
              <a:buFont typeface="Wingdings" panose="05000000000000000000" pitchFamily="2" charset="2"/>
              <a:buChar char="§"/>
            </a:pPr>
            <a:r>
              <a:rPr lang="en-US" b="0" dirty="0"/>
              <a:t>Included on monthly invoice</a:t>
            </a:r>
          </a:p>
        </p:txBody>
      </p:sp>
    </p:spTree>
    <p:custDataLst>
      <p:tags r:id="rId1"/>
    </p:custDataLst>
    <p:extLst>
      <p:ext uri="{BB962C8B-B14F-4D97-AF65-F5344CB8AC3E}">
        <p14:creationId xmlns:p14="http://schemas.microsoft.com/office/powerpoint/2010/main" val="1315420979"/>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E972092-74EE-47CB-9009-24CD828AAF3D}"/>
              </a:ext>
            </a:extLst>
          </p:cNvPr>
          <p:cNvSpPr>
            <a:spLocks noGrp="1"/>
          </p:cNvSpPr>
          <p:nvPr>
            <p:ph type="title"/>
          </p:nvPr>
        </p:nvSpPr>
        <p:spPr/>
        <p:txBody>
          <a:bodyPr/>
          <a:lstStyle/>
          <a:p>
            <a:r>
              <a:rPr lang="en-US" sz="2000" dirty="0"/>
              <a:t>Focus Area 10:</a:t>
            </a:r>
            <a:br>
              <a:rPr lang="en-US" sz="2000" dirty="0"/>
            </a:br>
            <a:r>
              <a:rPr lang="en-US" dirty="0"/>
              <a:t>Invoicing for Reimbursement</a:t>
            </a:r>
          </a:p>
        </p:txBody>
      </p:sp>
    </p:spTree>
    <p:custDataLst>
      <p:tags r:id="rId1"/>
    </p:custDataLst>
    <p:extLst>
      <p:ext uri="{BB962C8B-B14F-4D97-AF65-F5344CB8AC3E}">
        <p14:creationId xmlns:p14="http://schemas.microsoft.com/office/powerpoint/2010/main" val="3407701864"/>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p:txBody>
          <a:bodyPr/>
          <a:lstStyle/>
          <a:p>
            <a:r>
              <a:rPr lang="en-US" dirty="0"/>
              <a:t>Meal sites want reimbursement from</a:t>
            </a:r>
            <a:br>
              <a:rPr lang="en-US" dirty="0"/>
            </a:br>
            <a:r>
              <a:rPr lang="en-US" dirty="0"/>
              <a:t>contracting AAA</a:t>
            </a:r>
          </a:p>
          <a:p>
            <a:r>
              <a:rPr lang="en-US" dirty="0"/>
              <a:t>Request for reimbursement &amp; supporting documentation required by AAA</a:t>
            </a: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p:txBody>
          <a:bodyPr/>
          <a:lstStyle/>
          <a:p>
            <a:r>
              <a:rPr lang="en-US" dirty="0"/>
              <a:t>Why Submit Invoices</a:t>
            </a:r>
          </a:p>
        </p:txBody>
      </p:sp>
    </p:spTree>
    <p:custDataLst>
      <p:tags r:id="rId1"/>
    </p:custDataLst>
    <p:extLst>
      <p:ext uri="{BB962C8B-B14F-4D97-AF65-F5344CB8AC3E}">
        <p14:creationId xmlns:p14="http://schemas.microsoft.com/office/powerpoint/2010/main" val="2585962732"/>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510226-4945-4559-8CAB-366D28CECF1B}"/>
              </a:ext>
            </a:extLst>
          </p:cNvPr>
          <p:cNvSpPr>
            <a:spLocks noGrp="1"/>
          </p:cNvSpPr>
          <p:nvPr>
            <p:ph sz="quarter" idx="16"/>
          </p:nvPr>
        </p:nvSpPr>
        <p:spPr/>
        <p:txBody>
          <a:bodyPr/>
          <a:lstStyle/>
          <a:p>
            <a:r>
              <a:rPr lang="en-US" dirty="0"/>
              <a:t>Invoices </a:t>
            </a:r>
            <a:r>
              <a:rPr lang="en-US"/>
              <a:t>are formal </a:t>
            </a:r>
            <a:r>
              <a:rPr lang="en-US" dirty="0"/>
              <a:t>request for reimbursement</a:t>
            </a:r>
          </a:p>
          <a:p>
            <a:r>
              <a:rPr lang="en-US" dirty="0"/>
              <a:t>Include all necessary information</a:t>
            </a:r>
          </a:p>
          <a:p>
            <a:pPr lvl="1"/>
            <a:r>
              <a:rPr lang="en-US" dirty="0"/>
              <a:t>Meal site identification</a:t>
            </a:r>
          </a:p>
          <a:p>
            <a:pPr lvl="1"/>
            <a:r>
              <a:rPr lang="en-US" dirty="0"/>
              <a:t>Dates</a:t>
            </a:r>
          </a:p>
          <a:p>
            <a:pPr lvl="1"/>
            <a:r>
              <a:rPr lang="en-US" dirty="0"/>
              <a:t>Quantities</a:t>
            </a:r>
          </a:p>
          <a:p>
            <a:pPr lvl="1"/>
            <a:r>
              <a:rPr lang="en-US" dirty="0"/>
              <a:t>Prices/Costs</a:t>
            </a:r>
          </a:p>
          <a:p>
            <a:r>
              <a:rPr lang="en-US" dirty="0"/>
              <a:t>Supporting documentation might include:</a:t>
            </a:r>
          </a:p>
          <a:p>
            <a:pPr lvl="1"/>
            <a:r>
              <a:rPr lang="en-US" dirty="0"/>
              <a:t>Rosters</a:t>
            </a:r>
          </a:p>
          <a:p>
            <a:pPr lvl="1"/>
            <a:r>
              <a:rPr lang="en-US" dirty="0"/>
              <a:t>Total in-kind match &amp; program income</a:t>
            </a:r>
          </a:p>
          <a:p>
            <a:pPr lvl="1"/>
            <a:r>
              <a:rPr lang="en-US" dirty="0"/>
              <a:t>Nutrition education materials</a:t>
            </a:r>
          </a:p>
          <a:p>
            <a:pPr marL="457200" lvl="1" indent="0">
              <a:buNone/>
            </a:pPr>
            <a:endParaRPr lang="en-US" dirty="0"/>
          </a:p>
        </p:txBody>
      </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p:txBody>
          <a:bodyPr/>
          <a:lstStyle/>
          <a:p>
            <a:r>
              <a:rPr lang="en-US" dirty="0"/>
              <a:t>What Invoicing Involves</a:t>
            </a:r>
          </a:p>
        </p:txBody>
      </p:sp>
    </p:spTree>
    <p:custDataLst>
      <p:tags r:id="rId1"/>
    </p:custDataLst>
    <p:extLst>
      <p:ext uri="{BB962C8B-B14F-4D97-AF65-F5344CB8AC3E}">
        <p14:creationId xmlns:p14="http://schemas.microsoft.com/office/powerpoint/2010/main" val="3928329022"/>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p:txBody>
          <a:bodyPr/>
          <a:lstStyle/>
          <a:p>
            <a:r>
              <a:rPr lang="en-US" dirty="0"/>
              <a:t>Submit to AAA by 15</a:t>
            </a:r>
            <a:r>
              <a:rPr lang="en-US" baseline="30000" dirty="0"/>
              <a:t>th</a:t>
            </a:r>
            <a:r>
              <a:rPr lang="en-US" dirty="0"/>
              <a:t> every month</a:t>
            </a:r>
          </a:p>
          <a:p>
            <a:r>
              <a:rPr lang="en-US" dirty="0"/>
              <a:t>Includes information for 1</a:t>
            </a:r>
            <a:r>
              <a:rPr lang="en-US" baseline="30000" dirty="0"/>
              <a:t>st</a:t>
            </a:r>
            <a:r>
              <a:rPr lang="en-US" dirty="0"/>
              <a:t> through end of</a:t>
            </a:r>
            <a:br>
              <a:rPr lang="en-US" dirty="0"/>
            </a:br>
            <a:r>
              <a:rPr lang="en-US" dirty="0"/>
              <a:t>prior month</a:t>
            </a:r>
          </a:p>
        </p:txBody>
      </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p:txBody>
          <a:bodyPr/>
          <a:lstStyle/>
          <a:p>
            <a:r>
              <a:rPr lang="en-US" dirty="0"/>
              <a:t>When Invoices Are Due </a:t>
            </a:r>
          </a:p>
        </p:txBody>
      </p:sp>
    </p:spTree>
    <p:custDataLst>
      <p:tags r:id="rId1"/>
    </p:custDataLst>
    <p:extLst>
      <p:ext uri="{BB962C8B-B14F-4D97-AF65-F5344CB8AC3E}">
        <p14:creationId xmlns:p14="http://schemas.microsoft.com/office/powerpoint/2010/main" val="4241122086"/>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p:txBody>
          <a:bodyPr>
            <a:normAutofit fontScale="92500" lnSpcReduction="10000"/>
          </a:bodyPr>
          <a:lstStyle/>
          <a:p>
            <a:pPr>
              <a:buFont typeface="Wingdings" panose="05000000000000000000" pitchFamily="2" charset="2"/>
              <a:buChar char="C"/>
            </a:pPr>
            <a:r>
              <a:rPr lang="en-US" dirty="0"/>
              <a:t>Best practice: All invoice items should have supporting</a:t>
            </a:r>
            <a:br>
              <a:rPr lang="en-US" dirty="0"/>
            </a:br>
            <a:r>
              <a:rPr lang="en-US" dirty="0"/>
              <a:t>documentation</a:t>
            </a:r>
          </a:p>
          <a:p>
            <a:pPr lvl="0"/>
            <a:r>
              <a:rPr lang="en-US" dirty="0"/>
              <a:t>Use the Invoice template provided on ICOA website</a:t>
            </a:r>
          </a:p>
          <a:p>
            <a:pPr lvl="0"/>
            <a:r>
              <a:rPr lang="en-US" dirty="0"/>
              <a:t>Shaded areas are input fields</a:t>
            </a:r>
          </a:p>
          <a:p>
            <a:pPr lvl="0"/>
            <a:r>
              <a:rPr lang="en-US" dirty="0"/>
              <a:t>Include the following:</a:t>
            </a:r>
          </a:p>
          <a:p>
            <a:pPr lvl="1"/>
            <a:r>
              <a:rPr lang="en-US" dirty="0"/>
              <a:t>Date</a:t>
            </a:r>
          </a:p>
          <a:p>
            <a:pPr lvl="1"/>
            <a:r>
              <a:rPr lang="en-US" dirty="0"/>
              <a:t>Invoice number </a:t>
            </a:r>
          </a:p>
          <a:p>
            <a:pPr lvl="1"/>
            <a:r>
              <a:rPr lang="en-US" dirty="0"/>
              <a:t>Dates of service</a:t>
            </a:r>
          </a:p>
          <a:p>
            <a:pPr lvl="1"/>
            <a:r>
              <a:rPr lang="en-US" dirty="0"/>
              <a:t>Relevant units &amp; rates/costs</a:t>
            </a:r>
          </a:p>
          <a:p>
            <a:pPr lvl="1"/>
            <a:r>
              <a:rPr lang="en-US" dirty="0"/>
              <a:t>Enter beginning, previous &amp; current</a:t>
            </a:r>
            <a:br>
              <a:rPr lang="en-US" dirty="0"/>
            </a:br>
            <a:r>
              <a:rPr lang="en-US" dirty="0"/>
              <a:t>budget balance</a:t>
            </a:r>
          </a:p>
          <a:p>
            <a:pPr lvl="1"/>
            <a:r>
              <a:rPr lang="en-US" dirty="0"/>
              <a:t>Volunteer hours &amp; total  value</a:t>
            </a:r>
          </a:p>
          <a:p>
            <a:pPr lvl="1"/>
            <a:r>
              <a:rPr lang="en-US" dirty="0"/>
              <a:t>Program income</a:t>
            </a:r>
          </a:p>
          <a:p>
            <a:pPr lvl="1"/>
            <a:r>
              <a:rPr lang="en-US" dirty="0"/>
              <a:t>Type &amp; title of education</a:t>
            </a:r>
          </a:p>
          <a:p>
            <a:pPr lvl="1"/>
            <a:r>
              <a:rPr lang="en-US" dirty="0"/>
              <a:t>Date education provided</a:t>
            </a: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p:txBody>
          <a:bodyPr/>
          <a:lstStyle/>
          <a:p>
            <a:r>
              <a:rPr lang="en-US" dirty="0"/>
              <a:t>How Invoices Are Completed</a:t>
            </a:r>
          </a:p>
        </p:txBody>
      </p:sp>
      <p:pic>
        <p:nvPicPr>
          <p:cNvPr id="4" name="Picture 2" descr="Image of the invoice template">
            <a:hlinkClick r:id="rId4" action="ppaction://hlinkfile"/>
            <a:extLst>
              <a:ext uri="{FF2B5EF4-FFF2-40B4-BE49-F238E27FC236}">
                <a16:creationId xmlns:a16="http://schemas.microsoft.com/office/drawing/2014/main" id="{D259D6A3-6BE6-43D7-9689-0ABD1EB40D3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489863" y="2514600"/>
            <a:ext cx="3120737" cy="4038600"/>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91291696"/>
      </p:ext>
    </p:extLst>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701CA-157F-4E39-8AFE-9801080FED95}"/>
              </a:ext>
            </a:extLst>
          </p:cNvPr>
          <p:cNvSpPr>
            <a:spLocks noGrp="1"/>
          </p:cNvSpPr>
          <p:nvPr>
            <p:ph type="title"/>
          </p:nvPr>
        </p:nvSpPr>
        <p:spPr/>
        <p:txBody>
          <a:bodyPr/>
          <a:lstStyle/>
          <a:p>
            <a:r>
              <a:rPr lang="en-US" dirty="0"/>
              <a:t>Your Invoicing Toolkit</a:t>
            </a:r>
          </a:p>
        </p:txBody>
      </p:sp>
      <p:sp>
        <p:nvSpPr>
          <p:cNvPr id="3" name="Content Placeholder 2">
            <a:extLst>
              <a:ext uri="{FF2B5EF4-FFF2-40B4-BE49-F238E27FC236}">
                <a16:creationId xmlns:a16="http://schemas.microsoft.com/office/drawing/2014/main" id="{B810EAD0-8299-494E-B4C2-C8DD4914E2FD}"/>
              </a:ext>
            </a:extLst>
          </p:cNvPr>
          <p:cNvSpPr>
            <a:spLocks noGrp="1"/>
          </p:cNvSpPr>
          <p:nvPr>
            <p:ph sz="quarter" idx="16"/>
          </p:nvPr>
        </p:nvSpPr>
        <p:spPr/>
        <p:txBody>
          <a:bodyPr/>
          <a:lstStyle/>
          <a:p>
            <a:r>
              <a:rPr lang="en-US" dirty="0"/>
              <a:t>Invoice Template in Excel</a:t>
            </a:r>
            <a:br>
              <a:rPr lang="en-US" dirty="0"/>
            </a:br>
            <a:r>
              <a:rPr lang="en-US" sz="2000" i="1" dirty="0"/>
              <a:t>FA10_Invoice</a:t>
            </a:r>
          </a:p>
        </p:txBody>
      </p:sp>
      <p:sp>
        <p:nvSpPr>
          <p:cNvPr id="5" name="TextBox 4">
            <a:extLst>
              <a:ext uri="{FF2B5EF4-FFF2-40B4-BE49-F238E27FC236}">
                <a16:creationId xmlns:a16="http://schemas.microsoft.com/office/drawing/2014/main" id="{B220AE99-6356-44D2-9967-BDABB5806FC3}"/>
              </a:ext>
            </a:extLst>
          </p:cNvPr>
          <p:cNvSpPr txBox="1"/>
          <p:nvPr/>
        </p:nvSpPr>
        <p:spPr>
          <a:xfrm>
            <a:off x="4700588" y="5715000"/>
            <a:ext cx="3757612" cy="584775"/>
          </a:xfrm>
          <a:prstGeom prst="rect">
            <a:avLst/>
          </a:prstGeom>
          <a:noFill/>
        </p:spPr>
        <p:txBody>
          <a:bodyPr wrap="square" rtlCol="0">
            <a:spAutoFit/>
          </a:bodyPr>
          <a:lstStyle/>
          <a:p>
            <a:pPr algn="ctr"/>
            <a:r>
              <a:rPr lang="en-US" sz="1600" i="1" dirty="0"/>
              <a:t>Items can be found in your training packet or from the </a:t>
            </a:r>
            <a:r>
              <a:rPr lang="en-US" sz="1600" i="1" dirty="0">
                <a:hlinkClick r:id="rId4"/>
              </a:rPr>
              <a:t>ICOA website</a:t>
            </a:r>
            <a:endParaRPr lang="en-US" sz="1600" i="1" dirty="0"/>
          </a:p>
        </p:txBody>
      </p:sp>
    </p:spTree>
    <p:custDataLst>
      <p:tags r:id="rId1"/>
    </p:custDataLst>
    <p:extLst>
      <p:ext uri="{BB962C8B-B14F-4D97-AF65-F5344CB8AC3E}">
        <p14:creationId xmlns:p14="http://schemas.microsoft.com/office/powerpoint/2010/main" val="3075472717"/>
      </p:ext>
    </p:extLst>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AA703-3C00-488C-AD5F-4BD2FCFB9A12}"/>
              </a:ext>
            </a:extLst>
          </p:cNvPr>
          <p:cNvSpPr>
            <a:spLocks noGrp="1"/>
          </p:cNvSpPr>
          <p:nvPr>
            <p:ph type="title"/>
          </p:nvPr>
        </p:nvSpPr>
        <p:spPr/>
        <p:txBody>
          <a:bodyPr/>
          <a:lstStyle/>
          <a:p>
            <a:r>
              <a:rPr lang="en-US" dirty="0"/>
              <a:t>Summing It Up: Invoicing for Reimbursement</a:t>
            </a:r>
          </a:p>
        </p:txBody>
      </p:sp>
      <p:sp>
        <p:nvSpPr>
          <p:cNvPr id="3" name="Content Placeholder 2">
            <a:extLst>
              <a:ext uri="{FF2B5EF4-FFF2-40B4-BE49-F238E27FC236}">
                <a16:creationId xmlns:a16="http://schemas.microsoft.com/office/drawing/2014/main" id="{3A01B5A1-8B39-4485-BCF4-C3E1108924B5}"/>
              </a:ext>
            </a:extLst>
          </p:cNvPr>
          <p:cNvSpPr>
            <a:spLocks noGrp="1"/>
          </p:cNvSpPr>
          <p:nvPr>
            <p:ph sz="quarter" idx="16"/>
          </p:nvPr>
        </p:nvSpPr>
        <p:spPr>
          <a:xfrm>
            <a:off x="4724401" y="990600"/>
            <a:ext cx="3352799" cy="5029200"/>
          </a:xfrm>
        </p:spPr>
        <p:txBody>
          <a:bodyPr>
            <a:noAutofit/>
          </a:bodyPr>
          <a:lstStyle/>
          <a:p>
            <a:r>
              <a:rPr lang="en-US" dirty="0"/>
              <a:t>Focus Area 10</a:t>
            </a:r>
          </a:p>
          <a:p>
            <a:pPr marL="285750" lvl="0" indent="-285750" algn="l">
              <a:buFont typeface="Wingdings" panose="05000000000000000000" pitchFamily="2" charset="2"/>
              <a:buChar char="ü"/>
            </a:pPr>
            <a:r>
              <a:rPr lang="en-US" b="0" dirty="0"/>
              <a:t>Invoice AAA (including documentation</a:t>
            </a:r>
          </a:p>
          <a:p>
            <a:pPr marL="457200" lvl="0" indent="-457200" algn="l">
              <a:buFont typeface="Wingdings" panose="05000000000000000000" pitchFamily="2" charset="2"/>
              <a:buChar char="§"/>
            </a:pPr>
            <a:r>
              <a:rPr lang="en-US" b="0" dirty="0"/>
              <a:t>Provide back-up for all invoice entries</a:t>
            </a:r>
          </a:p>
          <a:p>
            <a:pPr marL="457200" indent="-457200" algn="l">
              <a:buFont typeface="Wingdings" panose="05000000000000000000" pitchFamily="2" charset="2"/>
              <a:buChar char="§"/>
            </a:pPr>
            <a:r>
              <a:rPr lang="en-US" b="0" dirty="0"/>
              <a:t>Complete all fields</a:t>
            </a:r>
          </a:p>
          <a:p>
            <a:pPr marL="457200" indent="-457200" algn="l">
              <a:buFont typeface="Wingdings" panose="05000000000000000000" pitchFamily="2" charset="2"/>
              <a:buChar char="§"/>
            </a:pPr>
            <a:r>
              <a:rPr lang="en-US" b="0" dirty="0"/>
              <a:t>Submit by 15</a:t>
            </a:r>
            <a:r>
              <a:rPr lang="en-US" b="0" baseline="30000" dirty="0"/>
              <a:t>th </a:t>
            </a:r>
            <a:r>
              <a:rPr lang="en-US" b="0" dirty="0"/>
              <a:t>for services prior month</a:t>
            </a:r>
          </a:p>
          <a:p>
            <a:pPr marL="457200" indent="-457200" algn="l">
              <a:buFont typeface="Wingdings" panose="05000000000000000000" pitchFamily="2" charset="2"/>
              <a:buChar char="§"/>
            </a:pPr>
            <a:r>
              <a:rPr lang="en-US" b="0" dirty="0"/>
              <a:t>Reimbursement &amp; program funding depend on invoices</a:t>
            </a:r>
          </a:p>
          <a:p>
            <a:pPr marL="457200" indent="-457200" algn="l">
              <a:buFont typeface="Wingdings" panose="05000000000000000000" pitchFamily="2" charset="2"/>
              <a:buChar char="§"/>
            </a:pPr>
            <a:r>
              <a:rPr lang="en-US" b="0" dirty="0"/>
              <a:t>Keep complete copies for 3 years</a:t>
            </a:r>
          </a:p>
        </p:txBody>
      </p:sp>
    </p:spTree>
    <p:custDataLst>
      <p:tags r:id="rId1"/>
    </p:custDataLst>
    <p:extLst>
      <p:ext uri="{BB962C8B-B14F-4D97-AF65-F5344CB8AC3E}">
        <p14:creationId xmlns:p14="http://schemas.microsoft.com/office/powerpoint/2010/main" val="1175470479"/>
      </p:ext>
    </p:extLst>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E972092-74EE-47CB-9009-24CD828AAF3D}"/>
              </a:ext>
            </a:extLst>
          </p:cNvPr>
          <p:cNvSpPr>
            <a:spLocks noGrp="1"/>
          </p:cNvSpPr>
          <p:nvPr>
            <p:ph type="title"/>
          </p:nvPr>
        </p:nvSpPr>
        <p:spPr/>
        <p:txBody>
          <a:bodyPr>
            <a:normAutofit/>
          </a:bodyPr>
          <a:lstStyle/>
          <a:p>
            <a:r>
              <a:rPr lang="en-US" sz="2000" dirty="0"/>
              <a:t>Focus Area 11:</a:t>
            </a:r>
            <a:br>
              <a:rPr lang="en-US" sz="2000" dirty="0"/>
            </a:br>
            <a:r>
              <a:rPr lang="en-US" dirty="0"/>
              <a:t>Nutrition Services Incentive Program (NSIP) Funds</a:t>
            </a:r>
          </a:p>
        </p:txBody>
      </p:sp>
    </p:spTree>
    <p:custDataLst>
      <p:tags r:id="rId1"/>
    </p:custDataLst>
    <p:extLst>
      <p:ext uri="{BB962C8B-B14F-4D97-AF65-F5344CB8AC3E}">
        <p14:creationId xmlns:p14="http://schemas.microsoft.com/office/powerpoint/2010/main" val="2238545410"/>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ARTICULATE_DESIGN_ID_ICOA THEME" val="agLw2yhO"/>
  <p:tag name="ARTICULATE_DESIGN_ID_ICOA SERENITY" val="eD2U0lnH"/>
  <p:tag name="ARTICULATE_DESIGN_ID_OFFICE THEME" val="kewZxr8m"/>
  <p:tag name="ARTICULATE_DESIGN_ID_2_ICOA SERENITY" val="Tne0sMsr"/>
  <p:tag name="ARTICULATE_DESIGN_ID_3_ICOA SERENITY" val="lapNUtjT"/>
  <p:tag name="ARTICULATE_DESIGN_ID_1_ICOA SERENITY" val="pOyoCIPG"/>
  <p:tag name="ARTICULATE_DESIGN_ID_3_SERENITY" val="Cmcormy1"/>
  <p:tag name="ARTICULATE_DESIGN_ID_SERENITY" val="YZK0l5VX"/>
  <p:tag name="ARTICULATE_DESIGN_ID_ICOA FULLY THEMED PPT TEMPLATE" val="VRtEr2WP"/>
  <p:tag name="ARTICULATE_DESIGN_ID_4_ICOA SERENITY" val="dNdtiQu6"/>
  <p:tag name="TAG_BACKING_FORM_KEY" val="2562142-v:\education\nutrition programs\working documents\nutrition_mealsite_coordinatortraining_slidedeck .pptx"/>
  <p:tag name="ARTICULATE_PRESENTER_VERSION" val="8"/>
  <p:tag name="ARTICULATE_DESIGN_ID_1_ICOA THEME" val="KTtYVi2c"/>
  <p:tag name="ARTICULATE_SLIDE_COUNT" val="144"/>
  <p:tag name="ARTICULATE_PROJECT_OPEN" val="0"/>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CHARACTER_TYPE" val="photographic"/>
  <p:tag name="ARTICULATE_CHARACTER_ID" val="photo-female-00021"/>
  <p:tag name="ARTICULATE_CHARACTER_CROP" val="359"/>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DUPLICATEID" val="72e83815037043a185045d3db399e127"/>
</p:tagLst>
</file>

<file path=ppt/tags/tag138.xml><?xml version="1.0" encoding="utf-8"?>
<p:tagLst xmlns:a="http://schemas.openxmlformats.org/drawingml/2006/main" xmlns:r="http://schemas.openxmlformats.org/officeDocument/2006/relationships" xmlns:p="http://schemas.openxmlformats.org/presentationml/2006/main">
  <p:tag name="DUPLICATEID" val="262a9bbaf0d44f0c88faea33c0cd364c"/>
</p:tagLst>
</file>

<file path=ppt/tags/tag139.xml><?xml version="1.0" encoding="utf-8"?>
<p:tagLst xmlns:a="http://schemas.openxmlformats.org/drawingml/2006/main" xmlns:r="http://schemas.openxmlformats.org/officeDocument/2006/relationships" xmlns:p="http://schemas.openxmlformats.org/presentationml/2006/main">
  <p:tag name="DUPLICATEID" val="72e5da2f89c04b788b9121ee4b99fdc0"/>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DUPLICATEID" val="d9ec7ff04eaf45639eb325896f92868a"/>
</p:tagLst>
</file>

<file path=ppt/tags/tag141.xml><?xml version="1.0" encoding="utf-8"?>
<p:tagLst xmlns:a="http://schemas.openxmlformats.org/drawingml/2006/main" xmlns:r="http://schemas.openxmlformats.org/officeDocument/2006/relationships" xmlns:p="http://schemas.openxmlformats.org/presentationml/2006/main">
  <p:tag name="DUPLICATEID" val="9f6d5457e40f445c8f288499d8176c32"/>
</p:tagLst>
</file>

<file path=ppt/tags/tag142.xml><?xml version="1.0" encoding="utf-8"?>
<p:tagLst xmlns:a="http://schemas.openxmlformats.org/drawingml/2006/main" xmlns:r="http://schemas.openxmlformats.org/officeDocument/2006/relationships" xmlns:p="http://schemas.openxmlformats.org/presentationml/2006/main">
  <p:tag name="DUPLICATEID" val="e9525f9a12c24500800c045b6905a937"/>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UDIO_ID" val="257"/>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1"/>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UDIO_ID" val="300"/>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16"/>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UDIO_ID" val="300"/>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16"/>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UDIO_ID" val="300"/>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16"/>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CHARACTER_TYPE" val="photographic"/>
  <p:tag name="ARTICULATE_CHARACTER_ID" val="photo-female-00021"/>
  <p:tag name="ARTICULATE_CHARACTER_CROP" val="359"/>
</p:tagLst>
</file>

<file path=ppt/tags/tag2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4.xml><?xml version="1.0" encoding="utf-8"?>
<p:tagLst xmlns:a="http://schemas.openxmlformats.org/drawingml/2006/main" xmlns:r="http://schemas.openxmlformats.org/officeDocument/2006/relationships" xmlns:p="http://schemas.openxmlformats.org/presentationml/2006/main">
  <p:tag name="AUDIO_ID" val="270"/>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3"/>
  <p:tag name="ARTICULATE_SLIDE_THUMBNAIL_REFRESH" val="1"/>
</p:tagLst>
</file>

<file path=ppt/tags/tag4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6.xml><?xml version="1.0" encoding="utf-8"?>
<p:tagLst xmlns:a="http://schemas.openxmlformats.org/drawingml/2006/main" xmlns:r="http://schemas.openxmlformats.org/officeDocument/2006/relationships" xmlns:p="http://schemas.openxmlformats.org/presentationml/2006/main">
  <p:tag name="AUDIO_ID" val="300"/>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16"/>
  <p:tag name="ARTICULATE_SLIDE_THUMBNAIL_REFRESH" val="1"/>
</p:tagLst>
</file>

<file path=ppt/tags/tag4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DUPLICATEID" val="72e83815037043a185045d3db399e127"/>
</p:tagLst>
</file>

<file path=ppt/tags/tag56.xml><?xml version="1.0" encoding="utf-8"?>
<p:tagLst xmlns:a="http://schemas.openxmlformats.org/drawingml/2006/main" xmlns:r="http://schemas.openxmlformats.org/officeDocument/2006/relationships" xmlns:p="http://schemas.openxmlformats.org/presentationml/2006/main">
  <p:tag name="DUPLICATEID" val="262a9bbaf0d44f0c88faea33c0cd364c"/>
</p:tagLst>
</file>

<file path=ppt/tags/tag57.xml><?xml version="1.0" encoding="utf-8"?>
<p:tagLst xmlns:a="http://schemas.openxmlformats.org/drawingml/2006/main" xmlns:r="http://schemas.openxmlformats.org/officeDocument/2006/relationships" xmlns:p="http://schemas.openxmlformats.org/presentationml/2006/main">
  <p:tag name="DUPLICATEID" val="72e5da2f89c04b788b9121ee4b99fdc0"/>
</p:tagLst>
</file>

<file path=ppt/tags/tag58.xml><?xml version="1.0" encoding="utf-8"?>
<p:tagLst xmlns:a="http://schemas.openxmlformats.org/drawingml/2006/main" xmlns:r="http://schemas.openxmlformats.org/officeDocument/2006/relationships" xmlns:p="http://schemas.openxmlformats.org/presentationml/2006/main">
  <p:tag name="DUPLICATEID" val="d9ec7ff04eaf45639eb325896f92868a"/>
</p:tagLst>
</file>

<file path=ppt/tags/tag59.xml><?xml version="1.0" encoding="utf-8"?>
<p:tagLst xmlns:a="http://schemas.openxmlformats.org/drawingml/2006/main" xmlns:r="http://schemas.openxmlformats.org/officeDocument/2006/relationships" xmlns:p="http://schemas.openxmlformats.org/presentationml/2006/main">
  <p:tag name="DUPLICATEID" val="9f6d5457e40f445c8f288499d8176c32"/>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DUPLICATEID" val="e9525f9a12c24500800c045b6905a937"/>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ICOA Serenity">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ln w="12700">
          <a:miter lim="400000"/>
        </a:ln>
      </a:spPr>
      <a:bodyPr wrap="square" lIns="90000" tIns="46800" rIns="90000" bIns="46800">
        <a:spAutoFit/>
      </a:bodyPr>
      <a:lstStyle>
        <a:defPPr>
          <a:lnSpc>
            <a:spcPct val="100000"/>
          </a:lnSpc>
          <a:defRPr sz="1600" dirty="0">
            <a:solidFill>
              <a:schemeClr val="tx2"/>
            </a:solidFill>
            <a:latin typeface="+mn-lt"/>
            <a:ea typeface="Lato Light" charset="0"/>
            <a:cs typeface="Lato Light"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COA Theme">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ICOA Serenity">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ln w="12700">
          <a:miter lim="400000"/>
        </a:ln>
      </a:spPr>
      <a:bodyPr wrap="square" lIns="90000" tIns="46800" rIns="90000" bIns="46800">
        <a:spAutoFit/>
      </a:bodyPr>
      <a:lstStyle>
        <a:defPPr>
          <a:lnSpc>
            <a:spcPct val="100000"/>
          </a:lnSpc>
          <a:defRPr sz="1600" dirty="0">
            <a:solidFill>
              <a:schemeClr val="tx2"/>
            </a:solidFill>
            <a:latin typeface="+mn-lt"/>
            <a:ea typeface="Lato Light" charset="0"/>
            <a:cs typeface="Lato Light"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ICOA Theme">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ICOA Serenity">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ln w="12700">
          <a:miter lim="400000"/>
        </a:ln>
      </a:spPr>
      <a:bodyPr wrap="square" lIns="90000" tIns="46800" rIns="90000" bIns="46800">
        <a:spAutoFit/>
      </a:bodyPr>
      <a:lstStyle>
        <a:defPPr>
          <a:lnSpc>
            <a:spcPct val="100000"/>
          </a:lnSpc>
          <a:defRPr sz="1600" dirty="0">
            <a:solidFill>
              <a:schemeClr val="tx2"/>
            </a:solidFill>
            <a:latin typeface="+mn-lt"/>
            <a:ea typeface="Lato Light" charset="0"/>
            <a:cs typeface="Lato Light"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Serenity">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ln w="12700">
          <a:miter lim="400000"/>
        </a:ln>
      </a:spPr>
      <a:bodyPr wrap="square" lIns="90000" tIns="46800" rIns="90000" bIns="46800">
        <a:spAutoFit/>
      </a:bodyPr>
      <a:lstStyle>
        <a:defPPr>
          <a:lnSpc>
            <a:spcPct val="100000"/>
          </a:lnSpc>
          <a:defRPr sz="1600" dirty="0">
            <a:solidFill>
              <a:schemeClr val="tx2"/>
            </a:solidFill>
            <a:latin typeface="+mn-lt"/>
            <a:ea typeface="Lato Light" charset="0"/>
            <a:cs typeface="Lato Light"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ICOA Serenity">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ln w="12700">
          <a:miter lim="400000"/>
        </a:ln>
      </a:spPr>
      <a:bodyPr wrap="square" lIns="90000" tIns="46800" rIns="90000" bIns="46800">
        <a:spAutoFit/>
      </a:bodyPr>
      <a:lstStyle>
        <a:defPPr>
          <a:lnSpc>
            <a:spcPct val="100000"/>
          </a:lnSpc>
          <a:defRPr sz="1600" dirty="0">
            <a:solidFill>
              <a:schemeClr val="tx2"/>
            </a:solidFill>
            <a:latin typeface="+mn-lt"/>
            <a:ea typeface="Lato Light" charset="0"/>
            <a:cs typeface="Lato Light"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ontentPassPackage>
  <PackageId>Template-00027-PPT</PackageId>
</ContentPassPackage>
</file>

<file path=customXml/item2.xml><?xml version="1.0" encoding="utf-8"?>
<ContentPassPackage>
  <PackageId>Template-00027-PPT</PackageId>
</ContentPassPackage>
</file>

<file path=customXml/item3.xml><?xml version="1.0" encoding="utf-8"?>
<ContentPassPackage>
  <PackageId>Template-00027-PPT</PackageId>
</ContentPassPackage>
</file>

<file path=customXml/item4.xml><?xml version="1.0" encoding="utf-8"?>
<ContentPassPackage>
  <PackageId>Template-00027-PPT</PackageId>
</ContentPassPackage>
</file>

<file path=customXml/item5.xml><?xml version="1.0" encoding="utf-8"?>
<ct:contentTypeSchema xmlns:ct="http://schemas.microsoft.com/office/2006/metadata/contentType" xmlns:ma="http://schemas.microsoft.com/office/2006/metadata/properties/metaAttributes" ct:_="" ma:_="" ma:contentTypeName="Document" ma:contentTypeID="0x010100850C14E031FE9146B64E5FE823A5979F" ma:contentTypeVersion="0" ma:contentTypeDescription="Create a new document." ma:contentTypeScope="" ma:versionID="806ba805bd622c2ab17c782fd5345a15">
  <xsd:schema xmlns:xsd="http://www.w3.org/2001/XMLSchema" xmlns:xs="http://www.w3.org/2001/XMLSchema" xmlns:p="http://schemas.microsoft.com/office/2006/metadata/properties" targetNamespace="http://schemas.microsoft.com/office/2006/metadata/properties" ma:root="true" ma:fieldsID="3f1e205aec6cde8026914b1dac95d2b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ContentPassPackage>
  <PackageId>Template-00027-PPT</PackageId>
</ContentPassPackage>
</file>

<file path=customXml/item7.xml><?xml version="1.0" encoding="utf-8"?>
<p:properties xmlns:p="http://schemas.microsoft.com/office/2006/metadata/properties" xmlns:xsi="http://www.w3.org/2001/XMLSchema-instance" xmlns:pc="http://schemas.microsoft.com/office/infopath/2007/PartnerControls">
  <documentManagement/>
</p:properties>
</file>

<file path=customXml/item8.xml><?xml version="1.0" encoding="utf-8"?>
<?mso-contentType ?>
<FormTemplates xmlns="http://schemas.microsoft.com/sharepoint/v3/contenttype/forms">
  <Display>DocumentLibraryForm</Display>
  <Edit>DocumentLibraryForm</Edit>
  <New>DocumentLibraryForm</New>
</FormTemplates>
</file>

<file path=customXml/item9.xml><?xml version="1.0" encoding="utf-8"?>
<ContentPassPackage>
  <PackageId>Template-00027-PPT</PackageId>
</ContentPassPackage>
</file>

<file path=customXml/itemProps1.xml><?xml version="1.0" encoding="utf-8"?>
<ds:datastoreItem xmlns:ds="http://schemas.openxmlformats.org/officeDocument/2006/customXml" ds:itemID="{6227418F-B16D-489C-9B34-A3D2450D6377}">
  <ds:schemaRefs/>
</ds:datastoreItem>
</file>

<file path=customXml/itemProps2.xml><?xml version="1.0" encoding="utf-8"?>
<ds:datastoreItem xmlns:ds="http://schemas.openxmlformats.org/officeDocument/2006/customXml" ds:itemID="{A8AA01D4-C18F-41F3-AFC3-FBC62B04652A}">
  <ds:schemaRefs/>
</ds:datastoreItem>
</file>

<file path=customXml/itemProps3.xml><?xml version="1.0" encoding="utf-8"?>
<ds:datastoreItem xmlns:ds="http://schemas.openxmlformats.org/officeDocument/2006/customXml" ds:itemID="{DECFD3D3-6E0B-4AFF-9A87-D7ABC3C229D1}">
  <ds:schemaRefs/>
</ds:datastoreItem>
</file>

<file path=customXml/itemProps4.xml><?xml version="1.0" encoding="utf-8"?>
<ds:datastoreItem xmlns:ds="http://schemas.openxmlformats.org/officeDocument/2006/customXml" ds:itemID="{423DB371-AFB2-4730-882F-FF159B0A1A57}">
  <ds:schemaRefs/>
</ds:datastoreItem>
</file>

<file path=customXml/itemProps5.xml><?xml version="1.0" encoding="utf-8"?>
<ds:datastoreItem xmlns:ds="http://schemas.openxmlformats.org/officeDocument/2006/customXml" ds:itemID="{77392D25-5056-44B9-B00C-095738B474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6.xml><?xml version="1.0" encoding="utf-8"?>
<ds:datastoreItem xmlns:ds="http://schemas.openxmlformats.org/officeDocument/2006/customXml" ds:itemID="{BE20050F-82BE-42D4-9B31-57D5E9C724EB}">
  <ds:schemaRefs/>
</ds:datastoreItem>
</file>

<file path=customXml/itemProps7.xml><?xml version="1.0" encoding="utf-8"?>
<ds:datastoreItem xmlns:ds="http://schemas.openxmlformats.org/officeDocument/2006/customXml" ds:itemID="{F3A784F1-400C-44B9-B979-AE2AAA501AEC}">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customXml/itemProps8.xml><?xml version="1.0" encoding="utf-8"?>
<ds:datastoreItem xmlns:ds="http://schemas.openxmlformats.org/officeDocument/2006/customXml" ds:itemID="{470C1789-79FE-4E38-89FE-AC729F7141B4}">
  <ds:schemaRefs>
    <ds:schemaRef ds:uri="http://schemas.microsoft.com/sharepoint/v3/contenttype/forms"/>
  </ds:schemaRefs>
</ds:datastoreItem>
</file>

<file path=customXml/itemProps9.xml><?xml version="1.0" encoding="utf-8"?>
<ds:datastoreItem xmlns:ds="http://schemas.openxmlformats.org/officeDocument/2006/customXml" ds:itemID="{217C1998-E37B-49D1-BD21-B6806DB1AF2E}">
  <ds:schemaRefs/>
</ds:datastoreItem>
</file>

<file path=docProps/app.xml><?xml version="1.0" encoding="utf-8"?>
<Properties xmlns="http://schemas.openxmlformats.org/officeDocument/2006/extended-properties" xmlns:vt="http://schemas.openxmlformats.org/officeDocument/2006/docPropsVTypes">
  <TotalTime>42396</TotalTime>
  <Words>13302</Words>
  <Application>Microsoft Office PowerPoint</Application>
  <PresentationFormat>On-screen Show (4:3)</PresentationFormat>
  <Paragraphs>1572</Paragraphs>
  <Slides>144</Slides>
  <Notes>144</Notes>
  <HiddenSlides>4</HiddenSlides>
  <MMClips>4</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144</vt:i4>
      </vt:variant>
    </vt:vector>
  </HeadingPairs>
  <TitlesOfParts>
    <vt:vector size="166" baseType="lpstr">
      <vt:lpstr>Yanone Kaffeesatz Regular</vt:lpstr>
      <vt:lpstr>Lato Regular</vt:lpstr>
      <vt:lpstr>Oswald Light</vt:lpstr>
      <vt:lpstr>Lato Light</vt:lpstr>
      <vt:lpstr>Trebuchet MS</vt:lpstr>
      <vt:lpstr>Open Sans Condensed Light</vt:lpstr>
      <vt:lpstr>Yanone Kaffeesatz Bold</vt:lpstr>
      <vt:lpstr>Arial</vt:lpstr>
      <vt:lpstr>Wingdings</vt:lpstr>
      <vt:lpstr>Wingdings 2</vt:lpstr>
      <vt:lpstr>Times New Roman</vt:lpstr>
      <vt:lpstr>Webdings</vt:lpstr>
      <vt:lpstr>Calibri</vt:lpstr>
      <vt:lpstr>Helvetica Light</vt:lpstr>
      <vt:lpstr>Gill Sans</vt:lpstr>
      <vt:lpstr>ICOA Serenity</vt:lpstr>
      <vt:lpstr>ICOA Theme</vt:lpstr>
      <vt:lpstr>3_ICOA Serenity</vt:lpstr>
      <vt:lpstr>1_ICOA Theme</vt:lpstr>
      <vt:lpstr>1_ICOA Serenity</vt:lpstr>
      <vt:lpstr>3_Serenity</vt:lpstr>
      <vt:lpstr>2_ICOA Serenity</vt:lpstr>
      <vt:lpstr>PowerPoint Presentation</vt:lpstr>
      <vt:lpstr>Learner Objectives</vt:lpstr>
      <vt:lpstr>Nutrition Programs </vt:lpstr>
      <vt:lpstr>Nutrition Program Authority &amp; Funding Flow</vt:lpstr>
      <vt:lpstr>OAA Nutrition Program Goals</vt:lpstr>
      <vt:lpstr>Program Participant Eligibility</vt:lpstr>
      <vt:lpstr>Idaho’s 94 Congregate &amp; Home-Delivered Meal Providers</vt:lpstr>
      <vt:lpstr>Area I: 12 Meal Providers</vt:lpstr>
      <vt:lpstr>Area II: 13 Meal Providers</vt:lpstr>
      <vt:lpstr>Area III: 27 Meal Providers</vt:lpstr>
      <vt:lpstr>Area IV: 16 Meal Providers</vt:lpstr>
      <vt:lpstr>Area V: 13 Meal Providers</vt:lpstr>
      <vt:lpstr>Area VI: 13 Meal Providers</vt:lpstr>
      <vt:lpstr>Meal Site Coordinator Focus Areas</vt:lpstr>
      <vt:lpstr>Focus Area 1: Health District Permit-License</vt:lpstr>
      <vt:lpstr>Why We Need a Permit-License</vt:lpstr>
      <vt:lpstr>What the Permit-License Requires</vt:lpstr>
      <vt:lpstr>When We Need the Permit-License</vt:lpstr>
      <vt:lpstr>How to Apply for the  Permit-License</vt:lpstr>
      <vt:lpstr>Your Permit-License Toolkit</vt:lpstr>
      <vt:lpstr>Summing It Up: Health District Permit-License</vt:lpstr>
      <vt:lpstr>Focus Area 2: Food Establishment Inspection </vt:lpstr>
      <vt:lpstr>Why We Need an Inspection</vt:lpstr>
      <vt:lpstr>What Inspection Includes</vt:lpstr>
      <vt:lpstr>When Inspection Occurs</vt:lpstr>
      <vt:lpstr>How to Work with Inspections</vt:lpstr>
      <vt:lpstr>Your Health Department Inspection Toolkit</vt:lpstr>
      <vt:lpstr>Summing It Up: Health Department Inspection</vt:lpstr>
      <vt:lpstr>Focus Area 3: IRS 501 (c)3 Non-Profit Status</vt:lpstr>
      <vt:lpstr>Why We Need 501 (c)3 Status</vt:lpstr>
      <vt:lpstr>What 501 (c )3 Status Requires</vt:lpstr>
      <vt:lpstr>The Difference between For Profit &amp; Nonprofit Organizations  Dr. Kenneth Acha</vt:lpstr>
      <vt:lpstr>How To Apply for 501 (c)3 Status</vt:lpstr>
      <vt:lpstr>How to Start a Non-Profit Nonprofit Ally</vt:lpstr>
      <vt:lpstr>Your  501 (c)3 Toolkit</vt:lpstr>
      <vt:lpstr>Summing It Up: 501 (c)3 Status</vt:lpstr>
      <vt:lpstr>Focus Area 4: Accredited Food Protection Manager Certification</vt:lpstr>
      <vt:lpstr>Why Manager Certification is Necessary</vt:lpstr>
      <vt:lpstr>What Idaho Requires for Managers (Idaho Food Code, paragraph 2-102.12(A) )</vt:lpstr>
      <vt:lpstr>How to Prepare for the Exam</vt:lpstr>
      <vt:lpstr>Free Exam Prep Videos  Central District Health, Part 1 of 6</vt:lpstr>
      <vt:lpstr>How to Register for the Exam</vt:lpstr>
      <vt:lpstr>How Certification Happens</vt:lpstr>
      <vt:lpstr>How Retakes Occur</vt:lpstr>
      <vt:lpstr>Your  Food Protection Manager Certification Toolkit</vt:lpstr>
      <vt:lpstr>Summing It Up: Food Protection Manager Certification</vt:lpstr>
      <vt:lpstr>Focus Area 5: Registration &amp; Nutritional Health Survey</vt:lpstr>
      <vt:lpstr>Why Collect Registrations &amp; Surveys</vt:lpstr>
      <vt:lpstr>What the Registration Form Does</vt:lpstr>
      <vt:lpstr>What the Nutritional Health Survey Does</vt:lpstr>
      <vt:lpstr>When We Need Registration</vt:lpstr>
      <vt:lpstr>How to Complete Registration</vt:lpstr>
      <vt:lpstr>Sample Registration Form</vt:lpstr>
      <vt:lpstr>Sample Nutritional Health  Survey</vt:lpstr>
      <vt:lpstr>Your Registration &amp; Nutritional Health Survey  Toolkit</vt:lpstr>
      <vt:lpstr>Summing It Up: Registration &amp; Nutritional Health Survey</vt:lpstr>
      <vt:lpstr>Focus Area 6: Rosters &amp; Sign-In Sheets</vt:lpstr>
      <vt:lpstr>Why We Need Rosters &amp; Sign-In Sheets</vt:lpstr>
      <vt:lpstr>What Rosters &amp; Sign-In Sheets Capture</vt:lpstr>
      <vt:lpstr>When We Need Rosters &amp; Sign-in Sheets</vt:lpstr>
      <vt:lpstr>How to Complete Rosters &amp; Sign-in Sheets</vt:lpstr>
      <vt:lpstr>Sample Roster</vt:lpstr>
      <vt:lpstr>How to Submit Documentation</vt:lpstr>
      <vt:lpstr>Your Roster &amp; Sign-In Sheet Toolkit</vt:lpstr>
      <vt:lpstr>Summing It Up: Rosters &amp; Sign-in Sheets</vt:lpstr>
      <vt:lpstr>Focus Area 7: Donations &amp; Donation Box Placement</vt:lpstr>
      <vt:lpstr>Why Follow Donation Guidance</vt:lpstr>
      <vt:lpstr>What Correct Donation Acceptance means</vt:lpstr>
      <vt:lpstr>Which Image(s) Follow Guidelines?</vt:lpstr>
      <vt:lpstr>When Donations Are Accepted</vt:lpstr>
      <vt:lpstr>How to Ensure Proper Donation Processes</vt:lpstr>
      <vt:lpstr>Your Donations Toolkit</vt:lpstr>
      <vt:lpstr>Summing It Up: Donations &amp; Donation Box Placement</vt:lpstr>
      <vt:lpstr>Focus Area 8: Donation Tracking Sheet</vt:lpstr>
      <vt:lpstr>Why Complete Donation Tracking Sheets</vt:lpstr>
      <vt:lpstr>What Should Be Tracked</vt:lpstr>
      <vt:lpstr>When to Count Donations</vt:lpstr>
      <vt:lpstr>How to Complete Donation Tracking Sheets</vt:lpstr>
      <vt:lpstr>Daily Tracking Sheet</vt:lpstr>
      <vt:lpstr>Monthly Tracking Sheet</vt:lpstr>
      <vt:lpstr>Your Donation Tracking Sheet Toolkit</vt:lpstr>
      <vt:lpstr>Summing It Up: Donation Tracking</vt:lpstr>
      <vt:lpstr>Focus Area 9: Nutrition Education</vt:lpstr>
      <vt:lpstr>Why Provide Nutrition Education</vt:lpstr>
      <vt:lpstr>What Nutrition Education Includes</vt:lpstr>
      <vt:lpstr>When to Provide Nutrition Education</vt:lpstr>
      <vt:lpstr>How Education Can Be Presented</vt:lpstr>
      <vt:lpstr>How to Provide Nutrition Education</vt:lpstr>
      <vt:lpstr>ChooseMyPlate.gov Food Identification, Use &amp; Nutritional Value Sample</vt:lpstr>
      <vt:lpstr>Your Nutrition Education Toolkit</vt:lpstr>
      <vt:lpstr>Summing It Up: Nutrition Education</vt:lpstr>
      <vt:lpstr>Focus Area 10: Invoicing for Reimbursement</vt:lpstr>
      <vt:lpstr>Why Submit Invoices</vt:lpstr>
      <vt:lpstr>What Invoicing Involves</vt:lpstr>
      <vt:lpstr>When Invoices Are Due </vt:lpstr>
      <vt:lpstr>How Invoices Are Completed</vt:lpstr>
      <vt:lpstr>Your Invoicing Toolkit</vt:lpstr>
      <vt:lpstr>Summing It Up: Invoicing for Reimbursement</vt:lpstr>
      <vt:lpstr>Focus Area 11: Nutrition Services Incentive Program (NSIP) Funds</vt:lpstr>
      <vt:lpstr>Why NSIP is Important</vt:lpstr>
      <vt:lpstr>What NSIP  Funding Requires</vt:lpstr>
      <vt:lpstr>What Changes Can Be Made</vt:lpstr>
      <vt:lpstr>How to Participate in NSIP</vt:lpstr>
      <vt:lpstr>Your NSIP Resources Toolkit</vt:lpstr>
      <vt:lpstr>Summing It Up: NSIP Funds</vt:lpstr>
      <vt:lpstr>Focus Area 12: Nutrition Guidance</vt:lpstr>
      <vt:lpstr>Why Provide Nutrition Guidance</vt:lpstr>
      <vt:lpstr>What Nutrition Guidance Includes</vt:lpstr>
      <vt:lpstr>What Commodity Donated Food Guidance (GU.NU.03.01) Includes</vt:lpstr>
      <vt:lpstr>What Eligibility Guidance (GU.NU.02) Includes</vt:lpstr>
      <vt:lpstr>What HDM  Guidance(TG.NU.01) Includes</vt:lpstr>
      <vt:lpstr>What Meal Frequency Waiver  Guidance Includes</vt:lpstr>
      <vt:lpstr>How to Utilize Nutrition Guidance</vt:lpstr>
      <vt:lpstr>Your Nutrition Guidance Toolkit</vt:lpstr>
      <vt:lpstr>Summing It Up: Nutrition Guidance</vt:lpstr>
      <vt:lpstr>Focus Area 13: Role of Idaho Non-Profit Board of Directors</vt:lpstr>
      <vt:lpstr>Why Consider the role of the Board</vt:lpstr>
      <vt:lpstr>What Needs to Be Known About the  Role of the Board</vt:lpstr>
      <vt:lpstr>How to Interact with the Board</vt:lpstr>
      <vt:lpstr>Your  Non-Profit Board Toolkit</vt:lpstr>
      <vt:lpstr>Summing It Up: The Role of the Board</vt:lpstr>
      <vt:lpstr>Focus Area 14: Menu Approval</vt:lpstr>
      <vt:lpstr>Why Approve Menus</vt:lpstr>
      <vt:lpstr>What Menu Approval Requires</vt:lpstr>
      <vt:lpstr>When Menus Should Be Approved</vt:lpstr>
      <vt:lpstr>How Menus Are Approved</vt:lpstr>
      <vt:lpstr>Your Menu Approval Toolkit</vt:lpstr>
      <vt:lpstr>Summing It Up: Menu Approval</vt:lpstr>
      <vt:lpstr>Focus Area 15: Training Staff &amp; Volunteers</vt:lpstr>
      <vt:lpstr>Why Train Staff &amp; Volunteers</vt:lpstr>
      <vt:lpstr>What Training Will Be Provided In the Near  Future</vt:lpstr>
      <vt:lpstr>When Training Should Occur</vt:lpstr>
      <vt:lpstr>How Training Is Provided</vt:lpstr>
      <vt:lpstr>Your Staff &amp; Volunteer Training Toolkit</vt:lpstr>
      <vt:lpstr>Summing It Up: Training Staff &amp; Volunteers</vt:lpstr>
      <vt:lpstr>Finishing Up</vt:lpstr>
      <vt:lpstr>Sixty Second Summary</vt:lpstr>
      <vt:lpstr>Congratulations!</vt:lpstr>
      <vt:lpstr>PowerPoint Presentation</vt:lpstr>
      <vt:lpstr>How Does This Comply or Not Comply  with Donation Box Placement Guidance (#1)</vt:lpstr>
      <vt:lpstr>How Does This Comply or Not Comply  with Donation Box Placement Guidance (#2)</vt:lpstr>
      <vt:lpstr>How Does This Comply or Not Comply  with Donation Box Placement Guidance (#3)</vt:lpstr>
      <vt:lpstr>How Does This Comply or Not Comply  with Donation Box Placement Guidance (#4)</vt:lpstr>
      <vt:lpstr>How Does This Comply or Not Comply  with Donation Box Placement Guidance (#5)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nutrition; Meal Site; Training</dc:title>
  <dc:creator>Erin A. Olsen</dc:creator>
  <cp:keywords>nutrition</cp:keywords>
  <cp:lastModifiedBy>Erin Olsen</cp:lastModifiedBy>
  <cp:revision>1391</cp:revision>
  <cp:lastPrinted>2019-05-09T20:19:23Z</cp:lastPrinted>
  <dcterms:created xsi:type="dcterms:W3CDTF">2018-02-22T19:16:11Z</dcterms:created>
  <dcterms:modified xsi:type="dcterms:W3CDTF">2019-05-13T20:09:17Z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PWD_4</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ContentTypeId">
    <vt:lpwstr>0x010100850C14E031FE9146B64E5FE823A5979F</vt:lpwstr>
  </property>
  <property fmtid="{D5CDD505-2E9C-101B-9397-08002B2CF9AE}" pid="6" name="ArticulateGUID">
    <vt:lpwstr>2B6B1247-EA3B-43C4-BACC-B89379F3A0C8</vt:lpwstr>
  </property>
  <property fmtid="{D5CDD505-2E9C-101B-9397-08002B2CF9AE}" pid="7" name="ArticulateProjectFull">
    <vt:lpwstr>V:\Education\Nutrition Programs\Nutrition Education 01 - Meal Site Coordinator Fundamentals\Final Curriculum\Source Files\Nutrition_MealSite_CoordinatorTraining_Master.ppta</vt:lpwstr>
  </property>
</Properties>
</file>