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8.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1" r:id="rId1"/>
  </p:sldMasterIdLst>
  <p:notesMasterIdLst>
    <p:notesMasterId r:id="rId49"/>
  </p:notesMasterIdLst>
  <p:sldIdLst>
    <p:sldId id="523" r:id="rId2"/>
    <p:sldId id="256" r:id="rId3"/>
    <p:sldId id="420" r:id="rId4"/>
    <p:sldId id="504" r:id="rId5"/>
    <p:sldId id="486" r:id="rId6"/>
    <p:sldId id="414" r:id="rId7"/>
    <p:sldId id="422" r:id="rId8"/>
    <p:sldId id="257" r:id="rId9"/>
    <p:sldId id="259" r:id="rId10"/>
    <p:sldId id="375" r:id="rId11"/>
    <p:sldId id="451" r:id="rId12"/>
    <p:sldId id="497" r:id="rId13"/>
    <p:sldId id="509" r:id="rId14"/>
    <p:sldId id="510" r:id="rId15"/>
    <p:sldId id="447" r:id="rId16"/>
    <p:sldId id="373" r:id="rId17"/>
    <p:sldId id="506" r:id="rId18"/>
    <p:sldId id="508" r:id="rId19"/>
    <p:sldId id="520" r:id="rId20"/>
    <p:sldId id="454" r:id="rId21"/>
    <p:sldId id="309" r:id="rId22"/>
    <p:sldId id="311" r:id="rId23"/>
    <p:sldId id="321" r:id="rId24"/>
    <p:sldId id="505" r:id="rId25"/>
    <p:sldId id="462" r:id="rId26"/>
    <p:sldId id="323" r:id="rId27"/>
    <p:sldId id="318" r:id="rId28"/>
    <p:sldId id="319" r:id="rId29"/>
    <p:sldId id="317" r:id="rId30"/>
    <p:sldId id="271" r:id="rId31"/>
    <p:sldId id="325" r:id="rId32"/>
    <p:sldId id="334" r:id="rId33"/>
    <p:sldId id="332" r:id="rId34"/>
    <p:sldId id="513" r:id="rId35"/>
    <p:sldId id="331" r:id="rId36"/>
    <p:sldId id="335" r:id="rId37"/>
    <p:sldId id="461" r:id="rId38"/>
    <p:sldId id="322" r:id="rId39"/>
    <p:sldId id="316" r:id="rId40"/>
    <p:sldId id="324" r:id="rId41"/>
    <p:sldId id="315" r:id="rId42"/>
    <p:sldId id="310" r:id="rId43"/>
    <p:sldId id="329" r:id="rId44"/>
    <p:sldId id="336" r:id="rId45"/>
    <p:sldId id="521" r:id="rId46"/>
    <p:sldId id="489" r:id="rId47"/>
    <p:sldId id="382"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7ACA74-82D2-47CA-8B64-0B79D90FD01C}">
          <p14:sldIdLst>
            <p14:sldId id="523"/>
            <p14:sldId id="256"/>
            <p14:sldId id="420"/>
            <p14:sldId id="504"/>
            <p14:sldId id="486"/>
            <p14:sldId id="414"/>
            <p14:sldId id="422"/>
            <p14:sldId id="257"/>
            <p14:sldId id="259"/>
            <p14:sldId id="375"/>
            <p14:sldId id="451"/>
            <p14:sldId id="497"/>
            <p14:sldId id="509"/>
            <p14:sldId id="510"/>
            <p14:sldId id="447"/>
            <p14:sldId id="373"/>
            <p14:sldId id="506"/>
            <p14:sldId id="508"/>
            <p14:sldId id="520"/>
            <p14:sldId id="454"/>
            <p14:sldId id="309"/>
            <p14:sldId id="311"/>
            <p14:sldId id="321"/>
            <p14:sldId id="505"/>
            <p14:sldId id="462"/>
            <p14:sldId id="323"/>
            <p14:sldId id="318"/>
            <p14:sldId id="319"/>
            <p14:sldId id="317"/>
            <p14:sldId id="271"/>
            <p14:sldId id="325"/>
            <p14:sldId id="334"/>
            <p14:sldId id="332"/>
            <p14:sldId id="513"/>
            <p14:sldId id="331"/>
            <p14:sldId id="335"/>
            <p14:sldId id="461"/>
            <p14:sldId id="322"/>
            <p14:sldId id="316"/>
            <p14:sldId id="324"/>
            <p14:sldId id="315"/>
            <p14:sldId id="310"/>
            <p14:sldId id="329"/>
            <p14:sldId id="336"/>
            <p14:sldId id="521"/>
            <p14:sldId id="489"/>
          </p14:sldIdLst>
        </p14:section>
        <p14:section name="Untitled Section" id="{CB45B5E1-5326-474A-8750-BCCB026B8E4E}">
          <p14:sldIdLst>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varScale="1">
        <p:scale>
          <a:sx n="78" d="100"/>
          <a:sy n="78" d="100"/>
        </p:scale>
        <p:origin x="3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09FC7F-5DDB-4C3E-8885-FA3D1945FB29}" type="datetimeFigureOut">
              <a:rPr lang="en-US" smtClean="0"/>
              <a:t>10/3/2019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2DEC35-4E73-4C95-B92B-9208B629F0C5}" type="slidenum">
              <a:rPr lang="en-US" smtClean="0"/>
              <a:t>‹#›</a:t>
            </a:fld>
            <a:endParaRPr lang="en-US"/>
          </a:p>
        </p:txBody>
      </p:sp>
    </p:spTree>
    <p:extLst>
      <p:ext uri="{BB962C8B-B14F-4D97-AF65-F5344CB8AC3E}">
        <p14:creationId xmlns:p14="http://schemas.microsoft.com/office/powerpoint/2010/main" val="420557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TITLE 67 STATE GOVERNMENT AND STATE AFFAIRS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CHAPTER 50 COMMISSION ON AGING 67-5005.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Legislative intent.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legislature hereby finds and recognizes the need to provide basic necessities to its older people in their later years and particularly in providing efficient community services, including access transportation, adequate nutrition, in-home services, and adult day care, designed to permit its older people to remain independent and to be able to avoid institutionalization; and that these services be provided in a coordinated manner and be readily available when needed and accessible to all older people. This act shall be known as the "Idaho Senior Services Act."</a:t>
            </a:r>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6</a:t>
            </a:fld>
            <a:endParaRPr lang="en-US"/>
          </a:p>
        </p:txBody>
      </p:sp>
    </p:spTree>
    <p:extLst>
      <p:ext uri="{BB962C8B-B14F-4D97-AF65-F5344CB8AC3E}">
        <p14:creationId xmlns:p14="http://schemas.microsoft.com/office/powerpoint/2010/main" val="35252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27</a:t>
            </a:fld>
            <a:endParaRPr lang="en-US"/>
          </a:p>
        </p:txBody>
      </p:sp>
    </p:spTree>
    <p:extLst>
      <p:ext uri="{BB962C8B-B14F-4D97-AF65-F5344CB8AC3E}">
        <p14:creationId xmlns:p14="http://schemas.microsoft.com/office/powerpoint/2010/main" val="338393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AAAs </a:t>
            </a:r>
          </a:p>
        </p:txBody>
      </p:sp>
      <p:sp>
        <p:nvSpPr>
          <p:cNvPr id="4" name="Slide Number Placeholder 3"/>
          <p:cNvSpPr>
            <a:spLocks noGrp="1"/>
          </p:cNvSpPr>
          <p:nvPr>
            <p:ph type="sldNum" sz="quarter" idx="10"/>
          </p:nvPr>
        </p:nvSpPr>
        <p:spPr/>
        <p:txBody>
          <a:bodyPr/>
          <a:lstStyle/>
          <a:p>
            <a:fld id="{A4165929-4988-4402-840A-3DCA505D7826}" type="slidenum">
              <a:rPr lang="en-US" smtClean="0"/>
              <a:t>28</a:t>
            </a:fld>
            <a:endParaRPr lang="en-US"/>
          </a:p>
        </p:txBody>
      </p:sp>
    </p:spTree>
    <p:extLst>
      <p:ext uri="{BB962C8B-B14F-4D97-AF65-F5344CB8AC3E}">
        <p14:creationId xmlns:p14="http://schemas.microsoft.com/office/powerpoint/2010/main" val="219673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29</a:t>
            </a:fld>
            <a:endParaRPr lang="en-US"/>
          </a:p>
        </p:txBody>
      </p:sp>
    </p:spTree>
    <p:extLst>
      <p:ext uri="{BB962C8B-B14F-4D97-AF65-F5344CB8AC3E}">
        <p14:creationId xmlns:p14="http://schemas.microsoft.com/office/powerpoint/2010/main" val="334206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30</a:t>
            </a:fld>
            <a:endParaRPr lang="en-US"/>
          </a:p>
        </p:txBody>
      </p:sp>
    </p:spTree>
    <p:extLst>
      <p:ext uri="{BB962C8B-B14F-4D97-AF65-F5344CB8AC3E}">
        <p14:creationId xmlns:p14="http://schemas.microsoft.com/office/powerpoint/2010/main" val="202410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31</a:t>
            </a:fld>
            <a:endParaRPr lang="en-US"/>
          </a:p>
        </p:txBody>
      </p:sp>
    </p:spTree>
    <p:extLst>
      <p:ext uri="{BB962C8B-B14F-4D97-AF65-F5344CB8AC3E}">
        <p14:creationId xmlns:p14="http://schemas.microsoft.com/office/powerpoint/2010/main" val="253908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32</a:t>
            </a:fld>
            <a:endParaRPr lang="en-US"/>
          </a:p>
        </p:txBody>
      </p:sp>
    </p:spTree>
    <p:extLst>
      <p:ext uri="{BB962C8B-B14F-4D97-AF65-F5344CB8AC3E}">
        <p14:creationId xmlns:p14="http://schemas.microsoft.com/office/powerpoint/2010/main" val="917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33</a:t>
            </a:fld>
            <a:endParaRPr lang="en-US"/>
          </a:p>
        </p:txBody>
      </p:sp>
    </p:spTree>
    <p:extLst>
      <p:ext uri="{BB962C8B-B14F-4D97-AF65-F5344CB8AC3E}">
        <p14:creationId xmlns:p14="http://schemas.microsoft.com/office/powerpoint/2010/main" val="187548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34</a:t>
            </a:fld>
            <a:endParaRPr lang="en-US"/>
          </a:p>
        </p:txBody>
      </p:sp>
    </p:spTree>
    <p:extLst>
      <p:ext uri="{BB962C8B-B14F-4D97-AF65-F5344CB8AC3E}">
        <p14:creationId xmlns:p14="http://schemas.microsoft.com/office/powerpoint/2010/main" val="3983005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35</a:t>
            </a:fld>
            <a:endParaRPr lang="en-US"/>
          </a:p>
        </p:txBody>
      </p:sp>
    </p:spTree>
    <p:extLst>
      <p:ext uri="{BB962C8B-B14F-4D97-AF65-F5344CB8AC3E}">
        <p14:creationId xmlns:p14="http://schemas.microsoft.com/office/powerpoint/2010/main" val="420491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36</a:t>
            </a:fld>
            <a:endParaRPr lang="en-US"/>
          </a:p>
        </p:txBody>
      </p:sp>
    </p:spTree>
    <p:extLst>
      <p:ext uri="{BB962C8B-B14F-4D97-AF65-F5344CB8AC3E}">
        <p14:creationId xmlns:p14="http://schemas.microsoft.com/office/powerpoint/2010/main" val="332440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provided by the Bureau Chief of Medicaid Financial Operations, the average daily Medicaid payment for an Assisted Living facility is $37.00 per day and for a SNF the rate is $220.00 per day which is equivalent to $13,505 and $80,000. The Executive Director of the Idaho Health Care Association stated private pay rates are on an average of $2,000  - $6,500 for Assistive Living and $7,000 - $9,000 for SNF per month which would be equivalent to $24,000 - $78,000 or $84,000 - $108,000. </a:t>
            </a:r>
          </a:p>
          <a:p>
            <a:endParaRPr lang="en-US" dirty="0"/>
          </a:p>
          <a:p>
            <a:r>
              <a:rPr lang="en-US" dirty="0"/>
              <a:t>Assisted Living and Skilled Nursing Facilities the resident must contribute whatever he/she can for their share of cost. </a:t>
            </a:r>
          </a:p>
          <a:p>
            <a:r>
              <a:rPr lang="en-US" dirty="0"/>
              <a:t>If eligible for Medicaid, the federal share is 71.5% and state share is 28.5%</a:t>
            </a:r>
          </a:p>
          <a:p>
            <a:endParaRPr lang="en-US" dirty="0"/>
          </a:p>
          <a:p>
            <a:r>
              <a:rPr lang="en-US" dirty="0"/>
              <a:t>Source</a:t>
            </a:r>
            <a:r>
              <a:rPr lang="en-US" baseline="0" dirty="0"/>
              <a:t> for Medicaid Residential Care Facility Cost: OPE Residential Care Report January 2018</a:t>
            </a:r>
          </a:p>
          <a:p>
            <a:pPr marL="171450" indent="-171450">
              <a:buFont typeface="Arial" panose="020B0604020202020204" pitchFamily="34" charset="0"/>
              <a:buChar char="•"/>
            </a:pPr>
            <a:r>
              <a:rPr lang="en-US" baseline="0" dirty="0"/>
              <a:t>Page 22: Residential Care Facility</a:t>
            </a:r>
          </a:p>
          <a:p>
            <a:pPr marL="171450" indent="-171450">
              <a:buFont typeface="Arial" panose="020B0604020202020204" pitchFamily="34" charset="0"/>
              <a:buChar char="•"/>
            </a:pPr>
            <a:r>
              <a:rPr lang="en-US" baseline="0" dirty="0"/>
              <a:t>Page 24: Federal and State Reimbursement percentages</a:t>
            </a:r>
          </a:p>
          <a:p>
            <a:endParaRPr lang="en-US" baseline="0" dirty="0"/>
          </a:p>
          <a:p>
            <a:r>
              <a:rPr lang="en-US" baseline="0" dirty="0"/>
              <a:t>ADL: Eating, Toileting, Walking, Transferring, Dressing, Bathing</a:t>
            </a:r>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7</a:t>
            </a:fld>
            <a:endParaRPr lang="en-US"/>
          </a:p>
        </p:txBody>
      </p:sp>
    </p:spTree>
    <p:extLst>
      <p:ext uri="{BB962C8B-B14F-4D97-AF65-F5344CB8AC3E}">
        <p14:creationId xmlns:p14="http://schemas.microsoft.com/office/powerpoint/2010/main" val="180575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38</a:t>
            </a:fld>
            <a:endParaRPr lang="en-US"/>
          </a:p>
        </p:txBody>
      </p:sp>
    </p:spTree>
    <p:extLst>
      <p:ext uri="{BB962C8B-B14F-4D97-AF65-F5344CB8AC3E}">
        <p14:creationId xmlns:p14="http://schemas.microsoft.com/office/powerpoint/2010/main" val="29417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39</a:t>
            </a:fld>
            <a:endParaRPr lang="en-US"/>
          </a:p>
        </p:txBody>
      </p:sp>
    </p:spTree>
    <p:extLst>
      <p:ext uri="{BB962C8B-B14F-4D97-AF65-F5344CB8AC3E}">
        <p14:creationId xmlns:p14="http://schemas.microsoft.com/office/powerpoint/2010/main" val="43191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40</a:t>
            </a:fld>
            <a:endParaRPr lang="en-US"/>
          </a:p>
        </p:txBody>
      </p:sp>
    </p:spTree>
    <p:extLst>
      <p:ext uri="{BB962C8B-B14F-4D97-AF65-F5344CB8AC3E}">
        <p14:creationId xmlns:p14="http://schemas.microsoft.com/office/powerpoint/2010/main" val="77706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41</a:t>
            </a:fld>
            <a:endParaRPr lang="en-US"/>
          </a:p>
        </p:txBody>
      </p:sp>
    </p:spTree>
    <p:extLst>
      <p:ext uri="{BB962C8B-B14F-4D97-AF65-F5344CB8AC3E}">
        <p14:creationId xmlns:p14="http://schemas.microsoft.com/office/powerpoint/2010/main" val="271458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42</a:t>
            </a:fld>
            <a:endParaRPr lang="en-US"/>
          </a:p>
        </p:txBody>
      </p:sp>
    </p:spTree>
    <p:extLst>
      <p:ext uri="{BB962C8B-B14F-4D97-AF65-F5344CB8AC3E}">
        <p14:creationId xmlns:p14="http://schemas.microsoft.com/office/powerpoint/2010/main" val="2944314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43</a:t>
            </a:fld>
            <a:endParaRPr lang="en-US"/>
          </a:p>
        </p:txBody>
      </p:sp>
    </p:spTree>
    <p:extLst>
      <p:ext uri="{BB962C8B-B14F-4D97-AF65-F5344CB8AC3E}">
        <p14:creationId xmlns:p14="http://schemas.microsoft.com/office/powerpoint/2010/main" val="498089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44</a:t>
            </a:fld>
            <a:endParaRPr lang="en-US"/>
          </a:p>
        </p:txBody>
      </p:sp>
    </p:spTree>
    <p:extLst>
      <p:ext uri="{BB962C8B-B14F-4D97-AF65-F5344CB8AC3E}">
        <p14:creationId xmlns:p14="http://schemas.microsoft.com/office/powerpoint/2010/main" val="4085690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do?</a:t>
            </a:r>
          </a:p>
          <a:p>
            <a:r>
              <a:rPr lang="en-US" dirty="0"/>
              <a:t>We</a:t>
            </a:r>
            <a:r>
              <a:rPr lang="en-US" baseline="0" dirty="0"/>
              <a:t> placed our services in four essential categories: Stay Home, Stay Safe, Stay Healthy and Stay Informed </a:t>
            </a:r>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47</a:t>
            </a:fld>
            <a:endParaRPr lang="en-US"/>
          </a:p>
        </p:txBody>
      </p:sp>
    </p:spTree>
    <p:extLst>
      <p:ext uri="{BB962C8B-B14F-4D97-AF65-F5344CB8AC3E}">
        <p14:creationId xmlns:p14="http://schemas.microsoft.com/office/powerpoint/2010/main" val="191249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population for each PSA = % of total 60+ state population</a:t>
            </a:r>
          </a:p>
        </p:txBody>
      </p:sp>
      <p:sp>
        <p:nvSpPr>
          <p:cNvPr id="4" name="Slide Number Placeholder 3"/>
          <p:cNvSpPr>
            <a:spLocks noGrp="1"/>
          </p:cNvSpPr>
          <p:nvPr>
            <p:ph type="sldNum" sz="quarter" idx="5"/>
          </p:nvPr>
        </p:nvSpPr>
        <p:spPr/>
        <p:txBody>
          <a:bodyPr/>
          <a:lstStyle/>
          <a:p>
            <a:fld id="{B02DEC35-4E73-4C95-B92B-9208B629F0C5}" type="slidenum">
              <a:rPr lang="en-US" smtClean="0"/>
              <a:t>13</a:t>
            </a:fld>
            <a:endParaRPr lang="en-US"/>
          </a:p>
        </p:txBody>
      </p:sp>
    </p:spTree>
    <p:extLst>
      <p:ext uri="{BB962C8B-B14F-4D97-AF65-F5344CB8AC3E}">
        <p14:creationId xmlns:p14="http://schemas.microsoft.com/office/powerpoint/2010/main" val="6642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a:t>
            </a:r>
            <a:r>
              <a:rPr lang="en-US" baseline="0" dirty="0"/>
              <a:t> Older Americans Act Requirement is to divide the state into Planning and Services Areas. </a:t>
            </a:r>
          </a:p>
          <a:p>
            <a:r>
              <a:rPr lang="en-US" baseline="0" dirty="0"/>
              <a:t>These are the initial PSAs since ICOA was designated in 1968. </a:t>
            </a:r>
          </a:p>
          <a:p>
            <a:r>
              <a:rPr lang="en-US" baseline="0" dirty="0"/>
              <a:t>The boundaries are the same as the Idaho Transportation Departments boundaries, but different than H&amp;W’s.</a:t>
            </a:r>
          </a:p>
          <a:p>
            <a:r>
              <a:rPr lang="en-US" b="1" u="sng" dirty="0"/>
              <a:t>TITLE 67 STATE GOVERNMENT AND STATE AFFAIRS</a:t>
            </a:r>
            <a:endParaRPr lang="en-US" dirty="0"/>
          </a:p>
          <a:p>
            <a:r>
              <a:rPr lang="en-US" b="1" u="sng" dirty="0"/>
              <a:t>CHAPTER 50 COMMISSION ON AGING 67-5003. </a:t>
            </a:r>
            <a:endParaRPr lang="en-US" dirty="0"/>
          </a:p>
          <a:p>
            <a:endParaRPr lang="en-US" dirty="0"/>
          </a:p>
          <a:p>
            <a:pPr defTabSz="931774">
              <a:defRPr/>
            </a:pPr>
            <a:r>
              <a:rPr lang="en-US" dirty="0"/>
              <a:t>(6)  Designate "planning and service areas" and area agencies on aging in accordance with the older Americans act and federal regulations promulgated thereunder. The commission shall review the boundaries of the "planning and service areas" periodically and shall change them as necessary;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16</a:t>
            </a:fld>
            <a:endParaRPr lang="en-US"/>
          </a:p>
        </p:txBody>
      </p:sp>
    </p:spTree>
    <p:extLst>
      <p:ext uri="{BB962C8B-B14F-4D97-AF65-F5344CB8AC3E}">
        <p14:creationId xmlns:p14="http://schemas.microsoft.com/office/powerpoint/2010/main" val="417253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21</a:t>
            </a:fld>
            <a:endParaRPr lang="en-US"/>
          </a:p>
        </p:txBody>
      </p:sp>
    </p:spTree>
    <p:extLst>
      <p:ext uri="{BB962C8B-B14F-4D97-AF65-F5344CB8AC3E}">
        <p14:creationId xmlns:p14="http://schemas.microsoft.com/office/powerpoint/2010/main" val="183812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22</a:t>
            </a:fld>
            <a:endParaRPr lang="en-US"/>
          </a:p>
        </p:txBody>
      </p:sp>
    </p:spTree>
    <p:extLst>
      <p:ext uri="{BB962C8B-B14F-4D97-AF65-F5344CB8AC3E}">
        <p14:creationId xmlns:p14="http://schemas.microsoft.com/office/powerpoint/2010/main" val="41786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23</a:t>
            </a:fld>
            <a:endParaRPr lang="en-US"/>
          </a:p>
        </p:txBody>
      </p:sp>
    </p:spTree>
    <p:extLst>
      <p:ext uri="{BB962C8B-B14F-4D97-AF65-F5344CB8AC3E}">
        <p14:creationId xmlns:p14="http://schemas.microsoft.com/office/powerpoint/2010/main" val="181488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Arizona, Arkansas, California, Idaho, Maine, Massachusetts, Minnesota, Montana, Nevada, Ohio, Oklahoma, Pennsylvania, Rhode Island and Virginia. </a:t>
            </a:r>
          </a:p>
        </p:txBody>
      </p:sp>
      <p:sp>
        <p:nvSpPr>
          <p:cNvPr id="4" name="Slide Number Placeholder 3"/>
          <p:cNvSpPr>
            <a:spLocks noGrp="1"/>
          </p:cNvSpPr>
          <p:nvPr>
            <p:ph type="sldNum" sz="quarter" idx="10"/>
          </p:nvPr>
        </p:nvSpPr>
        <p:spPr/>
        <p:txBody>
          <a:bodyPr/>
          <a:lstStyle/>
          <a:p>
            <a:fld id="{A4165929-4988-4402-840A-3DCA505D7826}" type="slidenum">
              <a:rPr lang="en-US" smtClean="0"/>
              <a:t>24</a:t>
            </a:fld>
            <a:endParaRPr lang="en-US"/>
          </a:p>
        </p:txBody>
      </p:sp>
    </p:spTree>
    <p:extLst>
      <p:ext uri="{BB962C8B-B14F-4D97-AF65-F5344CB8AC3E}">
        <p14:creationId xmlns:p14="http://schemas.microsoft.com/office/powerpoint/2010/main" val="284253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26</a:t>
            </a:fld>
            <a:endParaRPr lang="en-US"/>
          </a:p>
        </p:txBody>
      </p:sp>
    </p:spTree>
    <p:extLst>
      <p:ext uri="{BB962C8B-B14F-4D97-AF65-F5344CB8AC3E}">
        <p14:creationId xmlns:p14="http://schemas.microsoft.com/office/powerpoint/2010/main" val="235227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00E0-F06E-4DB0-A9F9-F302C53B7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F4A8B9-3CC9-4BC7-AE02-52B78AC7D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1B90D-0A25-416F-98CF-DDA5D5FC5B39}"/>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3307981B-003C-4F2D-8834-9280FD623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70772-BAB6-4F78-8092-F731896ACA5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59270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0279-CE72-4C4F-A688-92AC2121F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39F29C-E088-4C4E-A003-A4933EA8E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91BAA-3055-414C-AAB3-7952F1AF5A81}"/>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47129C2D-C583-4A6F-9FD7-DA007100C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A8384-FD9B-4CD4-8B65-6F10F699B24B}"/>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7291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AF4EF-A9EE-4237-B4F3-9ECCF8EB88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70F7C6-1488-4F9D-B385-B4D37143E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C14B8-F73B-4195-BB78-7F975D54C854}"/>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8ED98FD3-47FA-44E6-A760-B9799F353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68B9A-477D-4F92-BBF1-AD81486DD43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348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1426-E846-4F54-A410-79A2E11A5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53C2-D684-422C-BCD9-363A77023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A13BA-80C6-4CD6-A410-A7F8C5FD403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E0AF05CA-EA16-43F4-BF9B-73AF650DF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BA00F-91F8-4E14-8671-CF087C12FE0C}"/>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55162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79D7-3AE2-4E7B-A8D3-81E8338FE9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C97EC-19E8-4CD1-A552-635677769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0063A-D04A-4019-938B-5C2947ABA42F}"/>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1B34D5BC-DF1B-40A1-B80F-DC4AA0924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F2911-BC7F-41AA-A77B-C432EE12381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522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4255-12BD-4B4E-AEE2-C41200AF8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1E1FD-AF0D-4DD2-BB6E-260E415F4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BB55A9-6405-4EEE-9EBD-DFECE5338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F36FC8-E317-47A8-8571-483BCA50FB27}"/>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6" name="Footer Placeholder 5">
            <a:extLst>
              <a:ext uri="{FF2B5EF4-FFF2-40B4-BE49-F238E27FC236}">
                <a16:creationId xmlns:a16="http://schemas.microsoft.com/office/drawing/2014/main" id="{EE69DE7A-6FA4-4E4B-9BB1-42515E2CC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21D52-B388-47A1-B9D9-C0E949862A9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0888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668E-C585-4582-A7E7-BBEBE88E9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9815D-D0A7-498B-88ED-C3DA9CC50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E2A5B2-2602-4F5D-A487-6F6700CA8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DA9A0-4F99-4FC6-ADCB-E3500899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65D32-9940-4977-B0EB-6E53D865F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CFE3F-0B66-47AA-A96C-3048C88AE8F6}"/>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8" name="Footer Placeholder 7">
            <a:extLst>
              <a:ext uri="{FF2B5EF4-FFF2-40B4-BE49-F238E27FC236}">
                <a16:creationId xmlns:a16="http://schemas.microsoft.com/office/drawing/2014/main" id="{8105705D-3593-4A1E-987D-C605FF99F3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B45D2-7257-4BF5-9EB4-950914771A0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48904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116E-EE41-4E78-A9F4-63DF1A27E8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2D41B-5E9C-411F-91E8-77982F77DA9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4" name="Footer Placeholder 3">
            <a:extLst>
              <a:ext uri="{FF2B5EF4-FFF2-40B4-BE49-F238E27FC236}">
                <a16:creationId xmlns:a16="http://schemas.microsoft.com/office/drawing/2014/main" id="{7FAC0509-517D-49E5-B5D6-EF81173819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11A41-1DEF-43D1-A125-1B2DE38540AD}"/>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88307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6B6E3-C5CD-456E-9FC0-6F7F79FC38B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3" name="Footer Placeholder 2">
            <a:extLst>
              <a:ext uri="{FF2B5EF4-FFF2-40B4-BE49-F238E27FC236}">
                <a16:creationId xmlns:a16="http://schemas.microsoft.com/office/drawing/2014/main" id="{4B56FF09-78E6-4E26-AD38-07182A81E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D1D8F-A601-4036-8518-8005B9C01F2A}"/>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133689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B020-E2E2-43D4-9C43-43F2EF819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E71328-5AF6-4479-A167-6D117A3A8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69D46-681D-4DBC-9A5A-08C116B09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425C7-94F1-463B-9B95-B3383452DC8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6" name="Footer Placeholder 5">
            <a:extLst>
              <a:ext uri="{FF2B5EF4-FFF2-40B4-BE49-F238E27FC236}">
                <a16:creationId xmlns:a16="http://schemas.microsoft.com/office/drawing/2014/main" id="{4DBF3E59-883B-41B5-8F58-8F4D90711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BDAC4-0A6A-488A-BAE2-A23565E3A60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71769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D518-0695-4C5E-942A-E6728EA87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C12F51-F008-4A62-A5F6-9743CB1FD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12BFEB-98F7-4869-ACA5-DE09B5C20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B8DEF-8874-4493-A682-9F329FF416B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6" name="Footer Placeholder 5">
            <a:extLst>
              <a:ext uri="{FF2B5EF4-FFF2-40B4-BE49-F238E27FC236}">
                <a16:creationId xmlns:a16="http://schemas.microsoft.com/office/drawing/2014/main" id="{7DCEB1E7-DFB2-4BB3-97AC-92EB723E8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22E5F-5837-49AD-88AD-4F59F0ACAE73}"/>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90742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F0E5A-93D5-40CD-A571-7DF6AE57F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C28785-6277-4BA9-B25B-47B4FC16F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B15A3-8288-405A-BDFC-849552BD2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8E63B30B-C8FE-4066-AC05-9CC7A3132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5294DB-D254-4BD4-90EF-27C8AFAFA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E33D5-F067-4697-A676-00D4D5748E7E}" type="slidenum">
              <a:rPr lang="en-US" smtClean="0"/>
              <a:t>‹#›</a:t>
            </a:fld>
            <a:endParaRPr lang="en-US"/>
          </a:p>
        </p:txBody>
      </p:sp>
    </p:spTree>
    <p:extLst>
      <p:ext uri="{BB962C8B-B14F-4D97-AF65-F5344CB8AC3E}">
        <p14:creationId xmlns:p14="http://schemas.microsoft.com/office/powerpoint/2010/main" val="3939931207"/>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ging.idaho.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commons.wikimedia.org/wiki/File:Cifr%C3%A3o_symbol.svg" TargetMode="External"/><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19.png"/><Relationship Id="rId12"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32.png"/><Relationship Id="rId5" Type="http://schemas.openxmlformats.org/officeDocument/2006/relationships/image" Target="../media/image20.png"/><Relationship Id="rId10" Type="http://schemas.openxmlformats.org/officeDocument/2006/relationships/hyperlink" Target="https://www.geripal.org/2012/03/elders-older-adults-seniors-language.html" TargetMode="External"/><Relationship Id="rId4" Type="http://schemas.openxmlformats.org/officeDocument/2006/relationships/image" Target="../media/image29.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ngall.com/community-png/download/24453" TargetMode="External"/><Relationship Id="rId5" Type="http://schemas.openxmlformats.org/officeDocument/2006/relationships/image" Target="../media/image35.png"/><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hyperlink" Target="mailto:Deedra.hunt@aging.Idaho.gov" TargetMode="External"/><Relationship Id="rId7" Type="http://schemas.openxmlformats.org/officeDocument/2006/relationships/hyperlink" Target="https://www.peoplemattersglobal.com/blog/technology/hr-challenges-and-interventions-for-organizations-1597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Meals_on_Wheels" TargetMode="External"/><Relationship Id="rId5" Type="http://schemas.openxmlformats.org/officeDocument/2006/relationships/image" Target="../media/image39.jp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14.pn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dstil.ghost.io/activities-of-daily-living/" TargetMode="External"/><Relationship Id="rId5" Type="http://schemas.openxmlformats.org/officeDocument/2006/relationships/image" Target="../media/image9.png"/><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15.sv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hyperlink" Target="mailto:Pam.Oliason@aging.Idaho.gov" TargetMode="External"/><Relationship Id="rId3" Type="http://schemas.openxmlformats.org/officeDocument/2006/relationships/hyperlink" Target="mailto:Annika@familiestogether.org" TargetMode="External"/><Relationship Id="rId7" Type="http://schemas.openxmlformats.org/officeDocument/2006/relationships/hyperlink" Target="https://seniorconnectionidaho.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orwynscause.org/" TargetMode="External"/><Relationship Id="rId11" Type="http://schemas.openxmlformats.org/officeDocument/2006/relationships/image" Target="../media/image15.svg"/><Relationship Id="rId5" Type="http://schemas.openxmlformats.org/officeDocument/2006/relationships/hyperlink" Target="http://www.jannus.org/legacy-corps" TargetMode="External"/><Relationship Id="rId10" Type="http://schemas.openxmlformats.org/officeDocument/2006/relationships/image" Target="../media/image14.png"/><Relationship Id="rId4" Type="http://schemas.openxmlformats.org/officeDocument/2006/relationships/hyperlink" Target="http://www.johnandjunesmission.org/" TargetMode="External"/><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47.jpe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Admir.Selimovic@aging.Idaho.gov" TargetMode="External"/><Relationship Id="rId4" Type="http://schemas.openxmlformats.org/officeDocument/2006/relationships/hyperlink" Target="http://www.esgw.org/scsep"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lerendeleiders.nl/conceptualiseren/318-blinden-en-olifanten" TargetMode="External"/><Relationship Id="rId5" Type="http://schemas.openxmlformats.org/officeDocument/2006/relationships/image" Target="../media/image48.jpg"/><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49.jpe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Birgit.Luebeck@aging.Idaho.gov" TargetMode="External"/><Relationship Id="rId4" Type="http://schemas.openxmlformats.org/officeDocument/2006/relationships/hyperlink" Target="mailto:sajones@idahofoodbank.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1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Admir.Selimovic@aging.Idaho.gov" TargetMode="External"/><Relationship Id="rId4" Type="http://schemas.openxmlformats.org/officeDocument/2006/relationships/hyperlink" Target="mailto:Esmeralda@metrocommunityservices.ne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hyperlink" Target="http://babylonica.deviantart.com/art/Check-Mark-and-Box-10664688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lickr.com/photos/lumaxart/2626682758/" TargetMode="External"/><Relationship Id="rId5" Type="http://schemas.openxmlformats.org/officeDocument/2006/relationships/image" Target="../media/image54.jpg"/><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mailto:Deedra.hunt@aging.Idaho.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Rachelpiscette@idaholegalaid.org"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hyperlink" Target="mailto:Admir.Selimovic@aging.Idaho.gov" TargetMode="External"/><Relationship Id="rId3" Type="http://schemas.openxmlformats.org/officeDocument/2006/relationships/image" Target="../media/image56.jpeg"/><Relationship Id="rId7" Type="http://schemas.openxmlformats.org/officeDocument/2006/relationships/hyperlink" Target="https://www.idscamjamallianc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Esmeralda@metrocommunityservices.net"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mailto:Pam.Oliason@aging.Idaho.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7.sv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aging.idaho.gov/stay-informed/education-outreach/" TargetMode="External"/><Relationship Id="rId1" Type="http://schemas.openxmlformats.org/officeDocument/2006/relationships/slideLayout" Target="../slideLayouts/slideLayout2.xml"/><Relationship Id="rId4" Type="http://schemas.openxmlformats.org/officeDocument/2006/relationships/hyperlink" Target="http://www.pngall.com/community-png/download/24460"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aging.idaho.gov/stay-informed/planning-coordination/" TargetMode="External"/><Relationship Id="rId3" Type="http://schemas.openxmlformats.org/officeDocument/2006/relationships/hyperlink" Target="http://www.cap4action.org/PSAgencyOnAging.html" TargetMode="External"/><Relationship Id="rId7" Type="http://schemas.openxmlformats.org/officeDocument/2006/relationships/hyperlink" Target="http://www.eastidahoaging.com/" TargetMode="External"/><Relationship Id="rId2" Type="http://schemas.openxmlformats.org/officeDocument/2006/relationships/hyperlink" Target="http://www.aaani.org/" TargetMode="External"/><Relationship Id="rId1" Type="http://schemas.openxmlformats.org/officeDocument/2006/relationships/slideLayout" Target="../slideLayouts/slideLayout2.xml"/><Relationship Id="rId6" Type="http://schemas.openxmlformats.org/officeDocument/2006/relationships/hyperlink" Target="http://www.sicog.org/aaa-home.html" TargetMode="External"/><Relationship Id="rId5" Type="http://schemas.openxmlformats.org/officeDocument/2006/relationships/hyperlink" Target="https://sites.google.com/site/csiofficeonaging/" TargetMode="External"/><Relationship Id="rId10" Type="http://schemas.openxmlformats.org/officeDocument/2006/relationships/hyperlink" Target="https://aging.idaho.gov/stay-informed/education-outreach/" TargetMode="External"/><Relationship Id="rId4" Type="http://schemas.openxmlformats.org/officeDocument/2006/relationships/hyperlink" Target="http://www.a3ssa.com/" TargetMode="External"/><Relationship Id="rId9" Type="http://schemas.openxmlformats.org/officeDocument/2006/relationships/image" Target="../media/image59.png"/></Relationships>
</file>

<file path=ppt/slides/_rels/slide47.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image" Target="../media/image46.jpeg"/><Relationship Id="rId26" Type="http://schemas.openxmlformats.org/officeDocument/2006/relationships/image" Target="../media/image57.png"/><Relationship Id="rId39" Type="http://schemas.openxmlformats.org/officeDocument/2006/relationships/hyperlink" Target="http://www.pngall.com/community-png/download/24460" TargetMode="External"/><Relationship Id="rId21" Type="http://schemas.openxmlformats.org/officeDocument/2006/relationships/image" Target="../media/image71.jpeg"/><Relationship Id="rId34" Type="http://schemas.openxmlformats.org/officeDocument/2006/relationships/image" Target="../media/image35.png"/><Relationship Id="rId7" Type="http://schemas.openxmlformats.org/officeDocument/2006/relationships/image" Target="../media/image45.jpeg"/><Relationship Id="rId12" Type="http://schemas.openxmlformats.org/officeDocument/2006/relationships/image" Target="../media/image37.jpeg"/><Relationship Id="rId17" Type="http://schemas.openxmlformats.org/officeDocument/2006/relationships/image" Target="../media/image68.jpeg"/><Relationship Id="rId25" Type="http://schemas.openxmlformats.org/officeDocument/2006/relationships/image" Target="../media/image47.jpeg"/><Relationship Id="rId33" Type="http://schemas.openxmlformats.org/officeDocument/2006/relationships/image" Target="../media/image40.gif"/><Relationship Id="rId38" Type="http://schemas.openxmlformats.org/officeDocument/2006/relationships/image" Target="../media/image58.png"/><Relationship Id="rId2" Type="http://schemas.openxmlformats.org/officeDocument/2006/relationships/notesSlide" Target="../notesSlides/notesSlide27.xml"/><Relationship Id="rId16" Type="http://schemas.openxmlformats.org/officeDocument/2006/relationships/image" Target="../media/image56.jpeg"/><Relationship Id="rId20" Type="http://schemas.openxmlformats.org/officeDocument/2006/relationships/image" Target="../media/image70.jpeg"/><Relationship Id="rId29"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5.jpeg"/><Relationship Id="rId24" Type="http://schemas.openxmlformats.org/officeDocument/2006/relationships/image" Target="../media/image49.jpeg"/><Relationship Id="rId32" Type="http://schemas.openxmlformats.org/officeDocument/2006/relationships/hyperlink" Target="https://www.lerendeleiders.nl/conceptualiseren/318-blinden-en-olifanten" TargetMode="External"/><Relationship Id="rId37" Type="http://schemas.openxmlformats.org/officeDocument/2006/relationships/hyperlink" Target="https://www.peoplemattersglobal.com/blog/technology/hr-challenges-and-interventions-for-organizations-15978" TargetMode="External"/><Relationship Id="rId5" Type="http://schemas.openxmlformats.org/officeDocument/2006/relationships/image" Target="../media/image61.jpeg"/><Relationship Id="rId15" Type="http://schemas.openxmlformats.org/officeDocument/2006/relationships/image" Target="../media/image67.gif"/><Relationship Id="rId23" Type="http://schemas.openxmlformats.org/officeDocument/2006/relationships/image" Target="../media/image72.jpeg"/><Relationship Id="rId28" Type="http://schemas.openxmlformats.org/officeDocument/2006/relationships/image" Target="../media/image55.jpeg"/><Relationship Id="rId36" Type="http://schemas.openxmlformats.org/officeDocument/2006/relationships/image" Target="../media/image38.jpg"/><Relationship Id="rId10" Type="http://schemas.openxmlformats.org/officeDocument/2006/relationships/image" Target="../media/image51.gif"/><Relationship Id="rId19" Type="http://schemas.openxmlformats.org/officeDocument/2006/relationships/image" Target="../media/image69.jpeg"/><Relationship Id="rId31" Type="http://schemas.openxmlformats.org/officeDocument/2006/relationships/image" Target="../media/image48.jpg"/><Relationship Id="rId4" Type="http://schemas.openxmlformats.org/officeDocument/2006/relationships/image" Target="../media/image60.png"/><Relationship Id="rId9" Type="http://schemas.openxmlformats.org/officeDocument/2006/relationships/image" Target="../media/image64.jpeg"/><Relationship Id="rId14" Type="http://schemas.openxmlformats.org/officeDocument/2006/relationships/image" Target="../media/image66.jpeg"/><Relationship Id="rId22" Type="http://schemas.openxmlformats.org/officeDocument/2006/relationships/image" Target="../media/image36.gif"/><Relationship Id="rId27" Type="http://schemas.openxmlformats.org/officeDocument/2006/relationships/image" Target="../media/image52.gif"/><Relationship Id="rId30" Type="http://schemas.openxmlformats.org/officeDocument/2006/relationships/hyperlink" Target="https://www.flickr.com/photos/lumaxart/2626682758/" TargetMode="External"/><Relationship Id="rId35" Type="http://schemas.openxmlformats.org/officeDocument/2006/relationships/hyperlink" Target="http://www.pngall.com/community-png/download/24453" TargetMode="External"/><Relationship Id="rId8" Type="http://schemas.openxmlformats.org/officeDocument/2006/relationships/image" Target="../media/image63.jpeg"/><Relationship Id="rId3" Type="http://schemas.openxmlformats.org/officeDocument/2006/relationships/image" Target="../media/image41.jpeg"/></Relationships>
</file>

<file path=ppt/slides/_rels/slide5.xml.rels><?xml version="1.0" encoding="UTF-8" standalone="yes"?>
<Relationships xmlns="http://schemas.openxmlformats.org/package/2006/relationships"><Relationship Id="rId8" Type="http://schemas.openxmlformats.org/officeDocument/2006/relationships/hyperlink" Target="https://cute-pictures.blogspot.com/2011/08/75-free-stock-images-3d-human-character.html" TargetMode="External"/><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Symbol_thumbs_up_green.png" TargetMode="External"/><Relationship Id="rId4" Type="http://schemas.openxmlformats.org/officeDocument/2006/relationships/hyperlink" Target="https://mrkarianov.deviantart.com/art/Telegram-Icon-71262249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bihog.com/social-entrepreneurship-ideas-make-earth-better-place/" TargetMode="External"/><Relationship Id="rId5" Type="http://schemas.openxmlformats.org/officeDocument/2006/relationships/image" Target="../media/image10.jpg"/><Relationship Id="rId4" Type="http://schemas.openxmlformats.org/officeDocument/2006/relationships/hyperlink" Target="http://dstil.ghost.io/activities-of-daily-livi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4861-03EE-4EFE-83B6-FAD649A8509F}"/>
              </a:ext>
            </a:extLst>
          </p:cNvPr>
          <p:cNvSpPr>
            <a:spLocks noGrp="1"/>
          </p:cNvSpPr>
          <p:nvPr>
            <p:ph type="title"/>
          </p:nvPr>
        </p:nvSpPr>
        <p:spPr>
          <a:xfrm>
            <a:off x="838200" y="365125"/>
            <a:ext cx="10515600" cy="2240424"/>
          </a:xfrm>
        </p:spPr>
        <p:txBody>
          <a:bodyPr>
            <a:normAutofit/>
          </a:bodyPr>
          <a:lstStyle/>
          <a:p>
            <a:pPr algn="ctr"/>
            <a:r>
              <a:rPr lang="en-US" sz="8800" dirty="0"/>
              <a:t>WELCOME TO </a:t>
            </a:r>
            <a:br>
              <a:rPr lang="en-US" sz="5400" dirty="0"/>
            </a:br>
            <a:r>
              <a:rPr lang="en-US" sz="5400" dirty="0"/>
              <a:t>THE IDAHO COMMISSION ON AGING</a:t>
            </a:r>
          </a:p>
        </p:txBody>
      </p:sp>
      <p:sp>
        <p:nvSpPr>
          <p:cNvPr id="3" name="Content Placeholder 2">
            <a:extLst>
              <a:ext uri="{FF2B5EF4-FFF2-40B4-BE49-F238E27FC236}">
                <a16:creationId xmlns:a16="http://schemas.microsoft.com/office/drawing/2014/main" id="{849E187A-0721-4595-9FAD-49D498C00D40}"/>
              </a:ext>
            </a:extLst>
          </p:cNvPr>
          <p:cNvSpPr>
            <a:spLocks noGrp="1"/>
          </p:cNvSpPr>
          <p:nvPr>
            <p:ph idx="1"/>
          </p:nvPr>
        </p:nvSpPr>
        <p:spPr>
          <a:xfrm>
            <a:off x="749709" y="2924432"/>
            <a:ext cx="10515600" cy="1325563"/>
          </a:xfrm>
        </p:spPr>
        <p:txBody>
          <a:bodyPr>
            <a:normAutofit/>
          </a:bodyPr>
          <a:lstStyle/>
          <a:p>
            <a:pPr marL="0" indent="0" algn="ctr">
              <a:buNone/>
            </a:pPr>
            <a:r>
              <a:rPr lang="en-US" sz="8000" dirty="0">
                <a:hlinkClick r:id="rId2"/>
              </a:rPr>
              <a:t>aging.idaho.gov</a:t>
            </a:r>
            <a:endParaRPr lang="en-US" sz="8000" dirty="0"/>
          </a:p>
        </p:txBody>
      </p:sp>
      <p:sp>
        <p:nvSpPr>
          <p:cNvPr id="7" name="Content Placeholder 2">
            <a:extLst>
              <a:ext uri="{FF2B5EF4-FFF2-40B4-BE49-F238E27FC236}">
                <a16:creationId xmlns:a16="http://schemas.microsoft.com/office/drawing/2014/main" id="{86FF4401-DAE8-4C11-B971-0C9805B6A9A4}"/>
              </a:ext>
            </a:extLst>
          </p:cNvPr>
          <p:cNvSpPr txBox="1">
            <a:spLocks/>
          </p:cNvSpPr>
          <p:nvPr/>
        </p:nvSpPr>
        <p:spPr>
          <a:xfrm>
            <a:off x="1187244" y="5016910"/>
            <a:ext cx="10515600" cy="132556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000" dirty="0"/>
              <a:t>Nampa and Weiser Senior Centers</a:t>
            </a:r>
          </a:p>
          <a:p>
            <a:pPr marL="0" indent="0" algn="ctr">
              <a:buFont typeface="Arial" panose="020B0604020202020204" pitchFamily="34" charset="0"/>
              <a:buNone/>
            </a:pPr>
            <a:r>
              <a:rPr lang="en-US" sz="8000" dirty="0"/>
              <a:t>November 18, and 19, 2019 </a:t>
            </a:r>
          </a:p>
        </p:txBody>
      </p:sp>
    </p:spTree>
    <p:extLst>
      <p:ext uri="{BB962C8B-B14F-4D97-AF65-F5344CB8AC3E}">
        <p14:creationId xmlns:p14="http://schemas.microsoft.com/office/powerpoint/2010/main" val="356316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F41213-B952-4257-9023-B25AE96DBA7E}"/>
              </a:ext>
            </a:extLst>
          </p:cNvPr>
          <p:cNvSpPr/>
          <p:nvPr/>
        </p:nvSpPr>
        <p:spPr>
          <a:xfrm>
            <a:off x="461818" y="344776"/>
            <a:ext cx="11383844" cy="62960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Statewide Focus Areas: $3,601,000</a:t>
            </a:r>
          </a:p>
        </p:txBody>
      </p:sp>
      <p:sp>
        <p:nvSpPr>
          <p:cNvPr id="5" name="Rectangle 4">
            <a:extLst>
              <a:ext uri="{FF2B5EF4-FFF2-40B4-BE49-F238E27FC236}">
                <a16:creationId xmlns:a16="http://schemas.microsoft.com/office/drawing/2014/main" id="{A3FEF209-C3C4-48EA-BA40-CA842AA3A265}"/>
              </a:ext>
            </a:extLst>
          </p:cNvPr>
          <p:cNvSpPr/>
          <p:nvPr/>
        </p:nvSpPr>
        <p:spPr>
          <a:xfrm>
            <a:off x="6573255" y="568009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Plan Administration: $942,000</a:t>
            </a:r>
          </a:p>
        </p:txBody>
      </p:sp>
      <p:sp>
        <p:nvSpPr>
          <p:cNvPr id="6" name="Rectangle 5">
            <a:extLst>
              <a:ext uri="{FF2B5EF4-FFF2-40B4-BE49-F238E27FC236}">
                <a16:creationId xmlns:a16="http://schemas.microsoft.com/office/drawing/2014/main" id="{749C2469-8B3E-4058-8BEE-B1EBB941BEDC}"/>
              </a:ext>
            </a:extLst>
          </p:cNvPr>
          <p:cNvSpPr/>
          <p:nvPr/>
        </p:nvSpPr>
        <p:spPr>
          <a:xfrm>
            <a:off x="6573255" y="5335764"/>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 $24,000</a:t>
            </a:r>
          </a:p>
        </p:txBody>
      </p:sp>
      <p:sp>
        <p:nvSpPr>
          <p:cNvPr id="7" name="Rectangle 6">
            <a:extLst>
              <a:ext uri="{FF2B5EF4-FFF2-40B4-BE49-F238E27FC236}">
                <a16:creationId xmlns:a16="http://schemas.microsoft.com/office/drawing/2014/main" id="{D77731E8-B0DE-4BC5-9EB7-F239E763DB4B}"/>
              </a:ext>
            </a:extLst>
          </p:cNvPr>
          <p:cNvSpPr/>
          <p:nvPr/>
        </p:nvSpPr>
        <p:spPr>
          <a:xfrm>
            <a:off x="6573254" y="5001872"/>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 $50,000</a:t>
            </a:r>
          </a:p>
        </p:txBody>
      </p:sp>
      <p:sp>
        <p:nvSpPr>
          <p:cNvPr id="8" name="Rectangle 7">
            <a:extLst>
              <a:ext uri="{FF2B5EF4-FFF2-40B4-BE49-F238E27FC236}">
                <a16:creationId xmlns:a16="http://schemas.microsoft.com/office/drawing/2014/main" id="{282B717B-3E8C-4866-9F43-BCA14F43A853}"/>
              </a:ext>
            </a:extLst>
          </p:cNvPr>
          <p:cNvSpPr/>
          <p:nvPr/>
        </p:nvSpPr>
        <p:spPr>
          <a:xfrm>
            <a:off x="6573252" y="4054526"/>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 Grant: $300,000</a:t>
            </a:r>
          </a:p>
        </p:txBody>
      </p:sp>
      <p:sp>
        <p:nvSpPr>
          <p:cNvPr id="9" name="Rectangle 8">
            <a:extLst>
              <a:ext uri="{FF2B5EF4-FFF2-40B4-BE49-F238E27FC236}">
                <a16:creationId xmlns:a16="http://schemas.microsoft.com/office/drawing/2014/main" id="{04E43DA6-5FDD-428F-B422-38FD319A3BBB}"/>
              </a:ext>
            </a:extLst>
          </p:cNvPr>
          <p:cNvSpPr/>
          <p:nvPr/>
        </p:nvSpPr>
        <p:spPr>
          <a:xfrm>
            <a:off x="608684" y="5023058"/>
            <a:ext cx="5155738"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 Grant: $254,000</a:t>
            </a:r>
          </a:p>
        </p:txBody>
      </p:sp>
      <p:sp>
        <p:nvSpPr>
          <p:cNvPr id="10" name="Rectangle 9">
            <a:extLst>
              <a:ext uri="{FF2B5EF4-FFF2-40B4-BE49-F238E27FC236}">
                <a16:creationId xmlns:a16="http://schemas.microsoft.com/office/drawing/2014/main" id="{293C843D-1476-42A0-8EE0-DB84997AA8FE}"/>
              </a:ext>
            </a:extLst>
          </p:cNvPr>
          <p:cNvSpPr/>
          <p:nvPr/>
        </p:nvSpPr>
        <p:spPr>
          <a:xfrm>
            <a:off x="6573253" y="4398860"/>
            <a:ext cx="5301673" cy="57950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 $366,000</a:t>
            </a:r>
          </a:p>
        </p:txBody>
      </p:sp>
      <p:sp>
        <p:nvSpPr>
          <p:cNvPr id="11" name="Rectangle 10">
            <a:extLst>
              <a:ext uri="{FF2B5EF4-FFF2-40B4-BE49-F238E27FC236}">
                <a16:creationId xmlns:a16="http://schemas.microsoft.com/office/drawing/2014/main" id="{BC07C318-885E-45A5-A032-33BDEC5AD2BE}"/>
              </a:ext>
            </a:extLst>
          </p:cNvPr>
          <p:cNvSpPr/>
          <p:nvPr/>
        </p:nvSpPr>
        <p:spPr>
          <a:xfrm>
            <a:off x="608683" y="3834086"/>
            <a:ext cx="5155738" cy="5438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 $422,000</a:t>
            </a:r>
          </a:p>
        </p:txBody>
      </p:sp>
      <p:sp>
        <p:nvSpPr>
          <p:cNvPr id="12" name="Rectangle 11">
            <a:extLst>
              <a:ext uri="{FF2B5EF4-FFF2-40B4-BE49-F238E27FC236}">
                <a16:creationId xmlns:a16="http://schemas.microsoft.com/office/drawing/2014/main" id="{E975C0E3-4D96-49F8-8448-CBB86DA80E05}"/>
              </a:ext>
            </a:extLst>
          </p:cNvPr>
          <p:cNvSpPr/>
          <p:nvPr/>
        </p:nvSpPr>
        <p:spPr>
          <a:xfrm>
            <a:off x="608684" y="5380405"/>
            <a:ext cx="5155737" cy="3626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 $182,000</a:t>
            </a:r>
          </a:p>
        </p:txBody>
      </p:sp>
      <p:sp>
        <p:nvSpPr>
          <p:cNvPr id="13" name="Rectangle 12">
            <a:extLst>
              <a:ext uri="{FF2B5EF4-FFF2-40B4-BE49-F238E27FC236}">
                <a16:creationId xmlns:a16="http://schemas.microsoft.com/office/drawing/2014/main" id="{23A97848-539B-45BA-A711-F1CD51A4B891}"/>
              </a:ext>
            </a:extLst>
          </p:cNvPr>
          <p:cNvSpPr/>
          <p:nvPr/>
        </p:nvSpPr>
        <p:spPr>
          <a:xfrm>
            <a:off x="608683" y="5777817"/>
            <a:ext cx="5155737"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 $80,000 </a:t>
            </a:r>
          </a:p>
        </p:txBody>
      </p:sp>
      <p:sp>
        <p:nvSpPr>
          <p:cNvPr id="14" name="Rectangle 13">
            <a:extLst>
              <a:ext uri="{FF2B5EF4-FFF2-40B4-BE49-F238E27FC236}">
                <a16:creationId xmlns:a16="http://schemas.microsoft.com/office/drawing/2014/main" id="{FA682234-2886-4E44-BEAC-1149269BED08}"/>
              </a:ext>
            </a:extLst>
          </p:cNvPr>
          <p:cNvSpPr/>
          <p:nvPr/>
        </p:nvSpPr>
        <p:spPr>
          <a:xfrm>
            <a:off x="1613668" y="2643331"/>
            <a:ext cx="4428811" cy="3666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$101,000</a:t>
            </a:r>
          </a:p>
        </p:txBody>
      </p:sp>
      <p:sp>
        <p:nvSpPr>
          <p:cNvPr id="15" name="Rectangle 14">
            <a:extLst>
              <a:ext uri="{FF2B5EF4-FFF2-40B4-BE49-F238E27FC236}">
                <a16:creationId xmlns:a16="http://schemas.microsoft.com/office/drawing/2014/main" id="{FB74C250-4891-4955-A4B8-271F326164ED}"/>
              </a:ext>
            </a:extLst>
          </p:cNvPr>
          <p:cNvSpPr/>
          <p:nvPr/>
        </p:nvSpPr>
        <p:spPr>
          <a:xfrm>
            <a:off x="6573253" y="3726045"/>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$245,000</a:t>
            </a:r>
          </a:p>
        </p:txBody>
      </p:sp>
      <p:sp>
        <p:nvSpPr>
          <p:cNvPr id="16" name="Rectangle 15">
            <a:extLst>
              <a:ext uri="{FF2B5EF4-FFF2-40B4-BE49-F238E27FC236}">
                <a16:creationId xmlns:a16="http://schemas.microsoft.com/office/drawing/2014/main" id="{90CF4704-9FD8-43A4-8F9F-251489384CC8}"/>
              </a:ext>
            </a:extLst>
          </p:cNvPr>
          <p:cNvSpPr/>
          <p:nvPr/>
        </p:nvSpPr>
        <p:spPr>
          <a:xfrm>
            <a:off x="1613668" y="2275648"/>
            <a:ext cx="4428811" cy="312722"/>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Grant: $239,000</a:t>
            </a:r>
          </a:p>
        </p:txBody>
      </p:sp>
      <p:sp>
        <p:nvSpPr>
          <p:cNvPr id="20" name="Rectangle 19">
            <a:extLst>
              <a:ext uri="{FF2B5EF4-FFF2-40B4-BE49-F238E27FC236}">
                <a16:creationId xmlns:a16="http://schemas.microsoft.com/office/drawing/2014/main" id="{CF7580FC-FAA1-4EC1-BBEB-50E0269DE416}"/>
              </a:ext>
            </a:extLst>
          </p:cNvPr>
          <p:cNvSpPr/>
          <p:nvPr/>
        </p:nvSpPr>
        <p:spPr>
          <a:xfrm>
            <a:off x="608684" y="4410065"/>
            <a:ext cx="5155738"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 $397,000</a:t>
            </a:r>
          </a:p>
        </p:txBody>
      </p:sp>
      <p:sp>
        <p:nvSpPr>
          <p:cNvPr id="30" name="Rectangle 29">
            <a:extLst>
              <a:ext uri="{FF2B5EF4-FFF2-40B4-BE49-F238E27FC236}">
                <a16:creationId xmlns:a16="http://schemas.microsoft.com/office/drawing/2014/main" id="{FBF31F32-5238-4F38-BE6A-57082986E5E6}"/>
              </a:ext>
            </a:extLst>
          </p:cNvPr>
          <p:cNvSpPr/>
          <p:nvPr/>
        </p:nvSpPr>
        <p:spPr>
          <a:xfrm>
            <a:off x="8696019"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32" name="Rectangle 31">
            <a:extLst>
              <a:ext uri="{FF2B5EF4-FFF2-40B4-BE49-F238E27FC236}">
                <a16:creationId xmlns:a16="http://schemas.microsoft.com/office/drawing/2014/main" id="{37FA5D16-2DD9-4BC4-80E0-E1FE73E79401}"/>
              </a:ext>
            </a:extLst>
          </p:cNvPr>
          <p:cNvSpPr/>
          <p:nvPr/>
        </p:nvSpPr>
        <p:spPr>
          <a:xfrm>
            <a:off x="162090" y="3446460"/>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$1,335,000</a:t>
            </a:r>
          </a:p>
        </p:txBody>
      </p:sp>
      <p:grpSp>
        <p:nvGrpSpPr>
          <p:cNvPr id="24" name="Group 23">
            <a:extLst>
              <a:ext uri="{FF2B5EF4-FFF2-40B4-BE49-F238E27FC236}">
                <a16:creationId xmlns:a16="http://schemas.microsoft.com/office/drawing/2014/main" id="{94C16457-F248-40E2-A920-49AE7A4D7BE4}"/>
              </a:ext>
            </a:extLst>
          </p:cNvPr>
          <p:cNvGrpSpPr/>
          <p:nvPr/>
        </p:nvGrpSpPr>
        <p:grpSpPr>
          <a:xfrm>
            <a:off x="147353" y="2625580"/>
            <a:ext cx="1133342" cy="1107584"/>
            <a:chOff x="1339403" y="1983346"/>
            <a:chExt cx="1133341" cy="1107584"/>
          </a:xfrm>
        </p:grpSpPr>
        <p:sp>
          <p:nvSpPr>
            <p:cNvPr id="25" name="Oval 24">
              <a:extLst>
                <a:ext uri="{FF2B5EF4-FFF2-40B4-BE49-F238E27FC236}">
                  <a16:creationId xmlns:a16="http://schemas.microsoft.com/office/drawing/2014/main" id="{8F89D48E-904E-4329-8654-EE6B86F1DC4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85FE93DC-2A21-4FA6-B005-8C6B1A643C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
        <p:nvSpPr>
          <p:cNvPr id="33" name="Rectangle 32">
            <a:extLst>
              <a:ext uri="{FF2B5EF4-FFF2-40B4-BE49-F238E27FC236}">
                <a16:creationId xmlns:a16="http://schemas.microsoft.com/office/drawing/2014/main" id="{8D215E59-830C-439B-8489-9D24E6EA2574}"/>
              </a:ext>
            </a:extLst>
          </p:cNvPr>
          <p:cNvSpPr/>
          <p:nvPr/>
        </p:nvSpPr>
        <p:spPr>
          <a:xfrm>
            <a:off x="311513" y="1896673"/>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$340,000</a:t>
            </a:r>
          </a:p>
        </p:txBody>
      </p:sp>
      <p:grpSp>
        <p:nvGrpSpPr>
          <p:cNvPr id="27" name="Group 26">
            <a:extLst>
              <a:ext uri="{FF2B5EF4-FFF2-40B4-BE49-F238E27FC236}">
                <a16:creationId xmlns:a16="http://schemas.microsoft.com/office/drawing/2014/main" id="{E8C0D95D-54E6-4DDF-A497-D6686FC10F72}"/>
              </a:ext>
            </a:extLst>
          </p:cNvPr>
          <p:cNvGrpSpPr/>
          <p:nvPr/>
        </p:nvGrpSpPr>
        <p:grpSpPr>
          <a:xfrm>
            <a:off x="289906" y="1050093"/>
            <a:ext cx="1133342" cy="1107584"/>
            <a:chOff x="687740" y="4792336"/>
            <a:chExt cx="1133341" cy="1107584"/>
          </a:xfrm>
        </p:grpSpPr>
        <p:sp>
          <p:nvSpPr>
            <p:cNvPr id="28" name="Oval 27">
              <a:extLst>
                <a:ext uri="{FF2B5EF4-FFF2-40B4-BE49-F238E27FC236}">
                  <a16:creationId xmlns:a16="http://schemas.microsoft.com/office/drawing/2014/main" id="{68CC5E77-67B8-46D0-BC3A-5229C9B1160C}"/>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7BC6246B-91DF-4CCF-B877-50DA2E7017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4" name="Rectangle 33">
            <a:extLst>
              <a:ext uri="{FF2B5EF4-FFF2-40B4-BE49-F238E27FC236}">
                <a16:creationId xmlns:a16="http://schemas.microsoft.com/office/drawing/2014/main" id="{FDCBD910-981B-4857-8D7C-9ADB939D70A9}"/>
              </a:ext>
            </a:extLst>
          </p:cNvPr>
          <p:cNvSpPr/>
          <p:nvPr/>
        </p:nvSpPr>
        <p:spPr>
          <a:xfrm>
            <a:off x="6409380" y="3401237"/>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$1,927,000 </a:t>
            </a:r>
          </a:p>
        </p:txBody>
      </p:sp>
      <p:grpSp>
        <p:nvGrpSpPr>
          <p:cNvPr id="21" name="Group 20">
            <a:extLst>
              <a:ext uri="{FF2B5EF4-FFF2-40B4-BE49-F238E27FC236}">
                <a16:creationId xmlns:a16="http://schemas.microsoft.com/office/drawing/2014/main" id="{CEFADDD2-CA84-4459-A625-9C8CC510F38A}"/>
              </a:ext>
            </a:extLst>
          </p:cNvPr>
          <p:cNvGrpSpPr/>
          <p:nvPr/>
        </p:nvGrpSpPr>
        <p:grpSpPr>
          <a:xfrm>
            <a:off x="6365651" y="2536086"/>
            <a:ext cx="1133342" cy="1107584"/>
            <a:chOff x="759853" y="3387841"/>
            <a:chExt cx="1133341" cy="1107584"/>
          </a:xfrm>
        </p:grpSpPr>
        <p:sp>
          <p:nvSpPr>
            <p:cNvPr id="22" name="Oval 21">
              <a:extLst>
                <a:ext uri="{FF2B5EF4-FFF2-40B4-BE49-F238E27FC236}">
                  <a16:creationId xmlns:a16="http://schemas.microsoft.com/office/drawing/2014/main" id="{706215CA-09D2-4DA1-8263-0BC7B5A9A936}"/>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15DAAFEA-2FF8-4BFD-A5F3-C184F8483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cxnSp>
        <p:nvCxnSpPr>
          <p:cNvPr id="3" name="Straight Arrow Connector 2">
            <a:extLst>
              <a:ext uri="{FF2B5EF4-FFF2-40B4-BE49-F238E27FC236}">
                <a16:creationId xmlns:a16="http://schemas.microsoft.com/office/drawing/2014/main" id="{48AF3111-40DF-4F9C-85FC-9DBDB5A876B7}"/>
              </a:ext>
            </a:extLst>
          </p:cNvPr>
          <p:cNvCxnSpPr>
            <a:stCxn id="10" idx="1"/>
            <a:endCxn id="20" idx="3"/>
          </p:cNvCxnSpPr>
          <p:nvPr/>
        </p:nvCxnSpPr>
        <p:spPr>
          <a:xfrm flipH="1">
            <a:off x="5764422" y="4688613"/>
            <a:ext cx="808831" cy="1120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A1B26F-EAB2-4B23-9302-CDABF0ACBD71}"/>
              </a:ext>
            </a:extLst>
          </p:cNvPr>
          <p:cNvSpPr/>
          <p:nvPr/>
        </p:nvSpPr>
        <p:spPr>
          <a:xfrm>
            <a:off x="133965" y="234778"/>
            <a:ext cx="11841060" cy="629605"/>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Area Agency on Aging Focus Areas: $10,079,000</a:t>
            </a:r>
          </a:p>
        </p:txBody>
      </p:sp>
      <p:sp>
        <p:nvSpPr>
          <p:cNvPr id="25" name="Rectangle 24">
            <a:extLst>
              <a:ext uri="{FF2B5EF4-FFF2-40B4-BE49-F238E27FC236}">
                <a16:creationId xmlns:a16="http://schemas.microsoft.com/office/drawing/2014/main" id="{1F980866-E598-47F6-8AC0-1A657ACD552F}"/>
              </a:ext>
            </a:extLst>
          </p:cNvPr>
          <p:cNvSpPr/>
          <p:nvPr/>
        </p:nvSpPr>
        <p:spPr>
          <a:xfrm>
            <a:off x="148971" y="3573329"/>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$3,062,000</a:t>
            </a:r>
          </a:p>
        </p:txBody>
      </p:sp>
      <p:sp>
        <p:nvSpPr>
          <p:cNvPr id="26" name="Rectangle 25">
            <a:extLst>
              <a:ext uri="{FF2B5EF4-FFF2-40B4-BE49-F238E27FC236}">
                <a16:creationId xmlns:a16="http://schemas.microsoft.com/office/drawing/2014/main" id="{03B4B395-C544-4124-AC09-0725F1E1A0EE}"/>
              </a:ext>
            </a:extLst>
          </p:cNvPr>
          <p:cNvSpPr/>
          <p:nvPr/>
        </p:nvSpPr>
        <p:spPr>
          <a:xfrm>
            <a:off x="79522" y="1832321"/>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$1,823,000</a:t>
            </a:r>
          </a:p>
        </p:txBody>
      </p:sp>
      <p:sp>
        <p:nvSpPr>
          <p:cNvPr id="36" name="Rectangle 35">
            <a:extLst>
              <a:ext uri="{FF2B5EF4-FFF2-40B4-BE49-F238E27FC236}">
                <a16:creationId xmlns:a16="http://schemas.microsoft.com/office/drawing/2014/main" id="{42470CF8-19DB-4A6F-9C8B-C8014D5B607C}"/>
              </a:ext>
            </a:extLst>
          </p:cNvPr>
          <p:cNvSpPr/>
          <p:nvPr/>
        </p:nvSpPr>
        <p:spPr>
          <a:xfrm>
            <a:off x="494675" y="4306555"/>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$742,000</a:t>
            </a:r>
          </a:p>
        </p:txBody>
      </p:sp>
      <p:sp>
        <p:nvSpPr>
          <p:cNvPr id="39" name="Rectangle 38">
            <a:extLst>
              <a:ext uri="{FF2B5EF4-FFF2-40B4-BE49-F238E27FC236}">
                <a16:creationId xmlns:a16="http://schemas.microsoft.com/office/drawing/2014/main" id="{D3773172-7023-4635-A217-FEA657EE6AD9}"/>
              </a:ext>
            </a:extLst>
          </p:cNvPr>
          <p:cNvSpPr/>
          <p:nvPr/>
        </p:nvSpPr>
        <p:spPr>
          <a:xfrm>
            <a:off x="504024" y="3963993"/>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 $1,743,000</a:t>
            </a:r>
          </a:p>
        </p:txBody>
      </p:sp>
      <p:sp>
        <p:nvSpPr>
          <p:cNvPr id="41" name="Rectangle 40">
            <a:extLst>
              <a:ext uri="{FF2B5EF4-FFF2-40B4-BE49-F238E27FC236}">
                <a16:creationId xmlns:a16="http://schemas.microsoft.com/office/drawing/2014/main" id="{ABBBA00E-CD5C-4D8B-B8AC-FFBEE42E652C}"/>
              </a:ext>
            </a:extLst>
          </p:cNvPr>
          <p:cNvSpPr/>
          <p:nvPr/>
        </p:nvSpPr>
        <p:spPr>
          <a:xfrm>
            <a:off x="487263" y="5385014"/>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$110,000</a:t>
            </a:r>
          </a:p>
        </p:txBody>
      </p:sp>
      <p:sp>
        <p:nvSpPr>
          <p:cNvPr id="43" name="Rectangle 42">
            <a:extLst>
              <a:ext uri="{FF2B5EF4-FFF2-40B4-BE49-F238E27FC236}">
                <a16:creationId xmlns:a16="http://schemas.microsoft.com/office/drawing/2014/main" id="{2EBEC092-451C-4569-9623-CFC5900D1159}"/>
              </a:ext>
            </a:extLst>
          </p:cNvPr>
          <p:cNvSpPr/>
          <p:nvPr/>
        </p:nvSpPr>
        <p:spPr>
          <a:xfrm>
            <a:off x="0"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44" name="Rectangle 43">
            <a:extLst>
              <a:ext uri="{FF2B5EF4-FFF2-40B4-BE49-F238E27FC236}">
                <a16:creationId xmlns:a16="http://schemas.microsoft.com/office/drawing/2014/main" id="{2B84AD02-9D7A-4B83-88A5-61E8953D8FE3}"/>
              </a:ext>
            </a:extLst>
          </p:cNvPr>
          <p:cNvSpPr/>
          <p:nvPr/>
        </p:nvSpPr>
        <p:spPr>
          <a:xfrm>
            <a:off x="1417697" y="2494030"/>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$725,000</a:t>
            </a:r>
          </a:p>
        </p:txBody>
      </p:sp>
      <p:sp>
        <p:nvSpPr>
          <p:cNvPr id="45" name="Rectangle 44">
            <a:extLst>
              <a:ext uri="{FF2B5EF4-FFF2-40B4-BE49-F238E27FC236}">
                <a16:creationId xmlns:a16="http://schemas.microsoft.com/office/drawing/2014/main" id="{63AB169D-B478-448A-A3A0-1C51541D7896}"/>
              </a:ext>
            </a:extLst>
          </p:cNvPr>
          <p:cNvSpPr/>
          <p:nvPr/>
        </p:nvSpPr>
        <p:spPr>
          <a:xfrm>
            <a:off x="1419440" y="2840391"/>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 $106,000</a:t>
            </a:r>
          </a:p>
        </p:txBody>
      </p:sp>
      <p:sp>
        <p:nvSpPr>
          <p:cNvPr id="48" name="Rectangle 47">
            <a:extLst>
              <a:ext uri="{FF2B5EF4-FFF2-40B4-BE49-F238E27FC236}">
                <a16:creationId xmlns:a16="http://schemas.microsoft.com/office/drawing/2014/main" id="{A8F3714B-FE66-4C85-85CF-663187D21750}"/>
              </a:ext>
            </a:extLst>
          </p:cNvPr>
          <p:cNvSpPr/>
          <p:nvPr/>
        </p:nvSpPr>
        <p:spPr>
          <a:xfrm>
            <a:off x="1417697" y="2159244"/>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$991,000</a:t>
            </a:r>
          </a:p>
        </p:txBody>
      </p:sp>
      <p:sp>
        <p:nvSpPr>
          <p:cNvPr id="49" name="Rectangle 48">
            <a:extLst>
              <a:ext uri="{FF2B5EF4-FFF2-40B4-BE49-F238E27FC236}">
                <a16:creationId xmlns:a16="http://schemas.microsoft.com/office/drawing/2014/main" id="{366D6D6E-C6C5-4A2D-A6C6-EEF7F6CB5B9F}"/>
              </a:ext>
            </a:extLst>
          </p:cNvPr>
          <p:cNvSpPr/>
          <p:nvPr/>
        </p:nvSpPr>
        <p:spPr>
          <a:xfrm>
            <a:off x="6432530" y="3006078"/>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$4,618,000 </a:t>
            </a:r>
          </a:p>
        </p:txBody>
      </p:sp>
      <p:sp>
        <p:nvSpPr>
          <p:cNvPr id="50" name="Rectangle 49">
            <a:extLst>
              <a:ext uri="{FF2B5EF4-FFF2-40B4-BE49-F238E27FC236}">
                <a16:creationId xmlns:a16="http://schemas.microsoft.com/office/drawing/2014/main" id="{1D388D42-0645-44B5-A944-95D47F8CAB5E}"/>
              </a:ext>
            </a:extLst>
          </p:cNvPr>
          <p:cNvSpPr/>
          <p:nvPr/>
        </p:nvSpPr>
        <p:spPr>
          <a:xfrm>
            <a:off x="6633419" y="536232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Area Plan Administration: $1,000,000</a:t>
            </a:r>
          </a:p>
        </p:txBody>
      </p:sp>
      <p:sp>
        <p:nvSpPr>
          <p:cNvPr id="51" name="Rectangle 50">
            <a:extLst>
              <a:ext uri="{FF2B5EF4-FFF2-40B4-BE49-F238E27FC236}">
                <a16:creationId xmlns:a16="http://schemas.microsoft.com/office/drawing/2014/main" id="{103B7E3A-F938-481B-8E7D-F76CE5FC4F1E}"/>
              </a:ext>
            </a:extLst>
          </p:cNvPr>
          <p:cNvSpPr/>
          <p:nvPr/>
        </p:nvSpPr>
        <p:spPr>
          <a:xfrm>
            <a:off x="6633419" y="500896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 $99,000</a:t>
            </a:r>
          </a:p>
        </p:txBody>
      </p:sp>
      <p:sp>
        <p:nvSpPr>
          <p:cNvPr id="52" name="Rectangle 51">
            <a:extLst>
              <a:ext uri="{FF2B5EF4-FFF2-40B4-BE49-F238E27FC236}">
                <a16:creationId xmlns:a16="http://schemas.microsoft.com/office/drawing/2014/main" id="{CBBFBC6E-0E7F-44CF-849D-3DA8892C2426}"/>
              </a:ext>
            </a:extLst>
          </p:cNvPr>
          <p:cNvSpPr/>
          <p:nvPr/>
        </p:nvSpPr>
        <p:spPr>
          <a:xfrm>
            <a:off x="6633419" y="3682916"/>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&amp; Outreach: $938,000</a:t>
            </a:r>
          </a:p>
        </p:txBody>
      </p:sp>
      <p:sp>
        <p:nvSpPr>
          <p:cNvPr id="54" name="Rectangle 53">
            <a:extLst>
              <a:ext uri="{FF2B5EF4-FFF2-40B4-BE49-F238E27FC236}">
                <a16:creationId xmlns:a16="http://schemas.microsoft.com/office/drawing/2014/main" id="{CDECE610-DC39-49F6-BF11-B9E28A6CD0F1}"/>
              </a:ext>
            </a:extLst>
          </p:cNvPr>
          <p:cNvSpPr/>
          <p:nvPr/>
        </p:nvSpPr>
        <p:spPr>
          <a:xfrm>
            <a:off x="6633416" y="3340060"/>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 $2,195,000</a:t>
            </a:r>
          </a:p>
        </p:txBody>
      </p:sp>
      <p:sp>
        <p:nvSpPr>
          <p:cNvPr id="55" name="Rectangle 54">
            <a:extLst>
              <a:ext uri="{FF2B5EF4-FFF2-40B4-BE49-F238E27FC236}">
                <a16:creationId xmlns:a16="http://schemas.microsoft.com/office/drawing/2014/main" id="{0152FA91-26FC-4964-9025-A65C42F908D2}"/>
              </a:ext>
            </a:extLst>
          </p:cNvPr>
          <p:cNvSpPr/>
          <p:nvPr/>
        </p:nvSpPr>
        <p:spPr>
          <a:xfrm>
            <a:off x="6628791" y="4654043"/>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 $113,000</a:t>
            </a:r>
          </a:p>
        </p:txBody>
      </p:sp>
      <p:sp>
        <p:nvSpPr>
          <p:cNvPr id="57" name="Rectangle 56">
            <a:extLst>
              <a:ext uri="{FF2B5EF4-FFF2-40B4-BE49-F238E27FC236}">
                <a16:creationId xmlns:a16="http://schemas.microsoft.com/office/drawing/2014/main" id="{3ACDF9D0-44EA-4195-9735-DB55DFE7934D}"/>
              </a:ext>
            </a:extLst>
          </p:cNvPr>
          <p:cNvSpPr/>
          <p:nvPr/>
        </p:nvSpPr>
        <p:spPr>
          <a:xfrm>
            <a:off x="6633415" y="4022325"/>
            <a:ext cx="5301673" cy="6031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Information &amp; Assistance &amp; Outreach: $273,000</a:t>
            </a:r>
          </a:p>
        </p:txBody>
      </p:sp>
      <p:sp>
        <p:nvSpPr>
          <p:cNvPr id="60" name="Rectangle 59">
            <a:extLst>
              <a:ext uri="{FF2B5EF4-FFF2-40B4-BE49-F238E27FC236}">
                <a16:creationId xmlns:a16="http://schemas.microsoft.com/office/drawing/2014/main" id="{511D754F-95E0-4633-A05B-578360EDF52D}"/>
              </a:ext>
            </a:extLst>
          </p:cNvPr>
          <p:cNvSpPr/>
          <p:nvPr/>
        </p:nvSpPr>
        <p:spPr>
          <a:xfrm>
            <a:off x="480027" y="4667546"/>
            <a:ext cx="5308597"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 $576,000</a:t>
            </a:r>
          </a:p>
        </p:txBody>
      </p:sp>
      <p:sp>
        <p:nvSpPr>
          <p:cNvPr id="30" name="Rectangle 29">
            <a:extLst>
              <a:ext uri="{FF2B5EF4-FFF2-40B4-BE49-F238E27FC236}">
                <a16:creationId xmlns:a16="http://schemas.microsoft.com/office/drawing/2014/main" id="{BB7D381B-283C-44CA-B249-3425543B82F5}"/>
              </a:ext>
            </a:extLst>
          </p:cNvPr>
          <p:cNvSpPr/>
          <p:nvPr/>
        </p:nvSpPr>
        <p:spPr>
          <a:xfrm>
            <a:off x="494187" y="5015300"/>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 $469,000</a:t>
            </a:r>
          </a:p>
        </p:txBody>
      </p:sp>
      <p:grpSp>
        <p:nvGrpSpPr>
          <p:cNvPr id="23" name="Group 22">
            <a:extLst>
              <a:ext uri="{FF2B5EF4-FFF2-40B4-BE49-F238E27FC236}">
                <a16:creationId xmlns:a16="http://schemas.microsoft.com/office/drawing/2014/main" id="{5009F2A9-0680-4C75-B786-41F27E118982}"/>
              </a:ext>
            </a:extLst>
          </p:cNvPr>
          <p:cNvGrpSpPr/>
          <p:nvPr/>
        </p:nvGrpSpPr>
        <p:grpSpPr>
          <a:xfrm>
            <a:off x="6348970" y="2140559"/>
            <a:ext cx="1133342" cy="1107584"/>
            <a:chOff x="759853" y="3387841"/>
            <a:chExt cx="1133341" cy="1107584"/>
          </a:xfrm>
        </p:grpSpPr>
        <p:sp>
          <p:nvSpPr>
            <p:cNvPr id="24" name="Oval 23">
              <a:extLst>
                <a:ext uri="{FF2B5EF4-FFF2-40B4-BE49-F238E27FC236}">
                  <a16:creationId xmlns:a16="http://schemas.microsoft.com/office/drawing/2014/main" id="{87CC0B23-A632-4316-9DA3-087A5AF14E6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912E8992-9CA3-4357-B505-BF1920D122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grpSp>
        <p:nvGrpSpPr>
          <p:cNvPr id="32" name="Group 31">
            <a:extLst>
              <a:ext uri="{FF2B5EF4-FFF2-40B4-BE49-F238E27FC236}">
                <a16:creationId xmlns:a16="http://schemas.microsoft.com/office/drawing/2014/main" id="{4970353A-A6DC-4FCB-9A5C-8D363E034120}"/>
              </a:ext>
            </a:extLst>
          </p:cNvPr>
          <p:cNvGrpSpPr/>
          <p:nvPr/>
        </p:nvGrpSpPr>
        <p:grpSpPr>
          <a:xfrm>
            <a:off x="85924" y="983574"/>
            <a:ext cx="1133342" cy="1107584"/>
            <a:chOff x="687740" y="4792336"/>
            <a:chExt cx="1133341" cy="1107584"/>
          </a:xfrm>
        </p:grpSpPr>
        <p:sp>
          <p:nvSpPr>
            <p:cNvPr id="33" name="Oval 32">
              <a:extLst>
                <a:ext uri="{FF2B5EF4-FFF2-40B4-BE49-F238E27FC236}">
                  <a16:creationId xmlns:a16="http://schemas.microsoft.com/office/drawing/2014/main" id="{30FAEB1D-DE84-4887-B6BA-1D90EC7908D3}"/>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8B11CD3C-58F8-4A2B-BE24-F1C33003E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5" name="Rectangle 34">
            <a:extLst>
              <a:ext uri="{FF2B5EF4-FFF2-40B4-BE49-F238E27FC236}">
                <a16:creationId xmlns:a16="http://schemas.microsoft.com/office/drawing/2014/main" id="{259877C2-28AA-4411-8FAC-A0A093C0D7D5}"/>
              </a:ext>
            </a:extLst>
          </p:cNvPr>
          <p:cNvSpPr/>
          <p:nvPr/>
        </p:nvSpPr>
        <p:spPr>
          <a:xfrm>
            <a:off x="150513" y="3559962"/>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$3,638,000</a:t>
            </a:r>
          </a:p>
        </p:txBody>
      </p:sp>
      <p:grpSp>
        <p:nvGrpSpPr>
          <p:cNvPr id="28" name="Group 27">
            <a:extLst>
              <a:ext uri="{FF2B5EF4-FFF2-40B4-BE49-F238E27FC236}">
                <a16:creationId xmlns:a16="http://schemas.microsoft.com/office/drawing/2014/main" id="{0E6A8AE1-6E77-4C3E-9082-7822C3881AE4}"/>
              </a:ext>
            </a:extLst>
          </p:cNvPr>
          <p:cNvGrpSpPr/>
          <p:nvPr/>
        </p:nvGrpSpPr>
        <p:grpSpPr>
          <a:xfrm>
            <a:off x="109075" y="2756190"/>
            <a:ext cx="1133342" cy="1107584"/>
            <a:chOff x="1339403" y="1983346"/>
            <a:chExt cx="1133341" cy="1107584"/>
          </a:xfrm>
        </p:grpSpPr>
        <p:sp>
          <p:nvSpPr>
            <p:cNvPr id="29" name="Oval 28">
              <a:extLst>
                <a:ext uri="{FF2B5EF4-FFF2-40B4-BE49-F238E27FC236}">
                  <a16:creationId xmlns:a16="http://schemas.microsoft.com/office/drawing/2014/main" id="{5EB9F4EF-B313-4A13-831D-D5EF751DC2B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a:extLst>
                <a:ext uri="{FF2B5EF4-FFF2-40B4-BE49-F238E27FC236}">
                  <a16:creationId xmlns:a16="http://schemas.microsoft.com/office/drawing/2014/main" id="{5DA036D5-885C-4A1D-A84D-A4C2399465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0299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89A4-0628-4517-BC12-0EE68AF1D9CA}"/>
              </a:ext>
            </a:extLst>
          </p:cNvPr>
          <p:cNvSpPr>
            <a:spLocks noGrp="1"/>
          </p:cNvSpPr>
          <p:nvPr>
            <p:ph type="title"/>
          </p:nvPr>
        </p:nvSpPr>
        <p:spPr/>
        <p:txBody>
          <a:bodyPr/>
          <a:lstStyle/>
          <a:p>
            <a:r>
              <a:rPr lang="en-US" dirty="0"/>
              <a:t>Federal Funding Allocation Requirements</a:t>
            </a:r>
          </a:p>
        </p:txBody>
      </p:sp>
      <p:sp>
        <p:nvSpPr>
          <p:cNvPr id="4" name="Rectangle 3">
            <a:extLst>
              <a:ext uri="{FF2B5EF4-FFF2-40B4-BE49-F238E27FC236}">
                <a16:creationId xmlns:a16="http://schemas.microsoft.com/office/drawing/2014/main" id="{ACA5A1F8-D94F-4D87-ADEB-FD36B530DA5C}"/>
              </a:ext>
            </a:extLst>
          </p:cNvPr>
          <p:cNvSpPr/>
          <p:nvPr/>
        </p:nvSpPr>
        <p:spPr>
          <a:xfrm>
            <a:off x="1331089" y="1898248"/>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 Focus</a:t>
            </a:r>
          </a:p>
        </p:txBody>
      </p:sp>
      <p:sp>
        <p:nvSpPr>
          <p:cNvPr id="5" name="Rectangle 4">
            <a:extLst>
              <a:ext uri="{FF2B5EF4-FFF2-40B4-BE49-F238E27FC236}">
                <a16:creationId xmlns:a16="http://schemas.microsoft.com/office/drawing/2014/main" id="{901F516B-06C2-42B8-9766-8063C0A5460A}"/>
              </a:ext>
            </a:extLst>
          </p:cNvPr>
          <p:cNvSpPr/>
          <p:nvPr/>
        </p:nvSpPr>
        <p:spPr>
          <a:xfrm>
            <a:off x="1331089" y="260738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Risk of Institutional Placement</a:t>
            </a:r>
          </a:p>
        </p:txBody>
      </p:sp>
      <p:sp>
        <p:nvSpPr>
          <p:cNvPr id="6" name="Rectangle 5">
            <a:extLst>
              <a:ext uri="{FF2B5EF4-FFF2-40B4-BE49-F238E27FC236}">
                <a16:creationId xmlns:a16="http://schemas.microsoft.com/office/drawing/2014/main" id="{3C41352F-D01F-4F62-A863-94D20DFB1B1E}"/>
              </a:ext>
            </a:extLst>
          </p:cNvPr>
          <p:cNvSpPr/>
          <p:nvPr/>
        </p:nvSpPr>
        <p:spPr>
          <a:xfrm>
            <a:off x="1331086" y="3764053"/>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Social Need</a:t>
            </a:r>
          </a:p>
        </p:txBody>
      </p:sp>
      <p:sp>
        <p:nvSpPr>
          <p:cNvPr id="7" name="Rectangle 6">
            <a:extLst>
              <a:ext uri="{FF2B5EF4-FFF2-40B4-BE49-F238E27FC236}">
                <a16:creationId xmlns:a16="http://schemas.microsoft.com/office/drawing/2014/main" id="{18F52D8B-416A-4FAF-AA6B-EA75AC4C2F1F}"/>
              </a:ext>
            </a:extLst>
          </p:cNvPr>
          <p:cNvSpPr/>
          <p:nvPr/>
        </p:nvSpPr>
        <p:spPr>
          <a:xfrm>
            <a:off x="1331084" y="317725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Economic Need</a:t>
            </a:r>
          </a:p>
        </p:txBody>
      </p:sp>
      <p:sp>
        <p:nvSpPr>
          <p:cNvPr id="8" name="Rectangle 7">
            <a:extLst>
              <a:ext uri="{FF2B5EF4-FFF2-40B4-BE49-F238E27FC236}">
                <a16:creationId xmlns:a16="http://schemas.microsoft.com/office/drawing/2014/main" id="{6CF3BE18-AF72-408C-95A0-8F27A5AF202D}"/>
              </a:ext>
            </a:extLst>
          </p:cNvPr>
          <p:cNvSpPr/>
          <p:nvPr/>
        </p:nvSpPr>
        <p:spPr>
          <a:xfrm>
            <a:off x="6680522" y="1898247"/>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Criteria</a:t>
            </a:r>
          </a:p>
        </p:txBody>
      </p:sp>
      <p:sp>
        <p:nvSpPr>
          <p:cNvPr id="9" name="Rectangle 8">
            <a:extLst>
              <a:ext uri="{FF2B5EF4-FFF2-40B4-BE49-F238E27FC236}">
                <a16:creationId xmlns:a16="http://schemas.microsoft.com/office/drawing/2014/main" id="{F064FA28-C680-4A41-901A-9D60D9A324C3}"/>
              </a:ext>
            </a:extLst>
          </p:cNvPr>
          <p:cNvSpPr/>
          <p:nvPr/>
        </p:nvSpPr>
        <p:spPr>
          <a:xfrm>
            <a:off x="6680521" y="26104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Seniors 75 and older</a:t>
            </a:r>
          </a:p>
        </p:txBody>
      </p:sp>
      <p:sp>
        <p:nvSpPr>
          <p:cNvPr id="10" name="Rectangle 9">
            <a:extLst>
              <a:ext uri="{FF2B5EF4-FFF2-40B4-BE49-F238E27FC236}">
                <a16:creationId xmlns:a16="http://schemas.microsoft.com/office/drawing/2014/main" id="{9475770D-7597-4497-96DB-B25C0DF4B3C4}"/>
              </a:ext>
            </a:extLst>
          </p:cNvPr>
          <p:cNvSpPr/>
          <p:nvPr/>
        </p:nvSpPr>
        <p:spPr>
          <a:xfrm>
            <a:off x="6680516" y="3177250"/>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poverty</a:t>
            </a:r>
          </a:p>
        </p:txBody>
      </p:sp>
      <p:sp>
        <p:nvSpPr>
          <p:cNvPr id="11" name="Rectangle 10">
            <a:extLst>
              <a:ext uri="{FF2B5EF4-FFF2-40B4-BE49-F238E27FC236}">
                <a16:creationId xmlns:a16="http://schemas.microsoft.com/office/drawing/2014/main" id="{CEB00A89-C312-4D5C-A3CB-020E2DAA5E70}"/>
              </a:ext>
            </a:extLst>
          </p:cNvPr>
          <p:cNvSpPr/>
          <p:nvPr/>
        </p:nvSpPr>
        <p:spPr>
          <a:xfrm>
            <a:off x="6680519" y="3764052"/>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alone</a:t>
            </a:r>
          </a:p>
        </p:txBody>
      </p:sp>
      <p:sp>
        <p:nvSpPr>
          <p:cNvPr id="12" name="Rectangle 11">
            <a:extLst>
              <a:ext uri="{FF2B5EF4-FFF2-40B4-BE49-F238E27FC236}">
                <a16:creationId xmlns:a16="http://schemas.microsoft.com/office/drawing/2014/main" id="{332C3266-F22F-4629-A6FE-A23E718DCC57}"/>
              </a:ext>
            </a:extLst>
          </p:cNvPr>
          <p:cNvSpPr/>
          <p:nvPr/>
        </p:nvSpPr>
        <p:spPr>
          <a:xfrm>
            <a:off x="6680518" y="4351653"/>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rural communities</a:t>
            </a:r>
          </a:p>
        </p:txBody>
      </p:sp>
      <p:sp>
        <p:nvSpPr>
          <p:cNvPr id="13" name="Rectangle 12">
            <a:extLst>
              <a:ext uri="{FF2B5EF4-FFF2-40B4-BE49-F238E27FC236}">
                <a16:creationId xmlns:a16="http://schemas.microsoft.com/office/drawing/2014/main" id="{3FAE45BB-6609-4B95-8901-097A481BECD2}"/>
              </a:ext>
            </a:extLst>
          </p:cNvPr>
          <p:cNvSpPr/>
          <p:nvPr/>
        </p:nvSpPr>
        <p:spPr>
          <a:xfrm>
            <a:off x="6680517" y="49392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Hispanic</a:t>
            </a:r>
          </a:p>
        </p:txBody>
      </p:sp>
      <p:sp>
        <p:nvSpPr>
          <p:cNvPr id="14" name="Rectangle 13">
            <a:extLst>
              <a:ext uri="{FF2B5EF4-FFF2-40B4-BE49-F238E27FC236}">
                <a16:creationId xmlns:a16="http://schemas.microsoft.com/office/drawing/2014/main" id="{49C5B3A1-B696-48E7-8602-7E0972C78267}"/>
              </a:ext>
            </a:extLst>
          </p:cNvPr>
          <p:cNvSpPr/>
          <p:nvPr/>
        </p:nvSpPr>
        <p:spPr>
          <a:xfrm>
            <a:off x="6680517" y="5526855"/>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Racial Minority</a:t>
            </a:r>
          </a:p>
        </p:txBody>
      </p:sp>
      <p:cxnSp>
        <p:nvCxnSpPr>
          <p:cNvPr id="18" name="Straight Connector 17">
            <a:extLst>
              <a:ext uri="{FF2B5EF4-FFF2-40B4-BE49-F238E27FC236}">
                <a16:creationId xmlns:a16="http://schemas.microsoft.com/office/drawing/2014/main" id="{EF88EFA7-1FEA-48AC-B70C-093B2AC331F8}"/>
              </a:ext>
            </a:extLst>
          </p:cNvPr>
          <p:cNvCxnSpPr/>
          <p:nvPr/>
        </p:nvCxnSpPr>
        <p:spPr>
          <a:xfrm>
            <a:off x="4888373" y="397704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DE8D21EA-449F-4EAD-858A-571236A04C36}"/>
              </a:ext>
            </a:extLst>
          </p:cNvPr>
          <p:cNvCxnSpPr/>
          <p:nvPr/>
        </p:nvCxnSpPr>
        <p:spPr>
          <a:xfrm>
            <a:off x="4888372" y="344787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69E2F35-390B-4E62-88B0-667D6CC7BA65}"/>
              </a:ext>
            </a:extLst>
          </p:cNvPr>
          <p:cNvCxnSpPr/>
          <p:nvPr/>
        </p:nvCxnSpPr>
        <p:spPr>
          <a:xfrm>
            <a:off x="4907661" y="2858981"/>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19A99BD5-7A57-42BF-9979-1B61CFA46B62}"/>
              </a:ext>
            </a:extLst>
          </p:cNvPr>
          <p:cNvCxnSpPr>
            <a:cxnSpLocks/>
          </p:cNvCxnSpPr>
          <p:nvPr/>
        </p:nvCxnSpPr>
        <p:spPr>
          <a:xfrm>
            <a:off x="6001472" y="3977047"/>
            <a:ext cx="0" cy="1792876"/>
          </a:xfrm>
          <a:prstGeom prst="line">
            <a:avLst/>
          </a:prstGeom>
          <a:ln w="28575"/>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E691FC37-1F1B-4660-A056-3112FBB497FB}"/>
              </a:ext>
            </a:extLst>
          </p:cNvPr>
          <p:cNvCxnSpPr>
            <a:cxnSpLocks/>
          </p:cNvCxnSpPr>
          <p:nvPr/>
        </p:nvCxnSpPr>
        <p:spPr>
          <a:xfrm>
            <a:off x="6001472" y="5751294"/>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9F402119-FB78-4395-AD6F-1418108CDD84}"/>
              </a:ext>
            </a:extLst>
          </p:cNvPr>
          <p:cNvCxnSpPr>
            <a:cxnSpLocks/>
          </p:cNvCxnSpPr>
          <p:nvPr/>
        </p:nvCxnSpPr>
        <p:spPr>
          <a:xfrm>
            <a:off x="5982183" y="5182322"/>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7068C19D-556F-4050-B402-BEE3B4848EA6}"/>
              </a:ext>
            </a:extLst>
          </p:cNvPr>
          <p:cNvCxnSpPr>
            <a:cxnSpLocks/>
          </p:cNvCxnSpPr>
          <p:nvPr/>
        </p:nvCxnSpPr>
        <p:spPr>
          <a:xfrm>
            <a:off x="5982183" y="4594721"/>
            <a:ext cx="679044"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955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358810" y="121186"/>
            <a:ext cx="11619830" cy="1101823"/>
          </a:xfrm>
        </p:spPr>
        <p:txBody>
          <a:bodyPr>
            <a:normAutofit fontScale="90000"/>
          </a:bodyPr>
          <a:lstStyle/>
          <a:p>
            <a:pPr algn="ctr"/>
            <a:r>
              <a:rPr lang="en-US" dirty="0"/>
              <a:t>SFY2020 Funding Allocation by Census Demographics </a:t>
            </a:r>
          </a:p>
        </p:txBody>
      </p:sp>
      <p:pic>
        <p:nvPicPr>
          <p:cNvPr id="13" name="Picture 12">
            <a:extLst>
              <a:ext uri="{FF2B5EF4-FFF2-40B4-BE49-F238E27FC236}">
                <a16:creationId xmlns:a16="http://schemas.microsoft.com/office/drawing/2014/main" id="{3EDDA18A-43D6-47C1-B06B-5B1D3A46DCF0}"/>
              </a:ext>
            </a:extLst>
          </p:cNvPr>
          <p:cNvPicPr>
            <a:picLocks noChangeAspect="1"/>
          </p:cNvPicPr>
          <p:nvPr/>
        </p:nvPicPr>
        <p:blipFill>
          <a:blip r:embed="rId3"/>
          <a:stretch>
            <a:fillRect/>
          </a:stretch>
        </p:blipFill>
        <p:spPr>
          <a:xfrm>
            <a:off x="213360" y="1417320"/>
            <a:ext cx="11737081" cy="5063490"/>
          </a:xfrm>
          <a:prstGeom prst="rect">
            <a:avLst/>
          </a:prstGeom>
        </p:spPr>
      </p:pic>
    </p:spTree>
    <p:extLst>
      <p:ext uri="{BB962C8B-B14F-4D97-AF65-F5344CB8AC3E}">
        <p14:creationId xmlns:p14="http://schemas.microsoft.com/office/powerpoint/2010/main" val="350759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Current Funding Formula: 10,079,000</a:t>
            </a:r>
            <a:br>
              <a:rPr lang="en-US" dirty="0"/>
            </a:br>
            <a:r>
              <a:rPr lang="en-US" dirty="0"/>
              <a:t>July 1, 2019 – June 30, 2020 </a:t>
            </a:r>
          </a:p>
        </p:txBody>
      </p:sp>
      <p:sp>
        <p:nvSpPr>
          <p:cNvPr id="4" name="Slide Number Placeholder 3"/>
          <p:cNvSpPr>
            <a:spLocks noGrp="1"/>
          </p:cNvSpPr>
          <p:nvPr>
            <p:ph type="sldNum" sz="quarter" idx="12"/>
          </p:nvPr>
        </p:nvSpPr>
        <p:spPr>
          <a:xfrm>
            <a:off x="8480538" y="6162631"/>
            <a:ext cx="2743200" cy="365125"/>
          </a:xfrm>
        </p:spPr>
        <p:txBody>
          <a:bodyPr/>
          <a:lstStyle/>
          <a:p>
            <a:fld id="{27D3D9F1-79A9-4DC6-B99A-BA211D5B403F}" type="slidenum">
              <a:rPr lang="en-US" smtClean="0">
                <a:solidFill>
                  <a:prstClr val="black">
                    <a:tint val="75000"/>
                  </a:prstClr>
                </a:solidFill>
              </a:rPr>
              <a:pPr/>
              <a:t>14</a:t>
            </a:fld>
            <a:endParaRPr lang="en-US" dirty="0">
              <a:solidFill>
                <a:prstClr val="black">
                  <a:tint val="75000"/>
                </a:prstClr>
              </a:solidFill>
            </a:endParaRPr>
          </a:p>
        </p:txBody>
      </p:sp>
      <p:sp>
        <p:nvSpPr>
          <p:cNvPr id="15" name="Rectangle 14">
            <a:extLst>
              <a:ext uri="{FF2B5EF4-FFF2-40B4-BE49-F238E27FC236}">
                <a16:creationId xmlns:a16="http://schemas.microsoft.com/office/drawing/2014/main" id="{B0DCACD1-0A92-41C5-9CC2-C735B0642796}"/>
              </a:ext>
            </a:extLst>
          </p:cNvPr>
          <p:cNvSpPr/>
          <p:nvPr/>
        </p:nvSpPr>
        <p:spPr>
          <a:xfrm>
            <a:off x="5469526"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211" y="1672195"/>
            <a:ext cx="2261591" cy="1490122"/>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125" y="1672195"/>
            <a:ext cx="1762712" cy="1609433"/>
          </a:xfrm>
          <a:prstGeom prst="rect">
            <a:avLst/>
          </a:prstGeom>
        </p:spPr>
      </p:pic>
      <p:sp>
        <p:nvSpPr>
          <p:cNvPr id="17" name="Rectangle 16">
            <a:extLst>
              <a:ext uri="{FF2B5EF4-FFF2-40B4-BE49-F238E27FC236}">
                <a16:creationId xmlns:a16="http://schemas.microsoft.com/office/drawing/2014/main" id="{065D4BB5-AD22-4DBC-9397-E6CBF5F5477D}"/>
              </a:ext>
            </a:extLst>
          </p:cNvPr>
          <p:cNvSpPr/>
          <p:nvPr/>
        </p:nvSpPr>
        <p:spPr>
          <a:xfrm>
            <a:off x="2338134"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9" name="Picture 18">
            <a:extLst>
              <a:ext uri="{FF2B5EF4-FFF2-40B4-BE49-F238E27FC236}">
                <a16:creationId xmlns:a16="http://schemas.microsoft.com/office/drawing/2014/main" id="{539E47A9-8D80-4102-9A60-EA845B0A0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90" y="1785165"/>
            <a:ext cx="1636294" cy="1377152"/>
          </a:xfrm>
          <a:prstGeom prst="rect">
            <a:avLst/>
          </a:prstGeom>
        </p:spPr>
      </p:pic>
      <p:sp>
        <p:nvSpPr>
          <p:cNvPr id="18" name="Arrow: Curved Left 17">
            <a:extLst>
              <a:ext uri="{FF2B5EF4-FFF2-40B4-BE49-F238E27FC236}">
                <a16:creationId xmlns:a16="http://schemas.microsoft.com/office/drawing/2014/main" id="{25D21283-9A03-4FEB-97AD-E94CD6AAE2AC}"/>
              </a:ext>
            </a:extLst>
          </p:cNvPr>
          <p:cNvSpPr/>
          <p:nvPr/>
        </p:nvSpPr>
        <p:spPr>
          <a:xfrm rot="5400000">
            <a:off x="3589511" y="3661818"/>
            <a:ext cx="957210" cy="49603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F88E8334-7681-494F-84D8-B6B56995D4AD}"/>
              </a:ext>
            </a:extLst>
          </p:cNvPr>
          <p:cNvSpPr/>
          <p:nvPr/>
        </p:nvSpPr>
        <p:spPr>
          <a:xfrm>
            <a:off x="696267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4" name="Rectangle 23">
            <a:extLst>
              <a:ext uri="{FF2B5EF4-FFF2-40B4-BE49-F238E27FC236}">
                <a16:creationId xmlns:a16="http://schemas.microsoft.com/office/drawing/2014/main" id="{52347A23-C876-431E-BB5B-852C246DAA82}"/>
              </a:ext>
            </a:extLst>
          </p:cNvPr>
          <p:cNvSpPr/>
          <p:nvPr/>
        </p:nvSpPr>
        <p:spPr>
          <a:xfrm>
            <a:off x="979994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6" name="Picture 25">
            <a:extLst>
              <a:ext uri="{FF2B5EF4-FFF2-40B4-BE49-F238E27FC236}">
                <a16:creationId xmlns:a16="http://schemas.microsoft.com/office/drawing/2014/main" id="{C559345C-00F3-46F8-ABE1-47AE75230D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31808" y="1902835"/>
            <a:ext cx="2107995" cy="1220332"/>
          </a:xfrm>
          <a:prstGeom prst="rect">
            <a:avLst/>
          </a:prstGeom>
        </p:spPr>
      </p:pic>
      <p:pic>
        <p:nvPicPr>
          <p:cNvPr id="31" name="Picture 30">
            <a:extLst>
              <a:ext uri="{FF2B5EF4-FFF2-40B4-BE49-F238E27FC236}">
                <a16:creationId xmlns:a16="http://schemas.microsoft.com/office/drawing/2014/main" id="{20D7C37F-0C3F-4DC1-B0F1-1057C97115C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76756" y="2004682"/>
            <a:ext cx="1013254" cy="1013254"/>
          </a:xfrm>
          <a:prstGeom prst="rect">
            <a:avLst/>
          </a:prstGeom>
        </p:spPr>
      </p:pic>
      <p:pic>
        <p:nvPicPr>
          <p:cNvPr id="40" name="Picture 39">
            <a:extLst>
              <a:ext uri="{FF2B5EF4-FFF2-40B4-BE49-F238E27FC236}">
                <a16:creationId xmlns:a16="http://schemas.microsoft.com/office/drawing/2014/main" id="{591748D0-134C-4B38-9DD2-91ABA5301E88}"/>
              </a:ext>
            </a:extLst>
          </p:cNvPr>
          <p:cNvPicPr>
            <a:picLocks noChangeAspect="1"/>
          </p:cNvPicPr>
          <p:nvPr/>
        </p:nvPicPr>
        <p:blipFill>
          <a:blip r:embed="rId9"/>
          <a:stretch>
            <a:fillRect/>
          </a:stretch>
        </p:blipFill>
        <p:spPr>
          <a:xfrm>
            <a:off x="2798367" y="3241590"/>
            <a:ext cx="2613280" cy="2421790"/>
          </a:xfrm>
          <a:prstGeom prst="rect">
            <a:avLst/>
          </a:prstGeom>
        </p:spPr>
      </p:pic>
      <p:pic>
        <p:nvPicPr>
          <p:cNvPr id="41" name="Picture 40">
            <a:extLst>
              <a:ext uri="{FF2B5EF4-FFF2-40B4-BE49-F238E27FC236}">
                <a16:creationId xmlns:a16="http://schemas.microsoft.com/office/drawing/2014/main" id="{F27167C4-D61F-4A08-8933-47E983FF5D0D}"/>
              </a:ext>
            </a:extLst>
          </p:cNvPr>
          <p:cNvPicPr>
            <a:picLocks noChangeAspect="1"/>
          </p:cNvPicPr>
          <p:nvPr/>
        </p:nvPicPr>
        <p:blipFill>
          <a:blip r:embed="rId10"/>
          <a:stretch>
            <a:fillRect/>
          </a:stretch>
        </p:blipFill>
        <p:spPr>
          <a:xfrm>
            <a:off x="466816" y="3235976"/>
            <a:ext cx="1790793" cy="2417571"/>
          </a:xfrm>
          <a:prstGeom prst="rect">
            <a:avLst/>
          </a:prstGeom>
        </p:spPr>
      </p:pic>
      <p:pic>
        <p:nvPicPr>
          <p:cNvPr id="43" name="Picture 42">
            <a:extLst>
              <a:ext uri="{FF2B5EF4-FFF2-40B4-BE49-F238E27FC236}">
                <a16:creationId xmlns:a16="http://schemas.microsoft.com/office/drawing/2014/main" id="{511838FE-B387-457A-8001-378C11ACEBDD}"/>
              </a:ext>
            </a:extLst>
          </p:cNvPr>
          <p:cNvPicPr>
            <a:picLocks noChangeAspect="1"/>
          </p:cNvPicPr>
          <p:nvPr/>
        </p:nvPicPr>
        <p:blipFill>
          <a:blip r:embed="rId11"/>
          <a:stretch>
            <a:fillRect/>
          </a:stretch>
        </p:blipFill>
        <p:spPr>
          <a:xfrm>
            <a:off x="7407962" y="3235976"/>
            <a:ext cx="2316140" cy="2394087"/>
          </a:xfrm>
          <a:prstGeom prst="rect">
            <a:avLst/>
          </a:prstGeom>
        </p:spPr>
      </p:pic>
      <p:pic>
        <p:nvPicPr>
          <p:cNvPr id="44" name="Picture 43">
            <a:extLst>
              <a:ext uri="{FF2B5EF4-FFF2-40B4-BE49-F238E27FC236}">
                <a16:creationId xmlns:a16="http://schemas.microsoft.com/office/drawing/2014/main" id="{D296E74E-5208-4C05-8A26-B20206E04FFF}"/>
              </a:ext>
            </a:extLst>
          </p:cNvPr>
          <p:cNvPicPr>
            <a:picLocks noChangeAspect="1"/>
          </p:cNvPicPr>
          <p:nvPr/>
        </p:nvPicPr>
        <p:blipFill>
          <a:blip r:embed="rId12"/>
          <a:stretch>
            <a:fillRect/>
          </a:stretch>
        </p:blipFill>
        <p:spPr>
          <a:xfrm>
            <a:off x="5914818" y="3235976"/>
            <a:ext cx="987459" cy="2417571"/>
          </a:xfrm>
          <a:prstGeom prst="rect">
            <a:avLst/>
          </a:prstGeom>
        </p:spPr>
      </p:pic>
      <p:pic>
        <p:nvPicPr>
          <p:cNvPr id="45" name="Picture 44">
            <a:extLst>
              <a:ext uri="{FF2B5EF4-FFF2-40B4-BE49-F238E27FC236}">
                <a16:creationId xmlns:a16="http://schemas.microsoft.com/office/drawing/2014/main" id="{1AC767B5-167C-4B1E-B7F5-7DA06B4446FD}"/>
              </a:ext>
            </a:extLst>
          </p:cNvPr>
          <p:cNvPicPr>
            <a:picLocks noChangeAspect="1"/>
          </p:cNvPicPr>
          <p:nvPr/>
        </p:nvPicPr>
        <p:blipFill>
          <a:blip r:embed="rId13"/>
          <a:stretch>
            <a:fillRect/>
          </a:stretch>
        </p:blipFill>
        <p:spPr>
          <a:xfrm>
            <a:off x="10307979" y="3235976"/>
            <a:ext cx="1028614" cy="2392646"/>
          </a:xfrm>
          <a:prstGeom prst="rect">
            <a:avLst/>
          </a:prstGeom>
        </p:spPr>
      </p:pic>
      <p:sp>
        <p:nvSpPr>
          <p:cNvPr id="47" name="Arrow: Curved Left 46">
            <a:extLst>
              <a:ext uri="{FF2B5EF4-FFF2-40B4-BE49-F238E27FC236}">
                <a16:creationId xmlns:a16="http://schemas.microsoft.com/office/drawing/2014/main" id="{2E0360D7-08CE-442C-926A-7CF941A12B1E}"/>
              </a:ext>
            </a:extLst>
          </p:cNvPr>
          <p:cNvSpPr/>
          <p:nvPr/>
        </p:nvSpPr>
        <p:spPr>
          <a:xfrm rot="5400000">
            <a:off x="5255341" y="5166852"/>
            <a:ext cx="688259" cy="16813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3904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ED15-D040-4AAC-AF98-3A08BF7897D2}"/>
              </a:ext>
            </a:extLst>
          </p:cNvPr>
          <p:cNvSpPr>
            <a:spLocks noGrp="1"/>
          </p:cNvSpPr>
          <p:nvPr>
            <p:ph type="title"/>
          </p:nvPr>
        </p:nvSpPr>
        <p:spPr>
          <a:xfrm>
            <a:off x="838200" y="365125"/>
            <a:ext cx="10515600" cy="752475"/>
          </a:xfrm>
        </p:spPr>
        <p:txBody>
          <a:bodyPr/>
          <a:lstStyle/>
          <a:p>
            <a:r>
              <a:rPr lang="en-US" dirty="0"/>
              <a:t>State Fiscal Year 2020 Funding Summary </a:t>
            </a:r>
          </a:p>
        </p:txBody>
      </p:sp>
      <p:graphicFrame>
        <p:nvGraphicFramePr>
          <p:cNvPr id="6" name="Content Placeholder 5">
            <a:extLst>
              <a:ext uri="{FF2B5EF4-FFF2-40B4-BE49-F238E27FC236}">
                <a16:creationId xmlns:a16="http://schemas.microsoft.com/office/drawing/2014/main" id="{75AFDDE5-5CE6-4195-9EFC-CCC858BD30A7}"/>
              </a:ext>
            </a:extLst>
          </p:cNvPr>
          <p:cNvGraphicFramePr>
            <a:graphicFrameLocks noGrp="1"/>
          </p:cNvGraphicFramePr>
          <p:nvPr>
            <p:ph idx="1"/>
            <p:extLst>
              <p:ext uri="{D42A27DB-BD31-4B8C-83A1-F6EECF244321}">
                <p14:modId xmlns:p14="http://schemas.microsoft.com/office/powerpoint/2010/main" val="3804879192"/>
              </p:ext>
            </p:extLst>
          </p:nvPr>
        </p:nvGraphicFramePr>
        <p:xfrm>
          <a:off x="480291" y="1243740"/>
          <a:ext cx="11296073" cy="3510280"/>
        </p:xfrm>
        <a:graphic>
          <a:graphicData uri="http://schemas.openxmlformats.org/drawingml/2006/table">
            <a:tbl>
              <a:tblPr firstRow="1" bandRow="1">
                <a:tableStyleId>{5C22544A-7EE6-4342-B048-85BDC9FD1C3A}</a:tableStyleId>
              </a:tblPr>
              <a:tblGrid>
                <a:gridCol w="3029527">
                  <a:extLst>
                    <a:ext uri="{9D8B030D-6E8A-4147-A177-3AD203B41FA5}">
                      <a16:colId xmlns:a16="http://schemas.microsoft.com/office/drawing/2014/main" val="1457177505"/>
                    </a:ext>
                  </a:extLst>
                </a:gridCol>
                <a:gridCol w="1579418">
                  <a:extLst>
                    <a:ext uri="{9D8B030D-6E8A-4147-A177-3AD203B41FA5}">
                      <a16:colId xmlns:a16="http://schemas.microsoft.com/office/drawing/2014/main" val="470074851"/>
                    </a:ext>
                  </a:extLst>
                </a:gridCol>
                <a:gridCol w="1644073">
                  <a:extLst>
                    <a:ext uri="{9D8B030D-6E8A-4147-A177-3AD203B41FA5}">
                      <a16:colId xmlns:a16="http://schemas.microsoft.com/office/drawing/2014/main" val="2761128809"/>
                    </a:ext>
                  </a:extLst>
                </a:gridCol>
                <a:gridCol w="1870120">
                  <a:extLst>
                    <a:ext uri="{9D8B030D-6E8A-4147-A177-3AD203B41FA5}">
                      <a16:colId xmlns:a16="http://schemas.microsoft.com/office/drawing/2014/main" val="2888047246"/>
                    </a:ext>
                  </a:extLst>
                </a:gridCol>
                <a:gridCol w="1695043">
                  <a:extLst>
                    <a:ext uri="{9D8B030D-6E8A-4147-A177-3AD203B41FA5}">
                      <a16:colId xmlns:a16="http://schemas.microsoft.com/office/drawing/2014/main" val="3153378908"/>
                    </a:ext>
                  </a:extLst>
                </a:gridCol>
                <a:gridCol w="1477892">
                  <a:extLst>
                    <a:ext uri="{9D8B030D-6E8A-4147-A177-3AD203B41FA5}">
                      <a16:colId xmlns:a16="http://schemas.microsoft.com/office/drawing/2014/main" val="3211949474"/>
                    </a:ext>
                  </a:extLst>
                </a:gridCol>
              </a:tblGrid>
              <a:tr h="370840">
                <a:tc>
                  <a:txBody>
                    <a:bodyPr/>
                    <a:lstStyle/>
                    <a:p>
                      <a:pPr algn="ctr"/>
                      <a:r>
                        <a:rPr lang="en-US" dirty="0"/>
                        <a:t>Area Agencies on Aging</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State Program Adult Protective Services</a:t>
                      </a:r>
                    </a:p>
                  </a:txBody>
                  <a:tcPr/>
                </a:tc>
                <a:tc>
                  <a:txBody>
                    <a:bodyPr/>
                    <a:lstStyle/>
                    <a:p>
                      <a:pPr algn="ctr"/>
                      <a:r>
                        <a:rPr lang="en-US" dirty="0"/>
                        <a:t>Additional State Support</a:t>
                      </a:r>
                    </a:p>
                  </a:txBody>
                  <a:tcPr/>
                </a:tc>
                <a:tc>
                  <a:txBody>
                    <a:bodyPr/>
                    <a:lstStyle/>
                    <a:p>
                      <a:pPr algn="ctr"/>
                      <a:r>
                        <a:rPr lang="en-US" dirty="0"/>
                        <a:t>Total Budget</a:t>
                      </a:r>
                    </a:p>
                  </a:txBody>
                  <a:tcPr/>
                </a:tc>
                <a:extLst>
                  <a:ext uri="{0D108BD9-81ED-4DB2-BD59-A6C34878D82A}">
                    <a16:rowId xmlns:a16="http://schemas.microsoft.com/office/drawing/2014/main" val="3345040452"/>
                  </a:ext>
                </a:extLst>
              </a:tr>
              <a:tr h="370840">
                <a:tc>
                  <a:txBody>
                    <a:bodyPr/>
                    <a:lstStyle/>
                    <a:p>
                      <a:r>
                        <a:rPr lang="en-US" dirty="0"/>
                        <a:t>AAA I-North Idaho</a:t>
                      </a:r>
                    </a:p>
                  </a:txBody>
                  <a:tcPr/>
                </a:tc>
                <a:tc>
                  <a:txBody>
                    <a:bodyPr/>
                    <a:lstStyle/>
                    <a:p>
                      <a:pPr algn="r"/>
                      <a:r>
                        <a:rPr lang="en-US" dirty="0"/>
                        <a:t>$1,050,000</a:t>
                      </a:r>
                    </a:p>
                  </a:txBody>
                  <a:tcPr/>
                </a:tc>
                <a:tc>
                  <a:txBody>
                    <a:bodyPr/>
                    <a:lstStyle/>
                    <a:p>
                      <a:pPr algn="r"/>
                      <a:r>
                        <a:rPr lang="en-US" dirty="0"/>
                        <a:t>$216,000</a:t>
                      </a:r>
                    </a:p>
                  </a:txBody>
                  <a:tcPr/>
                </a:tc>
                <a:tc>
                  <a:txBody>
                    <a:bodyPr/>
                    <a:lstStyle/>
                    <a:p>
                      <a:pPr algn="r"/>
                      <a:r>
                        <a:rPr lang="en-US" dirty="0"/>
                        <a:t>$194,000</a:t>
                      </a:r>
                    </a:p>
                  </a:txBody>
                  <a:tcPr/>
                </a:tc>
                <a:tc>
                  <a:txBody>
                    <a:bodyPr/>
                    <a:lstStyle/>
                    <a:p>
                      <a:pPr algn="r"/>
                      <a:r>
                        <a:rPr lang="en-US" dirty="0"/>
                        <a:t>$276,000</a:t>
                      </a:r>
                    </a:p>
                  </a:txBody>
                  <a:tcPr/>
                </a:tc>
                <a:tc>
                  <a:txBody>
                    <a:bodyPr/>
                    <a:lstStyle/>
                    <a:p>
                      <a:pPr algn="r"/>
                      <a:r>
                        <a:rPr lang="en-US" dirty="0"/>
                        <a:t>$1,736,000</a:t>
                      </a:r>
                    </a:p>
                  </a:txBody>
                  <a:tcPr/>
                </a:tc>
                <a:extLst>
                  <a:ext uri="{0D108BD9-81ED-4DB2-BD59-A6C34878D82A}">
                    <a16:rowId xmlns:a16="http://schemas.microsoft.com/office/drawing/2014/main" val="3271758630"/>
                  </a:ext>
                </a:extLst>
              </a:tr>
              <a:tr h="370840">
                <a:tc>
                  <a:txBody>
                    <a:bodyPr/>
                    <a:lstStyle/>
                    <a:p>
                      <a:r>
                        <a:rPr lang="en-US" dirty="0"/>
                        <a:t>AAA II-North Central Idaho</a:t>
                      </a:r>
                    </a:p>
                  </a:txBody>
                  <a:tcPr/>
                </a:tc>
                <a:tc>
                  <a:txBody>
                    <a:bodyPr/>
                    <a:lstStyle/>
                    <a:p>
                      <a:pPr algn="r"/>
                      <a:r>
                        <a:rPr lang="en-US" dirty="0"/>
                        <a:t>$548,000</a:t>
                      </a:r>
                    </a:p>
                  </a:txBody>
                  <a:tcPr/>
                </a:tc>
                <a:tc>
                  <a:txBody>
                    <a:bodyPr/>
                    <a:lstStyle/>
                    <a:p>
                      <a:pPr algn="r"/>
                      <a:r>
                        <a:rPr lang="en-US" dirty="0"/>
                        <a:t>$113,000</a:t>
                      </a:r>
                    </a:p>
                  </a:txBody>
                  <a:tcPr/>
                </a:tc>
                <a:tc>
                  <a:txBody>
                    <a:bodyPr/>
                    <a:lstStyle/>
                    <a:p>
                      <a:pPr algn="r"/>
                      <a:r>
                        <a:rPr lang="en-US" dirty="0"/>
                        <a:t>$78,000</a:t>
                      </a:r>
                    </a:p>
                  </a:txBody>
                  <a:tcPr/>
                </a:tc>
                <a:tc>
                  <a:txBody>
                    <a:bodyPr/>
                    <a:lstStyle/>
                    <a:p>
                      <a:pPr algn="r"/>
                      <a:r>
                        <a:rPr lang="en-US" dirty="0"/>
                        <a:t>$166,000</a:t>
                      </a:r>
                    </a:p>
                  </a:txBody>
                  <a:tcPr/>
                </a:tc>
                <a:tc>
                  <a:txBody>
                    <a:bodyPr/>
                    <a:lstStyle/>
                    <a:p>
                      <a:pPr algn="r"/>
                      <a:r>
                        <a:rPr lang="en-US" dirty="0"/>
                        <a:t>$905,000</a:t>
                      </a:r>
                    </a:p>
                  </a:txBody>
                  <a:tcPr/>
                </a:tc>
                <a:extLst>
                  <a:ext uri="{0D108BD9-81ED-4DB2-BD59-A6C34878D82A}">
                    <a16:rowId xmlns:a16="http://schemas.microsoft.com/office/drawing/2014/main" val="3858539889"/>
                  </a:ext>
                </a:extLst>
              </a:tr>
              <a:tr h="370840">
                <a:tc>
                  <a:txBody>
                    <a:bodyPr/>
                    <a:lstStyle/>
                    <a:p>
                      <a:r>
                        <a:rPr lang="en-US" dirty="0"/>
                        <a:t>AAA III-Southwest Idaho</a:t>
                      </a:r>
                    </a:p>
                  </a:txBody>
                  <a:tcPr/>
                </a:tc>
                <a:tc>
                  <a:txBody>
                    <a:bodyPr/>
                    <a:lstStyle/>
                    <a:p>
                      <a:pPr algn="r"/>
                      <a:r>
                        <a:rPr lang="en-US" dirty="0"/>
                        <a:t>$2,148,000</a:t>
                      </a:r>
                    </a:p>
                  </a:txBody>
                  <a:tcPr/>
                </a:tc>
                <a:tc>
                  <a:txBody>
                    <a:bodyPr/>
                    <a:lstStyle/>
                    <a:p>
                      <a:pPr algn="r"/>
                      <a:r>
                        <a:rPr lang="en-US" dirty="0"/>
                        <a:t>$439,000</a:t>
                      </a:r>
                    </a:p>
                  </a:txBody>
                  <a:tcPr/>
                </a:tc>
                <a:tc>
                  <a:txBody>
                    <a:bodyPr/>
                    <a:lstStyle/>
                    <a:p>
                      <a:pPr algn="r"/>
                      <a:r>
                        <a:rPr lang="en-US" dirty="0"/>
                        <a:t>$316,000</a:t>
                      </a:r>
                    </a:p>
                  </a:txBody>
                  <a:tcPr/>
                </a:tc>
                <a:tc>
                  <a:txBody>
                    <a:bodyPr/>
                    <a:lstStyle/>
                    <a:p>
                      <a:pPr algn="r"/>
                      <a:r>
                        <a:rPr lang="en-US" dirty="0"/>
                        <a:t>$640,000</a:t>
                      </a:r>
                    </a:p>
                  </a:txBody>
                  <a:tcPr/>
                </a:tc>
                <a:tc>
                  <a:txBody>
                    <a:bodyPr/>
                    <a:lstStyle/>
                    <a:p>
                      <a:pPr algn="r"/>
                      <a:r>
                        <a:rPr lang="en-US" dirty="0"/>
                        <a:t>$3,543,000</a:t>
                      </a:r>
                    </a:p>
                  </a:txBody>
                  <a:tcPr/>
                </a:tc>
                <a:extLst>
                  <a:ext uri="{0D108BD9-81ED-4DB2-BD59-A6C34878D82A}">
                    <a16:rowId xmlns:a16="http://schemas.microsoft.com/office/drawing/2014/main" val="2701890115"/>
                  </a:ext>
                </a:extLst>
              </a:tr>
              <a:tr h="370840">
                <a:tc>
                  <a:txBody>
                    <a:bodyPr/>
                    <a:lstStyle/>
                    <a:p>
                      <a:r>
                        <a:rPr lang="en-US" dirty="0"/>
                        <a:t>AAA IV-South Central Idaho</a:t>
                      </a:r>
                    </a:p>
                  </a:txBody>
                  <a:tcPr/>
                </a:tc>
                <a:tc>
                  <a:txBody>
                    <a:bodyPr/>
                    <a:lstStyle/>
                    <a:p>
                      <a:pPr algn="r"/>
                      <a:r>
                        <a:rPr lang="en-US" dirty="0"/>
                        <a:t>$923,000</a:t>
                      </a:r>
                    </a:p>
                  </a:txBody>
                  <a:tcPr/>
                </a:tc>
                <a:tc>
                  <a:txBody>
                    <a:bodyPr/>
                    <a:lstStyle/>
                    <a:p>
                      <a:pPr algn="r"/>
                      <a:r>
                        <a:rPr lang="en-US" dirty="0"/>
                        <a:t>$190,000</a:t>
                      </a:r>
                    </a:p>
                  </a:txBody>
                  <a:tcPr/>
                </a:tc>
                <a:tc>
                  <a:txBody>
                    <a:bodyPr/>
                    <a:lstStyle/>
                    <a:p>
                      <a:pPr algn="r"/>
                      <a:r>
                        <a:rPr lang="en-US" dirty="0"/>
                        <a:t>$132,000</a:t>
                      </a:r>
                    </a:p>
                  </a:txBody>
                  <a:tcPr/>
                </a:tc>
                <a:tc>
                  <a:txBody>
                    <a:bodyPr/>
                    <a:lstStyle/>
                    <a:p>
                      <a:pPr algn="r"/>
                      <a:r>
                        <a:rPr lang="en-US" dirty="0"/>
                        <a:t>$282,000</a:t>
                      </a:r>
                    </a:p>
                  </a:txBody>
                  <a:tcPr/>
                </a:tc>
                <a:tc>
                  <a:txBody>
                    <a:bodyPr/>
                    <a:lstStyle/>
                    <a:p>
                      <a:pPr algn="r"/>
                      <a:r>
                        <a:rPr lang="en-US" dirty="0"/>
                        <a:t>$1,528,000</a:t>
                      </a:r>
                    </a:p>
                  </a:txBody>
                  <a:tcPr/>
                </a:tc>
                <a:extLst>
                  <a:ext uri="{0D108BD9-81ED-4DB2-BD59-A6C34878D82A}">
                    <a16:rowId xmlns:a16="http://schemas.microsoft.com/office/drawing/2014/main" val="2991880689"/>
                  </a:ext>
                </a:extLst>
              </a:tr>
              <a:tr h="370840">
                <a:tc>
                  <a:txBody>
                    <a:bodyPr/>
                    <a:lstStyle/>
                    <a:p>
                      <a:r>
                        <a:rPr lang="en-US" dirty="0"/>
                        <a:t>AAA V-Southeast Idaho</a:t>
                      </a:r>
                    </a:p>
                  </a:txBody>
                  <a:tcPr/>
                </a:tc>
                <a:tc>
                  <a:txBody>
                    <a:bodyPr/>
                    <a:lstStyle/>
                    <a:p>
                      <a:pPr algn="r"/>
                      <a:r>
                        <a:rPr lang="en-US" dirty="0"/>
                        <a:t>$720,000</a:t>
                      </a:r>
                    </a:p>
                  </a:txBody>
                  <a:tcPr/>
                </a:tc>
                <a:tc>
                  <a:txBody>
                    <a:bodyPr/>
                    <a:lstStyle/>
                    <a:p>
                      <a:pPr algn="r"/>
                      <a:r>
                        <a:rPr lang="en-US" dirty="0"/>
                        <a:t>$148,000</a:t>
                      </a:r>
                    </a:p>
                  </a:txBody>
                  <a:tcPr/>
                </a:tc>
                <a:tc>
                  <a:txBody>
                    <a:bodyPr/>
                    <a:lstStyle/>
                    <a:p>
                      <a:pPr algn="r"/>
                      <a:r>
                        <a:rPr lang="en-US" dirty="0"/>
                        <a:t>$149,000</a:t>
                      </a:r>
                    </a:p>
                  </a:txBody>
                  <a:tcPr/>
                </a:tc>
                <a:tc>
                  <a:txBody>
                    <a:bodyPr/>
                    <a:lstStyle/>
                    <a:p>
                      <a:pPr algn="r"/>
                      <a:r>
                        <a:rPr lang="en-US" dirty="0"/>
                        <a:t>$174,000</a:t>
                      </a:r>
                    </a:p>
                  </a:txBody>
                  <a:tcPr/>
                </a:tc>
                <a:tc>
                  <a:txBody>
                    <a:bodyPr/>
                    <a:lstStyle/>
                    <a:p>
                      <a:pPr algn="r"/>
                      <a:r>
                        <a:rPr lang="en-US" dirty="0"/>
                        <a:t>$1,191,000</a:t>
                      </a:r>
                    </a:p>
                  </a:txBody>
                  <a:tcPr/>
                </a:tc>
                <a:extLst>
                  <a:ext uri="{0D108BD9-81ED-4DB2-BD59-A6C34878D82A}">
                    <a16:rowId xmlns:a16="http://schemas.microsoft.com/office/drawing/2014/main" val="1342188905"/>
                  </a:ext>
                </a:extLst>
              </a:tr>
              <a:tr h="370840">
                <a:tc>
                  <a:txBody>
                    <a:bodyPr/>
                    <a:lstStyle/>
                    <a:p>
                      <a:r>
                        <a:rPr lang="en-US" dirty="0"/>
                        <a:t>AAA VI-Eastern Idaho</a:t>
                      </a:r>
                    </a:p>
                  </a:txBody>
                  <a:tcPr/>
                </a:tc>
                <a:tc>
                  <a:txBody>
                    <a:bodyPr/>
                    <a:lstStyle/>
                    <a:p>
                      <a:pPr algn="r"/>
                      <a:r>
                        <a:rPr lang="en-US" dirty="0"/>
                        <a:t>$712,000</a:t>
                      </a:r>
                    </a:p>
                  </a:txBody>
                  <a:tcPr/>
                </a:tc>
                <a:tc>
                  <a:txBody>
                    <a:bodyPr/>
                    <a:lstStyle/>
                    <a:p>
                      <a:pPr algn="r"/>
                      <a:r>
                        <a:rPr lang="en-US" dirty="0"/>
                        <a:t>$146,000</a:t>
                      </a:r>
                    </a:p>
                  </a:txBody>
                  <a:tcPr/>
                </a:tc>
                <a:tc>
                  <a:txBody>
                    <a:bodyPr/>
                    <a:lstStyle/>
                    <a:p>
                      <a:pPr algn="r"/>
                      <a:r>
                        <a:rPr lang="en-US" dirty="0"/>
                        <a:t>$123,000</a:t>
                      </a:r>
                    </a:p>
                  </a:txBody>
                  <a:tcPr/>
                </a:tc>
                <a:tc>
                  <a:txBody>
                    <a:bodyPr/>
                    <a:lstStyle/>
                    <a:p>
                      <a:pPr algn="r"/>
                      <a:r>
                        <a:rPr lang="en-US" dirty="0"/>
                        <a:t>$195,000</a:t>
                      </a:r>
                    </a:p>
                  </a:txBody>
                  <a:tcPr/>
                </a:tc>
                <a:tc>
                  <a:txBody>
                    <a:bodyPr/>
                    <a:lstStyle/>
                    <a:p>
                      <a:pPr algn="r"/>
                      <a:r>
                        <a:rPr lang="en-US" dirty="0"/>
                        <a:t>$1,176,000</a:t>
                      </a:r>
                    </a:p>
                  </a:txBody>
                  <a:tcPr/>
                </a:tc>
                <a:extLst>
                  <a:ext uri="{0D108BD9-81ED-4DB2-BD59-A6C34878D82A}">
                    <a16:rowId xmlns:a16="http://schemas.microsoft.com/office/drawing/2014/main" val="1764100520"/>
                  </a:ext>
                </a:extLst>
              </a:tr>
              <a:tr h="370840">
                <a:tc>
                  <a:txBody>
                    <a:bodyPr/>
                    <a:lstStyle/>
                    <a:p>
                      <a:r>
                        <a:rPr lang="en-US" dirty="0"/>
                        <a:t>Total</a:t>
                      </a:r>
                    </a:p>
                  </a:txBody>
                  <a:tcPr/>
                </a:tc>
                <a:tc>
                  <a:txBody>
                    <a:bodyPr/>
                    <a:lstStyle/>
                    <a:p>
                      <a:pPr algn="r"/>
                      <a:r>
                        <a:rPr lang="en-US" dirty="0"/>
                        <a:t>$6,101,000</a:t>
                      </a:r>
                    </a:p>
                  </a:txBody>
                  <a:tcPr/>
                </a:tc>
                <a:tc>
                  <a:txBody>
                    <a:bodyPr/>
                    <a:lstStyle/>
                    <a:p>
                      <a:pPr algn="r"/>
                      <a:r>
                        <a:rPr lang="en-US" dirty="0"/>
                        <a:t>$1,252,000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$10,079,000</a:t>
                      </a:r>
                    </a:p>
                  </a:txBody>
                  <a:tcPr/>
                </a:tc>
                <a:extLst>
                  <a:ext uri="{0D108BD9-81ED-4DB2-BD59-A6C34878D82A}">
                    <a16:rowId xmlns:a16="http://schemas.microsoft.com/office/drawing/2014/main" val="1368080889"/>
                  </a:ext>
                </a:extLst>
              </a:tr>
            </a:tbl>
          </a:graphicData>
        </a:graphic>
      </p:graphicFrame>
      <p:graphicFrame>
        <p:nvGraphicFramePr>
          <p:cNvPr id="9" name="Table 8">
            <a:extLst>
              <a:ext uri="{FF2B5EF4-FFF2-40B4-BE49-F238E27FC236}">
                <a16:creationId xmlns:a16="http://schemas.microsoft.com/office/drawing/2014/main" id="{E990C5B9-F0E2-4525-9882-AE7368A3C0E1}"/>
              </a:ext>
            </a:extLst>
          </p:cNvPr>
          <p:cNvGraphicFramePr>
            <a:graphicFrameLocks noGrp="1"/>
          </p:cNvGraphicFramePr>
          <p:nvPr>
            <p:extLst>
              <p:ext uri="{D42A27DB-BD31-4B8C-83A1-F6EECF244321}">
                <p14:modId xmlns:p14="http://schemas.microsoft.com/office/powerpoint/2010/main" val="2581901640"/>
              </p:ext>
            </p:extLst>
          </p:nvPr>
        </p:nvGraphicFramePr>
        <p:xfrm>
          <a:off x="480291" y="4974849"/>
          <a:ext cx="11296072" cy="1381760"/>
        </p:xfrm>
        <a:graphic>
          <a:graphicData uri="http://schemas.openxmlformats.org/drawingml/2006/table">
            <a:tbl>
              <a:tblPr firstRow="1" bandRow="1">
                <a:tableStyleId>{5C22544A-7EE6-4342-B048-85BDC9FD1C3A}</a:tableStyleId>
              </a:tblPr>
              <a:tblGrid>
                <a:gridCol w="3020291">
                  <a:extLst>
                    <a:ext uri="{9D8B030D-6E8A-4147-A177-3AD203B41FA5}">
                      <a16:colId xmlns:a16="http://schemas.microsoft.com/office/drawing/2014/main" val="1016715043"/>
                    </a:ext>
                  </a:extLst>
                </a:gridCol>
                <a:gridCol w="1607127">
                  <a:extLst>
                    <a:ext uri="{9D8B030D-6E8A-4147-A177-3AD203B41FA5}">
                      <a16:colId xmlns:a16="http://schemas.microsoft.com/office/drawing/2014/main" val="1807998767"/>
                    </a:ext>
                  </a:extLst>
                </a:gridCol>
                <a:gridCol w="1644073">
                  <a:extLst>
                    <a:ext uri="{9D8B030D-6E8A-4147-A177-3AD203B41FA5}">
                      <a16:colId xmlns:a16="http://schemas.microsoft.com/office/drawing/2014/main" val="2853242543"/>
                    </a:ext>
                  </a:extLst>
                </a:gridCol>
                <a:gridCol w="1851646">
                  <a:extLst>
                    <a:ext uri="{9D8B030D-6E8A-4147-A177-3AD203B41FA5}">
                      <a16:colId xmlns:a16="http://schemas.microsoft.com/office/drawing/2014/main" val="757759357"/>
                    </a:ext>
                  </a:extLst>
                </a:gridCol>
                <a:gridCol w="1695043">
                  <a:extLst>
                    <a:ext uri="{9D8B030D-6E8A-4147-A177-3AD203B41FA5}">
                      <a16:colId xmlns:a16="http://schemas.microsoft.com/office/drawing/2014/main" val="569363263"/>
                    </a:ext>
                  </a:extLst>
                </a:gridCol>
                <a:gridCol w="1477892">
                  <a:extLst>
                    <a:ext uri="{9D8B030D-6E8A-4147-A177-3AD203B41FA5}">
                      <a16:colId xmlns:a16="http://schemas.microsoft.com/office/drawing/2014/main" val="2026124421"/>
                    </a:ext>
                  </a:extLst>
                </a:gridCol>
              </a:tblGrid>
              <a:tr h="370840">
                <a:tc>
                  <a:txBody>
                    <a:bodyPr/>
                    <a:lstStyle/>
                    <a:p>
                      <a:pPr algn="ctr"/>
                      <a:r>
                        <a:rPr lang="en-US" dirty="0"/>
                        <a:t>State Commission</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t>Total Budget</a:t>
                      </a:r>
                    </a:p>
                  </a:txBody>
                  <a:tcPr/>
                </a:tc>
                <a:extLst>
                  <a:ext uri="{0D108BD9-81ED-4DB2-BD59-A6C34878D82A}">
                    <a16:rowId xmlns:a16="http://schemas.microsoft.com/office/drawing/2014/main" val="2513787225"/>
                  </a:ext>
                </a:extLst>
              </a:tr>
              <a:tr h="370840">
                <a:tc>
                  <a:txBody>
                    <a:bodyPr/>
                    <a:lstStyle/>
                    <a:p>
                      <a:r>
                        <a:rPr lang="en-US" dirty="0"/>
                        <a:t>Idaho Commission on Aging</a:t>
                      </a:r>
                    </a:p>
                  </a:txBody>
                  <a:tcPr/>
                </a:tc>
                <a:tc>
                  <a:txBody>
                    <a:bodyPr/>
                    <a:lstStyle/>
                    <a:p>
                      <a:pPr algn="r"/>
                      <a:r>
                        <a:rPr lang="en-US" dirty="0"/>
                        <a:t>$2,975,000</a:t>
                      </a:r>
                    </a:p>
                  </a:txBody>
                  <a:tcPr/>
                </a:tc>
                <a:tc>
                  <a:txBody>
                    <a:bodyPr/>
                    <a:lstStyle/>
                    <a:p>
                      <a:pPr algn="r"/>
                      <a:r>
                        <a:rPr lang="en-US" dirty="0"/>
                        <a:t>$626,000</a:t>
                      </a:r>
                    </a:p>
                  </a:txBody>
                  <a:tcPr/>
                </a:tc>
                <a:tc>
                  <a:txBody>
                    <a:bodyPr/>
                    <a:lstStyle/>
                    <a:p>
                      <a:pPr algn="r"/>
                      <a:endParaRPr lang="en-US" dirty="0"/>
                    </a:p>
                  </a:txBody>
                  <a:tcPr/>
                </a:tc>
                <a:tc>
                  <a:txBody>
                    <a:bodyPr/>
                    <a:lstStyle/>
                    <a:p>
                      <a:pPr algn="r"/>
                      <a:endParaRPr lang="en-US" dirty="0"/>
                    </a:p>
                  </a:txBody>
                  <a:tcPr/>
                </a:tc>
                <a:tc>
                  <a:txBody>
                    <a:bodyPr/>
                    <a:lstStyle/>
                    <a:p>
                      <a:pPr algn="r"/>
                      <a:r>
                        <a:rPr lang="en-US" dirty="0"/>
                        <a:t>$3,601,000</a:t>
                      </a:r>
                    </a:p>
                  </a:txBody>
                  <a:tcPr/>
                </a:tc>
                <a:extLst>
                  <a:ext uri="{0D108BD9-81ED-4DB2-BD59-A6C34878D82A}">
                    <a16:rowId xmlns:a16="http://schemas.microsoft.com/office/drawing/2014/main" val="4190053426"/>
                  </a:ext>
                </a:extLst>
              </a:tr>
              <a:tr h="370840">
                <a:tc>
                  <a:txBody>
                    <a:bodyPr/>
                    <a:lstStyle/>
                    <a:p>
                      <a:r>
                        <a:rPr lang="en-US" dirty="0"/>
                        <a:t>Total ICOA and AAA</a:t>
                      </a:r>
                    </a:p>
                  </a:txBody>
                  <a:tcPr/>
                </a:tc>
                <a:tc>
                  <a:txBody>
                    <a:bodyPr/>
                    <a:lstStyle/>
                    <a:p>
                      <a:pPr algn="r"/>
                      <a:r>
                        <a:rPr lang="en-US" dirty="0"/>
                        <a:t>$9,076,000</a:t>
                      </a:r>
                    </a:p>
                  </a:txBody>
                  <a:tcPr/>
                </a:tc>
                <a:tc>
                  <a:txBody>
                    <a:bodyPr/>
                    <a:lstStyle/>
                    <a:p>
                      <a:pPr algn="r"/>
                      <a:r>
                        <a:rPr lang="en-US" dirty="0"/>
                        <a:t>$1,878,000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$13,680,000</a:t>
                      </a:r>
                    </a:p>
                  </a:txBody>
                  <a:tcPr/>
                </a:tc>
                <a:extLst>
                  <a:ext uri="{0D108BD9-81ED-4DB2-BD59-A6C34878D82A}">
                    <a16:rowId xmlns:a16="http://schemas.microsoft.com/office/drawing/2014/main" val="218496709"/>
                  </a:ext>
                </a:extLst>
              </a:tr>
            </a:tbl>
          </a:graphicData>
        </a:graphic>
      </p:graphicFrame>
      <p:sp>
        <p:nvSpPr>
          <p:cNvPr id="11" name="Callout: Up Arrow 10">
            <a:extLst>
              <a:ext uri="{FF2B5EF4-FFF2-40B4-BE49-F238E27FC236}">
                <a16:creationId xmlns:a16="http://schemas.microsoft.com/office/drawing/2014/main" id="{8264C16A-F2F4-4A84-867C-ECFC3FE8C65C}"/>
              </a:ext>
            </a:extLst>
          </p:cNvPr>
          <p:cNvSpPr/>
          <p:nvPr/>
        </p:nvSpPr>
        <p:spPr>
          <a:xfrm rot="16200000">
            <a:off x="10305399" y="2906946"/>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Up Arrow 6">
            <a:extLst>
              <a:ext uri="{FF2B5EF4-FFF2-40B4-BE49-F238E27FC236}">
                <a16:creationId xmlns:a16="http://schemas.microsoft.com/office/drawing/2014/main" id="{D3EF1379-178B-4DA9-BB88-0608D1CF1500}"/>
              </a:ext>
            </a:extLst>
          </p:cNvPr>
          <p:cNvSpPr/>
          <p:nvPr/>
        </p:nvSpPr>
        <p:spPr>
          <a:xfrm rot="5400000">
            <a:off x="126326" y="2916782"/>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02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87" y="1089702"/>
            <a:ext cx="3035642"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a:cxnSpLocks/>
          </p:cNvCxnSpPr>
          <p:nvPr/>
        </p:nvCxnSpPr>
        <p:spPr>
          <a:xfrm flipV="1">
            <a:off x="6819029" y="5584359"/>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20616EB-9EED-4486-BB7B-C35E4EF5517A}"/>
              </a:ext>
            </a:extLst>
          </p:cNvPr>
          <p:cNvSpPr/>
          <p:nvPr/>
        </p:nvSpPr>
        <p:spPr>
          <a:xfrm>
            <a:off x="6316681" y="2091346"/>
            <a:ext cx="471814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Universal-Investing in Healthy Aging</a:t>
            </a:r>
          </a:p>
        </p:txBody>
      </p:sp>
      <p:sp>
        <p:nvSpPr>
          <p:cNvPr id="24" name="Rectangle 23">
            <a:extLst>
              <a:ext uri="{FF2B5EF4-FFF2-40B4-BE49-F238E27FC236}">
                <a16:creationId xmlns:a16="http://schemas.microsoft.com/office/drawing/2014/main" id="{7CC91552-7300-4EAA-9235-B7B35D28962A}"/>
              </a:ext>
            </a:extLst>
          </p:cNvPr>
          <p:cNvSpPr/>
          <p:nvPr/>
        </p:nvSpPr>
        <p:spPr>
          <a:xfrm>
            <a:off x="6316681" y="1718202"/>
            <a:ext cx="4718146" cy="3925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Targeted-Preventing Institutionalization</a:t>
            </a:r>
          </a:p>
        </p:txBody>
      </p:sp>
      <p:sp>
        <p:nvSpPr>
          <p:cNvPr id="26" name="Rectangle 25">
            <a:extLst>
              <a:ext uri="{FF2B5EF4-FFF2-40B4-BE49-F238E27FC236}">
                <a16:creationId xmlns:a16="http://schemas.microsoft.com/office/drawing/2014/main" id="{FD553604-3ED6-4A0E-A879-128CCABC33B1}"/>
              </a:ext>
            </a:extLst>
          </p:cNvPr>
          <p:cNvSpPr/>
          <p:nvPr/>
        </p:nvSpPr>
        <p:spPr>
          <a:xfrm>
            <a:off x="6316681" y="1334890"/>
            <a:ext cx="471814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Crisis-Preserving Rights and Safety</a:t>
            </a:r>
          </a:p>
        </p:txBody>
      </p:sp>
      <p:sp>
        <p:nvSpPr>
          <p:cNvPr id="27" name="Rectangle 26">
            <a:extLst>
              <a:ext uri="{FF2B5EF4-FFF2-40B4-BE49-F238E27FC236}">
                <a16:creationId xmlns:a16="http://schemas.microsoft.com/office/drawing/2014/main" id="{5FC0DABD-A9FA-4DF9-9828-BE25F0339B98}"/>
              </a:ext>
            </a:extLst>
          </p:cNvPr>
          <p:cNvSpPr/>
          <p:nvPr/>
        </p:nvSpPr>
        <p:spPr>
          <a:xfrm>
            <a:off x="1742043" y="2245086"/>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$887,000</a:t>
            </a:r>
          </a:p>
        </p:txBody>
      </p:sp>
      <p:sp>
        <p:nvSpPr>
          <p:cNvPr id="28" name="Rectangle 27">
            <a:extLst>
              <a:ext uri="{FF2B5EF4-FFF2-40B4-BE49-F238E27FC236}">
                <a16:creationId xmlns:a16="http://schemas.microsoft.com/office/drawing/2014/main" id="{6AC365E9-5827-4832-BE21-A91F69C2F825}"/>
              </a:ext>
            </a:extLst>
          </p:cNvPr>
          <p:cNvSpPr/>
          <p:nvPr/>
        </p:nvSpPr>
        <p:spPr>
          <a:xfrm>
            <a:off x="1738133" y="184031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$507,000</a:t>
            </a:r>
          </a:p>
        </p:txBody>
      </p:sp>
      <p:sp>
        <p:nvSpPr>
          <p:cNvPr id="29" name="Rectangle 28">
            <a:extLst>
              <a:ext uri="{FF2B5EF4-FFF2-40B4-BE49-F238E27FC236}">
                <a16:creationId xmlns:a16="http://schemas.microsoft.com/office/drawing/2014/main" id="{4E9FBDEC-F226-4405-BBC4-F58860215D56}"/>
              </a:ext>
            </a:extLst>
          </p:cNvPr>
          <p:cNvSpPr/>
          <p:nvPr/>
        </p:nvSpPr>
        <p:spPr>
          <a:xfrm>
            <a:off x="1734369" y="1462318"/>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$341,000</a:t>
            </a:r>
          </a:p>
        </p:txBody>
      </p:sp>
      <p:sp>
        <p:nvSpPr>
          <p:cNvPr id="30" name="Rectangle 29">
            <a:extLst>
              <a:ext uri="{FF2B5EF4-FFF2-40B4-BE49-F238E27FC236}">
                <a16:creationId xmlns:a16="http://schemas.microsoft.com/office/drawing/2014/main" id="{C590E75B-BC78-4A56-BB51-7C19A9BCBB15}"/>
              </a:ext>
            </a:extLst>
          </p:cNvPr>
          <p:cNvSpPr/>
          <p:nvPr/>
        </p:nvSpPr>
        <p:spPr>
          <a:xfrm>
            <a:off x="1753617" y="2840170"/>
            <a:ext cx="183803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$162,000</a:t>
            </a:r>
          </a:p>
        </p:txBody>
      </p:sp>
      <p:sp>
        <p:nvSpPr>
          <p:cNvPr id="31" name="Rectangle 30">
            <a:extLst>
              <a:ext uri="{FF2B5EF4-FFF2-40B4-BE49-F238E27FC236}">
                <a16:creationId xmlns:a16="http://schemas.microsoft.com/office/drawing/2014/main" id="{2E620819-D1ED-4CE5-8ED3-B09ED1631449}"/>
              </a:ext>
            </a:extLst>
          </p:cNvPr>
          <p:cNvSpPr/>
          <p:nvPr/>
        </p:nvSpPr>
        <p:spPr>
          <a:xfrm>
            <a:off x="1753617" y="3232720"/>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$378,000</a:t>
            </a:r>
          </a:p>
        </p:txBody>
      </p:sp>
      <p:sp>
        <p:nvSpPr>
          <p:cNvPr id="32" name="Rectangle 31">
            <a:extLst>
              <a:ext uri="{FF2B5EF4-FFF2-40B4-BE49-F238E27FC236}">
                <a16:creationId xmlns:a16="http://schemas.microsoft.com/office/drawing/2014/main" id="{0E97D3DA-AF68-4E7E-A300-0F512B3ADB6B}"/>
              </a:ext>
            </a:extLst>
          </p:cNvPr>
          <p:cNvSpPr/>
          <p:nvPr/>
        </p:nvSpPr>
        <p:spPr>
          <a:xfrm>
            <a:off x="1753617" y="3625270"/>
            <a:ext cx="1838036" cy="3925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$366,000</a:t>
            </a:r>
          </a:p>
        </p:txBody>
      </p:sp>
      <p:sp>
        <p:nvSpPr>
          <p:cNvPr id="33" name="Rectangle 32">
            <a:extLst>
              <a:ext uri="{FF2B5EF4-FFF2-40B4-BE49-F238E27FC236}">
                <a16:creationId xmlns:a16="http://schemas.microsoft.com/office/drawing/2014/main" id="{A66277EF-C5C4-4374-BC21-9946952FCB1D}"/>
              </a:ext>
            </a:extLst>
          </p:cNvPr>
          <p:cNvSpPr/>
          <p:nvPr/>
        </p:nvSpPr>
        <p:spPr>
          <a:xfrm>
            <a:off x="1730763" y="5015945"/>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$1,458,000</a:t>
            </a:r>
          </a:p>
        </p:txBody>
      </p:sp>
      <p:sp>
        <p:nvSpPr>
          <p:cNvPr id="34" name="Rectangle 33">
            <a:extLst>
              <a:ext uri="{FF2B5EF4-FFF2-40B4-BE49-F238E27FC236}">
                <a16:creationId xmlns:a16="http://schemas.microsoft.com/office/drawing/2014/main" id="{AD3FFEF8-84A8-43B1-9920-A1C19DDB6F06}"/>
              </a:ext>
            </a:extLst>
          </p:cNvPr>
          <p:cNvSpPr/>
          <p:nvPr/>
        </p:nvSpPr>
        <p:spPr>
          <a:xfrm>
            <a:off x="1730763" y="461506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$1,498,000</a:t>
            </a:r>
          </a:p>
        </p:txBody>
      </p:sp>
      <p:sp>
        <p:nvSpPr>
          <p:cNvPr id="35" name="Rectangle 34">
            <a:extLst>
              <a:ext uri="{FF2B5EF4-FFF2-40B4-BE49-F238E27FC236}">
                <a16:creationId xmlns:a16="http://schemas.microsoft.com/office/drawing/2014/main" id="{7B0786A6-68B4-45D6-9E95-0416B32719B9}"/>
              </a:ext>
            </a:extLst>
          </p:cNvPr>
          <p:cNvSpPr/>
          <p:nvPr/>
        </p:nvSpPr>
        <p:spPr>
          <a:xfrm>
            <a:off x="1730763" y="422251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$587,000</a:t>
            </a:r>
          </a:p>
        </p:txBody>
      </p:sp>
      <p:sp>
        <p:nvSpPr>
          <p:cNvPr id="36" name="Rectangle 35">
            <a:extLst>
              <a:ext uri="{FF2B5EF4-FFF2-40B4-BE49-F238E27FC236}">
                <a16:creationId xmlns:a16="http://schemas.microsoft.com/office/drawing/2014/main" id="{2E4083EA-1117-4C20-9CBB-80111DD68F67}"/>
              </a:ext>
            </a:extLst>
          </p:cNvPr>
          <p:cNvSpPr/>
          <p:nvPr/>
        </p:nvSpPr>
        <p:spPr>
          <a:xfrm>
            <a:off x="5402398" y="640093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$812,000</a:t>
            </a:r>
          </a:p>
        </p:txBody>
      </p:sp>
      <p:sp>
        <p:nvSpPr>
          <p:cNvPr id="37" name="Rectangle 36">
            <a:extLst>
              <a:ext uri="{FF2B5EF4-FFF2-40B4-BE49-F238E27FC236}">
                <a16:creationId xmlns:a16="http://schemas.microsoft.com/office/drawing/2014/main" id="{601B1824-8893-4FB9-BF3A-1040A158D957}"/>
              </a:ext>
            </a:extLst>
          </p:cNvPr>
          <p:cNvSpPr/>
          <p:nvPr/>
        </p:nvSpPr>
        <p:spPr>
          <a:xfrm>
            <a:off x="5402401" y="6019733"/>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$451,000</a:t>
            </a:r>
          </a:p>
        </p:txBody>
      </p:sp>
      <p:sp>
        <p:nvSpPr>
          <p:cNvPr id="38" name="Rectangle 37">
            <a:extLst>
              <a:ext uri="{FF2B5EF4-FFF2-40B4-BE49-F238E27FC236}">
                <a16:creationId xmlns:a16="http://schemas.microsoft.com/office/drawing/2014/main" id="{C7627CA5-C9B1-40F7-AC4A-9B755C7BA59C}"/>
              </a:ext>
            </a:extLst>
          </p:cNvPr>
          <p:cNvSpPr/>
          <p:nvPr/>
        </p:nvSpPr>
        <p:spPr>
          <a:xfrm>
            <a:off x="5407563" y="562718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$265,000</a:t>
            </a:r>
          </a:p>
        </p:txBody>
      </p:sp>
      <p:sp>
        <p:nvSpPr>
          <p:cNvPr id="39" name="Rectangle 38">
            <a:extLst>
              <a:ext uri="{FF2B5EF4-FFF2-40B4-BE49-F238E27FC236}">
                <a16:creationId xmlns:a16="http://schemas.microsoft.com/office/drawing/2014/main" id="{2EF8B051-754C-4365-B494-4CAEF057D526}"/>
              </a:ext>
            </a:extLst>
          </p:cNvPr>
          <p:cNvSpPr/>
          <p:nvPr/>
        </p:nvSpPr>
        <p:spPr>
          <a:xfrm>
            <a:off x="7945444" y="5329212"/>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$541,000</a:t>
            </a:r>
          </a:p>
        </p:txBody>
      </p:sp>
      <p:sp>
        <p:nvSpPr>
          <p:cNvPr id="40" name="Rectangle 39">
            <a:extLst>
              <a:ext uri="{FF2B5EF4-FFF2-40B4-BE49-F238E27FC236}">
                <a16:creationId xmlns:a16="http://schemas.microsoft.com/office/drawing/2014/main" id="{7908BE46-CE56-44A5-9D24-F4CC275D8C09}"/>
              </a:ext>
            </a:extLst>
          </p:cNvPr>
          <p:cNvSpPr/>
          <p:nvPr/>
        </p:nvSpPr>
        <p:spPr>
          <a:xfrm>
            <a:off x="7954600" y="4930407"/>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$419,000</a:t>
            </a:r>
          </a:p>
        </p:txBody>
      </p:sp>
      <p:sp>
        <p:nvSpPr>
          <p:cNvPr id="41" name="Rectangle 40">
            <a:extLst>
              <a:ext uri="{FF2B5EF4-FFF2-40B4-BE49-F238E27FC236}">
                <a16:creationId xmlns:a16="http://schemas.microsoft.com/office/drawing/2014/main" id="{8BC64F0B-AF17-4E2D-A661-83D214F6AE3D}"/>
              </a:ext>
            </a:extLst>
          </p:cNvPr>
          <p:cNvSpPr/>
          <p:nvPr/>
        </p:nvSpPr>
        <p:spPr>
          <a:xfrm>
            <a:off x="7951504" y="454677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$231,000</a:t>
            </a:r>
          </a:p>
        </p:txBody>
      </p:sp>
      <p:sp>
        <p:nvSpPr>
          <p:cNvPr id="42" name="Rectangle 41">
            <a:extLst>
              <a:ext uri="{FF2B5EF4-FFF2-40B4-BE49-F238E27FC236}">
                <a16:creationId xmlns:a16="http://schemas.microsoft.com/office/drawing/2014/main" id="{446B44E2-DFE5-49A1-9506-E262DF6C2E2C}"/>
              </a:ext>
            </a:extLst>
          </p:cNvPr>
          <p:cNvSpPr/>
          <p:nvPr/>
        </p:nvSpPr>
        <p:spPr>
          <a:xfrm>
            <a:off x="7922296" y="393829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$555,000</a:t>
            </a:r>
          </a:p>
        </p:txBody>
      </p:sp>
      <p:sp>
        <p:nvSpPr>
          <p:cNvPr id="43" name="Rectangle 42">
            <a:extLst>
              <a:ext uri="{FF2B5EF4-FFF2-40B4-BE49-F238E27FC236}">
                <a16:creationId xmlns:a16="http://schemas.microsoft.com/office/drawing/2014/main" id="{F6CC424C-64E2-466F-954D-A22FC3FC71E3}"/>
              </a:ext>
            </a:extLst>
          </p:cNvPr>
          <p:cNvSpPr/>
          <p:nvPr/>
        </p:nvSpPr>
        <p:spPr>
          <a:xfrm>
            <a:off x="7924456" y="3545335"/>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$385,000</a:t>
            </a:r>
          </a:p>
        </p:txBody>
      </p:sp>
      <p:sp>
        <p:nvSpPr>
          <p:cNvPr id="44" name="Rectangle 43">
            <a:extLst>
              <a:ext uri="{FF2B5EF4-FFF2-40B4-BE49-F238E27FC236}">
                <a16:creationId xmlns:a16="http://schemas.microsoft.com/office/drawing/2014/main" id="{4A06AD19-366A-4784-BEB8-F3FD1EB62E61}"/>
              </a:ext>
            </a:extLst>
          </p:cNvPr>
          <p:cNvSpPr/>
          <p:nvPr/>
        </p:nvSpPr>
        <p:spPr>
          <a:xfrm>
            <a:off x="7931452" y="3172665"/>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$236,000</a:t>
            </a:r>
          </a:p>
        </p:txBody>
      </p:sp>
      <p:sp>
        <p:nvSpPr>
          <p:cNvPr id="45" name="Rectangle 44">
            <a:extLst>
              <a:ext uri="{FF2B5EF4-FFF2-40B4-BE49-F238E27FC236}">
                <a16:creationId xmlns:a16="http://schemas.microsoft.com/office/drawing/2014/main" id="{A64BF97F-7FE2-4192-9555-8B78ED661C45}"/>
              </a:ext>
            </a:extLst>
          </p:cNvPr>
          <p:cNvSpPr/>
          <p:nvPr/>
        </p:nvSpPr>
        <p:spPr>
          <a:xfrm>
            <a:off x="370386" y="1459338"/>
            <a:ext cx="1379321"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$1,735,000</a:t>
            </a:r>
          </a:p>
        </p:txBody>
      </p:sp>
      <p:sp>
        <p:nvSpPr>
          <p:cNvPr id="46" name="Rectangle 45">
            <a:extLst>
              <a:ext uri="{FF2B5EF4-FFF2-40B4-BE49-F238E27FC236}">
                <a16:creationId xmlns:a16="http://schemas.microsoft.com/office/drawing/2014/main" id="{B35A3FD4-706B-432C-80CE-D00CE6F1DF25}"/>
              </a:ext>
            </a:extLst>
          </p:cNvPr>
          <p:cNvSpPr/>
          <p:nvPr/>
        </p:nvSpPr>
        <p:spPr>
          <a:xfrm>
            <a:off x="393535" y="2840170"/>
            <a:ext cx="1360082"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$906,000</a:t>
            </a:r>
          </a:p>
        </p:txBody>
      </p:sp>
      <p:sp>
        <p:nvSpPr>
          <p:cNvPr id="47" name="Rectangle 46">
            <a:extLst>
              <a:ext uri="{FF2B5EF4-FFF2-40B4-BE49-F238E27FC236}">
                <a16:creationId xmlns:a16="http://schemas.microsoft.com/office/drawing/2014/main" id="{CBE95A12-92E5-4EB5-B6B3-811694E81320}"/>
              </a:ext>
            </a:extLst>
          </p:cNvPr>
          <p:cNvSpPr/>
          <p:nvPr/>
        </p:nvSpPr>
        <p:spPr>
          <a:xfrm>
            <a:off x="416687" y="4213596"/>
            <a:ext cx="1290926"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$3,543,000</a:t>
            </a:r>
          </a:p>
        </p:txBody>
      </p:sp>
      <p:sp>
        <p:nvSpPr>
          <p:cNvPr id="48" name="Rectangle 47">
            <a:extLst>
              <a:ext uri="{FF2B5EF4-FFF2-40B4-BE49-F238E27FC236}">
                <a16:creationId xmlns:a16="http://schemas.microsoft.com/office/drawing/2014/main" id="{47CBD887-9DBE-480A-80C4-4C165762B97C}"/>
              </a:ext>
            </a:extLst>
          </p:cNvPr>
          <p:cNvSpPr/>
          <p:nvPr/>
        </p:nvSpPr>
        <p:spPr>
          <a:xfrm>
            <a:off x="4155315" y="5627920"/>
            <a:ext cx="1232463"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$1,528,000</a:t>
            </a:r>
          </a:p>
        </p:txBody>
      </p:sp>
      <p:sp>
        <p:nvSpPr>
          <p:cNvPr id="49" name="Rectangle 48">
            <a:extLst>
              <a:ext uri="{FF2B5EF4-FFF2-40B4-BE49-F238E27FC236}">
                <a16:creationId xmlns:a16="http://schemas.microsoft.com/office/drawing/2014/main" id="{54326057-33A8-43BE-A0B0-D47E2B962D5D}"/>
              </a:ext>
            </a:extLst>
          </p:cNvPr>
          <p:cNvSpPr/>
          <p:nvPr/>
        </p:nvSpPr>
        <p:spPr>
          <a:xfrm>
            <a:off x="9763384" y="3172191"/>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$1,176,000</a:t>
            </a:r>
          </a:p>
        </p:txBody>
      </p:sp>
      <p:sp>
        <p:nvSpPr>
          <p:cNvPr id="50" name="Rectangle 49">
            <a:extLst>
              <a:ext uri="{FF2B5EF4-FFF2-40B4-BE49-F238E27FC236}">
                <a16:creationId xmlns:a16="http://schemas.microsoft.com/office/drawing/2014/main" id="{D33EC1EC-968F-4899-A401-0DBE7336B043}"/>
              </a:ext>
            </a:extLst>
          </p:cNvPr>
          <p:cNvSpPr/>
          <p:nvPr/>
        </p:nvSpPr>
        <p:spPr>
          <a:xfrm>
            <a:off x="9786532" y="4537856"/>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$1,191,000</a:t>
            </a:r>
          </a:p>
        </p:txBody>
      </p:sp>
      <p:sp>
        <p:nvSpPr>
          <p:cNvPr id="51" name="Content Placeholder 2">
            <a:extLst>
              <a:ext uri="{FF2B5EF4-FFF2-40B4-BE49-F238E27FC236}">
                <a16:creationId xmlns:a16="http://schemas.microsoft.com/office/drawing/2014/main" id="{3DEA2A50-44E6-408D-93EC-DD709DE2EB4B}"/>
              </a:ext>
            </a:extLst>
          </p:cNvPr>
          <p:cNvSpPr txBox="1">
            <a:spLocks/>
          </p:cNvSpPr>
          <p:nvPr/>
        </p:nvSpPr>
        <p:spPr>
          <a:xfrm>
            <a:off x="182093" y="212582"/>
            <a:ext cx="11774555" cy="69999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t>AAA Focus Area Funding $10,079,000</a:t>
            </a:r>
          </a:p>
        </p:txBody>
      </p:sp>
      <p:cxnSp>
        <p:nvCxnSpPr>
          <p:cNvPr id="52" name="Straight Connector 51">
            <a:extLst>
              <a:ext uri="{FF2B5EF4-FFF2-40B4-BE49-F238E27FC236}">
                <a16:creationId xmlns:a16="http://schemas.microsoft.com/office/drawing/2014/main" id="{EB196CC7-2DB5-47F6-A411-B297AC3597B9}"/>
              </a:ext>
            </a:extLst>
          </p:cNvPr>
          <p:cNvCxnSpPr>
            <a:cxnSpLocks/>
          </p:cNvCxnSpPr>
          <p:nvPr/>
        </p:nvCxnSpPr>
        <p:spPr>
          <a:xfrm flipV="1">
            <a:off x="6263544" y="6192097"/>
            <a:ext cx="0" cy="185692"/>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Bracket 6">
            <a:extLst>
              <a:ext uri="{FF2B5EF4-FFF2-40B4-BE49-F238E27FC236}">
                <a16:creationId xmlns:a16="http://schemas.microsoft.com/office/drawing/2014/main" id="{C10C8BBD-41A4-458D-9E73-D335C1CF3B33}"/>
              </a:ext>
            </a:extLst>
          </p:cNvPr>
          <p:cNvSpPr/>
          <p:nvPr/>
        </p:nvSpPr>
        <p:spPr>
          <a:xfrm>
            <a:off x="3611299" y="1459338"/>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3" name="Right Bracket 52">
            <a:extLst>
              <a:ext uri="{FF2B5EF4-FFF2-40B4-BE49-F238E27FC236}">
                <a16:creationId xmlns:a16="http://schemas.microsoft.com/office/drawing/2014/main" id="{90BCA3B9-F78E-4CA4-AFC7-45F5834A829E}"/>
              </a:ext>
            </a:extLst>
          </p:cNvPr>
          <p:cNvSpPr/>
          <p:nvPr/>
        </p:nvSpPr>
        <p:spPr>
          <a:xfrm>
            <a:off x="3614487" y="2840170"/>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Right Bracket 53">
            <a:extLst>
              <a:ext uri="{FF2B5EF4-FFF2-40B4-BE49-F238E27FC236}">
                <a16:creationId xmlns:a16="http://schemas.microsoft.com/office/drawing/2014/main" id="{125228C0-1941-4722-B081-4AFE3E2837EE}"/>
              </a:ext>
            </a:extLst>
          </p:cNvPr>
          <p:cNvSpPr/>
          <p:nvPr/>
        </p:nvSpPr>
        <p:spPr>
          <a:xfrm>
            <a:off x="3581527" y="4239634"/>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Right Bracket 54">
            <a:extLst>
              <a:ext uri="{FF2B5EF4-FFF2-40B4-BE49-F238E27FC236}">
                <a16:creationId xmlns:a16="http://schemas.microsoft.com/office/drawing/2014/main" id="{52FACAF6-928B-495D-90BD-B4139CF2CF42}"/>
              </a:ext>
            </a:extLst>
          </p:cNvPr>
          <p:cNvSpPr/>
          <p:nvPr/>
        </p:nvSpPr>
        <p:spPr>
          <a:xfrm rot="10800000">
            <a:off x="7739689" y="3172191"/>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Right Bracket 55">
            <a:extLst>
              <a:ext uri="{FF2B5EF4-FFF2-40B4-BE49-F238E27FC236}">
                <a16:creationId xmlns:a16="http://schemas.microsoft.com/office/drawing/2014/main" id="{5D8D86EF-EF3A-45C1-A6FC-C9CD403D487F}"/>
              </a:ext>
            </a:extLst>
          </p:cNvPr>
          <p:cNvSpPr/>
          <p:nvPr/>
        </p:nvSpPr>
        <p:spPr>
          <a:xfrm rot="10800000">
            <a:off x="7753192" y="4551506"/>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7" name="Right Bracket 56">
            <a:extLst>
              <a:ext uri="{FF2B5EF4-FFF2-40B4-BE49-F238E27FC236}">
                <a16:creationId xmlns:a16="http://schemas.microsoft.com/office/drawing/2014/main" id="{68BE3C76-01F5-44AF-AA9E-395527D605B3}"/>
              </a:ext>
            </a:extLst>
          </p:cNvPr>
          <p:cNvSpPr/>
          <p:nvPr/>
        </p:nvSpPr>
        <p:spPr>
          <a:xfrm rot="16200000">
            <a:off x="5634821" y="3986349"/>
            <a:ext cx="114537" cy="3096693"/>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9CAE7BC-FB84-4A17-AD2F-71243D218E93}"/>
              </a:ext>
            </a:extLst>
          </p:cNvPr>
          <p:cNvCxnSpPr>
            <a:stCxn id="7" idx="2"/>
          </p:cNvCxnSpPr>
          <p:nvPr/>
        </p:nvCxnSpPr>
        <p:spPr>
          <a:xfrm flipV="1">
            <a:off x="3772551" y="1727440"/>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5753215D-46B0-49C2-B69F-034F30813757}"/>
              </a:ext>
            </a:extLst>
          </p:cNvPr>
          <p:cNvCxnSpPr/>
          <p:nvPr/>
        </p:nvCxnSpPr>
        <p:spPr>
          <a:xfrm flipV="1">
            <a:off x="3798573" y="3108272"/>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26A06EBC-685E-49DB-9234-145651A861EC}"/>
              </a:ext>
            </a:extLst>
          </p:cNvPr>
          <p:cNvCxnSpPr/>
          <p:nvPr/>
        </p:nvCxnSpPr>
        <p:spPr>
          <a:xfrm flipV="1">
            <a:off x="3760531" y="4522199"/>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20326328-1742-41B6-9DEE-50798894050E}"/>
              </a:ext>
            </a:extLst>
          </p:cNvPr>
          <p:cNvCxnSpPr>
            <a:cxnSpLocks/>
          </p:cNvCxnSpPr>
          <p:nvPr/>
        </p:nvCxnSpPr>
        <p:spPr>
          <a:xfrm flipH="1" flipV="1">
            <a:off x="7067879" y="4811337"/>
            <a:ext cx="679149" cy="357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D7BEB965-A69A-47EC-B350-822B4EC38B20}"/>
              </a:ext>
            </a:extLst>
          </p:cNvPr>
          <p:cNvCxnSpPr>
            <a:cxnSpLocks/>
          </p:cNvCxnSpPr>
          <p:nvPr/>
        </p:nvCxnSpPr>
        <p:spPr>
          <a:xfrm flipH="1">
            <a:off x="7067879" y="3821545"/>
            <a:ext cx="656554" cy="116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EB1A63F2-425D-4E7C-86AE-68A3BE20B24E}"/>
              </a:ext>
            </a:extLst>
          </p:cNvPr>
          <p:cNvCxnSpPr>
            <a:cxnSpLocks/>
          </p:cNvCxnSpPr>
          <p:nvPr/>
        </p:nvCxnSpPr>
        <p:spPr>
          <a:xfrm flipV="1">
            <a:off x="5743124" y="5160802"/>
            <a:ext cx="0" cy="302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4480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883D-FBCB-4989-AAC3-EDE09E4D8395}"/>
              </a:ext>
            </a:extLst>
          </p:cNvPr>
          <p:cNvSpPr>
            <a:spLocks noGrp="1"/>
          </p:cNvSpPr>
          <p:nvPr>
            <p:ph type="title"/>
          </p:nvPr>
        </p:nvSpPr>
        <p:spPr/>
        <p:txBody>
          <a:bodyPr>
            <a:noAutofit/>
          </a:bodyPr>
          <a:lstStyle/>
          <a:p>
            <a:r>
              <a:rPr lang="en-US" sz="3600" dirty="0"/>
              <a:t>Funding Formula Methodology Change: July 1, 2022: Adding an Incentive Performance Calculation </a:t>
            </a:r>
          </a:p>
        </p:txBody>
      </p:sp>
      <p:sp>
        <p:nvSpPr>
          <p:cNvPr id="3" name="Content Placeholder 2">
            <a:extLst>
              <a:ext uri="{FF2B5EF4-FFF2-40B4-BE49-F238E27FC236}">
                <a16:creationId xmlns:a16="http://schemas.microsoft.com/office/drawing/2014/main" id="{3A874F93-5284-467A-A2D9-2BA23004C1B7}"/>
              </a:ext>
            </a:extLst>
          </p:cNvPr>
          <p:cNvSpPr>
            <a:spLocks noGrp="1"/>
          </p:cNvSpPr>
          <p:nvPr>
            <p:ph idx="1"/>
          </p:nvPr>
        </p:nvSpPr>
        <p:spPr>
          <a:xfrm>
            <a:off x="999694" y="3040991"/>
            <a:ext cx="4642167" cy="2504330"/>
          </a:xfrm>
        </p:spPr>
        <p:txBody>
          <a:bodyPr>
            <a:normAutofit fontScale="85000" lnSpcReduction="20000"/>
          </a:bodyPr>
          <a:lstStyle/>
          <a:p>
            <a:r>
              <a:rPr lang="en-US" dirty="0"/>
              <a:t>Registered Clients Served</a:t>
            </a:r>
          </a:p>
          <a:p>
            <a:pPr lvl="1">
              <a:buFont typeface="Courier New" panose="02070309020205020404" pitchFamily="49" charset="0"/>
              <a:buChar char="o"/>
            </a:pPr>
            <a:r>
              <a:rPr lang="en-US" dirty="0"/>
              <a:t>Home Delivered Meals</a:t>
            </a:r>
          </a:p>
          <a:p>
            <a:pPr lvl="1">
              <a:buFont typeface="Courier New" panose="02070309020205020404" pitchFamily="49" charset="0"/>
              <a:buChar char="o"/>
            </a:pPr>
            <a:r>
              <a:rPr lang="en-US" dirty="0"/>
              <a:t>Homemaker</a:t>
            </a:r>
          </a:p>
          <a:p>
            <a:pPr lvl="1">
              <a:buFont typeface="Courier New" panose="02070309020205020404" pitchFamily="49" charset="0"/>
              <a:buChar char="o"/>
            </a:pPr>
            <a:r>
              <a:rPr lang="en-US" dirty="0"/>
              <a:t>Caregiver</a:t>
            </a:r>
          </a:p>
          <a:p>
            <a:pPr lvl="1">
              <a:buFont typeface="Courier New" panose="02070309020205020404" pitchFamily="49" charset="0"/>
              <a:buChar char="o"/>
            </a:pPr>
            <a:r>
              <a:rPr lang="en-US" dirty="0"/>
              <a:t>Case Management</a:t>
            </a:r>
          </a:p>
          <a:p>
            <a:pPr lvl="1">
              <a:buFont typeface="Courier New" panose="02070309020205020404" pitchFamily="49" charset="0"/>
              <a:buChar char="o"/>
            </a:pPr>
            <a:r>
              <a:rPr lang="en-US" dirty="0"/>
              <a:t>Chore</a:t>
            </a:r>
          </a:p>
          <a:p>
            <a:pPr lvl="1">
              <a:buFont typeface="Courier New" panose="02070309020205020404" pitchFamily="49" charset="0"/>
              <a:buChar char="o"/>
            </a:pPr>
            <a:r>
              <a:rPr lang="en-US" dirty="0"/>
              <a:t>Congregate Meals</a:t>
            </a:r>
          </a:p>
          <a:p>
            <a:pPr lvl="1">
              <a:buFont typeface="Courier New" panose="02070309020205020404" pitchFamily="49" charset="0"/>
              <a:buChar char="o"/>
            </a:pPr>
            <a:r>
              <a:rPr lang="en-US" dirty="0"/>
              <a:t>Diseases Prevention &amp; Health Promotion Program</a:t>
            </a:r>
          </a:p>
          <a:p>
            <a:pPr marL="457200" lvl="1" indent="0">
              <a:buNone/>
            </a:pPr>
            <a:endParaRPr lang="en-US" dirty="0"/>
          </a:p>
          <a:p>
            <a:pPr marL="457200" lvl="1" indent="0">
              <a:buNone/>
            </a:pPr>
            <a:endParaRPr lang="en-US" sz="2800" dirty="0"/>
          </a:p>
        </p:txBody>
      </p:sp>
      <p:sp>
        <p:nvSpPr>
          <p:cNvPr id="8" name="Content Placeholder 2">
            <a:extLst>
              <a:ext uri="{FF2B5EF4-FFF2-40B4-BE49-F238E27FC236}">
                <a16:creationId xmlns:a16="http://schemas.microsoft.com/office/drawing/2014/main" id="{0AB8FA62-ACC8-4396-A851-8125BA61A460}"/>
              </a:ext>
            </a:extLst>
          </p:cNvPr>
          <p:cNvSpPr txBox="1">
            <a:spLocks/>
          </p:cNvSpPr>
          <p:nvPr/>
        </p:nvSpPr>
        <p:spPr>
          <a:xfrm>
            <a:off x="6550140" y="3023665"/>
            <a:ext cx="4412673" cy="25904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Census Demographic Categories</a:t>
            </a:r>
          </a:p>
          <a:p>
            <a:pPr lvl="1">
              <a:buFont typeface="Courier New" panose="02070309020205020404" pitchFamily="49" charset="0"/>
              <a:buChar char="o"/>
            </a:pPr>
            <a:r>
              <a:rPr lang="en-US" dirty="0"/>
              <a:t>75+</a:t>
            </a:r>
          </a:p>
          <a:p>
            <a:pPr lvl="1">
              <a:buFont typeface="Courier New" panose="02070309020205020404" pitchFamily="49" charset="0"/>
              <a:buChar char="o"/>
            </a:pPr>
            <a:r>
              <a:rPr lang="en-US" dirty="0"/>
              <a:t>85+</a:t>
            </a:r>
          </a:p>
          <a:p>
            <a:pPr lvl="1">
              <a:buFont typeface="Courier New" panose="02070309020205020404" pitchFamily="49" charset="0"/>
              <a:buChar char="o"/>
            </a:pPr>
            <a:r>
              <a:rPr lang="en-US" dirty="0"/>
              <a:t>65+ living in Poverty</a:t>
            </a:r>
          </a:p>
          <a:p>
            <a:pPr lvl="1">
              <a:buFont typeface="Courier New" panose="02070309020205020404" pitchFamily="49" charset="0"/>
              <a:buChar char="o"/>
            </a:pPr>
            <a:r>
              <a:rPr lang="en-US" dirty="0"/>
              <a:t>65+ Living alone</a:t>
            </a:r>
          </a:p>
          <a:p>
            <a:pPr lvl="1">
              <a:buFont typeface="Courier New" panose="02070309020205020404" pitchFamily="49" charset="0"/>
              <a:buChar char="o"/>
            </a:pPr>
            <a:r>
              <a:rPr lang="en-US" dirty="0"/>
              <a:t>60+ Racial Minority (not Hispanic)</a:t>
            </a:r>
          </a:p>
          <a:p>
            <a:pPr lvl="1">
              <a:buFont typeface="Courier New" panose="02070309020205020404" pitchFamily="49" charset="0"/>
              <a:buChar char="o"/>
            </a:pPr>
            <a:r>
              <a:rPr lang="en-US" dirty="0"/>
              <a:t>60+Hispanic</a:t>
            </a:r>
          </a:p>
          <a:p>
            <a:pPr lvl="1">
              <a:buFont typeface="Courier New" panose="02070309020205020404" pitchFamily="49" charset="0"/>
              <a:buChar char="o"/>
            </a:pPr>
            <a:r>
              <a:rPr lang="en-US" dirty="0"/>
              <a:t>60+ Living in Rural Counties</a:t>
            </a:r>
          </a:p>
          <a:p>
            <a:pPr marL="457200" lvl="1" indent="0">
              <a:buFont typeface="Arial" panose="020B0604020202020204" pitchFamily="34" charset="0"/>
              <a:buNone/>
            </a:pPr>
            <a:endParaRPr lang="en-US" sz="2800" dirty="0"/>
          </a:p>
        </p:txBody>
      </p:sp>
      <p:sp>
        <p:nvSpPr>
          <p:cNvPr id="4" name="Rectangle 3">
            <a:extLst>
              <a:ext uri="{FF2B5EF4-FFF2-40B4-BE49-F238E27FC236}">
                <a16:creationId xmlns:a16="http://schemas.microsoft.com/office/drawing/2014/main" id="{FEDFEE41-D438-429A-B6B9-4AA29E92825C}"/>
              </a:ext>
            </a:extLst>
          </p:cNvPr>
          <p:cNvSpPr/>
          <p:nvPr/>
        </p:nvSpPr>
        <p:spPr>
          <a:xfrm>
            <a:off x="6880342" y="2165250"/>
            <a:ext cx="3888509" cy="67382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Funding Allocation/Distribution</a:t>
            </a:r>
          </a:p>
        </p:txBody>
      </p:sp>
      <p:sp>
        <p:nvSpPr>
          <p:cNvPr id="9" name="Rectangle 8">
            <a:extLst>
              <a:ext uri="{FF2B5EF4-FFF2-40B4-BE49-F238E27FC236}">
                <a16:creationId xmlns:a16="http://schemas.microsoft.com/office/drawing/2014/main" id="{42CFC948-B545-41D4-B873-B9544B3F6E33}"/>
              </a:ext>
            </a:extLst>
          </p:cNvPr>
          <p:cNvSpPr/>
          <p:nvPr/>
        </p:nvSpPr>
        <p:spPr>
          <a:xfrm>
            <a:off x="1342119" y="2158720"/>
            <a:ext cx="3888509" cy="673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Add Incentive Performance Allocation/Distribution</a:t>
            </a:r>
          </a:p>
        </p:txBody>
      </p:sp>
    </p:spTree>
    <p:extLst>
      <p:ext uri="{BB962C8B-B14F-4D97-AF65-F5344CB8AC3E}">
        <p14:creationId xmlns:p14="http://schemas.microsoft.com/office/powerpoint/2010/main" val="288128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838200" y="52607"/>
            <a:ext cx="10515600" cy="904382"/>
          </a:xfrm>
        </p:spPr>
        <p:txBody>
          <a:bodyPr/>
          <a:lstStyle/>
          <a:p>
            <a:r>
              <a:rPr lang="en-US" dirty="0"/>
              <a:t>SFY2019 Registered Seniors Served in Idaho</a:t>
            </a:r>
          </a:p>
        </p:txBody>
      </p:sp>
      <p:pic>
        <p:nvPicPr>
          <p:cNvPr id="3" name="Picture 2">
            <a:extLst>
              <a:ext uri="{FF2B5EF4-FFF2-40B4-BE49-F238E27FC236}">
                <a16:creationId xmlns:a16="http://schemas.microsoft.com/office/drawing/2014/main" id="{0311975E-082B-44A6-BD56-AFBA3323C75A}"/>
              </a:ext>
            </a:extLst>
          </p:cNvPr>
          <p:cNvPicPr>
            <a:picLocks noChangeAspect="1"/>
          </p:cNvPicPr>
          <p:nvPr/>
        </p:nvPicPr>
        <p:blipFill>
          <a:blip r:embed="rId2"/>
          <a:stretch>
            <a:fillRect/>
          </a:stretch>
        </p:blipFill>
        <p:spPr>
          <a:xfrm>
            <a:off x="401740" y="858666"/>
            <a:ext cx="11388520" cy="5820177"/>
          </a:xfrm>
          <a:prstGeom prst="rect">
            <a:avLst/>
          </a:prstGeom>
        </p:spPr>
      </p:pic>
    </p:spTree>
    <p:extLst>
      <p:ext uri="{BB962C8B-B14F-4D97-AF65-F5344CB8AC3E}">
        <p14:creationId xmlns:p14="http://schemas.microsoft.com/office/powerpoint/2010/main" val="231284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Funding Formula Change: July 1, 2022 </a:t>
            </a:r>
            <a:br>
              <a:rPr lang="en-US" dirty="0"/>
            </a:br>
            <a:r>
              <a:rPr lang="en-US" dirty="0"/>
              <a:t>Adding an Incentive Performance Calculation </a:t>
            </a:r>
          </a:p>
        </p:txBody>
      </p:sp>
      <p:sp>
        <p:nvSpPr>
          <p:cNvPr id="4" name="Slide Number Placeholder 3"/>
          <p:cNvSpPr>
            <a:spLocks noGrp="1"/>
          </p:cNvSpPr>
          <p:nvPr>
            <p:ph type="sldNum" sz="quarter" idx="12"/>
          </p:nvPr>
        </p:nvSpPr>
        <p:spPr>
          <a:xfrm>
            <a:off x="8679420" y="6433883"/>
            <a:ext cx="2743200" cy="365125"/>
          </a:xfrm>
        </p:spPr>
        <p:txBody>
          <a:bodyPr/>
          <a:lstStyle/>
          <a:p>
            <a:fld id="{27D3D9F1-79A9-4DC6-B99A-BA211D5B403F}" type="slidenum">
              <a:rPr lang="en-US" smtClean="0">
                <a:solidFill>
                  <a:prstClr val="black">
                    <a:tint val="75000"/>
                  </a:prstClr>
                </a:solidFill>
              </a:rPr>
              <a:pPr/>
              <a:t>19</a:t>
            </a:fld>
            <a:endParaRPr lang="en-US" dirty="0">
              <a:solidFill>
                <a:prstClr val="black">
                  <a:tint val="75000"/>
                </a:prstClr>
              </a:solidFill>
            </a:endParaRP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42" y="1661983"/>
            <a:ext cx="1560148" cy="1027954"/>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344" y="1646669"/>
            <a:ext cx="1573419" cy="1436601"/>
          </a:xfrm>
          <a:prstGeom prst="rect">
            <a:avLst/>
          </a:prstGeom>
        </p:spPr>
      </p:pic>
      <p:pic>
        <p:nvPicPr>
          <p:cNvPr id="18" name="Picture 17">
            <a:extLst>
              <a:ext uri="{FF2B5EF4-FFF2-40B4-BE49-F238E27FC236}">
                <a16:creationId xmlns:a16="http://schemas.microsoft.com/office/drawing/2014/main" id="{1FAAF4A8-46DE-42E2-A327-62E9D35E1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045" y="1746900"/>
            <a:ext cx="1559098" cy="1336370"/>
          </a:xfrm>
          <a:prstGeom prst="rect">
            <a:avLst/>
          </a:prstGeom>
        </p:spPr>
      </p:pic>
      <p:pic>
        <p:nvPicPr>
          <p:cNvPr id="40" name="Picture 39">
            <a:extLst>
              <a:ext uri="{FF2B5EF4-FFF2-40B4-BE49-F238E27FC236}">
                <a16:creationId xmlns:a16="http://schemas.microsoft.com/office/drawing/2014/main" id="{5CC3D076-DBA6-4F0B-8DB2-3E4712BB7D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29411" y="2459760"/>
            <a:ext cx="1224665" cy="708966"/>
          </a:xfrm>
          <a:prstGeom prst="rect">
            <a:avLst/>
          </a:prstGeom>
        </p:spPr>
      </p:pic>
      <p:pic>
        <p:nvPicPr>
          <p:cNvPr id="48" name="Picture 47">
            <a:extLst>
              <a:ext uri="{FF2B5EF4-FFF2-40B4-BE49-F238E27FC236}">
                <a16:creationId xmlns:a16="http://schemas.microsoft.com/office/drawing/2014/main" id="{4311DA08-03C8-40B2-AE27-950E425EC4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1386" y="1797620"/>
            <a:ext cx="1436601" cy="1209085"/>
          </a:xfrm>
          <a:prstGeom prst="rect">
            <a:avLst/>
          </a:prstGeom>
        </p:spPr>
      </p:pic>
      <p:sp>
        <p:nvSpPr>
          <p:cNvPr id="17" name="Rectangle 16">
            <a:extLst>
              <a:ext uri="{FF2B5EF4-FFF2-40B4-BE49-F238E27FC236}">
                <a16:creationId xmlns:a16="http://schemas.microsoft.com/office/drawing/2014/main" id="{4DE8B303-D7E1-4969-8F84-8F58F0D5641F}"/>
              </a:ext>
            </a:extLst>
          </p:cNvPr>
          <p:cNvSpPr/>
          <p:nvPr/>
        </p:nvSpPr>
        <p:spPr>
          <a:xfrm>
            <a:off x="7002945"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5" name="Picture 4">
            <a:extLst>
              <a:ext uri="{FF2B5EF4-FFF2-40B4-BE49-F238E27FC236}">
                <a16:creationId xmlns:a16="http://schemas.microsoft.com/office/drawing/2014/main" id="{2171A34F-838C-4DD6-AFA3-9EABB504BF33}"/>
              </a:ext>
            </a:extLst>
          </p:cNvPr>
          <p:cNvPicPr>
            <a:picLocks noChangeAspect="1"/>
          </p:cNvPicPr>
          <p:nvPr/>
        </p:nvPicPr>
        <p:blipFill>
          <a:blip r:embed="rId8"/>
          <a:stretch>
            <a:fillRect/>
          </a:stretch>
        </p:blipFill>
        <p:spPr>
          <a:xfrm>
            <a:off x="9304992" y="3254929"/>
            <a:ext cx="1315365" cy="2840630"/>
          </a:xfrm>
          <a:prstGeom prst="rect">
            <a:avLst/>
          </a:prstGeom>
        </p:spPr>
      </p:pic>
      <p:sp>
        <p:nvSpPr>
          <p:cNvPr id="20" name="Rectangle 19">
            <a:extLst>
              <a:ext uri="{FF2B5EF4-FFF2-40B4-BE49-F238E27FC236}">
                <a16:creationId xmlns:a16="http://schemas.microsoft.com/office/drawing/2014/main" id="{C6A2FA7F-A477-46C3-BFF7-C4149908E1D0}"/>
              </a:ext>
            </a:extLst>
          </p:cNvPr>
          <p:cNvSpPr/>
          <p:nvPr/>
        </p:nvSpPr>
        <p:spPr>
          <a:xfrm>
            <a:off x="8866341" y="4889636"/>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2" name="Rectangle 21">
            <a:extLst>
              <a:ext uri="{FF2B5EF4-FFF2-40B4-BE49-F238E27FC236}">
                <a16:creationId xmlns:a16="http://schemas.microsoft.com/office/drawing/2014/main" id="{854F80D7-ADE3-4691-9A64-74F772F96EB8}"/>
              </a:ext>
            </a:extLst>
          </p:cNvPr>
          <p:cNvSpPr/>
          <p:nvPr/>
        </p:nvSpPr>
        <p:spPr>
          <a:xfrm>
            <a:off x="5410782"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1" name="Picture 20">
            <a:extLst>
              <a:ext uri="{FF2B5EF4-FFF2-40B4-BE49-F238E27FC236}">
                <a16:creationId xmlns:a16="http://schemas.microsoft.com/office/drawing/2014/main" id="{1B8B9F6A-5C3D-4ABA-99CF-5F8E082EC09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273141" y="1533206"/>
            <a:ext cx="1798300" cy="1798300"/>
          </a:xfrm>
          <a:prstGeom prst="rect">
            <a:avLst/>
          </a:prstGeom>
        </p:spPr>
      </p:pic>
      <p:pic>
        <p:nvPicPr>
          <p:cNvPr id="26" name="Picture 25">
            <a:extLst>
              <a:ext uri="{FF2B5EF4-FFF2-40B4-BE49-F238E27FC236}">
                <a16:creationId xmlns:a16="http://schemas.microsoft.com/office/drawing/2014/main" id="{FFF499AA-74F8-42BC-BEDF-B7B9D3B0AAF9}"/>
              </a:ext>
            </a:extLst>
          </p:cNvPr>
          <p:cNvPicPr>
            <a:picLocks noChangeAspect="1"/>
          </p:cNvPicPr>
          <p:nvPr/>
        </p:nvPicPr>
        <p:blipFill>
          <a:blip r:embed="rId11"/>
          <a:stretch>
            <a:fillRect/>
          </a:stretch>
        </p:blipFill>
        <p:spPr>
          <a:xfrm>
            <a:off x="5851292" y="3255366"/>
            <a:ext cx="1075579" cy="2840631"/>
          </a:xfrm>
          <a:prstGeom prst="rect">
            <a:avLst/>
          </a:prstGeom>
        </p:spPr>
      </p:pic>
      <p:pic>
        <p:nvPicPr>
          <p:cNvPr id="27" name="Picture 26">
            <a:extLst>
              <a:ext uri="{FF2B5EF4-FFF2-40B4-BE49-F238E27FC236}">
                <a16:creationId xmlns:a16="http://schemas.microsoft.com/office/drawing/2014/main" id="{67BD3A6F-9BBF-49BA-9C57-D939634BA700}"/>
              </a:ext>
            </a:extLst>
          </p:cNvPr>
          <p:cNvPicPr>
            <a:picLocks noChangeAspect="1"/>
          </p:cNvPicPr>
          <p:nvPr/>
        </p:nvPicPr>
        <p:blipFill>
          <a:blip r:embed="rId12"/>
          <a:stretch>
            <a:fillRect/>
          </a:stretch>
        </p:blipFill>
        <p:spPr>
          <a:xfrm>
            <a:off x="1075382" y="3254928"/>
            <a:ext cx="4274870" cy="2840630"/>
          </a:xfrm>
          <a:prstGeom prst="rect">
            <a:avLst/>
          </a:prstGeom>
        </p:spPr>
      </p:pic>
      <p:sp>
        <p:nvSpPr>
          <p:cNvPr id="34" name="Arrow: Curved Left 33">
            <a:extLst>
              <a:ext uri="{FF2B5EF4-FFF2-40B4-BE49-F238E27FC236}">
                <a16:creationId xmlns:a16="http://schemas.microsoft.com/office/drawing/2014/main" id="{00D7AC35-D182-4EAC-8F36-14D28E71D82A}"/>
              </a:ext>
            </a:extLst>
          </p:cNvPr>
          <p:cNvSpPr/>
          <p:nvPr/>
        </p:nvSpPr>
        <p:spPr>
          <a:xfrm rot="5400000">
            <a:off x="4175825" y="4450126"/>
            <a:ext cx="629955" cy="39278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Arrow: Curved Left 34">
            <a:extLst>
              <a:ext uri="{FF2B5EF4-FFF2-40B4-BE49-F238E27FC236}">
                <a16:creationId xmlns:a16="http://schemas.microsoft.com/office/drawing/2014/main" id="{6BF1F898-2849-4E0A-97B5-7362EE4B713C}"/>
              </a:ext>
            </a:extLst>
          </p:cNvPr>
          <p:cNvSpPr/>
          <p:nvPr/>
        </p:nvSpPr>
        <p:spPr>
          <a:xfrm rot="5400000">
            <a:off x="5296535" y="5581003"/>
            <a:ext cx="629955" cy="16660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Picture 27">
            <a:extLst>
              <a:ext uri="{FF2B5EF4-FFF2-40B4-BE49-F238E27FC236}">
                <a16:creationId xmlns:a16="http://schemas.microsoft.com/office/drawing/2014/main" id="{17DA76FC-D1A0-465D-9E9F-C92C95305C88}"/>
              </a:ext>
            </a:extLst>
          </p:cNvPr>
          <p:cNvPicPr>
            <a:picLocks noChangeAspect="1"/>
          </p:cNvPicPr>
          <p:nvPr/>
        </p:nvPicPr>
        <p:blipFill>
          <a:blip r:embed="rId13"/>
          <a:stretch>
            <a:fillRect/>
          </a:stretch>
        </p:blipFill>
        <p:spPr>
          <a:xfrm>
            <a:off x="7459436" y="3254928"/>
            <a:ext cx="1364616" cy="2840630"/>
          </a:xfrm>
          <a:prstGeom prst="rect">
            <a:avLst/>
          </a:prstGeom>
        </p:spPr>
      </p:pic>
    </p:spTree>
    <p:extLst>
      <p:ext uri="{BB962C8B-B14F-4D97-AF65-F5344CB8AC3E}">
        <p14:creationId xmlns:p14="http://schemas.microsoft.com/office/powerpoint/2010/main" val="107347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5A1E-A03E-4F47-9A44-7C4E9B5C55EA}"/>
              </a:ext>
            </a:extLst>
          </p:cNvPr>
          <p:cNvSpPr>
            <a:spLocks noGrp="1"/>
          </p:cNvSpPr>
          <p:nvPr>
            <p:ph type="ctrTitle"/>
          </p:nvPr>
        </p:nvSpPr>
        <p:spPr>
          <a:xfrm>
            <a:off x="762000" y="221459"/>
            <a:ext cx="10667999" cy="1886308"/>
          </a:xfrm>
        </p:spPr>
        <p:txBody>
          <a:bodyPr/>
          <a:lstStyle/>
          <a:p>
            <a:r>
              <a:rPr lang="en-US" dirty="0"/>
              <a:t>Idaho’s Senior Services State Plan Town Hall Meetings</a:t>
            </a:r>
          </a:p>
        </p:txBody>
      </p:sp>
      <p:sp>
        <p:nvSpPr>
          <p:cNvPr id="3" name="Subtitle 2">
            <a:extLst>
              <a:ext uri="{FF2B5EF4-FFF2-40B4-BE49-F238E27FC236}">
                <a16:creationId xmlns:a16="http://schemas.microsoft.com/office/drawing/2014/main" id="{09ED830D-6411-4E84-97D7-A920527EBB74}"/>
              </a:ext>
            </a:extLst>
          </p:cNvPr>
          <p:cNvSpPr>
            <a:spLocks noGrp="1"/>
          </p:cNvSpPr>
          <p:nvPr>
            <p:ph type="subTitle" idx="1"/>
          </p:nvPr>
        </p:nvSpPr>
        <p:spPr>
          <a:xfrm>
            <a:off x="493277" y="4494149"/>
            <a:ext cx="4972882" cy="1655762"/>
          </a:xfrm>
        </p:spPr>
        <p:txBody>
          <a:bodyPr>
            <a:normAutofit lnSpcReduction="10000"/>
          </a:bodyPr>
          <a:lstStyle/>
          <a:p>
            <a:r>
              <a:rPr lang="en-US" dirty="0"/>
              <a:t>Idaho Commission on Aging</a:t>
            </a:r>
          </a:p>
          <a:p>
            <a:r>
              <a:rPr lang="en-US" dirty="0">
                <a:solidFill>
                  <a:srgbClr val="FFC000"/>
                </a:solidFill>
              </a:rPr>
              <a:t>Nampa Senior Center</a:t>
            </a:r>
          </a:p>
          <a:p>
            <a:r>
              <a:rPr lang="en-US" dirty="0"/>
              <a:t>Monday, November 18, 2019</a:t>
            </a:r>
          </a:p>
          <a:p>
            <a:r>
              <a:rPr lang="en-US" dirty="0"/>
              <a:t>11:00 – 3:00</a:t>
            </a:r>
          </a:p>
        </p:txBody>
      </p:sp>
      <p:pic>
        <p:nvPicPr>
          <p:cNvPr id="6" name="Picture 5">
            <a:extLst>
              <a:ext uri="{FF2B5EF4-FFF2-40B4-BE49-F238E27FC236}">
                <a16:creationId xmlns:a16="http://schemas.microsoft.com/office/drawing/2014/main" id="{7CEAAD6B-F222-419B-B994-25A732A44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76" y="6077170"/>
            <a:ext cx="1645094" cy="627413"/>
          </a:xfrm>
          <a:prstGeom prst="rect">
            <a:avLst/>
          </a:prstGeom>
        </p:spPr>
      </p:pic>
      <p:sp>
        <p:nvSpPr>
          <p:cNvPr id="7" name="Subtitle 2">
            <a:extLst>
              <a:ext uri="{FF2B5EF4-FFF2-40B4-BE49-F238E27FC236}">
                <a16:creationId xmlns:a16="http://schemas.microsoft.com/office/drawing/2014/main" id="{D2EC9B07-431A-4CE1-9EEA-42A82FCFE64B}"/>
              </a:ext>
            </a:extLst>
          </p:cNvPr>
          <p:cNvSpPr txBox="1">
            <a:spLocks/>
          </p:cNvSpPr>
          <p:nvPr/>
        </p:nvSpPr>
        <p:spPr>
          <a:xfrm>
            <a:off x="6095999" y="2357804"/>
            <a:ext cx="5122391" cy="1886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Idaho Commission on Aging</a:t>
            </a:r>
          </a:p>
          <a:p>
            <a:r>
              <a:rPr lang="en-US" dirty="0">
                <a:solidFill>
                  <a:srgbClr val="FFC000"/>
                </a:solidFill>
              </a:rPr>
              <a:t>Weiser Senior Center</a:t>
            </a:r>
          </a:p>
          <a:p>
            <a:r>
              <a:rPr lang="en-US" dirty="0"/>
              <a:t>Tuesday, November 19, 2019</a:t>
            </a:r>
          </a:p>
          <a:p>
            <a:r>
              <a:rPr lang="en-US" dirty="0"/>
              <a:t>11:00 – 3:00</a:t>
            </a:r>
          </a:p>
        </p:txBody>
      </p:sp>
      <p:pic>
        <p:nvPicPr>
          <p:cNvPr id="8" name="Picture 7">
            <a:extLst>
              <a:ext uri="{FF2B5EF4-FFF2-40B4-BE49-F238E27FC236}">
                <a16:creationId xmlns:a16="http://schemas.microsoft.com/office/drawing/2014/main" id="{1E11EABE-861B-4C8C-B7C7-377A00E50C40}"/>
              </a:ext>
            </a:extLst>
          </p:cNvPr>
          <p:cNvPicPr>
            <a:picLocks noChangeAspect="1"/>
          </p:cNvPicPr>
          <p:nvPr/>
        </p:nvPicPr>
        <p:blipFill>
          <a:blip r:embed="rId3"/>
          <a:stretch>
            <a:fillRect/>
          </a:stretch>
        </p:blipFill>
        <p:spPr>
          <a:xfrm>
            <a:off x="1141844" y="2443029"/>
            <a:ext cx="4324315" cy="1655763"/>
          </a:xfrm>
          <a:prstGeom prst="rect">
            <a:avLst/>
          </a:prstGeom>
        </p:spPr>
      </p:pic>
      <p:pic>
        <p:nvPicPr>
          <p:cNvPr id="10" name="Picture 9">
            <a:extLst>
              <a:ext uri="{FF2B5EF4-FFF2-40B4-BE49-F238E27FC236}">
                <a16:creationId xmlns:a16="http://schemas.microsoft.com/office/drawing/2014/main" id="{FAD78A93-F711-4535-9BB6-B54EF7CD0E05}"/>
              </a:ext>
            </a:extLst>
          </p:cNvPr>
          <p:cNvPicPr>
            <a:picLocks noChangeAspect="1"/>
          </p:cNvPicPr>
          <p:nvPr/>
        </p:nvPicPr>
        <p:blipFill>
          <a:blip r:embed="rId4"/>
          <a:stretch>
            <a:fillRect/>
          </a:stretch>
        </p:blipFill>
        <p:spPr>
          <a:xfrm>
            <a:off x="7004954" y="4098792"/>
            <a:ext cx="3338581" cy="2284876"/>
          </a:xfrm>
          <a:prstGeom prst="rect">
            <a:avLst/>
          </a:prstGeom>
        </p:spPr>
      </p:pic>
    </p:spTree>
    <p:extLst>
      <p:ext uri="{BB962C8B-B14F-4D97-AF65-F5344CB8AC3E}">
        <p14:creationId xmlns:p14="http://schemas.microsoft.com/office/powerpoint/2010/main" val="77296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D817DE-423E-421B-9FE6-526860B39825}"/>
              </a:ext>
            </a:extLst>
          </p:cNvPr>
          <p:cNvSpPr/>
          <p:nvPr/>
        </p:nvSpPr>
        <p:spPr>
          <a:xfrm>
            <a:off x="6188281" y="1972795"/>
            <a:ext cx="5065853"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5" name="Rectangle 4">
            <a:extLst>
              <a:ext uri="{FF2B5EF4-FFF2-40B4-BE49-F238E27FC236}">
                <a16:creationId xmlns:a16="http://schemas.microsoft.com/office/drawing/2014/main" id="{BEAC3839-9915-4E1A-BF0A-F8D4B85265FD}"/>
              </a:ext>
            </a:extLst>
          </p:cNvPr>
          <p:cNvSpPr/>
          <p:nvPr/>
        </p:nvSpPr>
        <p:spPr>
          <a:xfrm>
            <a:off x="930566" y="1969813"/>
            <a:ext cx="4919240"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6" name="Rectangle 5">
            <a:extLst>
              <a:ext uri="{FF2B5EF4-FFF2-40B4-BE49-F238E27FC236}">
                <a16:creationId xmlns:a16="http://schemas.microsoft.com/office/drawing/2014/main" id="{444B1037-E42C-43A6-8372-0DD29ED39BFF}"/>
              </a:ext>
            </a:extLst>
          </p:cNvPr>
          <p:cNvSpPr/>
          <p:nvPr/>
        </p:nvSpPr>
        <p:spPr>
          <a:xfrm>
            <a:off x="6423724" y="2422765"/>
            <a:ext cx="4429841" cy="3734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Ombudsman</a:t>
            </a:r>
          </a:p>
        </p:txBody>
      </p:sp>
      <p:sp>
        <p:nvSpPr>
          <p:cNvPr id="7" name="Rectangle 6">
            <a:extLst>
              <a:ext uri="{FF2B5EF4-FFF2-40B4-BE49-F238E27FC236}">
                <a16:creationId xmlns:a16="http://schemas.microsoft.com/office/drawing/2014/main" id="{D496587E-154C-4C71-B209-96392A5E5690}"/>
              </a:ext>
            </a:extLst>
          </p:cNvPr>
          <p:cNvSpPr/>
          <p:nvPr/>
        </p:nvSpPr>
        <p:spPr>
          <a:xfrm>
            <a:off x="6423724" y="2829148"/>
            <a:ext cx="4429841" cy="323927"/>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Adult Protective Services</a:t>
            </a:r>
          </a:p>
        </p:txBody>
      </p:sp>
      <p:sp>
        <p:nvSpPr>
          <p:cNvPr id="8" name="Rectangle 7">
            <a:extLst>
              <a:ext uri="{FF2B5EF4-FFF2-40B4-BE49-F238E27FC236}">
                <a16:creationId xmlns:a16="http://schemas.microsoft.com/office/drawing/2014/main" id="{2BF5AAA7-7CAE-477D-863B-3D4546824980}"/>
              </a:ext>
            </a:extLst>
          </p:cNvPr>
          <p:cNvSpPr/>
          <p:nvPr/>
        </p:nvSpPr>
        <p:spPr>
          <a:xfrm>
            <a:off x="1213949" y="2424975"/>
            <a:ext cx="4429841" cy="33513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Ombudsman</a:t>
            </a:r>
          </a:p>
        </p:txBody>
      </p:sp>
      <p:sp>
        <p:nvSpPr>
          <p:cNvPr id="9" name="Rectangle 8">
            <a:extLst>
              <a:ext uri="{FF2B5EF4-FFF2-40B4-BE49-F238E27FC236}">
                <a16:creationId xmlns:a16="http://schemas.microsoft.com/office/drawing/2014/main" id="{71D15D56-41C6-439E-9CDF-EAA09DE5BA1F}"/>
              </a:ext>
            </a:extLst>
          </p:cNvPr>
          <p:cNvSpPr/>
          <p:nvPr/>
        </p:nvSpPr>
        <p:spPr>
          <a:xfrm>
            <a:off x="1215692" y="3150187"/>
            <a:ext cx="4429841" cy="4256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a:t>
            </a:r>
          </a:p>
        </p:txBody>
      </p:sp>
      <p:sp>
        <p:nvSpPr>
          <p:cNvPr id="12" name="Rectangle 11">
            <a:extLst>
              <a:ext uri="{FF2B5EF4-FFF2-40B4-BE49-F238E27FC236}">
                <a16:creationId xmlns:a16="http://schemas.microsoft.com/office/drawing/2014/main" id="{7EB6770E-38DF-42DB-A8FA-B69A9F4947BA}"/>
              </a:ext>
            </a:extLst>
          </p:cNvPr>
          <p:cNvSpPr/>
          <p:nvPr/>
        </p:nvSpPr>
        <p:spPr>
          <a:xfrm>
            <a:off x="1213949" y="2787655"/>
            <a:ext cx="4429841" cy="3463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Adult Protective Services</a:t>
            </a:r>
          </a:p>
        </p:txBody>
      </p:sp>
      <p:sp>
        <p:nvSpPr>
          <p:cNvPr id="13" name="Rectangle 12">
            <a:extLst>
              <a:ext uri="{FF2B5EF4-FFF2-40B4-BE49-F238E27FC236}">
                <a16:creationId xmlns:a16="http://schemas.microsoft.com/office/drawing/2014/main" id="{A3AAC344-67E8-4ED2-917B-07CB59E4C393}"/>
              </a:ext>
            </a:extLst>
          </p:cNvPr>
          <p:cNvSpPr/>
          <p:nvPr/>
        </p:nvSpPr>
        <p:spPr>
          <a:xfrm>
            <a:off x="3256838" y="644321"/>
            <a:ext cx="5734967" cy="11002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Crisis Focus: </a:t>
            </a:r>
          </a:p>
          <a:p>
            <a:pPr algn="ctr"/>
            <a:r>
              <a:rPr lang="en-US" sz="3600" dirty="0">
                <a:solidFill>
                  <a:schemeClr val="bg1"/>
                </a:solidFill>
              </a:rPr>
              <a:t>Preserving Rights and Safety</a:t>
            </a:r>
          </a:p>
        </p:txBody>
      </p:sp>
      <p:sp>
        <p:nvSpPr>
          <p:cNvPr id="2" name="Rectangle 1">
            <a:extLst>
              <a:ext uri="{FF2B5EF4-FFF2-40B4-BE49-F238E27FC236}">
                <a16:creationId xmlns:a16="http://schemas.microsoft.com/office/drawing/2014/main" id="{C8E72E7F-E8F5-44E3-AD09-B59EF7348086}"/>
              </a:ext>
            </a:extLst>
          </p:cNvPr>
          <p:cNvSpPr/>
          <p:nvPr/>
        </p:nvSpPr>
        <p:spPr>
          <a:xfrm>
            <a:off x="2884111" y="3902647"/>
            <a:ext cx="7079226" cy="18386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Right to live without abuse, neglect, exploitation </a:t>
            </a:r>
          </a:p>
          <a:p>
            <a:pPr lvl="1"/>
            <a:r>
              <a:rPr lang="en-US" sz="2400" dirty="0">
                <a:solidFill>
                  <a:schemeClr val="bg1"/>
                </a:solidFill>
              </a:rPr>
              <a:t>- Right to live with dignity</a:t>
            </a:r>
          </a:p>
          <a:p>
            <a:pPr lvl="1"/>
            <a:r>
              <a:rPr lang="en-US" sz="2400" dirty="0">
                <a:solidFill>
                  <a:schemeClr val="bg1"/>
                </a:solidFill>
              </a:rPr>
              <a:t>- Right to make our own decisions</a:t>
            </a:r>
          </a:p>
        </p:txBody>
      </p:sp>
      <p:grpSp>
        <p:nvGrpSpPr>
          <p:cNvPr id="14" name="Group 13">
            <a:extLst>
              <a:ext uri="{FF2B5EF4-FFF2-40B4-BE49-F238E27FC236}">
                <a16:creationId xmlns:a16="http://schemas.microsoft.com/office/drawing/2014/main" id="{32B219B4-747E-4960-AD6D-8B21D9E9ECDE}"/>
              </a:ext>
            </a:extLst>
          </p:cNvPr>
          <p:cNvGrpSpPr/>
          <p:nvPr/>
        </p:nvGrpSpPr>
        <p:grpSpPr>
          <a:xfrm>
            <a:off x="951488" y="439457"/>
            <a:ext cx="1133342" cy="1107584"/>
            <a:chOff x="687740" y="4792336"/>
            <a:chExt cx="1133341" cy="1107584"/>
          </a:xfrm>
        </p:grpSpPr>
        <p:sp>
          <p:nvSpPr>
            <p:cNvPr id="15" name="Oval 14">
              <a:extLst>
                <a:ext uri="{FF2B5EF4-FFF2-40B4-BE49-F238E27FC236}">
                  <a16:creationId xmlns:a16="http://schemas.microsoft.com/office/drawing/2014/main" id="{E781E02C-87CB-4091-8730-D97CFF270FB8}"/>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61789D6B-F264-4E15-8EB1-343D589B8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spTree>
    <p:extLst>
      <p:ext uri="{BB962C8B-B14F-4D97-AF65-F5344CB8AC3E}">
        <p14:creationId xmlns:p14="http://schemas.microsoft.com/office/powerpoint/2010/main" val="215182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11" y="87269"/>
            <a:ext cx="9438012" cy="1325562"/>
          </a:xfrm>
        </p:spPr>
        <p:txBody>
          <a:bodyPr>
            <a:normAutofit/>
          </a:bodyPr>
          <a:lstStyle/>
          <a:p>
            <a:r>
              <a:rPr lang="en-US" dirty="0"/>
              <a:t>State &amp; Local Ombudsmen</a:t>
            </a:r>
            <a:br>
              <a:rPr lang="en-US" dirty="0"/>
            </a:br>
            <a:r>
              <a:rPr lang="en-US" sz="3600" dirty="0"/>
              <a:t>Your Rights, Your Advocates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40408"/>
              </p:ext>
            </p:extLst>
          </p:nvPr>
        </p:nvGraphicFramePr>
        <p:xfrm>
          <a:off x="147484" y="2379113"/>
          <a:ext cx="8563897" cy="4240245"/>
        </p:xfrm>
        <a:graphic>
          <a:graphicData uri="http://schemas.openxmlformats.org/drawingml/2006/table">
            <a:tbl>
              <a:tblPr firstRow="1" firstCol="1" bandRow="1"/>
              <a:tblGrid>
                <a:gridCol w="4355690">
                  <a:extLst>
                    <a:ext uri="{9D8B030D-6E8A-4147-A177-3AD203B41FA5}">
                      <a16:colId xmlns:a16="http://schemas.microsoft.com/office/drawing/2014/main" val="20000"/>
                    </a:ext>
                  </a:extLst>
                </a:gridCol>
                <a:gridCol w="4208207">
                  <a:extLst>
                    <a:ext uri="{9D8B030D-6E8A-4147-A177-3AD203B41FA5}">
                      <a16:colId xmlns:a16="http://schemas.microsoft.com/office/drawing/2014/main" val="20001"/>
                    </a:ext>
                  </a:extLst>
                </a:gridCol>
              </a:tblGrid>
              <a:tr h="275598">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43319">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Identify</a:t>
                      </a:r>
                      <a:r>
                        <a:rPr lang="en-US" sz="1800" baseline="0" dirty="0">
                          <a:effectLst/>
                          <a:latin typeface="Calibri"/>
                          <a:ea typeface="Calibri"/>
                          <a:cs typeface="Times New Roman"/>
                        </a:rPr>
                        <a:t>, investigate, and resolve complaints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Protect resident health, safety, welfare and rights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Assist residents to obtain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Represent resident interests before agencies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technical assistance and monitor laws related to long term care</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training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$205,414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Ombudsman: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Volunteers: 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Facilities: 152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Beds: 7,541</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Unannounced Visits: 650</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Total Complaints: 281</a:t>
                      </a:r>
                    </a:p>
                    <a:p>
                      <a:pPr marL="0" marR="0" algn="ctr">
                        <a:lnSpc>
                          <a:spcPct val="100000"/>
                        </a:lnSpc>
                        <a:spcBef>
                          <a:spcPts val="0"/>
                        </a:spcBef>
                        <a:spcAft>
                          <a:spcPts val="0"/>
                        </a:spcAft>
                      </a:pPr>
                      <a:r>
                        <a:rPr lang="en-US" sz="1800" b="0" u="sng" kern="1200" dirty="0">
                          <a:solidFill>
                            <a:schemeClr val="bg1"/>
                          </a:solidFill>
                          <a:effectLst/>
                          <a:latin typeface="+mn-lt"/>
                          <a:ea typeface="+mn-ea"/>
                          <a:cs typeface="+mn-cs"/>
                        </a:rPr>
                        <a:t>Top Five Complaints: </a:t>
                      </a:r>
                    </a:p>
                    <a:p>
                      <a:pPr marL="285750" indent="-285750">
                        <a:buFont typeface="Wingdings" panose="05000000000000000000" pitchFamily="2" charset="2"/>
                        <a:buChar char="v"/>
                      </a:pPr>
                      <a:r>
                        <a:rPr lang="en-US" sz="1800" b="0" u="none" kern="1200" dirty="0">
                          <a:solidFill>
                            <a:schemeClr val="tx1"/>
                          </a:solidFill>
                          <a:effectLst/>
                          <a:latin typeface="+mn-lt"/>
                          <a:ea typeface="+mn-ea"/>
                          <a:cs typeface="+mn-cs"/>
                        </a:rPr>
                        <a:t>25 – Discharge/Eviction</a:t>
                      </a:r>
                      <a:endParaRPr lang="en-US" dirty="0"/>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25 – Medication</a:t>
                      </a:r>
                    </a:p>
                    <a:p>
                      <a:pPr marL="285750" indent="-285750">
                        <a:buFont typeface="Wingdings" panose="05000000000000000000" pitchFamily="2" charset="2"/>
                        <a:buChar char="v"/>
                      </a:pPr>
                      <a:r>
                        <a:rPr lang="en-US" sz="1800" b="0" u="none" kern="1200" dirty="0">
                          <a:solidFill>
                            <a:schemeClr val="tx1"/>
                          </a:solidFill>
                          <a:effectLst/>
                          <a:latin typeface="+mn-lt"/>
                          <a:ea typeface="+mn-ea"/>
                          <a:cs typeface="+mn-cs"/>
                        </a:rPr>
                        <a:t>24 – Food service</a:t>
                      </a:r>
                      <a:endParaRPr lang="en-US" dirty="0"/>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22 – Failure to respond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800" b="0" u="none" kern="1200" dirty="0">
                          <a:solidFill>
                            <a:schemeClr val="tx1"/>
                          </a:solidFill>
                          <a:effectLst/>
                          <a:latin typeface="+mn-lt"/>
                          <a:ea typeface="+mn-ea"/>
                          <a:cs typeface="+mn-cs"/>
                        </a:rPr>
                        <a:t>18 – Dignity, respect, staff attitudes</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86578228"/>
              </p:ext>
            </p:extLst>
          </p:nvPr>
        </p:nvGraphicFramePr>
        <p:xfrm>
          <a:off x="1871792" y="1322850"/>
          <a:ext cx="5030453" cy="951097"/>
        </p:xfrm>
        <a:graphic>
          <a:graphicData uri="http://schemas.openxmlformats.org/drawingml/2006/table">
            <a:tbl>
              <a:tblPr firstRow="1" firstCol="1" bandRow="1"/>
              <a:tblGrid>
                <a:gridCol w="5030453">
                  <a:extLst>
                    <a:ext uri="{9D8B030D-6E8A-4147-A177-3AD203B41FA5}">
                      <a16:colId xmlns:a16="http://schemas.microsoft.com/office/drawing/2014/main" val="20000"/>
                    </a:ext>
                  </a:extLst>
                </a:gridCol>
              </a:tblGrid>
              <a:tr h="31056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0529">
                <a:tc>
                  <a:txBody>
                    <a:bodyPr/>
                    <a:lstStyle/>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a:t>
                      </a:r>
                      <a:r>
                        <a:rPr lang="en-US" sz="1800" baseline="0" dirty="0">
                          <a:effectLst/>
                          <a:latin typeface="Calibri"/>
                          <a:ea typeface="Calibri"/>
                          <a:cs typeface="Times New Roman"/>
                        </a:rPr>
                        <a:t> old and older</a:t>
                      </a:r>
                      <a:r>
                        <a:rPr lang="en-US" sz="1800" dirty="0">
                          <a:effectLst/>
                          <a:latin typeface="Calibri"/>
                          <a:ea typeface="Calibri"/>
                          <a:cs typeface="Times New Roman"/>
                        </a:rPr>
                        <a:t>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Resident in a facility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E552D19D-7A21-4921-9375-9DC845D28811}"/>
              </a:ext>
            </a:extLst>
          </p:cNvPr>
          <p:cNvSpPr/>
          <p:nvPr/>
        </p:nvSpPr>
        <p:spPr>
          <a:xfrm>
            <a:off x="8886614" y="2776405"/>
            <a:ext cx="2981795" cy="3994326"/>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Total Expenditures: $790,669</a:t>
            </a:r>
          </a:p>
          <a:p>
            <a:r>
              <a:rPr lang="en-US" dirty="0"/>
              <a:t>Total Ombudsman: 13</a:t>
            </a:r>
          </a:p>
          <a:p>
            <a:r>
              <a:rPr lang="en-US" dirty="0"/>
              <a:t>Total Volunteers: 56</a:t>
            </a:r>
          </a:p>
          <a:p>
            <a:r>
              <a:rPr lang="en-US" dirty="0"/>
              <a:t>Total Facilities: 362</a:t>
            </a:r>
          </a:p>
          <a:p>
            <a:r>
              <a:rPr lang="en-US" dirty="0"/>
              <a:t>Total Beds: 16,758</a:t>
            </a:r>
          </a:p>
          <a:p>
            <a:r>
              <a:rPr lang="en-US" dirty="0"/>
              <a:t>Unannounced Visits: 3,209</a:t>
            </a:r>
          </a:p>
          <a:p>
            <a:r>
              <a:rPr lang="en-US" dirty="0"/>
              <a:t>Total Complaints: 1,232</a:t>
            </a:r>
          </a:p>
          <a:p>
            <a:pPr algn="ctr"/>
            <a:r>
              <a:rPr lang="en-US" u="sng" dirty="0">
                <a:solidFill>
                  <a:schemeClr val="bg1"/>
                </a:solidFill>
              </a:rPr>
              <a:t>Top Five Complaints: </a:t>
            </a:r>
          </a:p>
          <a:p>
            <a:pPr marL="285750" indent="-285750">
              <a:buFont typeface="Wingdings" panose="05000000000000000000" pitchFamily="2" charset="2"/>
              <a:buChar char="v"/>
            </a:pPr>
            <a:r>
              <a:rPr lang="en-US" dirty="0"/>
              <a:t>99 – Discharge/Eviction</a:t>
            </a:r>
          </a:p>
          <a:p>
            <a:pPr marL="285750" indent="-285750">
              <a:buFont typeface="Wingdings" panose="05000000000000000000" pitchFamily="2" charset="2"/>
              <a:buChar char="v"/>
            </a:pPr>
            <a:r>
              <a:rPr lang="en-US" dirty="0"/>
              <a:t>96 – Medications</a:t>
            </a:r>
          </a:p>
          <a:p>
            <a:pPr marL="285750" indent="-285750">
              <a:buFont typeface="Wingdings" panose="05000000000000000000" pitchFamily="2" charset="2"/>
              <a:buChar char="v"/>
            </a:pPr>
            <a:r>
              <a:rPr lang="en-US" dirty="0"/>
              <a:t>73: Dignity, Respect, Staff Attitudes</a:t>
            </a:r>
          </a:p>
          <a:p>
            <a:pPr marL="285750" indent="-285750">
              <a:buFont typeface="Wingdings" panose="05000000000000000000" pitchFamily="2" charset="2"/>
              <a:buChar char="v"/>
            </a:pPr>
            <a:r>
              <a:rPr lang="en-US" dirty="0"/>
              <a:t>60: Food Service</a:t>
            </a:r>
          </a:p>
          <a:p>
            <a:pPr marL="285750" indent="-285750">
              <a:buFont typeface="Wingdings" panose="05000000000000000000" pitchFamily="2" charset="2"/>
              <a:buChar char="v"/>
            </a:pPr>
            <a:r>
              <a:rPr lang="en-US" dirty="0"/>
              <a:t>47: Failure to Respond</a:t>
            </a:r>
          </a:p>
        </p:txBody>
      </p:sp>
      <p:grpSp>
        <p:nvGrpSpPr>
          <p:cNvPr id="9" name="Group 8">
            <a:extLst>
              <a:ext uri="{FF2B5EF4-FFF2-40B4-BE49-F238E27FC236}">
                <a16:creationId xmlns:a16="http://schemas.microsoft.com/office/drawing/2014/main" id="{33495892-EA34-4BE6-A590-32EB02403D21}"/>
              </a:ext>
            </a:extLst>
          </p:cNvPr>
          <p:cNvGrpSpPr/>
          <p:nvPr/>
        </p:nvGrpSpPr>
        <p:grpSpPr>
          <a:xfrm>
            <a:off x="382583" y="1301028"/>
            <a:ext cx="1133342" cy="1107584"/>
            <a:chOff x="687740" y="4792336"/>
            <a:chExt cx="1133341" cy="1107584"/>
          </a:xfrm>
        </p:grpSpPr>
        <p:sp>
          <p:nvSpPr>
            <p:cNvPr id="10" name="Oval 9">
              <a:extLst>
                <a:ext uri="{FF2B5EF4-FFF2-40B4-BE49-F238E27FC236}">
                  <a16:creationId xmlns:a16="http://schemas.microsoft.com/office/drawing/2014/main" id="{86C51F97-D866-475B-9CE0-E17ED1383BD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8F693046-AE09-43CD-ADF0-E2D4727BF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21" name="Title 1">
            <a:extLst>
              <a:ext uri="{FF2B5EF4-FFF2-40B4-BE49-F238E27FC236}">
                <a16:creationId xmlns:a16="http://schemas.microsoft.com/office/drawing/2014/main" id="{EF895985-ED0D-4745-B869-21C694BE5A6F}"/>
              </a:ext>
            </a:extLst>
          </p:cNvPr>
          <p:cNvSpPr txBox="1">
            <a:spLocks/>
          </p:cNvSpPr>
          <p:nvPr/>
        </p:nvSpPr>
        <p:spPr>
          <a:xfrm>
            <a:off x="6820741" y="451802"/>
            <a:ext cx="2301049" cy="172088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a:t>
            </a:r>
          </a:p>
          <a:p>
            <a:pPr algn="ctr"/>
            <a:r>
              <a:rPr lang="en-US" dirty="0">
                <a:solidFill>
                  <a:schemeClr val="accent5">
                    <a:lumMod val="20000"/>
                    <a:lumOff val="80000"/>
                  </a:schemeClr>
                </a:solidFill>
              </a:rPr>
              <a:t>Assisted Living and </a:t>
            </a:r>
          </a:p>
          <a:p>
            <a:pPr algn="ctr"/>
            <a:r>
              <a:rPr lang="en-US" dirty="0">
                <a:solidFill>
                  <a:schemeClr val="accent5">
                    <a:lumMod val="20000"/>
                    <a:lumOff val="80000"/>
                  </a:schemeClr>
                </a:solidFill>
              </a:rPr>
              <a:t>Nursing Facility Residents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5" name="Rectangle 14">
            <a:extLst>
              <a:ext uri="{FF2B5EF4-FFF2-40B4-BE49-F238E27FC236}">
                <a16:creationId xmlns:a16="http://schemas.microsoft.com/office/drawing/2014/main" id="{FABD751A-45B7-45DF-9167-9008C53D9E3C}"/>
              </a:ext>
            </a:extLst>
          </p:cNvPr>
          <p:cNvSpPr/>
          <p:nvPr/>
        </p:nvSpPr>
        <p:spPr>
          <a:xfrm>
            <a:off x="8896446" y="2359980"/>
            <a:ext cx="298179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pic>
        <p:nvPicPr>
          <p:cNvPr id="7" name="Picture 6">
            <a:extLst>
              <a:ext uri="{FF2B5EF4-FFF2-40B4-BE49-F238E27FC236}">
                <a16:creationId xmlns:a16="http://schemas.microsoft.com/office/drawing/2014/main" id="{C40B08E2-EFA0-4150-95AE-E1B3826E94E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61491" y="80023"/>
            <a:ext cx="2925232" cy="2193924"/>
          </a:xfrm>
          <a:prstGeom prst="rect">
            <a:avLst/>
          </a:prstGeom>
        </p:spPr>
      </p:pic>
      <p:sp>
        <p:nvSpPr>
          <p:cNvPr id="16" name="Rectangle 15">
            <a:extLst>
              <a:ext uri="{FF2B5EF4-FFF2-40B4-BE49-F238E27FC236}">
                <a16:creationId xmlns:a16="http://schemas.microsoft.com/office/drawing/2014/main" id="{D41C8159-6485-4496-ABB4-BE8229DFFA38}"/>
              </a:ext>
            </a:extLst>
          </p:cNvPr>
          <p:cNvSpPr/>
          <p:nvPr/>
        </p:nvSpPr>
        <p:spPr>
          <a:xfrm>
            <a:off x="174244" y="6012920"/>
            <a:ext cx="4181448" cy="5746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t>
            </a:r>
          </a:p>
          <a:p>
            <a:r>
              <a:rPr lang="en-US" sz="1600" dirty="0"/>
              <a:t>Area Agency on Aging: </a:t>
            </a:r>
            <a:r>
              <a:rPr lang="en-US" dirty="0"/>
              <a:t>1-208-898-7060</a:t>
            </a:r>
            <a:endParaRPr lang="en-US" sz="1600" dirty="0"/>
          </a:p>
        </p:txBody>
      </p:sp>
      <p:sp>
        <p:nvSpPr>
          <p:cNvPr id="12" name="Rectangle 11">
            <a:extLst>
              <a:ext uri="{FF2B5EF4-FFF2-40B4-BE49-F238E27FC236}">
                <a16:creationId xmlns:a16="http://schemas.microsoft.com/office/drawing/2014/main" id="{4D7D800F-216B-4097-A5F9-DFF90EBB2840}"/>
              </a:ext>
            </a:extLst>
          </p:cNvPr>
          <p:cNvSpPr/>
          <p:nvPr/>
        </p:nvSpPr>
        <p:spPr>
          <a:xfrm>
            <a:off x="1891456" y="133268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6D584045-C3EA-4076-916A-7E33D4D52F23}"/>
              </a:ext>
            </a:extLst>
          </p:cNvPr>
          <p:cNvSpPr/>
          <p:nvPr/>
        </p:nvSpPr>
        <p:spPr>
          <a:xfrm>
            <a:off x="184076" y="240861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377E5A2-2F73-4B4B-807D-6147C4EA72D9}"/>
              </a:ext>
            </a:extLst>
          </p:cNvPr>
          <p:cNvSpPr/>
          <p:nvPr/>
        </p:nvSpPr>
        <p:spPr>
          <a:xfrm>
            <a:off x="4544634" y="239931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8D193EA7-0F83-4F5E-9CB3-68466569A5E4}"/>
              </a:ext>
            </a:extLst>
          </p:cNvPr>
          <p:cNvSpPr/>
          <p:nvPr/>
        </p:nvSpPr>
        <p:spPr>
          <a:xfrm>
            <a:off x="8928806" y="239878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ED3651B5-8653-4D96-BAF7-AC4F305CC62B}"/>
              </a:ext>
            </a:extLst>
          </p:cNvPr>
          <p:cNvSpPr/>
          <p:nvPr/>
        </p:nvSpPr>
        <p:spPr>
          <a:xfrm>
            <a:off x="173023" y="601293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302263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23" y="153695"/>
            <a:ext cx="10194336" cy="1325562"/>
          </a:xfrm>
        </p:spPr>
        <p:txBody>
          <a:bodyPr>
            <a:normAutofit/>
          </a:bodyPr>
          <a:lstStyle/>
          <a:p>
            <a:r>
              <a:rPr lang="en-US" dirty="0"/>
              <a:t>Local Adult Protective Services </a:t>
            </a:r>
            <a:br>
              <a:rPr lang="en-US" dirty="0"/>
            </a:br>
            <a:r>
              <a:rPr lang="en-US" sz="36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6216509"/>
              </p:ext>
            </p:extLst>
          </p:nvPr>
        </p:nvGraphicFramePr>
        <p:xfrm>
          <a:off x="334297" y="2576871"/>
          <a:ext cx="7975473" cy="4127434"/>
        </p:xfrm>
        <a:graphic>
          <a:graphicData uri="http://schemas.openxmlformats.org/drawingml/2006/table">
            <a:tbl>
              <a:tblPr firstRow="1" firstCol="1" bandRow="1"/>
              <a:tblGrid>
                <a:gridCol w="4385187">
                  <a:extLst>
                    <a:ext uri="{9D8B030D-6E8A-4147-A177-3AD203B41FA5}">
                      <a16:colId xmlns:a16="http://schemas.microsoft.com/office/drawing/2014/main" val="20000"/>
                    </a:ext>
                  </a:extLst>
                </a:gridCol>
                <a:gridCol w="3590286">
                  <a:extLst>
                    <a:ext uri="{9D8B030D-6E8A-4147-A177-3AD203B41FA5}">
                      <a16:colId xmlns:a16="http://schemas.microsoft.com/office/drawing/2014/main" val="20001"/>
                    </a:ext>
                  </a:extLst>
                </a:gridCol>
              </a:tblGrid>
              <a:tr h="30231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25118">
                <a:tc>
                  <a:txBody>
                    <a:bodyPr/>
                    <a:lstStyle/>
                    <a:p>
                      <a:r>
                        <a:rPr lang="en-US" sz="1800" dirty="0"/>
                        <a:t>Provide</a:t>
                      </a:r>
                      <a:r>
                        <a:rPr lang="en-US" sz="1800" baseline="0" dirty="0"/>
                        <a:t> safety and protection to vulnerable adults.</a:t>
                      </a:r>
                    </a:p>
                    <a:p>
                      <a:pPr marL="285750" indent="-285750">
                        <a:buFontTx/>
                        <a:buChar char="-"/>
                      </a:pPr>
                      <a:r>
                        <a:rPr lang="en-US" sz="1800" baseline="0" dirty="0"/>
                        <a:t>Investigates allegations of abuse, neglect, exploitation</a:t>
                      </a:r>
                    </a:p>
                    <a:p>
                      <a:pPr marL="285750" indent="-285750">
                        <a:buFontTx/>
                        <a:buChar char="-"/>
                      </a:pPr>
                      <a:r>
                        <a:rPr lang="en-US" sz="1800" baseline="0" dirty="0"/>
                        <a:t>Assists to reduce risk of harm</a:t>
                      </a:r>
                    </a:p>
                    <a:p>
                      <a:pPr marL="285750" indent="-285750">
                        <a:buFontTx/>
                        <a:buChar char="-"/>
                      </a:pPr>
                      <a:r>
                        <a:rPr lang="en-US" sz="1800" baseline="0" dirty="0"/>
                        <a:t>Provide prevention education</a:t>
                      </a:r>
                      <a:endParaRPr lang="en-US" sz="1800" dirty="0"/>
                    </a:p>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Expenditures: $309,063</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Staff: 6.3</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Allegations Investigated: 686</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Presentations: 13</a:t>
                      </a:r>
                    </a:p>
                    <a:p>
                      <a:pPr marL="0" marR="0" indent="0" algn="ctr">
                        <a:lnSpc>
                          <a:spcPct val="115000"/>
                        </a:lnSpc>
                        <a:spcBef>
                          <a:spcPts val="0"/>
                        </a:spcBef>
                        <a:spcAft>
                          <a:spcPts val="0"/>
                        </a:spcAft>
                        <a:buFontTx/>
                        <a:buNone/>
                      </a:pPr>
                      <a:r>
                        <a:rPr lang="en-US" sz="1600" b="1" u="sng" kern="1200" dirty="0">
                          <a:solidFill>
                            <a:schemeClr val="bg1"/>
                          </a:solidFill>
                          <a:effectLst/>
                          <a:latin typeface="+mn-lt"/>
                          <a:ea typeface="+mn-ea"/>
                          <a:cs typeface="+mn-cs"/>
                        </a:rPr>
                        <a:t>Types of Maltreatment</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242 – Abuse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28</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191 – Neglect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16</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128 – Exploitation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19</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125 – Self-neglect </a:t>
                      </a:r>
                      <a:r>
                        <a:rPr lang="en-US" sz="1600" dirty="0"/>
                        <a:t>Allegations</a:t>
                      </a:r>
                      <a:endParaRPr lang="en-US" sz="1600" kern="1200" dirty="0">
                        <a:solidFill>
                          <a:schemeClr val="tx1"/>
                        </a:solidFill>
                        <a:effectLst/>
                        <a:latin typeface="+mn-lt"/>
                        <a:ea typeface="+mn-ea"/>
                        <a:cs typeface="+mn-cs"/>
                      </a:endParaRPr>
                    </a:p>
                    <a:p>
                      <a:pPr marL="742950" marR="0" lvl="1" indent="-285750">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5855816"/>
              </p:ext>
            </p:extLst>
          </p:nvPr>
        </p:nvGraphicFramePr>
        <p:xfrm>
          <a:off x="3944147" y="1433641"/>
          <a:ext cx="4365443" cy="1048077"/>
        </p:xfrm>
        <a:graphic>
          <a:graphicData uri="http://schemas.openxmlformats.org/drawingml/2006/table">
            <a:tbl>
              <a:tblPr firstRow="1" firstCol="1" bandRow="1"/>
              <a:tblGrid>
                <a:gridCol w="4365443">
                  <a:extLst>
                    <a:ext uri="{9D8B030D-6E8A-4147-A177-3AD203B41FA5}">
                      <a16:colId xmlns:a16="http://schemas.microsoft.com/office/drawing/2014/main" val="20000"/>
                    </a:ext>
                  </a:extLst>
                </a:gridCol>
              </a:tblGrid>
              <a:tr h="10559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15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Vulnerable adults age 18 and older</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 Funded Program)</a:t>
                      </a: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9" name="Picture 7" descr="C:\Users\kbittner\AppData\Local\Microsoft\Windows\Temporary Internet Files\Content.IE5\G20YC0K5\spring_rain[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8669" y="331015"/>
            <a:ext cx="1236101" cy="1662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057D534-6AB1-4221-AA9F-84864DE11660}"/>
              </a:ext>
            </a:extLst>
          </p:cNvPr>
          <p:cNvSpPr/>
          <p:nvPr/>
        </p:nvSpPr>
        <p:spPr>
          <a:xfrm>
            <a:off x="8626851" y="2732239"/>
            <a:ext cx="3358672" cy="367839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Expenditures: $985,372</a:t>
            </a:r>
          </a:p>
          <a:p>
            <a:r>
              <a:rPr lang="en-US" dirty="0"/>
              <a:t>Staff: 16.5 </a:t>
            </a:r>
          </a:p>
          <a:p>
            <a:r>
              <a:rPr lang="en-US" dirty="0"/>
              <a:t>Allegations investigated: 2,301</a:t>
            </a:r>
          </a:p>
          <a:p>
            <a:r>
              <a:rPr lang="en-US" dirty="0"/>
              <a:t>Presentations: 102</a:t>
            </a:r>
          </a:p>
          <a:p>
            <a:pPr algn="ctr"/>
            <a:r>
              <a:rPr lang="en-US" b="1" u="sng" dirty="0">
                <a:solidFill>
                  <a:schemeClr val="bg1"/>
                </a:solidFill>
              </a:rPr>
              <a:t>Types of Maltreatment</a:t>
            </a:r>
          </a:p>
          <a:p>
            <a:pPr marL="285750" indent="-285750">
              <a:buFont typeface="Wingdings" panose="05000000000000000000" pitchFamily="2" charset="2"/>
              <a:buChar char="v"/>
            </a:pPr>
            <a:r>
              <a:rPr lang="en-US" dirty="0"/>
              <a:t>740 – Abuse Allegations</a:t>
            </a:r>
          </a:p>
          <a:p>
            <a:pPr marL="742950" lvl="1" indent="-285750">
              <a:buFont typeface="Courier New" panose="02070309020205020404" pitchFamily="49" charset="0"/>
              <a:buChar char="o"/>
            </a:pPr>
            <a:r>
              <a:rPr lang="en-US" sz="1600" dirty="0"/>
              <a:t>Substantiated: 86</a:t>
            </a:r>
          </a:p>
          <a:p>
            <a:pPr marL="285750" indent="-285750">
              <a:buFont typeface="Wingdings" panose="05000000000000000000" pitchFamily="2" charset="2"/>
              <a:buChar char="v"/>
            </a:pPr>
            <a:r>
              <a:rPr lang="en-US" dirty="0"/>
              <a:t>585 – Neglect Allegations</a:t>
            </a:r>
          </a:p>
          <a:p>
            <a:pPr marL="742950" lvl="1" indent="-285750">
              <a:buFont typeface="Courier New" panose="02070309020205020404" pitchFamily="49" charset="0"/>
              <a:buChar char="o"/>
            </a:pPr>
            <a:r>
              <a:rPr lang="en-US" sz="1600" dirty="0"/>
              <a:t>Substantiated: 49</a:t>
            </a:r>
          </a:p>
          <a:p>
            <a:pPr marL="285750" indent="-285750">
              <a:buFont typeface="Wingdings" panose="05000000000000000000" pitchFamily="2" charset="2"/>
              <a:buChar char="v"/>
            </a:pPr>
            <a:r>
              <a:rPr lang="en-US" dirty="0"/>
              <a:t>520 – Exploitation Allegations</a:t>
            </a:r>
          </a:p>
          <a:p>
            <a:pPr marL="742950" lvl="1" indent="-285750">
              <a:buFont typeface="Courier New" panose="02070309020205020404" pitchFamily="49" charset="0"/>
              <a:buChar char="o"/>
            </a:pPr>
            <a:r>
              <a:rPr lang="en-US" sz="1600" dirty="0"/>
              <a:t>Substantiated: 43</a:t>
            </a:r>
          </a:p>
          <a:p>
            <a:pPr marL="285750" indent="-285750">
              <a:buFont typeface="Wingdings" panose="05000000000000000000" pitchFamily="2" charset="2"/>
              <a:buChar char="v"/>
            </a:pPr>
            <a:r>
              <a:rPr lang="en-US" dirty="0"/>
              <a:t>456 – Self-neglect Allegations</a:t>
            </a:r>
          </a:p>
          <a:p>
            <a:pPr marL="742950" lvl="1" indent="-285750">
              <a:buFont typeface="Courier New" panose="02070309020205020404" pitchFamily="49" charset="0"/>
              <a:buChar char="o"/>
            </a:pPr>
            <a:r>
              <a:rPr lang="en-US" sz="1600" dirty="0"/>
              <a:t>Substantiated: 45</a:t>
            </a:r>
          </a:p>
        </p:txBody>
      </p:sp>
      <p:sp>
        <p:nvSpPr>
          <p:cNvPr id="8" name="Rectangle 7">
            <a:extLst>
              <a:ext uri="{FF2B5EF4-FFF2-40B4-BE49-F238E27FC236}">
                <a16:creationId xmlns:a16="http://schemas.microsoft.com/office/drawing/2014/main" id="{BC3B7643-6B4D-4FA2-B116-4CAFFA356177}"/>
              </a:ext>
            </a:extLst>
          </p:cNvPr>
          <p:cNvSpPr/>
          <p:nvPr/>
        </p:nvSpPr>
        <p:spPr>
          <a:xfrm>
            <a:off x="381191" y="6041132"/>
            <a:ext cx="4298964" cy="56614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t>
            </a:r>
          </a:p>
          <a:p>
            <a:r>
              <a:rPr lang="en-US" sz="1600" dirty="0"/>
              <a:t>Area Agency on Aging: 1-208-898-7060</a:t>
            </a:r>
          </a:p>
        </p:txBody>
      </p:sp>
      <p:grpSp>
        <p:nvGrpSpPr>
          <p:cNvPr id="9" name="Group 8">
            <a:extLst>
              <a:ext uri="{FF2B5EF4-FFF2-40B4-BE49-F238E27FC236}">
                <a16:creationId xmlns:a16="http://schemas.microsoft.com/office/drawing/2014/main" id="{460B8161-2E62-4E5B-9244-E367B73446AF}"/>
              </a:ext>
            </a:extLst>
          </p:cNvPr>
          <p:cNvGrpSpPr/>
          <p:nvPr/>
        </p:nvGrpSpPr>
        <p:grpSpPr>
          <a:xfrm>
            <a:off x="483591" y="1421838"/>
            <a:ext cx="1133342" cy="1107584"/>
            <a:chOff x="687740" y="4792336"/>
            <a:chExt cx="1133341" cy="1107584"/>
          </a:xfrm>
        </p:grpSpPr>
        <p:sp>
          <p:nvSpPr>
            <p:cNvPr id="10" name="Oval 9">
              <a:extLst>
                <a:ext uri="{FF2B5EF4-FFF2-40B4-BE49-F238E27FC236}">
                  <a16:creationId xmlns:a16="http://schemas.microsoft.com/office/drawing/2014/main" id="{A4DC05AD-826C-4FA1-A20D-3D330942270D}"/>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CC0685D-9719-44FA-8353-7EB4C02F0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9E1798CF-EDAF-41E0-8F44-76508DBDA642}"/>
              </a:ext>
            </a:extLst>
          </p:cNvPr>
          <p:cNvSpPr txBox="1">
            <a:spLocks/>
          </p:cNvSpPr>
          <p:nvPr/>
        </p:nvSpPr>
        <p:spPr>
          <a:xfrm>
            <a:off x="1738741" y="1332043"/>
            <a:ext cx="1945950" cy="1149675"/>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Vulnerable Adults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6DBAC645-C366-4A54-9B5A-A8BA9E3BD5D2}"/>
              </a:ext>
            </a:extLst>
          </p:cNvPr>
          <p:cNvSpPr/>
          <p:nvPr/>
        </p:nvSpPr>
        <p:spPr>
          <a:xfrm>
            <a:off x="8744836" y="2325971"/>
            <a:ext cx="310397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4" name="Rectangle 13">
            <a:extLst>
              <a:ext uri="{FF2B5EF4-FFF2-40B4-BE49-F238E27FC236}">
                <a16:creationId xmlns:a16="http://schemas.microsoft.com/office/drawing/2014/main" id="{D5A84BA0-2874-4939-A4CD-D7871387300E}"/>
              </a:ext>
            </a:extLst>
          </p:cNvPr>
          <p:cNvSpPr/>
          <p:nvPr/>
        </p:nvSpPr>
        <p:spPr>
          <a:xfrm>
            <a:off x="3963811" y="144150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387AACEA-79D7-41B2-BB9C-FB86B570DA64}"/>
              </a:ext>
            </a:extLst>
          </p:cNvPr>
          <p:cNvSpPr/>
          <p:nvPr/>
        </p:nvSpPr>
        <p:spPr>
          <a:xfrm>
            <a:off x="381191" y="25976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DADB0A5C-291E-4481-85BF-C0060DAA5A52}"/>
              </a:ext>
            </a:extLst>
          </p:cNvPr>
          <p:cNvSpPr/>
          <p:nvPr/>
        </p:nvSpPr>
        <p:spPr>
          <a:xfrm>
            <a:off x="4758961" y="258250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280F58D-CB4B-4F87-8FC3-D88D6D8CE14F}"/>
              </a:ext>
            </a:extLst>
          </p:cNvPr>
          <p:cNvSpPr/>
          <p:nvPr/>
        </p:nvSpPr>
        <p:spPr>
          <a:xfrm>
            <a:off x="8802871" y="237583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1CE8DF2-6C68-4710-8EC1-AB0704E9DE69}"/>
              </a:ext>
            </a:extLst>
          </p:cNvPr>
          <p:cNvSpPr/>
          <p:nvPr/>
        </p:nvSpPr>
        <p:spPr>
          <a:xfrm>
            <a:off x="381191" y="605096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33966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49" y="256054"/>
            <a:ext cx="8570458" cy="1325562"/>
          </a:xfrm>
        </p:spPr>
        <p:txBody>
          <a:bodyPr>
            <a:normAutofit/>
          </a:bodyPr>
          <a:lstStyle/>
          <a:p>
            <a:r>
              <a:rPr lang="en-US" dirty="0"/>
              <a:t>Local Legal Assistance</a:t>
            </a:r>
            <a:br>
              <a:rPr lang="en-US" dirty="0"/>
            </a:br>
            <a:r>
              <a:rPr lang="en-US" sz="2800" dirty="0"/>
              <a:t>Professional Advice, Counsel or Representation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6708918"/>
              </p:ext>
            </p:extLst>
          </p:nvPr>
        </p:nvGraphicFramePr>
        <p:xfrm>
          <a:off x="242690" y="2791667"/>
          <a:ext cx="11772334" cy="3748532"/>
        </p:xfrm>
        <a:graphic>
          <a:graphicData uri="http://schemas.openxmlformats.org/drawingml/2006/table">
            <a:tbl>
              <a:tblPr firstRow="1" firstCol="1" bandRow="1"/>
              <a:tblGrid>
                <a:gridCol w="6246605">
                  <a:extLst>
                    <a:ext uri="{9D8B030D-6E8A-4147-A177-3AD203B41FA5}">
                      <a16:colId xmlns:a16="http://schemas.microsoft.com/office/drawing/2014/main" val="20000"/>
                    </a:ext>
                  </a:extLst>
                </a:gridCol>
                <a:gridCol w="5525729">
                  <a:extLst>
                    <a:ext uri="{9D8B030D-6E8A-4147-A177-3AD203B41FA5}">
                      <a16:colId xmlns:a16="http://schemas.microsoft.com/office/drawing/2014/main" val="20001"/>
                    </a:ext>
                  </a:extLst>
                </a:gridCol>
              </a:tblGrid>
              <a:tr h="28743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41281">
                <a:tc>
                  <a:txBody>
                    <a:bodyPr/>
                    <a:lstStyle/>
                    <a:p>
                      <a:pPr marL="0" marR="0">
                        <a:lnSpc>
                          <a:spcPct val="115000"/>
                        </a:lnSpc>
                        <a:spcBef>
                          <a:spcPts val="0"/>
                        </a:spcBef>
                        <a:spcAft>
                          <a:spcPts val="0"/>
                        </a:spcAft>
                      </a:pPr>
                      <a:r>
                        <a:rPr lang="en-US" sz="1800" b="1" u="sng" kern="1200" dirty="0">
                          <a:solidFill>
                            <a:schemeClr val="tx1"/>
                          </a:solidFill>
                          <a:effectLst/>
                          <a:latin typeface="+mn-lt"/>
                          <a:ea typeface="+mn-ea"/>
                          <a:cs typeface="+mn-cs"/>
                        </a:rPr>
                        <a:t>Legal assistance addresses issues related to:</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Income,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Health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Long-term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Nutrition,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Housing,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Utilities,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Protective services,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Defense of guardianship,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Abuse or neglect, and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Age discrimination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kern="1200" dirty="0">
                          <a:solidFill>
                            <a:schemeClr val="tx1"/>
                          </a:solidFill>
                          <a:effectLst/>
                          <a:latin typeface="+mn-lt"/>
                          <a:ea typeface="+mn-ea"/>
                          <a:cs typeface="+mn-cs"/>
                        </a:rPr>
                        <a:t>Southwest Idaho: AAA 3</a:t>
                      </a:r>
                      <a:endParaRPr lang="en-US" sz="18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General:   $ 31,950   =     96 Income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84 Long-term care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58 Housing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11 Abuse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6 Defense of Guardianship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6 Age discrimination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$ 31,950   =   261 Cases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7877807"/>
              </p:ext>
            </p:extLst>
          </p:nvPr>
        </p:nvGraphicFramePr>
        <p:xfrm>
          <a:off x="3307080" y="1681313"/>
          <a:ext cx="4800600" cy="88685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5414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Low Income Seniors 60 years old and over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696B6035-9012-481A-92F2-ACB11A7DD172}"/>
              </a:ext>
            </a:extLst>
          </p:cNvPr>
          <p:cNvSpPr/>
          <p:nvPr/>
        </p:nvSpPr>
        <p:spPr>
          <a:xfrm>
            <a:off x="5197986" y="5712914"/>
            <a:ext cx="6780820" cy="80685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Southwest Idaho Area Agency on Aging: 1-208-898-7060        </a:t>
            </a:r>
          </a:p>
          <a:p>
            <a:pPr marL="285750" indent="-285750">
              <a:buFontTx/>
              <a:buChar char="-"/>
            </a:pPr>
            <a:r>
              <a:rPr lang="en-US" dirty="0"/>
              <a:t>Boise: Idaho Legal Aid:  1-208-345-0106</a:t>
            </a:r>
          </a:p>
          <a:p>
            <a:pPr marL="285750" indent="-285750">
              <a:buFontTx/>
              <a:buChar char="-"/>
            </a:pPr>
            <a:r>
              <a:rPr lang="en-US" dirty="0"/>
              <a:t>Nampa: Idaho Legal Aid: 1-208-454-2591</a:t>
            </a:r>
          </a:p>
        </p:txBody>
      </p:sp>
      <p:sp>
        <p:nvSpPr>
          <p:cNvPr id="9" name="Rectangle 8">
            <a:extLst>
              <a:ext uri="{FF2B5EF4-FFF2-40B4-BE49-F238E27FC236}">
                <a16:creationId xmlns:a16="http://schemas.microsoft.com/office/drawing/2014/main" id="{57EF7072-B6F2-4684-8634-BDEAE98457C9}"/>
              </a:ext>
            </a:extLst>
          </p:cNvPr>
          <p:cNvSpPr/>
          <p:nvPr/>
        </p:nvSpPr>
        <p:spPr>
          <a:xfrm>
            <a:off x="8604455" y="711452"/>
            <a:ext cx="3080545" cy="19826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solidFill>
                  <a:schemeClr val="tx1"/>
                </a:solidFill>
              </a:rPr>
              <a:t>Expenditures: $90,524</a:t>
            </a:r>
          </a:p>
          <a:p>
            <a:pPr marL="285750" indent="-285750">
              <a:buFontTx/>
              <a:buChar char="-"/>
            </a:pPr>
            <a:r>
              <a:rPr lang="en-US" dirty="0">
                <a:solidFill>
                  <a:schemeClr val="tx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grpSp>
        <p:nvGrpSpPr>
          <p:cNvPr id="10" name="Group 9">
            <a:extLst>
              <a:ext uri="{FF2B5EF4-FFF2-40B4-BE49-F238E27FC236}">
                <a16:creationId xmlns:a16="http://schemas.microsoft.com/office/drawing/2014/main" id="{84A59068-826F-4DA3-B2A7-A2ED9D770093}"/>
              </a:ext>
            </a:extLst>
          </p:cNvPr>
          <p:cNvGrpSpPr/>
          <p:nvPr/>
        </p:nvGrpSpPr>
        <p:grpSpPr>
          <a:xfrm>
            <a:off x="295039" y="280153"/>
            <a:ext cx="1133342" cy="1107584"/>
            <a:chOff x="687740" y="4792336"/>
            <a:chExt cx="1133341" cy="1107584"/>
          </a:xfrm>
        </p:grpSpPr>
        <p:sp>
          <p:nvSpPr>
            <p:cNvPr id="11" name="Oval 10">
              <a:extLst>
                <a:ext uri="{FF2B5EF4-FFF2-40B4-BE49-F238E27FC236}">
                  <a16:creationId xmlns:a16="http://schemas.microsoft.com/office/drawing/2014/main" id="{911644A3-0449-47D0-B583-7FDF4FC4D13F}"/>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238D15DB-8CAF-4F12-AC76-B0367B4845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13" name="Title 1">
            <a:extLst>
              <a:ext uri="{FF2B5EF4-FFF2-40B4-BE49-F238E27FC236}">
                <a16:creationId xmlns:a16="http://schemas.microsoft.com/office/drawing/2014/main" id="{6971C8CB-58D4-458D-B64B-75AFBBD26296}"/>
              </a:ext>
            </a:extLst>
          </p:cNvPr>
          <p:cNvSpPr txBox="1">
            <a:spLocks/>
          </p:cNvSpPr>
          <p:nvPr/>
        </p:nvSpPr>
        <p:spPr>
          <a:xfrm>
            <a:off x="419666" y="1589554"/>
            <a:ext cx="2436467" cy="103798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5">
                    <a:lumMod val="20000"/>
                    <a:lumOff val="80000"/>
                  </a:schemeClr>
                </a:solidFill>
              </a:rPr>
              <a:t>Helping Seniors Stay Safe</a:t>
            </a:r>
            <a:endParaRPr lang="en-US" sz="3600" dirty="0">
              <a:solidFill>
                <a:schemeClr val="accent5">
                  <a:lumMod val="20000"/>
                  <a:lumOff val="80000"/>
                </a:schemeClr>
              </a:solidFill>
            </a:endParaRPr>
          </a:p>
        </p:txBody>
      </p:sp>
      <p:pic>
        <p:nvPicPr>
          <p:cNvPr id="5123" name="Picture 3" descr="C:\Users\kbittner\AppData\Local\Microsoft\Windows\Temporary Internet Files\Content.IE5\8MC02SFO\Legal-System-Spai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7967" y="3113343"/>
            <a:ext cx="1800188" cy="117563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79E067A-6B66-4818-800D-DBE198D49A4A}"/>
              </a:ext>
            </a:extLst>
          </p:cNvPr>
          <p:cNvSpPr/>
          <p:nvPr/>
        </p:nvSpPr>
        <p:spPr>
          <a:xfrm>
            <a:off x="8604456" y="292572"/>
            <a:ext cx="3080544"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Rectangle 14">
            <a:extLst>
              <a:ext uri="{FF2B5EF4-FFF2-40B4-BE49-F238E27FC236}">
                <a16:creationId xmlns:a16="http://schemas.microsoft.com/office/drawing/2014/main" id="{F8B97222-7372-46BA-AF38-8D56A49047CE}"/>
              </a:ext>
            </a:extLst>
          </p:cNvPr>
          <p:cNvSpPr/>
          <p:nvPr/>
        </p:nvSpPr>
        <p:spPr>
          <a:xfrm>
            <a:off x="3336576" y="169882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FC13D014-0BDD-4B50-9BD0-0931496702DE}"/>
              </a:ext>
            </a:extLst>
          </p:cNvPr>
          <p:cNvSpPr/>
          <p:nvPr/>
        </p:nvSpPr>
        <p:spPr>
          <a:xfrm>
            <a:off x="282018" y="281755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5084D3F4-A0A9-44B2-98D1-617FB60B6D4C}"/>
              </a:ext>
            </a:extLst>
          </p:cNvPr>
          <p:cNvSpPr/>
          <p:nvPr/>
        </p:nvSpPr>
        <p:spPr>
          <a:xfrm>
            <a:off x="6531620" y="28091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FFF22223-7F2F-41E0-8CFE-DBE60A78ED4D}"/>
              </a:ext>
            </a:extLst>
          </p:cNvPr>
          <p:cNvSpPr/>
          <p:nvPr/>
        </p:nvSpPr>
        <p:spPr>
          <a:xfrm>
            <a:off x="8662158" y="3424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EB82384A-CE96-4B33-A552-AB1860375105}"/>
              </a:ext>
            </a:extLst>
          </p:cNvPr>
          <p:cNvSpPr/>
          <p:nvPr/>
        </p:nvSpPr>
        <p:spPr>
          <a:xfrm>
            <a:off x="5227261" y="571291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64136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090" y="264842"/>
            <a:ext cx="9231139" cy="998879"/>
          </a:xfrm>
        </p:spPr>
        <p:txBody>
          <a:bodyPr>
            <a:normAutofit fontScale="90000"/>
          </a:bodyPr>
          <a:lstStyle/>
          <a:p>
            <a:r>
              <a:rPr lang="en-US" dirty="0"/>
              <a:t>State Adult Protective Services</a:t>
            </a:r>
            <a:br>
              <a:rPr lang="en-US" dirty="0"/>
            </a:br>
            <a:r>
              <a:rPr lang="en-US" sz="29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543889"/>
              </p:ext>
            </p:extLst>
          </p:nvPr>
        </p:nvGraphicFramePr>
        <p:xfrm>
          <a:off x="313430" y="2465308"/>
          <a:ext cx="8948557" cy="4247535"/>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gridCol w="3667432">
                  <a:extLst>
                    <a:ext uri="{9D8B030D-6E8A-4147-A177-3AD203B41FA5}">
                      <a16:colId xmlns:a16="http://schemas.microsoft.com/office/drawing/2014/main" val="20001"/>
                    </a:ext>
                  </a:extLst>
                </a:gridCol>
              </a:tblGrid>
              <a:tr h="37733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Grant</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70200">
                <a:tc>
                  <a:txBody>
                    <a:bodyPr/>
                    <a:lstStyle/>
                    <a:p>
                      <a:pPr marL="0" marR="0">
                        <a:lnSpc>
                          <a:spcPct val="115000"/>
                        </a:lnSpc>
                        <a:spcBef>
                          <a:spcPts val="0"/>
                        </a:spcBef>
                        <a:spcAft>
                          <a:spcPts val="0"/>
                        </a:spcAft>
                      </a:pPr>
                      <a:r>
                        <a:rPr lang="en-US" sz="1600" dirty="0">
                          <a:effectLst/>
                          <a:latin typeface="Calibri"/>
                          <a:ea typeface="Calibri"/>
                          <a:cs typeface="Times New Roman"/>
                        </a:rPr>
                        <a:t>Target is to deploy the following:</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New screening and assessment tool</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Methods to capture APS case, client and perpetrator data</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a:effectLst/>
                          <a:latin typeface="+mn-lt"/>
                          <a:ea typeface="Calibri"/>
                          <a:cs typeface="Times New Roman"/>
                        </a:rPr>
                        <a:t>Goal attainment scaling (GAS) intervention </a:t>
                      </a:r>
                    </a:p>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dirty="0">
                        <a:effectLst/>
                        <a:latin typeface="+mn-lt"/>
                        <a:ea typeface="Calibri"/>
                        <a:cs typeface="Times New Roman"/>
                      </a:endParaRPr>
                    </a:p>
                    <a:p>
                      <a:pPr marL="0" marR="0" indent="0">
                        <a:lnSpc>
                          <a:spcPct val="115000"/>
                        </a:lnSpc>
                        <a:spcBef>
                          <a:spcPts val="0"/>
                        </a:spcBef>
                        <a:spcAft>
                          <a:spcPts val="0"/>
                        </a:spcAft>
                        <a:buFont typeface="Arial" panose="020B0604020202020204" pitchFamily="34" charset="0"/>
                        <a:buNone/>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Pilot: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Implemented in Area Agency on Aging 3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Deploy Focused Care Coordination = strengthen vulnerable adults support network</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sets GAS goals with  vulnerable adult</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assesses effectiveness of GAS interventions </a:t>
                      </a:r>
                    </a:p>
                    <a:p>
                      <a:pPr marL="0" marR="0">
                        <a:lnSpc>
                          <a:spcPct val="115000"/>
                        </a:lnSpc>
                        <a:spcBef>
                          <a:spcPts val="0"/>
                        </a:spcBef>
                        <a:spcAft>
                          <a:spcPts val="0"/>
                        </a:spcAft>
                      </a:pPr>
                      <a:endParaRPr lang="en-US"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08237357"/>
              </p:ext>
            </p:extLst>
          </p:nvPr>
        </p:nvGraphicFramePr>
        <p:xfrm>
          <a:off x="313430" y="1494751"/>
          <a:ext cx="5281125" cy="970557"/>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tblGrid>
              <a:tr h="2793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3631">
                <a:tc>
                  <a:txBody>
                    <a:bodyPr/>
                    <a:lstStyle/>
                    <a:p>
                      <a:pPr algn="ctr"/>
                      <a:r>
                        <a:rPr lang="en-US" dirty="0"/>
                        <a:t>Competitive </a:t>
                      </a:r>
                      <a:r>
                        <a:rPr lang="en-US" sz="1800" dirty="0">
                          <a:solidFill>
                            <a:schemeClr val="tx1"/>
                          </a:solidFill>
                        </a:rPr>
                        <a:t>Three-year Grant: $446,036</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ICOA was 1 of 14 states awarded the nationwide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B363C0E-D167-476F-9601-1401F1A5AF68}"/>
              </a:ext>
            </a:extLst>
          </p:cNvPr>
          <p:cNvSpPr/>
          <p:nvPr/>
        </p:nvSpPr>
        <p:spPr>
          <a:xfrm>
            <a:off x="5625845" y="5460653"/>
            <a:ext cx="3550643" cy="113250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Area Agency on Aging 3 (Southwest Idaho): 1-208-898-7060</a:t>
            </a:r>
          </a:p>
          <a:p>
            <a:r>
              <a:rPr lang="en-US" sz="1600" dirty="0"/>
              <a:t>- State oversight: </a:t>
            </a:r>
            <a:r>
              <a:rPr lang="en-US" sz="1600" dirty="0">
                <a:hlinkClick r:id="rId3"/>
              </a:rPr>
              <a:t>Deedra.hunt@aging.Idaho.gov</a:t>
            </a:r>
            <a:r>
              <a:rPr lang="en-US" sz="1600" dirty="0"/>
              <a:t> </a:t>
            </a:r>
          </a:p>
        </p:txBody>
      </p:sp>
      <p:grpSp>
        <p:nvGrpSpPr>
          <p:cNvPr id="9" name="Group 8">
            <a:extLst>
              <a:ext uri="{FF2B5EF4-FFF2-40B4-BE49-F238E27FC236}">
                <a16:creationId xmlns:a16="http://schemas.microsoft.com/office/drawing/2014/main" id="{8372CD42-5D30-4E5C-9561-F1B9D5DA3EA2}"/>
              </a:ext>
            </a:extLst>
          </p:cNvPr>
          <p:cNvGrpSpPr/>
          <p:nvPr/>
        </p:nvGrpSpPr>
        <p:grpSpPr>
          <a:xfrm>
            <a:off x="313430" y="264842"/>
            <a:ext cx="1133342" cy="1107584"/>
            <a:chOff x="687740" y="4792336"/>
            <a:chExt cx="1133341" cy="1107584"/>
          </a:xfrm>
        </p:grpSpPr>
        <p:sp>
          <p:nvSpPr>
            <p:cNvPr id="10" name="Oval 9">
              <a:extLst>
                <a:ext uri="{FF2B5EF4-FFF2-40B4-BE49-F238E27FC236}">
                  <a16:creationId xmlns:a16="http://schemas.microsoft.com/office/drawing/2014/main" id="{0F295885-D226-4C6A-9B9B-BA7A9D7FEC35}"/>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F6B5FF4-4F54-41A9-8638-19586D0502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50AC1FC2-8983-412C-88DA-72E287E401F6}"/>
              </a:ext>
            </a:extLst>
          </p:cNvPr>
          <p:cNvSpPr txBox="1">
            <a:spLocks/>
          </p:cNvSpPr>
          <p:nvPr/>
        </p:nvSpPr>
        <p:spPr>
          <a:xfrm>
            <a:off x="5902838" y="1466352"/>
            <a:ext cx="2842631" cy="767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accent5">
                    <a:lumMod val="20000"/>
                    <a:lumOff val="80000"/>
                  </a:schemeClr>
                </a:solidFill>
              </a:rPr>
              <a:t>Helping Vulnerable Adults Stay Safe</a:t>
            </a:r>
          </a:p>
        </p:txBody>
      </p:sp>
      <p:sp>
        <p:nvSpPr>
          <p:cNvPr id="13" name="Rectangle 12">
            <a:extLst>
              <a:ext uri="{FF2B5EF4-FFF2-40B4-BE49-F238E27FC236}">
                <a16:creationId xmlns:a16="http://schemas.microsoft.com/office/drawing/2014/main" id="{A093EAE6-FFCF-4C25-A76B-C35AE7662FD6}"/>
              </a:ext>
            </a:extLst>
          </p:cNvPr>
          <p:cNvSpPr/>
          <p:nvPr/>
        </p:nvSpPr>
        <p:spPr>
          <a:xfrm>
            <a:off x="9422659" y="3001682"/>
            <a:ext cx="2632186" cy="332134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3,997 Reports on Abuse, Neglect and Exploitation</a:t>
            </a:r>
          </a:p>
          <a:p>
            <a:r>
              <a:rPr lang="en-US" dirty="0">
                <a:solidFill>
                  <a:schemeClr val="bg1"/>
                </a:solidFill>
              </a:rPr>
              <a:t>Investigated 2,301 Maltreatment Allegations</a:t>
            </a:r>
          </a:p>
          <a:p>
            <a:pPr marL="285750" indent="-285750">
              <a:buFont typeface="Wingdings" panose="05000000000000000000" pitchFamily="2" charset="2"/>
              <a:buChar char="v"/>
            </a:pPr>
            <a:r>
              <a:rPr lang="en-US" dirty="0"/>
              <a:t>740 – Abuse</a:t>
            </a:r>
          </a:p>
          <a:p>
            <a:pPr marL="742950" lvl="1" indent="-285750">
              <a:buFont typeface="Wingdings" panose="05000000000000000000" pitchFamily="2" charset="2"/>
              <a:buChar char="v"/>
            </a:pPr>
            <a:r>
              <a:rPr lang="en-US" sz="1600" dirty="0"/>
              <a:t>Substantiated: 86</a:t>
            </a:r>
          </a:p>
          <a:p>
            <a:pPr marL="285750" indent="-285750">
              <a:buFont typeface="Wingdings" panose="05000000000000000000" pitchFamily="2" charset="2"/>
              <a:buChar char="v"/>
            </a:pPr>
            <a:r>
              <a:rPr lang="en-US" dirty="0"/>
              <a:t>585 – Neglect</a:t>
            </a:r>
          </a:p>
          <a:p>
            <a:pPr marL="742950" lvl="1" indent="-285750">
              <a:buFont typeface="Wingdings" panose="05000000000000000000" pitchFamily="2" charset="2"/>
              <a:buChar char="v"/>
            </a:pPr>
            <a:r>
              <a:rPr lang="en-US" sz="1600" dirty="0"/>
              <a:t>Substantiated: 49</a:t>
            </a:r>
          </a:p>
          <a:p>
            <a:pPr marL="285750" indent="-285750">
              <a:buFont typeface="Wingdings" panose="05000000000000000000" pitchFamily="2" charset="2"/>
              <a:buChar char="v"/>
            </a:pPr>
            <a:r>
              <a:rPr lang="en-US" dirty="0"/>
              <a:t>520 – Exploitation</a:t>
            </a:r>
          </a:p>
          <a:p>
            <a:pPr marL="742950" lvl="1" indent="-285750">
              <a:buFont typeface="Wingdings" panose="05000000000000000000" pitchFamily="2" charset="2"/>
              <a:buChar char="v"/>
            </a:pPr>
            <a:r>
              <a:rPr lang="en-US" sz="1600" dirty="0"/>
              <a:t>Substantiated: 43</a:t>
            </a:r>
          </a:p>
          <a:p>
            <a:pPr marL="285750" indent="-285750">
              <a:buFont typeface="Wingdings" panose="05000000000000000000" pitchFamily="2" charset="2"/>
              <a:buChar char="v"/>
            </a:pPr>
            <a:r>
              <a:rPr lang="en-US" dirty="0"/>
              <a:t>456 – Self-neglect</a:t>
            </a:r>
          </a:p>
          <a:p>
            <a:pPr marL="742950" lvl="1" indent="-285750">
              <a:buFont typeface="Wingdings" panose="05000000000000000000" pitchFamily="2" charset="2"/>
              <a:buChar char="v"/>
            </a:pPr>
            <a:r>
              <a:rPr lang="en-US" sz="1600" dirty="0"/>
              <a:t>Substantiated: 45       </a:t>
            </a:r>
          </a:p>
        </p:txBody>
      </p:sp>
      <p:sp>
        <p:nvSpPr>
          <p:cNvPr id="14" name="Rectangle 13">
            <a:extLst>
              <a:ext uri="{FF2B5EF4-FFF2-40B4-BE49-F238E27FC236}">
                <a16:creationId xmlns:a16="http://schemas.microsoft.com/office/drawing/2014/main" id="{4E6ADD28-81A9-43FD-8D40-A82BDA11770D}"/>
              </a:ext>
            </a:extLst>
          </p:cNvPr>
          <p:cNvSpPr/>
          <p:nvPr/>
        </p:nvSpPr>
        <p:spPr>
          <a:xfrm>
            <a:off x="9311149" y="2445148"/>
            <a:ext cx="2831691" cy="55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graphicFrame>
        <p:nvGraphicFramePr>
          <p:cNvPr id="3" name="Table 2">
            <a:extLst>
              <a:ext uri="{FF2B5EF4-FFF2-40B4-BE49-F238E27FC236}">
                <a16:creationId xmlns:a16="http://schemas.microsoft.com/office/drawing/2014/main" id="{E58E98A0-36FD-493A-89E3-6A1C39F9DE63}"/>
              </a:ext>
            </a:extLst>
          </p:cNvPr>
          <p:cNvGraphicFramePr>
            <a:graphicFrameLocks noGrp="1"/>
          </p:cNvGraphicFramePr>
          <p:nvPr>
            <p:extLst>
              <p:ext uri="{D42A27DB-BD31-4B8C-83A1-F6EECF244321}">
                <p14:modId xmlns:p14="http://schemas.microsoft.com/office/powerpoint/2010/main" val="1154173396"/>
              </p:ext>
            </p:extLst>
          </p:nvPr>
        </p:nvGraphicFramePr>
        <p:xfrm>
          <a:off x="419563" y="4037742"/>
          <a:ext cx="5045610" cy="2565248"/>
        </p:xfrm>
        <a:graphic>
          <a:graphicData uri="http://schemas.openxmlformats.org/drawingml/2006/table">
            <a:tbl>
              <a:tblPr firstRow="1" bandRow="1">
                <a:tableStyleId>{5C22544A-7EE6-4342-B048-85BDC9FD1C3A}</a:tableStyleId>
              </a:tblPr>
              <a:tblGrid>
                <a:gridCol w="2403967">
                  <a:extLst>
                    <a:ext uri="{9D8B030D-6E8A-4147-A177-3AD203B41FA5}">
                      <a16:colId xmlns:a16="http://schemas.microsoft.com/office/drawing/2014/main" val="1640911299"/>
                    </a:ext>
                  </a:extLst>
                </a:gridCol>
                <a:gridCol w="2641643">
                  <a:extLst>
                    <a:ext uri="{9D8B030D-6E8A-4147-A177-3AD203B41FA5}">
                      <a16:colId xmlns:a16="http://schemas.microsoft.com/office/drawing/2014/main" val="1064416848"/>
                    </a:ext>
                  </a:extLst>
                </a:gridCol>
              </a:tblGrid>
              <a:tr h="32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1. Protective Order/Action</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9. Social Support Activities</a:t>
                      </a:r>
                    </a:p>
                  </a:txBody>
                  <a:tcPr>
                    <a:solidFill>
                      <a:schemeClr val="accent1">
                        <a:lumMod val="60000"/>
                        <a:lumOff val="40000"/>
                      </a:schemeClr>
                    </a:solidFill>
                  </a:tcPr>
                </a:tc>
                <a:extLst>
                  <a:ext uri="{0D108BD9-81ED-4DB2-BD59-A6C34878D82A}">
                    <a16:rowId xmlns:a16="http://schemas.microsoft.com/office/drawing/2014/main" val="3204317877"/>
                  </a:ext>
                </a:extLst>
              </a:tr>
              <a:tr h="320656">
                <a:tc>
                  <a:txBody>
                    <a:bodyPr/>
                    <a:lstStyle/>
                    <a:p>
                      <a:r>
                        <a:rPr lang="en-US" sz="1200" dirty="0"/>
                        <a:t>2. Alternative Housing</a:t>
                      </a:r>
                    </a:p>
                  </a:txBody>
                  <a:tcPr/>
                </a:tc>
                <a:tc>
                  <a:txBody>
                    <a:bodyPr/>
                    <a:lstStyle/>
                    <a:p>
                      <a:r>
                        <a:rPr lang="en-US" sz="1200" dirty="0"/>
                        <a:t>10. Accessing Caregiver Resources</a:t>
                      </a:r>
                    </a:p>
                  </a:txBody>
                  <a:tcPr/>
                </a:tc>
                <a:extLst>
                  <a:ext uri="{0D108BD9-81ED-4DB2-BD59-A6C34878D82A}">
                    <a16:rowId xmlns:a16="http://schemas.microsoft.com/office/drawing/2014/main" val="4094957987"/>
                  </a:ext>
                </a:extLst>
              </a:tr>
              <a:tr h="320656">
                <a:tc>
                  <a:txBody>
                    <a:bodyPr/>
                    <a:lstStyle/>
                    <a:p>
                      <a:r>
                        <a:rPr lang="en-US" sz="1200" dirty="0"/>
                        <a:t>3. Medical Care</a:t>
                      </a:r>
                    </a:p>
                  </a:txBody>
                  <a:tcPr>
                    <a:solidFill>
                      <a:schemeClr val="accent1">
                        <a:lumMod val="60000"/>
                        <a:lumOff val="40000"/>
                      </a:schemeClr>
                    </a:solidFill>
                  </a:tcPr>
                </a:tc>
                <a:tc>
                  <a:txBody>
                    <a:bodyPr/>
                    <a:lstStyle/>
                    <a:p>
                      <a:r>
                        <a:rPr lang="en-US" sz="1200" dirty="0"/>
                        <a:t>11. Secure Financials</a:t>
                      </a:r>
                    </a:p>
                  </a:txBody>
                  <a:tcPr>
                    <a:solidFill>
                      <a:schemeClr val="accent1">
                        <a:lumMod val="60000"/>
                        <a:lumOff val="40000"/>
                      </a:schemeClr>
                    </a:solidFill>
                  </a:tcPr>
                </a:tc>
                <a:extLst>
                  <a:ext uri="{0D108BD9-81ED-4DB2-BD59-A6C34878D82A}">
                    <a16:rowId xmlns:a16="http://schemas.microsoft.com/office/drawing/2014/main" val="2292941795"/>
                  </a:ext>
                </a:extLst>
              </a:tr>
              <a:tr h="320656">
                <a:tc>
                  <a:txBody>
                    <a:bodyPr/>
                    <a:lstStyle/>
                    <a:p>
                      <a:r>
                        <a:rPr lang="en-US" sz="1200" dirty="0"/>
                        <a:t>4. Substitute Decision maker</a:t>
                      </a:r>
                    </a:p>
                  </a:txBody>
                  <a:tcPr/>
                </a:tc>
                <a:tc>
                  <a:txBody>
                    <a:bodyPr/>
                    <a:lstStyle/>
                    <a:p>
                      <a:r>
                        <a:rPr lang="en-US" sz="1200" dirty="0"/>
                        <a:t>12. Accessing Communication Tools</a:t>
                      </a:r>
                    </a:p>
                  </a:txBody>
                  <a:tcPr/>
                </a:tc>
                <a:extLst>
                  <a:ext uri="{0D108BD9-81ED-4DB2-BD59-A6C34878D82A}">
                    <a16:rowId xmlns:a16="http://schemas.microsoft.com/office/drawing/2014/main" val="42306751"/>
                  </a:ext>
                </a:extLst>
              </a:tr>
              <a:tr h="320656">
                <a:tc>
                  <a:txBody>
                    <a:bodyPr/>
                    <a:lstStyle/>
                    <a:p>
                      <a:r>
                        <a:rPr lang="en-US" sz="1200" dirty="0"/>
                        <a:t>5. Guardianship/Conservatorship</a:t>
                      </a:r>
                    </a:p>
                  </a:txBody>
                  <a:tcPr>
                    <a:solidFill>
                      <a:schemeClr val="accent1">
                        <a:lumMod val="60000"/>
                        <a:lumOff val="40000"/>
                      </a:schemeClr>
                    </a:solidFill>
                  </a:tcPr>
                </a:tc>
                <a:tc>
                  <a:txBody>
                    <a:bodyPr/>
                    <a:lstStyle/>
                    <a:p>
                      <a:r>
                        <a:rPr lang="en-US" sz="1200" dirty="0"/>
                        <a:t>13. Accessing Assistive Devices</a:t>
                      </a:r>
                    </a:p>
                  </a:txBody>
                  <a:tcPr>
                    <a:solidFill>
                      <a:schemeClr val="accent1">
                        <a:lumMod val="60000"/>
                        <a:lumOff val="40000"/>
                      </a:schemeClr>
                    </a:solidFill>
                  </a:tcPr>
                </a:tc>
                <a:extLst>
                  <a:ext uri="{0D108BD9-81ED-4DB2-BD59-A6C34878D82A}">
                    <a16:rowId xmlns:a16="http://schemas.microsoft.com/office/drawing/2014/main" val="296273449"/>
                  </a:ext>
                </a:extLst>
              </a:tr>
              <a:tr h="320656">
                <a:tc>
                  <a:txBody>
                    <a:bodyPr/>
                    <a:lstStyle/>
                    <a:p>
                      <a:r>
                        <a:rPr lang="en-US" sz="1200" dirty="0"/>
                        <a:t>6. Safety Planning</a:t>
                      </a:r>
                    </a:p>
                  </a:txBody>
                  <a:tcPr/>
                </a:tc>
                <a:tc>
                  <a:txBody>
                    <a:bodyPr/>
                    <a:lstStyle/>
                    <a:p>
                      <a:r>
                        <a:rPr lang="en-US" sz="1200" dirty="0"/>
                        <a:t>14. Accessing Benefits/Entitlements</a:t>
                      </a:r>
                    </a:p>
                  </a:txBody>
                  <a:tcPr/>
                </a:tc>
                <a:extLst>
                  <a:ext uri="{0D108BD9-81ED-4DB2-BD59-A6C34878D82A}">
                    <a16:rowId xmlns:a16="http://schemas.microsoft.com/office/drawing/2014/main" val="2858287609"/>
                  </a:ext>
                </a:extLst>
              </a:tr>
              <a:tr h="320656">
                <a:tc>
                  <a:txBody>
                    <a:bodyPr/>
                    <a:lstStyle/>
                    <a:p>
                      <a:r>
                        <a:rPr lang="en-US" sz="1200" dirty="0"/>
                        <a:t>7. Education</a:t>
                      </a:r>
                    </a:p>
                  </a:txBody>
                  <a:tcPr>
                    <a:solidFill>
                      <a:schemeClr val="accent1">
                        <a:lumMod val="60000"/>
                        <a:lumOff val="40000"/>
                      </a:schemeClr>
                    </a:solidFill>
                  </a:tcPr>
                </a:tc>
                <a:tc>
                  <a:txBody>
                    <a:bodyPr/>
                    <a:lstStyle/>
                    <a:p>
                      <a:r>
                        <a:rPr lang="en-US" sz="1200" dirty="0"/>
                        <a:t>15. Natural Supports (family, friends)</a:t>
                      </a:r>
                    </a:p>
                  </a:txBody>
                  <a:tcPr>
                    <a:solidFill>
                      <a:schemeClr val="accent1">
                        <a:lumMod val="60000"/>
                        <a:lumOff val="40000"/>
                      </a:schemeClr>
                    </a:solidFill>
                  </a:tcPr>
                </a:tc>
                <a:extLst>
                  <a:ext uri="{0D108BD9-81ED-4DB2-BD59-A6C34878D82A}">
                    <a16:rowId xmlns:a16="http://schemas.microsoft.com/office/drawing/2014/main" val="1566987539"/>
                  </a:ext>
                </a:extLst>
              </a:tr>
              <a:tr h="320656">
                <a:tc>
                  <a:txBody>
                    <a:bodyPr/>
                    <a:lstStyle/>
                    <a:p>
                      <a:r>
                        <a:rPr lang="en-US" sz="1200" dirty="0"/>
                        <a:t>8. Access External Resources</a:t>
                      </a:r>
                    </a:p>
                  </a:txBody>
                  <a:tcPr/>
                </a:tc>
                <a:tc>
                  <a:txBody>
                    <a:bodyPr/>
                    <a:lstStyle/>
                    <a:p>
                      <a:r>
                        <a:rPr lang="en-US" sz="1200" dirty="0"/>
                        <a:t>Etc.</a:t>
                      </a:r>
                    </a:p>
                  </a:txBody>
                  <a:tcPr/>
                </a:tc>
                <a:extLst>
                  <a:ext uri="{0D108BD9-81ED-4DB2-BD59-A6C34878D82A}">
                    <a16:rowId xmlns:a16="http://schemas.microsoft.com/office/drawing/2014/main" val="2067886555"/>
                  </a:ext>
                </a:extLst>
              </a:tr>
            </a:tbl>
          </a:graphicData>
        </a:graphic>
      </p:graphicFrame>
      <p:pic>
        <p:nvPicPr>
          <p:cNvPr id="16" name="Picture 15">
            <a:extLst>
              <a:ext uri="{FF2B5EF4-FFF2-40B4-BE49-F238E27FC236}">
                <a16:creationId xmlns:a16="http://schemas.microsoft.com/office/drawing/2014/main" id="{761F5C41-2A77-4EE8-A3BD-B78DBF59FEB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05954" y="385224"/>
            <a:ext cx="3120227" cy="1755128"/>
          </a:xfrm>
          <a:prstGeom prst="rect">
            <a:avLst/>
          </a:prstGeom>
        </p:spPr>
      </p:pic>
      <p:sp>
        <p:nvSpPr>
          <p:cNvPr id="18" name="Rectangle 17">
            <a:extLst>
              <a:ext uri="{FF2B5EF4-FFF2-40B4-BE49-F238E27FC236}">
                <a16:creationId xmlns:a16="http://schemas.microsoft.com/office/drawing/2014/main" id="{0E214573-B7EB-4C52-B5DD-633F40EA373A}"/>
              </a:ext>
            </a:extLst>
          </p:cNvPr>
          <p:cNvSpPr/>
          <p:nvPr/>
        </p:nvSpPr>
        <p:spPr>
          <a:xfrm>
            <a:off x="321728" y="149475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9" name="Rectangle 18">
            <a:extLst>
              <a:ext uri="{FF2B5EF4-FFF2-40B4-BE49-F238E27FC236}">
                <a16:creationId xmlns:a16="http://schemas.microsoft.com/office/drawing/2014/main" id="{F4E09F66-5BEC-4DD3-8061-413CFC4F231B}"/>
              </a:ext>
            </a:extLst>
          </p:cNvPr>
          <p:cNvSpPr/>
          <p:nvPr/>
        </p:nvSpPr>
        <p:spPr>
          <a:xfrm>
            <a:off x="321728" y="248352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0" name="Rectangle 19">
            <a:extLst>
              <a:ext uri="{FF2B5EF4-FFF2-40B4-BE49-F238E27FC236}">
                <a16:creationId xmlns:a16="http://schemas.microsoft.com/office/drawing/2014/main" id="{3AEB6208-A7ED-4FAE-96F2-A623A0FA5BE2}"/>
              </a:ext>
            </a:extLst>
          </p:cNvPr>
          <p:cNvSpPr/>
          <p:nvPr/>
        </p:nvSpPr>
        <p:spPr>
          <a:xfrm>
            <a:off x="5609601"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1" name="Rectangle 20">
            <a:extLst>
              <a:ext uri="{FF2B5EF4-FFF2-40B4-BE49-F238E27FC236}">
                <a16:creationId xmlns:a16="http://schemas.microsoft.com/office/drawing/2014/main" id="{E7A6BA19-C9F9-4558-B334-8413D399D809}"/>
              </a:ext>
            </a:extLst>
          </p:cNvPr>
          <p:cNvSpPr/>
          <p:nvPr/>
        </p:nvSpPr>
        <p:spPr>
          <a:xfrm>
            <a:off x="9368880"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2" name="Rectangle 21">
            <a:extLst>
              <a:ext uri="{FF2B5EF4-FFF2-40B4-BE49-F238E27FC236}">
                <a16:creationId xmlns:a16="http://schemas.microsoft.com/office/drawing/2014/main" id="{5B1A7AA8-C67B-41CC-89F8-478E188521A8}"/>
              </a:ext>
            </a:extLst>
          </p:cNvPr>
          <p:cNvSpPr/>
          <p:nvPr/>
        </p:nvSpPr>
        <p:spPr>
          <a:xfrm>
            <a:off x="5641030" y="5477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17626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67255-5123-4FF8-B676-CED512D14D93}"/>
              </a:ext>
            </a:extLst>
          </p:cNvPr>
          <p:cNvSpPr/>
          <p:nvPr/>
        </p:nvSpPr>
        <p:spPr>
          <a:xfrm>
            <a:off x="3126657" y="213830"/>
            <a:ext cx="6007511" cy="13313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Targeted Focus: </a:t>
            </a:r>
          </a:p>
          <a:p>
            <a:pPr algn="ctr"/>
            <a:r>
              <a:rPr lang="en-US" sz="3600" dirty="0">
                <a:solidFill>
                  <a:schemeClr val="bg1"/>
                </a:solidFill>
              </a:rPr>
              <a:t>Preventing Institutionalization</a:t>
            </a:r>
          </a:p>
        </p:txBody>
      </p:sp>
      <p:sp>
        <p:nvSpPr>
          <p:cNvPr id="5" name="Rectangle 4">
            <a:extLst>
              <a:ext uri="{FF2B5EF4-FFF2-40B4-BE49-F238E27FC236}">
                <a16:creationId xmlns:a16="http://schemas.microsoft.com/office/drawing/2014/main" id="{071EE7E3-630F-4459-8A6D-062E8395F00E}"/>
              </a:ext>
            </a:extLst>
          </p:cNvPr>
          <p:cNvSpPr/>
          <p:nvPr/>
        </p:nvSpPr>
        <p:spPr>
          <a:xfrm>
            <a:off x="1077131" y="2526577"/>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(Homemaker)</a:t>
            </a:r>
          </a:p>
        </p:txBody>
      </p:sp>
      <p:sp>
        <p:nvSpPr>
          <p:cNvPr id="8" name="Rectangle 7">
            <a:extLst>
              <a:ext uri="{FF2B5EF4-FFF2-40B4-BE49-F238E27FC236}">
                <a16:creationId xmlns:a16="http://schemas.microsoft.com/office/drawing/2014/main" id="{9D2D3DD4-4F73-4A74-ACFF-7A5EE489204D}"/>
              </a:ext>
            </a:extLst>
          </p:cNvPr>
          <p:cNvSpPr/>
          <p:nvPr/>
        </p:nvSpPr>
        <p:spPr>
          <a:xfrm>
            <a:off x="1076645" y="2158558"/>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a:t>
            </a:r>
          </a:p>
        </p:txBody>
      </p:sp>
      <p:sp>
        <p:nvSpPr>
          <p:cNvPr id="10" name="Rectangle 9">
            <a:extLst>
              <a:ext uri="{FF2B5EF4-FFF2-40B4-BE49-F238E27FC236}">
                <a16:creationId xmlns:a16="http://schemas.microsoft.com/office/drawing/2014/main" id="{969DAB06-8BC4-4187-97C4-C0AC536184D8}"/>
              </a:ext>
            </a:extLst>
          </p:cNvPr>
          <p:cNvSpPr/>
          <p:nvPr/>
        </p:nvSpPr>
        <p:spPr>
          <a:xfrm>
            <a:off x="1076647" y="2889302"/>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and Support Groups</a:t>
            </a:r>
          </a:p>
        </p:txBody>
      </p:sp>
      <p:sp>
        <p:nvSpPr>
          <p:cNvPr id="12" name="Rectangle 11">
            <a:extLst>
              <a:ext uri="{FF2B5EF4-FFF2-40B4-BE49-F238E27FC236}">
                <a16:creationId xmlns:a16="http://schemas.microsoft.com/office/drawing/2014/main" id="{2B82831E-0075-43E6-BAEE-C5810ED009A8}"/>
              </a:ext>
            </a:extLst>
          </p:cNvPr>
          <p:cNvSpPr/>
          <p:nvPr/>
        </p:nvSpPr>
        <p:spPr>
          <a:xfrm>
            <a:off x="6137715" y="1708195"/>
            <a:ext cx="5065853" cy="381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3" name="Rectangle 12">
            <a:extLst>
              <a:ext uri="{FF2B5EF4-FFF2-40B4-BE49-F238E27FC236}">
                <a16:creationId xmlns:a16="http://schemas.microsoft.com/office/drawing/2014/main" id="{6D9927FC-0ED1-4652-ABEC-392612B6A6C1}"/>
              </a:ext>
            </a:extLst>
          </p:cNvPr>
          <p:cNvSpPr/>
          <p:nvPr/>
        </p:nvSpPr>
        <p:spPr>
          <a:xfrm>
            <a:off x="968054" y="1698035"/>
            <a:ext cx="4978084" cy="4158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14" name="Rectangle 13">
            <a:extLst>
              <a:ext uri="{FF2B5EF4-FFF2-40B4-BE49-F238E27FC236}">
                <a16:creationId xmlns:a16="http://schemas.microsoft.com/office/drawing/2014/main" id="{48261AF1-7D6C-4BBC-81BC-A143BE2AE338}"/>
              </a:ext>
            </a:extLst>
          </p:cNvPr>
          <p:cNvSpPr/>
          <p:nvPr/>
        </p:nvSpPr>
        <p:spPr>
          <a:xfrm>
            <a:off x="6271609" y="3108302"/>
            <a:ext cx="4785351"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a:t>
            </a:r>
          </a:p>
        </p:txBody>
      </p:sp>
      <p:sp>
        <p:nvSpPr>
          <p:cNvPr id="15" name="Rectangle 14">
            <a:extLst>
              <a:ext uri="{FF2B5EF4-FFF2-40B4-BE49-F238E27FC236}">
                <a16:creationId xmlns:a16="http://schemas.microsoft.com/office/drawing/2014/main" id="{2FA22D03-61AE-47F9-A392-5D75794232F3}"/>
              </a:ext>
            </a:extLst>
          </p:cNvPr>
          <p:cNvSpPr/>
          <p:nvPr/>
        </p:nvSpPr>
        <p:spPr>
          <a:xfrm>
            <a:off x="6271610" y="2176027"/>
            <a:ext cx="4785351"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a:t>
            </a:r>
          </a:p>
        </p:txBody>
      </p:sp>
      <p:sp>
        <p:nvSpPr>
          <p:cNvPr id="16" name="Rectangle 15">
            <a:extLst>
              <a:ext uri="{FF2B5EF4-FFF2-40B4-BE49-F238E27FC236}">
                <a16:creationId xmlns:a16="http://schemas.microsoft.com/office/drawing/2014/main" id="{CF853EC7-1462-4B18-87C6-100986E5269B}"/>
              </a:ext>
            </a:extLst>
          </p:cNvPr>
          <p:cNvSpPr/>
          <p:nvPr/>
        </p:nvSpPr>
        <p:spPr>
          <a:xfrm>
            <a:off x="6271611" y="3471802"/>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a:t>
            </a:r>
          </a:p>
        </p:txBody>
      </p:sp>
      <p:sp>
        <p:nvSpPr>
          <p:cNvPr id="17" name="Rectangle 16">
            <a:extLst>
              <a:ext uri="{FF2B5EF4-FFF2-40B4-BE49-F238E27FC236}">
                <a16:creationId xmlns:a16="http://schemas.microsoft.com/office/drawing/2014/main" id="{AD2008CB-BFE6-466A-9AA9-F69EF12A504B}"/>
              </a:ext>
            </a:extLst>
          </p:cNvPr>
          <p:cNvSpPr/>
          <p:nvPr/>
        </p:nvSpPr>
        <p:spPr>
          <a:xfrm>
            <a:off x="6253138" y="3833601"/>
            <a:ext cx="4801933"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a:t>
            </a:r>
          </a:p>
        </p:txBody>
      </p:sp>
      <p:sp>
        <p:nvSpPr>
          <p:cNvPr id="18" name="Rectangle 17">
            <a:extLst>
              <a:ext uri="{FF2B5EF4-FFF2-40B4-BE49-F238E27FC236}">
                <a16:creationId xmlns:a16="http://schemas.microsoft.com/office/drawing/2014/main" id="{3391E1E2-03DA-4B4A-9DBB-D883CB8EED19}"/>
              </a:ext>
            </a:extLst>
          </p:cNvPr>
          <p:cNvSpPr/>
          <p:nvPr/>
        </p:nvSpPr>
        <p:spPr>
          <a:xfrm>
            <a:off x="6269719" y="2534721"/>
            <a:ext cx="4785352"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a:t>
            </a:r>
          </a:p>
        </p:txBody>
      </p:sp>
      <p:sp>
        <p:nvSpPr>
          <p:cNvPr id="19" name="Rectangle 18">
            <a:extLst>
              <a:ext uri="{FF2B5EF4-FFF2-40B4-BE49-F238E27FC236}">
                <a16:creationId xmlns:a16="http://schemas.microsoft.com/office/drawing/2014/main" id="{A3B4FF98-2451-4FC3-BBC3-5EC427DC869E}"/>
              </a:ext>
            </a:extLst>
          </p:cNvPr>
          <p:cNvSpPr/>
          <p:nvPr/>
        </p:nvSpPr>
        <p:spPr>
          <a:xfrm>
            <a:off x="1076644" y="3253949"/>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a:t>
            </a:r>
          </a:p>
        </p:txBody>
      </p:sp>
      <p:sp>
        <p:nvSpPr>
          <p:cNvPr id="20" name="Rectangle 19">
            <a:extLst>
              <a:ext uri="{FF2B5EF4-FFF2-40B4-BE49-F238E27FC236}">
                <a16:creationId xmlns:a16="http://schemas.microsoft.com/office/drawing/2014/main" id="{D412FAEE-02FA-4494-8473-ADB55AA5B7C7}"/>
              </a:ext>
            </a:extLst>
          </p:cNvPr>
          <p:cNvSpPr/>
          <p:nvPr/>
        </p:nvSpPr>
        <p:spPr>
          <a:xfrm>
            <a:off x="1066996" y="3626270"/>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a:t>
            </a:r>
          </a:p>
        </p:txBody>
      </p:sp>
      <p:sp>
        <p:nvSpPr>
          <p:cNvPr id="21" name="Rectangle 20">
            <a:extLst>
              <a:ext uri="{FF2B5EF4-FFF2-40B4-BE49-F238E27FC236}">
                <a16:creationId xmlns:a16="http://schemas.microsoft.com/office/drawing/2014/main" id="{CAEBCF79-A581-4E6A-9A4A-9C23B20B549A}"/>
              </a:ext>
            </a:extLst>
          </p:cNvPr>
          <p:cNvSpPr/>
          <p:nvPr/>
        </p:nvSpPr>
        <p:spPr>
          <a:xfrm>
            <a:off x="2202425" y="4597654"/>
            <a:ext cx="8546399" cy="197079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Assistance with independent living needs:</a:t>
            </a:r>
          </a:p>
          <a:p>
            <a:pPr lvl="2"/>
            <a:r>
              <a:rPr lang="en-US" sz="2400" dirty="0">
                <a:solidFill>
                  <a:schemeClr val="tx1"/>
                </a:solidFill>
              </a:rPr>
              <a:t>Caregiving, home delivered meals, transportation, housework, medication management, employment training and referrals for low income Medicare benefits </a:t>
            </a:r>
          </a:p>
        </p:txBody>
      </p:sp>
      <p:grpSp>
        <p:nvGrpSpPr>
          <p:cNvPr id="22" name="Group 21">
            <a:extLst>
              <a:ext uri="{FF2B5EF4-FFF2-40B4-BE49-F238E27FC236}">
                <a16:creationId xmlns:a16="http://schemas.microsoft.com/office/drawing/2014/main" id="{0033D0AE-A83A-4EA4-AB55-C8B421DFAC96}"/>
              </a:ext>
            </a:extLst>
          </p:cNvPr>
          <p:cNvGrpSpPr/>
          <p:nvPr/>
        </p:nvGrpSpPr>
        <p:grpSpPr>
          <a:xfrm>
            <a:off x="401383" y="4878592"/>
            <a:ext cx="1133342" cy="1107584"/>
            <a:chOff x="1339403" y="1983346"/>
            <a:chExt cx="1133341" cy="1107584"/>
          </a:xfrm>
        </p:grpSpPr>
        <p:sp>
          <p:nvSpPr>
            <p:cNvPr id="23" name="Oval 22">
              <a:extLst>
                <a:ext uri="{FF2B5EF4-FFF2-40B4-BE49-F238E27FC236}">
                  <a16:creationId xmlns:a16="http://schemas.microsoft.com/office/drawing/2014/main" id="{B0C0A2BA-6FC0-4BA7-A9BC-05C84B30CC20}"/>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05FC8723-E171-4E04-B753-2DF9B4712E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72410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21" y="124866"/>
            <a:ext cx="8001911" cy="1330593"/>
          </a:xfrm>
        </p:spPr>
        <p:txBody>
          <a:bodyPr>
            <a:normAutofit/>
          </a:bodyPr>
          <a:lstStyle/>
          <a:p>
            <a:r>
              <a:rPr lang="en-US" sz="4200" dirty="0"/>
              <a:t>Local Home Delivered Meal Service</a:t>
            </a:r>
            <a:br>
              <a:rPr lang="en-US" dirty="0"/>
            </a:br>
            <a:r>
              <a:rPr lang="en-US" sz="3200" dirty="0">
                <a:solidFill>
                  <a:schemeClr val="accent1">
                    <a:lumMod val="20000"/>
                    <a:lumOff val="80000"/>
                  </a:schemeClr>
                </a:solidFill>
              </a:rPr>
              <a:t>Helping Seniors Stay in their Homes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9475449"/>
              </p:ext>
            </p:extLst>
          </p:nvPr>
        </p:nvGraphicFramePr>
        <p:xfrm>
          <a:off x="205642" y="3780472"/>
          <a:ext cx="8243790" cy="2900768"/>
        </p:xfrm>
        <a:graphic>
          <a:graphicData uri="http://schemas.openxmlformats.org/drawingml/2006/table">
            <a:tbl>
              <a:tblPr firstRow="1" firstCol="1" bandRow="1"/>
              <a:tblGrid>
                <a:gridCol w="4032061">
                  <a:extLst>
                    <a:ext uri="{9D8B030D-6E8A-4147-A177-3AD203B41FA5}">
                      <a16:colId xmlns:a16="http://schemas.microsoft.com/office/drawing/2014/main" val="20000"/>
                    </a:ext>
                  </a:extLst>
                </a:gridCol>
                <a:gridCol w="4211729">
                  <a:extLst>
                    <a:ext uri="{9D8B030D-6E8A-4147-A177-3AD203B41FA5}">
                      <a16:colId xmlns:a16="http://schemas.microsoft.com/office/drawing/2014/main" val="20001"/>
                    </a:ext>
                  </a:extLst>
                </a:gridCol>
              </a:tblGrid>
              <a:tr h="31989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0873">
                <a:tc>
                  <a:txBody>
                    <a:bodyPr/>
                    <a:lstStyle/>
                    <a:p>
                      <a:pPr marL="0" marR="0">
                        <a:lnSpc>
                          <a:spcPct val="115000"/>
                        </a:lnSpc>
                        <a:spcBef>
                          <a:spcPts val="0"/>
                        </a:spcBef>
                        <a:spcAft>
                          <a:spcPts val="0"/>
                        </a:spcAft>
                      </a:pPr>
                      <a:r>
                        <a:rPr lang="en-US" sz="1800" dirty="0">
                          <a:effectLst/>
                          <a:latin typeface="Calibri"/>
                          <a:ea typeface="Calibri"/>
                          <a:cs typeface="Times New Roman"/>
                        </a:rPr>
                        <a:t>Provide</a:t>
                      </a:r>
                      <a:r>
                        <a:rPr lang="en-US" sz="1800" baseline="0" dirty="0">
                          <a:effectLst/>
                          <a:latin typeface="Calibri"/>
                          <a:ea typeface="Calibri"/>
                          <a:cs typeface="Times New Roman"/>
                        </a:rPr>
                        <a:t> a home delivered meal 5 or more days a week: may consist of hot, cold, frozen, dried, canned, fresh or supplemental foods.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0" u="sng" kern="1200" dirty="0">
                          <a:solidFill>
                            <a:schemeClr val="tx2"/>
                          </a:solidFill>
                          <a:effectLst/>
                          <a:latin typeface="+mn-lt"/>
                          <a:ea typeface="+mn-ea"/>
                          <a:cs typeface="+mn-cs"/>
                        </a:rPr>
                        <a:t>Southwest Idaho: AAA 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13 Home Delivered Meal Sites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Funds Distributed: $790,205</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1,181 Clients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836 were 75+ which is 71.0%</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955 had 2 or more ADLs which is 80.9%</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Meals Served: 180,203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Reimbursement Rate: $4.25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118847"/>
              </p:ext>
            </p:extLst>
          </p:nvPr>
        </p:nvGraphicFramePr>
        <p:xfrm>
          <a:off x="256668" y="1579311"/>
          <a:ext cx="4250042" cy="2064991"/>
        </p:xfrm>
        <a:graphic>
          <a:graphicData uri="http://schemas.openxmlformats.org/drawingml/2006/table">
            <a:tbl>
              <a:tblPr firstRow="1" firstCol="1" bandRow="1"/>
              <a:tblGrid>
                <a:gridCol w="4250042">
                  <a:extLst>
                    <a:ext uri="{9D8B030D-6E8A-4147-A177-3AD203B41FA5}">
                      <a16:colId xmlns:a16="http://schemas.microsoft.com/office/drawing/2014/main" val="20000"/>
                    </a:ext>
                  </a:extLst>
                </a:gridCol>
              </a:tblGrid>
              <a:tr h="4301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4793">
                <a:tc>
                  <a:txBody>
                    <a:bodyPr/>
                    <a:lstStyle/>
                    <a:p>
                      <a:pPr marL="0" marR="0" indent="0" algn="l">
                        <a:lnSpc>
                          <a:spcPct val="115000"/>
                        </a:lnSpc>
                        <a:spcBef>
                          <a:spcPts val="0"/>
                        </a:spcBef>
                        <a:spcAft>
                          <a:spcPts val="0"/>
                        </a:spcAft>
                        <a:buFontTx/>
                        <a:buNone/>
                      </a:pPr>
                      <a:r>
                        <a:rPr lang="en-US" sz="1800" dirty="0">
                          <a:solidFill>
                            <a:schemeClr val="tx1"/>
                          </a:solidFill>
                          <a:effectLst/>
                          <a:latin typeface="+mn-lt"/>
                          <a:ea typeface="Calibri"/>
                          <a:cs typeface="Times New Roman"/>
                        </a:rPr>
                        <a:t>Assessment Required</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Senior 60 years and older</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Homebound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Frail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Unable to safely prepare a 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4561538" y="1744062"/>
            <a:ext cx="3887894" cy="1968325"/>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solidFill>
                  <a:schemeClr val="tx1"/>
                </a:solidFill>
              </a:rPr>
              <a:t>94 Meal Sites </a:t>
            </a:r>
          </a:p>
          <a:p>
            <a:pPr marL="285750" indent="-285750">
              <a:buFontTx/>
              <a:buChar char="-"/>
            </a:pPr>
            <a:r>
              <a:rPr lang="en-US" dirty="0">
                <a:solidFill>
                  <a:schemeClr val="tx1"/>
                </a:solidFill>
              </a:rPr>
              <a:t>Expenditures: $2,341,255</a:t>
            </a:r>
          </a:p>
          <a:p>
            <a:pPr marL="285750" indent="-285750">
              <a:buFontTx/>
              <a:buChar char="-"/>
            </a:pPr>
            <a:r>
              <a:rPr lang="en-US" dirty="0">
                <a:solidFill>
                  <a:schemeClr val="tx1"/>
                </a:solidFill>
              </a:rPr>
              <a:t>4,213 Clients</a:t>
            </a:r>
          </a:p>
          <a:p>
            <a:pPr marL="285750" indent="-285750">
              <a:buFontTx/>
              <a:buChar char="-"/>
            </a:pPr>
            <a:r>
              <a:rPr lang="en-US" dirty="0">
                <a:solidFill>
                  <a:schemeClr val="tx1"/>
                </a:solidFill>
              </a:rPr>
              <a:t>2,845 were 75+/67.5%</a:t>
            </a:r>
          </a:p>
          <a:p>
            <a:pPr marL="285750" indent="-285750">
              <a:buFontTx/>
              <a:buChar char="-"/>
            </a:pPr>
            <a:r>
              <a:rPr lang="en-US" dirty="0">
                <a:solidFill>
                  <a:schemeClr val="tx1"/>
                </a:solidFill>
              </a:rPr>
              <a:t>2,899 had 2 or more ADLs/68.8%</a:t>
            </a:r>
          </a:p>
          <a:p>
            <a:pPr marL="285750" indent="-285750">
              <a:buFontTx/>
              <a:buChar char="-"/>
            </a:pPr>
            <a:r>
              <a:rPr lang="en-US" dirty="0">
                <a:solidFill>
                  <a:schemeClr val="tx1"/>
                </a:solidFill>
              </a:rPr>
              <a:t>583,520 meals served</a:t>
            </a:r>
          </a:p>
          <a:p>
            <a:pPr marL="285750" indent="-285750">
              <a:buFontTx/>
              <a:buChar char="-"/>
            </a:pPr>
            <a:r>
              <a:rPr lang="en-US" dirty="0">
                <a:solidFill>
                  <a:schemeClr val="tx1"/>
                </a:solidFill>
              </a:rPr>
              <a:t>Average Reimbursement rate: $3.77</a:t>
            </a:r>
          </a:p>
        </p:txBody>
      </p:sp>
      <p:grpSp>
        <p:nvGrpSpPr>
          <p:cNvPr id="9" name="Group 8">
            <a:extLst>
              <a:ext uri="{FF2B5EF4-FFF2-40B4-BE49-F238E27FC236}">
                <a16:creationId xmlns:a16="http://schemas.microsoft.com/office/drawing/2014/main" id="{47A15005-1ADF-4D28-AF31-263E851D304F}"/>
              </a:ext>
            </a:extLst>
          </p:cNvPr>
          <p:cNvGrpSpPr/>
          <p:nvPr/>
        </p:nvGrpSpPr>
        <p:grpSpPr>
          <a:xfrm>
            <a:off x="2858251" y="4952487"/>
            <a:ext cx="1133342" cy="1107584"/>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4" name="Picture 13">
            <a:extLst>
              <a:ext uri="{FF2B5EF4-FFF2-40B4-BE49-F238E27FC236}">
                <a16:creationId xmlns:a16="http://schemas.microsoft.com/office/drawing/2014/main" id="{BB984484-6B87-48D7-9003-A75E9DD09B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33137" y="207700"/>
            <a:ext cx="2439432" cy="1632385"/>
          </a:xfrm>
          <a:prstGeom prst="rect">
            <a:avLst/>
          </a:prstGeom>
        </p:spPr>
      </p:pic>
      <p:sp>
        <p:nvSpPr>
          <p:cNvPr id="12" name="Rectangle 11">
            <a:extLst>
              <a:ext uri="{FF2B5EF4-FFF2-40B4-BE49-F238E27FC236}">
                <a16:creationId xmlns:a16="http://schemas.microsoft.com/office/drawing/2014/main" id="{E32D03F0-7290-4452-AC43-A93D538F56DA}"/>
              </a:ext>
            </a:extLst>
          </p:cNvPr>
          <p:cNvSpPr/>
          <p:nvPr/>
        </p:nvSpPr>
        <p:spPr>
          <a:xfrm>
            <a:off x="4912376" y="1308562"/>
            <a:ext cx="3122074"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6" name="Rectangle 15">
            <a:extLst>
              <a:ext uri="{FF2B5EF4-FFF2-40B4-BE49-F238E27FC236}">
                <a16:creationId xmlns:a16="http://schemas.microsoft.com/office/drawing/2014/main" id="{34EE096A-6A03-4CA8-B970-06417EEA984F}"/>
              </a:ext>
            </a:extLst>
          </p:cNvPr>
          <p:cNvSpPr/>
          <p:nvPr/>
        </p:nvSpPr>
        <p:spPr>
          <a:xfrm>
            <a:off x="311495" y="16080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17B65C5B-B963-4C2E-AEB9-734B6410FD35}"/>
              </a:ext>
            </a:extLst>
          </p:cNvPr>
          <p:cNvSpPr/>
          <p:nvPr/>
        </p:nvSpPr>
        <p:spPr>
          <a:xfrm>
            <a:off x="237521" y="38091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3D759D22-B059-4B79-A898-9BCDB3546DFA}"/>
              </a:ext>
            </a:extLst>
          </p:cNvPr>
          <p:cNvSpPr/>
          <p:nvPr/>
        </p:nvSpPr>
        <p:spPr>
          <a:xfrm>
            <a:off x="4279164" y="380013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CDE160CC-75E8-4A0E-A55C-B789C149BA91}"/>
              </a:ext>
            </a:extLst>
          </p:cNvPr>
          <p:cNvSpPr/>
          <p:nvPr/>
        </p:nvSpPr>
        <p:spPr>
          <a:xfrm>
            <a:off x="4958103" y="134653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6C67BA7D-42F1-4654-87C2-83D579BBB1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5377" y="1827015"/>
            <a:ext cx="1511333" cy="13781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a:extLst>
              <a:ext uri="{FF2B5EF4-FFF2-40B4-BE49-F238E27FC236}">
                <a16:creationId xmlns:a16="http://schemas.microsoft.com/office/drawing/2014/main" id="{18BB6573-5505-4B42-B7E1-FCB0BB89F870}"/>
              </a:ext>
            </a:extLst>
          </p:cNvPr>
          <p:cNvGraphicFramePr>
            <a:graphicFrameLocks noGrp="1"/>
          </p:cNvGraphicFramePr>
          <p:nvPr>
            <p:extLst>
              <p:ext uri="{D42A27DB-BD31-4B8C-83A1-F6EECF244321}">
                <p14:modId xmlns:p14="http://schemas.microsoft.com/office/powerpoint/2010/main" val="1733561169"/>
              </p:ext>
            </p:extLst>
          </p:nvPr>
        </p:nvGraphicFramePr>
        <p:xfrm>
          <a:off x="8533755" y="1974430"/>
          <a:ext cx="3569753" cy="4693920"/>
        </p:xfrm>
        <a:graphic>
          <a:graphicData uri="http://schemas.openxmlformats.org/drawingml/2006/table">
            <a:tbl>
              <a:tblPr firstRow="1" bandRow="1">
                <a:tableStyleId>{5C22544A-7EE6-4342-B048-85BDC9FD1C3A}</a:tableStyleId>
              </a:tblPr>
              <a:tblGrid>
                <a:gridCol w="1908103">
                  <a:extLst>
                    <a:ext uri="{9D8B030D-6E8A-4147-A177-3AD203B41FA5}">
                      <a16:colId xmlns:a16="http://schemas.microsoft.com/office/drawing/2014/main" val="1741504967"/>
                    </a:ext>
                  </a:extLst>
                </a:gridCol>
                <a:gridCol w="796413">
                  <a:extLst>
                    <a:ext uri="{9D8B030D-6E8A-4147-A177-3AD203B41FA5}">
                      <a16:colId xmlns:a16="http://schemas.microsoft.com/office/drawing/2014/main" val="2730741257"/>
                    </a:ext>
                  </a:extLst>
                </a:gridCol>
                <a:gridCol w="865237">
                  <a:extLst>
                    <a:ext uri="{9D8B030D-6E8A-4147-A177-3AD203B41FA5}">
                      <a16:colId xmlns:a16="http://schemas.microsoft.com/office/drawing/2014/main" val="68662546"/>
                    </a:ext>
                  </a:extLst>
                </a:gridCol>
              </a:tblGrid>
              <a:tr h="325453">
                <a:tc>
                  <a:txBody>
                    <a:bodyPr/>
                    <a:lstStyle/>
                    <a:p>
                      <a:r>
                        <a:rPr lang="en-US" sz="1600" dirty="0"/>
                        <a:t>Senior Center</a:t>
                      </a:r>
                    </a:p>
                  </a:txBody>
                  <a:tcPr/>
                </a:tc>
                <a:tc>
                  <a:txBody>
                    <a:bodyPr/>
                    <a:lstStyle/>
                    <a:p>
                      <a:r>
                        <a:rPr lang="en-US" sz="1600" dirty="0"/>
                        <a:t>Clients</a:t>
                      </a:r>
                    </a:p>
                  </a:txBody>
                  <a:tcPr/>
                </a:tc>
                <a:tc>
                  <a:txBody>
                    <a:bodyPr/>
                    <a:lstStyle/>
                    <a:p>
                      <a:pPr algn="ctr"/>
                      <a:r>
                        <a:rPr lang="en-US" sz="1600" dirty="0"/>
                        <a:t>Meals</a:t>
                      </a:r>
                    </a:p>
                  </a:txBody>
                  <a:tcPr/>
                </a:tc>
                <a:extLst>
                  <a:ext uri="{0D108BD9-81ED-4DB2-BD59-A6C34878D82A}">
                    <a16:rowId xmlns:a16="http://schemas.microsoft.com/office/drawing/2014/main" val="182898379"/>
                  </a:ext>
                </a:extLst>
              </a:tr>
              <a:tr h="325453">
                <a:tc>
                  <a:txBody>
                    <a:bodyPr/>
                    <a:lstStyle/>
                    <a:p>
                      <a:r>
                        <a:rPr lang="en-US" sz="1600" dirty="0"/>
                        <a:t>Caldwell</a:t>
                      </a:r>
                    </a:p>
                  </a:txBody>
                  <a:tcPr/>
                </a:tc>
                <a:tc>
                  <a:txBody>
                    <a:bodyPr/>
                    <a:lstStyle/>
                    <a:p>
                      <a:pPr algn="ctr"/>
                      <a:r>
                        <a:rPr lang="en-US" sz="1600" dirty="0"/>
                        <a:t>125</a:t>
                      </a:r>
                    </a:p>
                  </a:txBody>
                  <a:tcPr/>
                </a:tc>
                <a:tc>
                  <a:txBody>
                    <a:bodyPr/>
                    <a:lstStyle/>
                    <a:p>
                      <a:pPr algn="ctr"/>
                      <a:r>
                        <a:rPr lang="en-US" sz="1600" dirty="0"/>
                        <a:t>20,893</a:t>
                      </a:r>
                    </a:p>
                  </a:txBody>
                  <a:tcPr/>
                </a:tc>
                <a:extLst>
                  <a:ext uri="{0D108BD9-81ED-4DB2-BD59-A6C34878D82A}">
                    <a16:rowId xmlns:a16="http://schemas.microsoft.com/office/drawing/2014/main" val="3453485633"/>
                  </a:ext>
                </a:extLst>
              </a:tr>
              <a:tr h="325453">
                <a:tc>
                  <a:txBody>
                    <a:bodyPr/>
                    <a:lstStyle/>
                    <a:p>
                      <a:r>
                        <a:rPr lang="en-US" sz="1600" dirty="0"/>
                        <a:t>Homedale </a:t>
                      </a:r>
                    </a:p>
                  </a:txBody>
                  <a:tcPr/>
                </a:tc>
                <a:tc>
                  <a:txBody>
                    <a:bodyPr/>
                    <a:lstStyle/>
                    <a:p>
                      <a:pPr algn="ctr"/>
                      <a:r>
                        <a:rPr lang="en-US" sz="1600" dirty="0"/>
                        <a:t>34</a:t>
                      </a:r>
                    </a:p>
                  </a:txBody>
                  <a:tcPr/>
                </a:tc>
                <a:tc>
                  <a:txBody>
                    <a:bodyPr/>
                    <a:lstStyle/>
                    <a:p>
                      <a:pPr algn="ctr"/>
                      <a:r>
                        <a:rPr lang="en-US" sz="1600" dirty="0"/>
                        <a:t>5,454</a:t>
                      </a:r>
                    </a:p>
                  </a:txBody>
                  <a:tcPr/>
                </a:tc>
                <a:extLst>
                  <a:ext uri="{0D108BD9-81ED-4DB2-BD59-A6C34878D82A}">
                    <a16:rowId xmlns:a16="http://schemas.microsoft.com/office/drawing/2014/main" val="3591929272"/>
                  </a:ext>
                </a:extLst>
              </a:tr>
              <a:tr h="325453">
                <a:tc>
                  <a:txBody>
                    <a:bodyPr/>
                    <a:lstStyle/>
                    <a:p>
                      <a:r>
                        <a:rPr lang="en-US" sz="1600" dirty="0" err="1"/>
                        <a:t>Marsing</a:t>
                      </a:r>
                      <a:endParaRPr lang="en-US" sz="1600" dirty="0"/>
                    </a:p>
                  </a:txBody>
                  <a:tcPr/>
                </a:tc>
                <a:tc>
                  <a:txBody>
                    <a:bodyPr/>
                    <a:lstStyle/>
                    <a:p>
                      <a:pPr algn="ctr"/>
                      <a:r>
                        <a:rPr lang="en-US" sz="1600" dirty="0"/>
                        <a:t>17</a:t>
                      </a:r>
                    </a:p>
                  </a:txBody>
                  <a:tcPr/>
                </a:tc>
                <a:tc>
                  <a:txBody>
                    <a:bodyPr/>
                    <a:lstStyle/>
                    <a:p>
                      <a:pPr algn="ctr"/>
                      <a:r>
                        <a:rPr lang="en-US" sz="1600" dirty="0"/>
                        <a:t>2,267</a:t>
                      </a:r>
                    </a:p>
                  </a:txBody>
                  <a:tcPr/>
                </a:tc>
                <a:extLst>
                  <a:ext uri="{0D108BD9-81ED-4DB2-BD59-A6C34878D82A}">
                    <a16:rowId xmlns:a16="http://schemas.microsoft.com/office/drawing/2014/main" val="1970485802"/>
                  </a:ext>
                </a:extLst>
              </a:tr>
              <a:tr h="325453">
                <a:tc>
                  <a:txBody>
                    <a:bodyPr/>
                    <a:lstStyle/>
                    <a:p>
                      <a:r>
                        <a:rPr lang="en-US" sz="1600" dirty="0"/>
                        <a:t>McCall</a:t>
                      </a:r>
                    </a:p>
                  </a:txBody>
                  <a:tcPr/>
                </a:tc>
                <a:tc>
                  <a:txBody>
                    <a:bodyPr/>
                    <a:lstStyle/>
                    <a:p>
                      <a:pPr algn="ctr"/>
                      <a:r>
                        <a:rPr lang="en-US" sz="1600" dirty="0"/>
                        <a:t>2</a:t>
                      </a:r>
                    </a:p>
                  </a:txBody>
                  <a:tcPr/>
                </a:tc>
                <a:tc>
                  <a:txBody>
                    <a:bodyPr/>
                    <a:lstStyle/>
                    <a:p>
                      <a:pPr algn="ctr"/>
                      <a:r>
                        <a:rPr lang="en-US" sz="1600" dirty="0"/>
                        <a:t>463</a:t>
                      </a:r>
                    </a:p>
                  </a:txBody>
                  <a:tcPr/>
                </a:tc>
                <a:extLst>
                  <a:ext uri="{0D108BD9-81ED-4DB2-BD59-A6C34878D82A}">
                    <a16:rowId xmlns:a16="http://schemas.microsoft.com/office/drawing/2014/main" val="3605325998"/>
                  </a:ext>
                </a:extLst>
              </a:tr>
              <a:tr h="325453">
                <a:tc>
                  <a:txBody>
                    <a:bodyPr/>
                    <a:lstStyle/>
                    <a:p>
                      <a:r>
                        <a:rPr lang="en-US" sz="1600" dirty="0"/>
                        <a:t>Metro Meals Wheels</a:t>
                      </a:r>
                    </a:p>
                  </a:txBody>
                  <a:tcPr/>
                </a:tc>
                <a:tc>
                  <a:txBody>
                    <a:bodyPr/>
                    <a:lstStyle/>
                    <a:p>
                      <a:pPr algn="ctr"/>
                      <a:r>
                        <a:rPr lang="en-US" sz="1600" dirty="0"/>
                        <a:t>509</a:t>
                      </a:r>
                    </a:p>
                  </a:txBody>
                  <a:tcPr/>
                </a:tc>
                <a:tc>
                  <a:txBody>
                    <a:bodyPr/>
                    <a:lstStyle/>
                    <a:p>
                      <a:pPr algn="ctr"/>
                      <a:r>
                        <a:rPr lang="en-US" sz="1600" dirty="0"/>
                        <a:t>77,453</a:t>
                      </a:r>
                    </a:p>
                  </a:txBody>
                  <a:tcPr/>
                </a:tc>
                <a:extLst>
                  <a:ext uri="{0D108BD9-81ED-4DB2-BD59-A6C34878D82A}">
                    <a16:rowId xmlns:a16="http://schemas.microsoft.com/office/drawing/2014/main" val="3151605642"/>
                  </a:ext>
                </a:extLst>
              </a:tr>
              <a:tr h="325453">
                <a:tc>
                  <a:txBody>
                    <a:bodyPr/>
                    <a:lstStyle/>
                    <a:p>
                      <a:r>
                        <a:rPr lang="en-US" sz="1600" dirty="0"/>
                        <a:t>Mom’s Meals</a:t>
                      </a:r>
                    </a:p>
                  </a:txBody>
                  <a:tcPr/>
                </a:tc>
                <a:tc>
                  <a:txBody>
                    <a:bodyPr/>
                    <a:lstStyle/>
                    <a:p>
                      <a:pPr algn="ctr"/>
                      <a:r>
                        <a:rPr lang="en-US" sz="1600" dirty="0"/>
                        <a:t>39</a:t>
                      </a:r>
                    </a:p>
                  </a:txBody>
                  <a:tcPr/>
                </a:tc>
                <a:tc>
                  <a:txBody>
                    <a:bodyPr/>
                    <a:lstStyle/>
                    <a:p>
                      <a:pPr algn="ctr"/>
                      <a:r>
                        <a:rPr lang="en-US" sz="1600" dirty="0"/>
                        <a:t>4,663</a:t>
                      </a:r>
                    </a:p>
                  </a:txBody>
                  <a:tcPr/>
                </a:tc>
                <a:extLst>
                  <a:ext uri="{0D108BD9-81ED-4DB2-BD59-A6C34878D82A}">
                    <a16:rowId xmlns:a16="http://schemas.microsoft.com/office/drawing/2014/main" val="2504596006"/>
                  </a:ext>
                </a:extLst>
              </a:tr>
              <a:tr h="325453">
                <a:tc>
                  <a:txBody>
                    <a:bodyPr/>
                    <a:lstStyle/>
                    <a:p>
                      <a:r>
                        <a:rPr lang="en-US" sz="1600" dirty="0"/>
                        <a:t>Mountain Home</a:t>
                      </a:r>
                    </a:p>
                  </a:txBody>
                  <a:tcPr/>
                </a:tc>
                <a:tc>
                  <a:txBody>
                    <a:bodyPr/>
                    <a:lstStyle/>
                    <a:p>
                      <a:pPr algn="ctr"/>
                      <a:r>
                        <a:rPr lang="en-US" sz="1600" dirty="0"/>
                        <a:t>78</a:t>
                      </a:r>
                    </a:p>
                  </a:txBody>
                  <a:tcPr/>
                </a:tc>
                <a:tc>
                  <a:txBody>
                    <a:bodyPr/>
                    <a:lstStyle/>
                    <a:p>
                      <a:pPr algn="ctr"/>
                      <a:r>
                        <a:rPr lang="en-US" sz="1600" dirty="0"/>
                        <a:t>9,567</a:t>
                      </a:r>
                    </a:p>
                  </a:txBody>
                  <a:tcPr/>
                </a:tc>
                <a:extLst>
                  <a:ext uri="{0D108BD9-81ED-4DB2-BD59-A6C34878D82A}">
                    <a16:rowId xmlns:a16="http://schemas.microsoft.com/office/drawing/2014/main" val="2857229780"/>
                  </a:ext>
                </a:extLst>
              </a:tr>
              <a:tr h="325453">
                <a:tc>
                  <a:txBody>
                    <a:bodyPr/>
                    <a:lstStyle/>
                    <a:p>
                      <a:r>
                        <a:rPr lang="en-US" sz="1600" dirty="0"/>
                        <a:t>New Plymouth</a:t>
                      </a:r>
                    </a:p>
                  </a:txBody>
                  <a:tcPr/>
                </a:tc>
                <a:tc>
                  <a:txBody>
                    <a:bodyPr/>
                    <a:lstStyle/>
                    <a:p>
                      <a:pPr algn="ctr"/>
                      <a:r>
                        <a:rPr lang="en-US" sz="1600" dirty="0"/>
                        <a:t>18</a:t>
                      </a:r>
                    </a:p>
                  </a:txBody>
                  <a:tcPr/>
                </a:tc>
                <a:tc>
                  <a:txBody>
                    <a:bodyPr/>
                    <a:lstStyle/>
                    <a:p>
                      <a:pPr algn="ctr"/>
                      <a:r>
                        <a:rPr lang="en-US" sz="1600" dirty="0"/>
                        <a:t>2,999</a:t>
                      </a:r>
                    </a:p>
                  </a:txBody>
                  <a:tcPr/>
                </a:tc>
                <a:extLst>
                  <a:ext uri="{0D108BD9-81ED-4DB2-BD59-A6C34878D82A}">
                    <a16:rowId xmlns:a16="http://schemas.microsoft.com/office/drawing/2014/main" val="1668277705"/>
                  </a:ext>
                </a:extLst>
              </a:tr>
              <a:tr h="325453">
                <a:tc>
                  <a:txBody>
                    <a:bodyPr/>
                    <a:lstStyle/>
                    <a:p>
                      <a:r>
                        <a:rPr lang="en-US" sz="1600" dirty="0"/>
                        <a:t>Parma</a:t>
                      </a:r>
                    </a:p>
                  </a:txBody>
                  <a:tcPr/>
                </a:tc>
                <a:tc>
                  <a:txBody>
                    <a:bodyPr/>
                    <a:lstStyle/>
                    <a:p>
                      <a:pPr algn="ctr"/>
                      <a:r>
                        <a:rPr lang="en-US" sz="1600" dirty="0"/>
                        <a:t>11</a:t>
                      </a:r>
                    </a:p>
                  </a:txBody>
                  <a:tcPr/>
                </a:tc>
                <a:tc>
                  <a:txBody>
                    <a:bodyPr/>
                    <a:lstStyle/>
                    <a:p>
                      <a:pPr algn="ctr"/>
                      <a:r>
                        <a:rPr lang="en-US" sz="1600" dirty="0"/>
                        <a:t>2,184</a:t>
                      </a:r>
                    </a:p>
                  </a:txBody>
                  <a:tcPr/>
                </a:tc>
                <a:extLst>
                  <a:ext uri="{0D108BD9-81ED-4DB2-BD59-A6C34878D82A}">
                    <a16:rowId xmlns:a16="http://schemas.microsoft.com/office/drawing/2014/main" val="2833387786"/>
                  </a:ext>
                </a:extLst>
              </a:tr>
              <a:tr h="325453">
                <a:tc>
                  <a:txBody>
                    <a:bodyPr/>
                    <a:lstStyle/>
                    <a:p>
                      <a:r>
                        <a:rPr lang="en-US" sz="1600" dirty="0"/>
                        <a:t>Payette</a:t>
                      </a:r>
                    </a:p>
                  </a:txBody>
                  <a:tcPr/>
                </a:tc>
                <a:tc>
                  <a:txBody>
                    <a:bodyPr/>
                    <a:lstStyle/>
                    <a:p>
                      <a:pPr algn="ctr"/>
                      <a:r>
                        <a:rPr lang="en-US" sz="1600" dirty="0"/>
                        <a:t>74</a:t>
                      </a:r>
                    </a:p>
                  </a:txBody>
                  <a:tcPr/>
                </a:tc>
                <a:tc>
                  <a:txBody>
                    <a:bodyPr/>
                    <a:lstStyle/>
                    <a:p>
                      <a:pPr algn="ctr"/>
                      <a:r>
                        <a:rPr lang="en-US" sz="1600" dirty="0"/>
                        <a:t>11,763</a:t>
                      </a:r>
                    </a:p>
                  </a:txBody>
                  <a:tcPr/>
                </a:tc>
                <a:extLst>
                  <a:ext uri="{0D108BD9-81ED-4DB2-BD59-A6C34878D82A}">
                    <a16:rowId xmlns:a16="http://schemas.microsoft.com/office/drawing/2014/main" val="306315780"/>
                  </a:ext>
                </a:extLst>
              </a:tr>
              <a:tr h="325453">
                <a:tc>
                  <a:txBody>
                    <a:bodyPr/>
                    <a:lstStyle/>
                    <a:p>
                      <a:r>
                        <a:rPr lang="en-US" sz="1600" dirty="0"/>
                        <a:t>Saint Alphonsus</a:t>
                      </a:r>
                    </a:p>
                  </a:txBody>
                  <a:tcPr/>
                </a:tc>
                <a:tc>
                  <a:txBody>
                    <a:bodyPr/>
                    <a:lstStyle/>
                    <a:p>
                      <a:pPr algn="ctr"/>
                      <a:r>
                        <a:rPr lang="en-US" sz="1600" dirty="0"/>
                        <a:t>236</a:t>
                      </a:r>
                    </a:p>
                  </a:txBody>
                  <a:tcPr/>
                </a:tc>
                <a:tc>
                  <a:txBody>
                    <a:bodyPr/>
                    <a:lstStyle/>
                    <a:p>
                      <a:pPr algn="ctr"/>
                      <a:r>
                        <a:rPr lang="en-US" sz="1600" dirty="0"/>
                        <a:t>33,608</a:t>
                      </a:r>
                    </a:p>
                  </a:txBody>
                  <a:tcPr/>
                </a:tc>
                <a:extLst>
                  <a:ext uri="{0D108BD9-81ED-4DB2-BD59-A6C34878D82A}">
                    <a16:rowId xmlns:a16="http://schemas.microsoft.com/office/drawing/2014/main" val="2213620801"/>
                  </a:ext>
                </a:extLst>
              </a:tr>
              <a:tr h="325453">
                <a:tc>
                  <a:txBody>
                    <a:bodyPr/>
                    <a:lstStyle/>
                    <a:p>
                      <a:r>
                        <a:rPr lang="en-US" sz="1600" dirty="0"/>
                        <a:t>Three Island</a:t>
                      </a:r>
                    </a:p>
                  </a:txBody>
                  <a:tcPr/>
                </a:tc>
                <a:tc>
                  <a:txBody>
                    <a:bodyPr/>
                    <a:lstStyle/>
                    <a:p>
                      <a:pPr algn="ctr"/>
                      <a:r>
                        <a:rPr lang="en-US" sz="1600" dirty="0"/>
                        <a:t>14</a:t>
                      </a:r>
                    </a:p>
                  </a:txBody>
                  <a:tcPr/>
                </a:tc>
                <a:tc>
                  <a:txBody>
                    <a:bodyPr/>
                    <a:lstStyle/>
                    <a:p>
                      <a:pPr algn="ctr"/>
                      <a:r>
                        <a:rPr lang="en-US" sz="1600" dirty="0"/>
                        <a:t>2,227</a:t>
                      </a:r>
                    </a:p>
                  </a:txBody>
                  <a:tcPr/>
                </a:tc>
                <a:extLst>
                  <a:ext uri="{0D108BD9-81ED-4DB2-BD59-A6C34878D82A}">
                    <a16:rowId xmlns:a16="http://schemas.microsoft.com/office/drawing/2014/main" val="3319383509"/>
                  </a:ext>
                </a:extLst>
              </a:tr>
              <a:tr h="325453">
                <a:tc>
                  <a:txBody>
                    <a:bodyPr/>
                    <a:lstStyle/>
                    <a:p>
                      <a:r>
                        <a:rPr lang="en-US" sz="1600" dirty="0"/>
                        <a:t>Weiser</a:t>
                      </a:r>
                    </a:p>
                  </a:txBody>
                  <a:tcPr/>
                </a:tc>
                <a:tc>
                  <a:txBody>
                    <a:bodyPr/>
                    <a:lstStyle/>
                    <a:p>
                      <a:pPr algn="ctr"/>
                      <a:r>
                        <a:rPr lang="en-US" sz="1600" dirty="0"/>
                        <a:t>46</a:t>
                      </a:r>
                    </a:p>
                  </a:txBody>
                  <a:tcPr/>
                </a:tc>
                <a:tc>
                  <a:txBody>
                    <a:bodyPr/>
                    <a:lstStyle/>
                    <a:p>
                      <a:pPr algn="ctr"/>
                      <a:r>
                        <a:rPr lang="en-US" sz="1600" dirty="0"/>
                        <a:t>6,662</a:t>
                      </a:r>
                    </a:p>
                  </a:txBody>
                  <a:tcPr/>
                </a:tc>
                <a:extLst>
                  <a:ext uri="{0D108BD9-81ED-4DB2-BD59-A6C34878D82A}">
                    <a16:rowId xmlns:a16="http://schemas.microsoft.com/office/drawing/2014/main" val="626971987"/>
                  </a:ext>
                </a:extLst>
              </a:tr>
            </a:tbl>
          </a:graphicData>
        </a:graphic>
      </p:graphicFrame>
      <p:sp>
        <p:nvSpPr>
          <p:cNvPr id="23" name="Rectangle 22">
            <a:extLst>
              <a:ext uri="{FF2B5EF4-FFF2-40B4-BE49-F238E27FC236}">
                <a16:creationId xmlns:a16="http://schemas.microsoft.com/office/drawing/2014/main" id="{6FDA8F53-86EB-4E21-8192-2BA746B010CB}"/>
              </a:ext>
            </a:extLst>
          </p:cNvPr>
          <p:cNvSpPr/>
          <p:nvPr/>
        </p:nvSpPr>
        <p:spPr>
          <a:xfrm>
            <a:off x="247353" y="6081621"/>
            <a:ext cx="3960853" cy="5661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0" name="Rectangle 19">
            <a:extLst>
              <a:ext uri="{FF2B5EF4-FFF2-40B4-BE49-F238E27FC236}">
                <a16:creationId xmlns:a16="http://schemas.microsoft.com/office/drawing/2014/main" id="{C402D63D-1EEC-4CA0-B471-9651B27E8FAE}"/>
              </a:ext>
            </a:extLst>
          </p:cNvPr>
          <p:cNvSpPr/>
          <p:nvPr/>
        </p:nvSpPr>
        <p:spPr>
          <a:xfrm>
            <a:off x="260218" y="609145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3818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140960"/>
            <a:ext cx="8875991" cy="1325562"/>
          </a:xfrm>
        </p:spPr>
        <p:txBody>
          <a:bodyPr>
            <a:normAutofit/>
          </a:bodyPr>
          <a:lstStyle/>
          <a:p>
            <a:r>
              <a:rPr lang="en-US" dirty="0"/>
              <a:t>Local In-home Service: Homemaker</a:t>
            </a:r>
            <a:br>
              <a:rPr lang="en-US" dirty="0"/>
            </a:br>
            <a:r>
              <a:rPr lang="en-US" sz="3600" dirty="0"/>
              <a:t>Maintaining Independence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3928458"/>
              </p:ext>
            </p:extLst>
          </p:nvPr>
        </p:nvGraphicFramePr>
        <p:xfrm>
          <a:off x="4907518" y="2744605"/>
          <a:ext cx="7113213" cy="2613721"/>
        </p:xfrm>
        <a:graphic>
          <a:graphicData uri="http://schemas.openxmlformats.org/drawingml/2006/table">
            <a:tbl>
              <a:tblPr firstRow="1" firstCol="1" bandRow="1"/>
              <a:tblGrid>
                <a:gridCol w="2535501">
                  <a:extLst>
                    <a:ext uri="{9D8B030D-6E8A-4147-A177-3AD203B41FA5}">
                      <a16:colId xmlns:a16="http://schemas.microsoft.com/office/drawing/2014/main" val="20000"/>
                    </a:ext>
                  </a:extLst>
                </a:gridCol>
                <a:gridCol w="4577712">
                  <a:extLst>
                    <a:ext uri="{9D8B030D-6E8A-4147-A177-3AD203B41FA5}">
                      <a16:colId xmlns:a16="http://schemas.microsoft.com/office/drawing/2014/main" val="20001"/>
                    </a:ext>
                  </a:extLst>
                </a:gridCol>
              </a:tblGrid>
              <a:tr h="34610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67616">
                <a:tc>
                  <a:txBody>
                    <a:bodyPr/>
                    <a:lstStyle/>
                    <a:p>
                      <a:pPr marL="0" marR="0">
                        <a:lnSpc>
                          <a:spcPct val="115000"/>
                        </a:lnSpc>
                        <a:spcBef>
                          <a:spcPts val="0"/>
                        </a:spcBef>
                        <a:spcAft>
                          <a:spcPts val="0"/>
                        </a:spcAft>
                      </a:pPr>
                      <a:r>
                        <a:rPr lang="en-US" sz="1800" dirty="0">
                          <a:effectLst/>
                          <a:latin typeface="Calibri"/>
                          <a:ea typeface="Calibri"/>
                          <a:cs typeface="Times New Roman"/>
                        </a:rPr>
                        <a:t>Provides</a:t>
                      </a:r>
                      <a:r>
                        <a:rPr lang="en-US" sz="1800" baseline="0" dirty="0">
                          <a:effectLst/>
                          <a:latin typeface="Calibri"/>
                          <a:ea typeface="Calibri"/>
                          <a:cs typeface="Times New Roman"/>
                        </a:rPr>
                        <a:t> h</a:t>
                      </a:r>
                      <a:r>
                        <a:rPr lang="en-US" sz="1800" dirty="0">
                          <a:effectLst/>
                          <a:latin typeface="Calibri"/>
                          <a:ea typeface="Calibri"/>
                          <a:cs typeface="Times New Roman"/>
                        </a:rPr>
                        <a:t>ousekeeping,</a:t>
                      </a:r>
                      <a:r>
                        <a:rPr lang="en-US" sz="1800" baseline="0" dirty="0">
                          <a:effectLst/>
                          <a:latin typeface="Calibri"/>
                          <a:ea typeface="Calibri"/>
                          <a:cs typeface="Times New Roman"/>
                        </a:rPr>
                        <a:t> meal planning and preparation, personal errands, bill paying and medication management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Southwest Idaho: AAA 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$ 184,713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12,374 hours = $14.93 per hour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344 Clients = Annually 36 hours per client</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50.6% are 75 and older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84.9% have 2 or more ADLs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Annually, $537 per 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49003428"/>
              </p:ext>
            </p:extLst>
          </p:nvPr>
        </p:nvGraphicFramePr>
        <p:xfrm>
          <a:off x="309876" y="1407530"/>
          <a:ext cx="5491155" cy="1285603"/>
        </p:xfrm>
        <a:graphic>
          <a:graphicData uri="http://schemas.openxmlformats.org/drawingml/2006/table">
            <a:tbl>
              <a:tblPr firstRow="1" firstCol="1" bandRow="1"/>
              <a:tblGrid>
                <a:gridCol w="5491155">
                  <a:extLst>
                    <a:ext uri="{9D8B030D-6E8A-4147-A177-3AD203B41FA5}">
                      <a16:colId xmlns:a16="http://schemas.microsoft.com/office/drawing/2014/main" val="20000"/>
                    </a:ext>
                  </a:extLst>
                </a:gridCol>
              </a:tblGrid>
              <a:tr h="23611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88677">
                <a:tc>
                  <a:txBody>
                    <a:bodyPr/>
                    <a:lstStyle/>
                    <a:p>
                      <a:pPr marL="0" marR="0" algn="l">
                        <a:lnSpc>
                          <a:spcPct val="115000"/>
                        </a:lnSpc>
                        <a:spcBef>
                          <a:spcPts val="0"/>
                        </a:spcBef>
                        <a:spcAft>
                          <a:spcPts val="0"/>
                        </a:spcAft>
                      </a:pPr>
                      <a:r>
                        <a:rPr lang="en-US" sz="1800" b="1" u="sng" dirty="0">
                          <a:effectLst/>
                          <a:latin typeface="Calibri"/>
                          <a:ea typeface="Calibri"/>
                          <a:cs typeface="Times New Roman"/>
                        </a:rPr>
                        <a:t>Assessment Required:</a:t>
                      </a:r>
                    </a:p>
                    <a:p>
                      <a:pPr marL="0" marR="0" algn="l">
                        <a:lnSpc>
                          <a:spcPct val="115000"/>
                        </a:lnSpc>
                        <a:spcBef>
                          <a:spcPts val="0"/>
                        </a:spcBef>
                        <a:spcAft>
                          <a:spcPts val="0"/>
                        </a:spcAft>
                      </a:pPr>
                      <a:r>
                        <a:rPr lang="en-US" sz="1800" dirty="0">
                          <a:effectLst/>
                          <a:latin typeface="Calibri"/>
                          <a:ea typeface="Calibri"/>
                          <a:cs typeface="Times New Roman"/>
                        </a:rPr>
                        <a:t>- Senior</a:t>
                      </a:r>
                      <a:r>
                        <a:rPr lang="en-US" sz="1800" baseline="0" dirty="0">
                          <a:effectLst/>
                          <a:latin typeface="Calibri"/>
                          <a:ea typeface="Calibri"/>
                          <a:cs typeface="Times New Roman"/>
                        </a:rPr>
                        <a:t> 60 years and older that has physical barriers preventing from maintaining a clean home environment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04D6B1D-8F24-4606-99B1-F40E5F937792}"/>
              </a:ext>
            </a:extLst>
          </p:cNvPr>
          <p:cNvSpPr/>
          <p:nvPr/>
        </p:nvSpPr>
        <p:spPr>
          <a:xfrm>
            <a:off x="8563428" y="706082"/>
            <a:ext cx="3457303" cy="19639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t>Expenditures: $700,329</a:t>
            </a:r>
          </a:p>
          <a:p>
            <a:pPr marL="285750" indent="-285750">
              <a:buFontTx/>
              <a:buChar char="-"/>
            </a:pPr>
            <a:r>
              <a:rPr lang="en-US" dirty="0"/>
              <a:t>45,777 hours = $15.30 per hour</a:t>
            </a:r>
          </a:p>
          <a:p>
            <a:pPr marL="285750" indent="-285750">
              <a:buFontTx/>
              <a:buChar char="-"/>
            </a:pPr>
            <a:r>
              <a:rPr lang="en-US" dirty="0"/>
              <a:t>1,313 Clients = Annually 35 hours per client</a:t>
            </a:r>
          </a:p>
          <a:p>
            <a:pPr marL="285750" indent="-285750">
              <a:buFontTx/>
              <a:buChar char="-"/>
            </a:pPr>
            <a:r>
              <a:rPr lang="en-US" dirty="0">
                <a:solidFill>
                  <a:schemeClr val="tx1"/>
                </a:solidFill>
              </a:rPr>
              <a:t>59.3% </a:t>
            </a:r>
            <a:r>
              <a:rPr lang="en-US" dirty="0"/>
              <a:t>are 75 and older</a:t>
            </a:r>
          </a:p>
          <a:p>
            <a:pPr marL="285750" indent="-285750">
              <a:buFontTx/>
              <a:buChar char="-"/>
            </a:pPr>
            <a:r>
              <a:rPr lang="en-US" dirty="0">
                <a:solidFill>
                  <a:schemeClr val="tx1"/>
                </a:solidFill>
              </a:rPr>
              <a:t>77.9% </a:t>
            </a:r>
            <a:r>
              <a:rPr lang="en-US" dirty="0"/>
              <a:t>have 2 or more ADLs</a:t>
            </a:r>
          </a:p>
          <a:p>
            <a:pPr marL="285750" indent="-285750">
              <a:buFontTx/>
              <a:buChar char="-"/>
            </a:pPr>
            <a:r>
              <a:rPr lang="en-US" dirty="0"/>
              <a:t>Annually, $533 per client</a:t>
            </a:r>
          </a:p>
        </p:txBody>
      </p:sp>
      <p:sp>
        <p:nvSpPr>
          <p:cNvPr id="9" name="Rectangle 8">
            <a:extLst>
              <a:ext uri="{FF2B5EF4-FFF2-40B4-BE49-F238E27FC236}">
                <a16:creationId xmlns:a16="http://schemas.microsoft.com/office/drawing/2014/main" id="{DC9FB1FA-B27C-4185-A38D-B1A27C88FEDF}"/>
              </a:ext>
            </a:extLst>
          </p:cNvPr>
          <p:cNvSpPr/>
          <p:nvPr/>
        </p:nvSpPr>
        <p:spPr>
          <a:xfrm>
            <a:off x="326905" y="4067855"/>
            <a:ext cx="1676400" cy="12247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Activities of Daily Living (ADLs)</a:t>
            </a:r>
          </a:p>
        </p:txBody>
      </p:sp>
      <p:grpSp>
        <p:nvGrpSpPr>
          <p:cNvPr id="10" name="Group 9">
            <a:extLst>
              <a:ext uri="{FF2B5EF4-FFF2-40B4-BE49-F238E27FC236}">
                <a16:creationId xmlns:a16="http://schemas.microsoft.com/office/drawing/2014/main" id="{9CD3377B-85BC-44A7-A3A9-E3F8495C96F9}"/>
              </a:ext>
            </a:extLst>
          </p:cNvPr>
          <p:cNvGrpSpPr/>
          <p:nvPr/>
        </p:nvGrpSpPr>
        <p:grpSpPr>
          <a:xfrm>
            <a:off x="10704269" y="4656384"/>
            <a:ext cx="1133342" cy="1107584"/>
            <a:chOff x="1339403" y="1983346"/>
            <a:chExt cx="1133341" cy="1107584"/>
          </a:xfrm>
        </p:grpSpPr>
        <p:sp>
          <p:nvSpPr>
            <p:cNvPr id="11" name="Oval 10">
              <a:extLst>
                <a:ext uri="{FF2B5EF4-FFF2-40B4-BE49-F238E27FC236}">
                  <a16:creationId xmlns:a16="http://schemas.microsoft.com/office/drawing/2014/main" id="{2EF7B608-D030-498D-9C55-8298F0191FE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8243AE3F-CC1F-497B-9BE8-0D1238C3ED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3" name="Picture 12">
            <a:extLst>
              <a:ext uri="{FF2B5EF4-FFF2-40B4-BE49-F238E27FC236}">
                <a16:creationId xmlns:a16="http://schemas.microsoft.com/office/drawing/2014/main" id="{237CF799-4320-4E0C-93AA-FC028F3C3615}"/>
              </a:ext>
            </a:extLst>
          </p:cNvPr>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05886" y="3372086"/>
            <a:ext cx="2470411" cy="1976406"/>
          </a:xfrm>
          <a:prstGeom prst="rect">
            <a:avLst/>
          </a:prstGeom>
        </p:spPr>
      </p:pic>
      <p:sp>
        <p:nvSpPr>
          <p:cNvPr id="25" name="Rectangle 24">
            <a:extLst>
              <a:ext uri="{FF2B5EF4-FFF2-40B4-BE49-F238E27FC236}">
                <a16:creationId xmlns:a16="http://schemas.microsoft.com/office/drawing/2014/main" id="{7AD67D15-0DD2-4AAC-A34E-AFBC20D224E7}"/>
              </a:ext>
            </a:extLst>
          </p:cNvPr>
          <p:cNvSpPr/>
          <p:nvPr/>
        </p:nvSpPr>
        <p:spPr>
          <a:xfrm>
            <a:off x="310944" y="5412008"/>
            <a:ext cx="1675333" cy="122762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Instruments of Activities of Daily Living (IADLs)</a:t>
            </a:r>
          </a:p>
        </p:txBody>
      </p:sp>
      <p:sp>
        <p:nvSpPr>
          <p:cNvPr id="46" name="Rectangle 45">
            <a:extLst>
              <a:ext uri="{FF2B5EF4-FFF2-40B4-BE49-F238E27FC236}">
                <a16:creationId xmlns:a16="http://schemas.microsoft.com/office/drawing/2014/main" id="{498A68C4-6446-40E7-ACEE-4E4BF1E31A37}"/>
              </a:ext>
            </a:extLst>
          </p:cNvPr>
          <p:cNvSpPr/>
          <p:nvPr/>
        </p:nvSpPr>
        <p:spPr>
          <a:xfrm>
            <a:off x="2196054" y="5453416"/>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Preparing a meal</a:t>
            </a:r>
          </a:p>
        </p:txBody>
      </p:sp>
      <p:sp>
        <p:nvSpPr>
          <p:cNvPr id="47" name="Rectangle 46">
            <a:extLst>
              <a:ext uri="{FF2B5EF4-FFF2-40B4-BE49-F238E27FC236}">
                <a16:creationId xmlns:a16="http://schemas.microsoft.com/office/drawing/2014/main" id="{AC056B19-8AA9-419B-97D3-D64FB2DA03A2}"/>
              </a:ext>
            </a:extLst>
          </p:cNvPr>
          <p:cNvSpPr/>
          <p:nvPr/>
        </p:nvSpPr>
        <p:spPr>
          <a:xfrm>
            <a:off x="2196054" y="5753584"/>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Able to drive</a:t>
            </a:r>
          </a:p>
        </p:txBody>
      </p:sp>
      <p:sp>
        <p:nvSpPr>
          <p:cNvPr id="48" name="Rectangle 47">
            <a:extLst>
              <a:ext uri="{FF2B5EF4-FFF2-40B4-BE49-F238E27FC236}">
                <a16:creationId xmlns:a16="http://schemas.microsoft.com/office/drawing/2014/main" id="{E942C5C3-0AA7-43EB-AFEB-0ABF58E27D8C}"/>
              </a:ext>
            </a:extLst>
          </p:cNvPr>
          <p:cNvSpPr/>
          <p:nvPr/>
        </p:nvSpPr>
        <p:spPr>
          <a:xfrm>
            <a:off x="2196054" y="6043918"/>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Managing money</a:t>
            </a:r>
          </a:p>
        </p:txBody>
      </p:sp>
      <p:sp>
        <p:nvSpPr>
          <p:cNvPr id="49" name="Rectangle 48">
            <a:extLst>
              <a:ext uri="{FF2B5EF4-FFF2-40B4-BE49-F238E27FC236}">
                <a16:creationId xmlns:a16="http://schemas.microsoft.com/office/drawing/2014/main" id="{A2B56F98-71D6-4CA7-AFFB-F99C66C70DC5}"/>
              </a:ext>
            </a:extLst>
          </p:cNvPr>
          <p:cNvSpPr/>
          <p:nvPr/>
        </p:nvSpPr>
        <p:spPr>
          <a:xfrm>
            <a:off x="4456709" y="5447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Shop for food</a:t>
            </a:r>
          </a:p>
        </p:txBody>
      </p:sp>
      <p:sp>
        <p:nvSpPr>
          <p:cNvPr id="50" name="Rectangle 49">
            <a:extLst>
              <a:ext uri="{FF2B5EF4-FFF2-40B4-BE49-F238E27FC236}">
                <a16:creationId xmlns:a16="http://schemas.microsoft.com/office/drawing/2014/main" id="{F4C269EE-2CE4-4278-8408-8F67E55202DA}"/>
              </a:ext>
            </a:extLst>
          </p:cNvPr>
          <p:cNvSpPr/>
          <p:nvPr/>
        </p:nvSpPr>
        <p:spPr>
          <a:xfrm>
            <a:off x="4456709" y="5753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Do laundry</a:t>
            </a:r>
          </a:p>
        </p:txBody>
      </p:sp>
      <p:sp>
        <p:nvSpPr>
          <p:cNvPr id="51" name="Rectangle 50">
            <a:extLst>
              <a:ext uri="{FF2B5EF4-FFF2-40B4-BE49-F238E27FC236}">
                <a16:creationId xmlns:a16="http://schemas.microsoft.com/office/drawing/2014/main" id="{AF2D7F16-4659-4B6F-A700-EEA13716F53F}"/>
              </a:ext>
            </a:extLst>
          </p:cNvPr>
          <p:cNvSpPr/>
          <p:nvPr/>
        </p:nvSpPr>
        <p:spPr>
          <a:xfrm>
            <a:off x="4456709" y="6043915"/>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Housekeeping</a:t>
            </a:r>
          </a:p>
        </p:txBody>
      </p:sp>
      <p:sp>
        <p:nvSpPr>
          <p:cNvPr id="52" name="Rectangle 51">
            <a:extLst>
              <a:ext uri="{FF2B5EF4-FFF2-40B4-BE49-F238E27FC236}">
                <a16:creationId xmlns:a16="http://schemas.microsoft.com/office/drawing/2014/main" id="{A5EE3456-68EA-4420-AC18-5EF85190600D}"/>
              </a:ext>
            </a:extLst>
          </p:cNvPr>
          <p:cNvSpPr/>
          <p:nvPr/>
        </p:nvSpPr>
        <p:spPr>
          <a:xfrm>
            <a:off x="2196054" y="6343926"/>
            <a:ext cx="2159637" cy="27159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Manage medication</a:t>
            </a:r>
          </a:p>
        </p:txBody>
      </p:sp>
      <p:sp>
        <p:nvSpPr>
          <p:cNvPr id="53" name="Rectangle 52">
            <a:extLst>
              <a:ext uri="{FF2B5EF4-FFF2-40B4-BE49-F238E27FC236}">
                <a16:creationId xmlns:a16="http://schemas.microsoft.com/office/drawing/2014/main" id="{5A2BF23A-4610-47F9-B76F-6354B60248C9}"/>
              </a:ext>
            </a:extLst>
          </p:cNvPr>
          <p:cNvSpPr/>
          <p:nvPr/>
        </p:nvSpPr>
        <p:spPr>
          <a:xfrm>
            <a:off x="4457134" y="6348644"/>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Use telephone</a:t>
            </a:r>
          </a:p>
        </p:txBody>
      </p:sp>
      <p:sp>
        <p:nvSpPr>
          <p:cNvPr id="55" name="Title 1">
            <a:extLst>
              <a:ext uri="{FF2B5EF4-FFF2-40B4-BE49-F238E27FC236}">
                <a16:creationId xmlns:a16="http://schemas.microsoft.com/office/drawing/2014/main" id="{A08704E5-8C44-4429-B5DF-7A46D0945056}"/>
              </a:ext>
            </a:extLst>
          </p:cNvPr>
          <p:cNvSpPr txBox="1">
            <a:spLocks/>
          </p:cNvSpPr>
          <p:nvPr/>
        </p:nvSpPr>
        <p:spPr>
          <a:xfrm>
            <a:off x="5908333" y="803741"/>
            <a:ext cx="2498502" cy="1653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accent1">
                    <a:lumMod val="20000"/>
                    <a:lumOff val="80000"/>
                  </a:schemeClr>
                </a:solidFill>
              </a:rPr>
              <a:t>Helping Seniors </a:t>
            </a:r>
          </a:p>
          <a:p>
            <a:pPr algn="ctr"/>
            <a:r>
              <a:rPr lang="en-US" sz="2800" dirty="0">
                <a:solidFill>
                  <a:schemeClr val="accent1">
                    <a:lumMod val="20000"/>
                    <a:lumOff val="80000"/>
                  </a:schemeClr>
                </a:solidFill>
              </a:rPr>
              <a:t>Stay in their Homes</a:t>
            </a:r>
          </a:p>
        </p:txBody>
      </p:sp>
      <p:pic>
        <p:nvPicPr>
          <p:cNvPr id="56" name="Picture 5" descr="C:\Users\kbittner\AppData\Local\Microsoft\Windows\Temporary Internet Files\Content.IE5\8MC02SFO\springcleaning[1].jpg">
            <a:extLst>
              <a:ext uri="{FF2B5EF4-FFF2-40B4-BE49-F238E27FC236}">
                <a16:creationId xmlns:a16="http://schemas.microsoft.com/office/drawing/2014/main" id="{E6C11929-3584-4AE0-845B-AB5AB34F0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196" y="5500466"/>
            <a:ext cx="1052206" cy="110758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74207E3-F334-47AD-8069-168E07AD1C3A}"/>
              </a:ext>
            </a:extLst>
          </p:cNvPr>
          <p:cNvSpPr/>
          <p:nvPr/>
        </p:nvSpPr>
        <p:spPr>
          <a:xfrm>
            <a:off x="8563429" y="299883"/>
            <a:ext cx="34573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26" name="Rectangle 25">
            <a:extLst>
              <a:ext uri="{FF2B5EF4-FFF2-40B4-BE49-F238E27FC236}">
                <a16:creationId xmlns:a16="http://schemas.microsoft.com/office/drawing/2014/main" id="{A03C84A5-19F2-435A-98BA-B0CF771CB358}"/>
              </a:ext>
            </a:extLst>
          </p:cNvPr>
          <p:cNvSpPr/>
          <p:nvPr/>
        </p:nvSpPr>
        <p:spPr>
          <a:xfrm>
            <a:off x="354417" y="13839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7" name="Rectangle 26">
            <a:extLst>
              <a:ext uri="{FF2B5EF4-FFF2-40B4-BE49-F238E27FC236}">
                <a16:creationId xmlns:a16="http://schemas.microsoft.com/office/drawing/2014/main" id="{91FF12EF-E706-4800-9DA1-966F83E2BF8A}"/>
              </a:ext>
            </a:extLst>
          </p:cNvPr>
          <p:cNvSpPr/>
          <p:nvPr/>
        </p:nvSpPr>
        <p:spPr>
          <a:xfrm>
            <a:off x="4942228" y="27519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8" name="Rectangle 27">
            <a:extLst>
              <a:ext uri="{FF2B5EF4-FFF2-40B4-BE49-F238E27FC236}">
                <a16:creationId xmlns:a16="http://schemas.microsoft.com/office/drawing/2014/main" id="{89776864-3585-47CB-8314-1281D2666C78}"/>
              </a:ext>
            </a:extLst>
          </p:cNvPr>
          <p:cNvSpPr/>
          <p:nvPr/>
        </p:nvSpPr>
        <p:spPr>
          <a:xfrm>
            <a:off x="7562299" y="274976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9" name="Rectangle 28">
            <a:extLst>
              <a:ext uri="{FF2B5EF4-FFF2-40B4-BE49-F238E27FC236}">
                <a16:creationId xmlns:a16="http://schemas.microsoft.com/office/drawing/2014/main" id="{A32770AD-8128-4399-B10C-636AEB33EE20}"/>
              </a:ext>
            </a:extLst>
          </p:cNvPr>
          <p:cNvSpPr/>
          <p:nvPr/>
        </p:nvSpPr>
        <p:spPr>
          <a:xfrm>
            <a:off x="8593696" y="3394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31" name="Picture 3" descr="C:\Users\kbittner\AppData\Local\Microsoft\Windows\Temporary Internet Files\Content.IE5\M4PDR282\assessment[1].gif">
            <a:extLst>
              <a:ext uri="{FF2B5EF4-FFF2-40B4-BE49-F238E27FC236}">
                <a16:creationId xmlns:a16="http://schemas.microsoft.com/office/drawing/2014/main" id="{9C350F48-AF6A-404C-A624-485EA34157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332" y="2630748"/>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05ABED7-B089-4948-BF44-49B18A7509CB}"/>
              </a:ext>
            </a:extLst>
          </p:cNvPr>
          <p:cNvSpPr/>
          <p:nvPr/>
        </p:nvSpPr>
        <p:spPr>
          <a:xfrm>
            <a:off x="8563428" y="6030331"/>
            <a:ext cx="3463729" cy="64532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30" name="Rectangle 29">
            <a:extLst>
              <a:ext uri="{FF2B5EF4-FFF2-40B4-BE49-F238E27FC236}">
                <a16:creationId xmlns:a16="http://schemas.microsoft.com/office/drawing/2014/main" id="{C32087F6-EA4B-4639-B456-D3AA23066438}"/>
              </a:ext>
            </a:extLst>
          </p:cNvPr>
          <p:cNvSpPr/>
          <p:nvPr/>
        </p:nvSpPr>
        <p:spPr>
          <a:xfrm>
            <a:off x="8593696" y="605425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411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00" y="390282"/>
            <a:ext cx="9080091" cy="776184"/>
          </a:xfrm>
        </p:spPr>
        <p:txBody>
          <a:bodyPr>
            <a:normAutofit/>
          </a:bodyPr>
          <a:lstStyle/>
          <a:p>
            <a:r>
              <a:rPr lang="en-US" dirty="0"/>
              <a:t>Local In-home Service: Chore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0342039"/>
              </p:ext>
            </p:extLst>
          </p:nvPr>
        </p:nvGraphicFramePr>
        <p:xfrm>
          <a:off x="304740" y="3232048"/>
          <a:ext cx="7334925" cy="3117596"/>
        </p:xfrm>
        <a:graphic>
          <a:graphicData uri="http://schemas.openxmlformats.org/drawingml/2006/table">
            <a:tbl>
              <a:tblPr firstRow="1" firstCol="1" bandRow="1"/>
              <a:tblGrid>
                <a:gridCol w="3416985">
                  <a:extLst>
                    <a:ext uri="{9D8B030D-6E8A-4147-A177-3AD203B41FA5}">
                      <a16:colId xmlns:a16="http://schemas.microsoft.com/office/drawing/2014/main" val="20000"/>
                    </a:ext>
                  </a:extLst>
                </a:gridCol>
                <a:gridCol w="3917940">
                  <a:extLst>
                    <a:ext uri="{9D8B030D-6E8A-4147-A177-3AD203B41FA5}">
                      <a16:colId xmlns:a16="http://schemas.microsoft.com/office/drawing/2014/main" val="20001"/>
                    </a:ext>
                  </a:extLst>
                </a:gridCol>
              </a:tblGrid>
              <a:tr h="2840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61496">
                <a:tc>
                  <a:txBody>
                    <a:bodyPr/>
                    <a:lstStyle/>
                    <a:p>
                      <a:pPr marL="0" marR="0">
                        <a:lnSpc>
                          <a:spcPct val="115000"/>
                        </a:lnSpc>
                        <a:spcBef>
                          <a:spcPts val="0"/>
                        </a:spcBef>
                        <a:spcAft>
                          <a:spcPts val="0"/>
                        </a:spcAft>
                      </a:pPr>
                      <a:r>
                        <a:rPr lang="en-US" sz="1800" dirty="0">
                          <a:effectLst/>
                          <a:latin typeface="Calibri"/>
                          <a:ea typeface="Calibri"/>
                          <a:cs typeface="Times New Roman"/>
                        </a:rPr>
                        <a:t>Improve</a:t>
                      </a:r>
                      <a:r>
                        <a:rPr lang="en-US" sz="1800" baseline="0" dirty="0">
                          <a:effectLst/>
                          <a:latin typeface="Calibri"/>
                          <a:ea typeface="Calibri"/>
                          <a:cs typeface="Times New Roman"/>
                        </a:rPr>
                        <a:t> client’s safety at home through one-time or intermittent service: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assistance with yard work,</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sidewalk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heavy cleaning and</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household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grab bars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wheelchair ramps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2"/>
                          </a:solidFill>
                          <a:effectLst/>
                          <a:latin typeface="+mn-lt"/>
                          <a:ea typeface="+mn-ea"/>
                          <a:cs typeface="+mn-cs"/>
                        </a:rPr>
                        <a:t>Southwest Idaho: AAA 3</a:t>
                      </a:r>
                      <a:endParaRPr lang="en-US" sz="1800" b="1" u="sng" kern="1200" dirty="0">
                        <a:solidFill>
                          <a:schemeClr val="tx1"/>
                        </a:solidFill>
                        <a:effectLst/>
                        <a:latin typeface="+mn-lt"/>
                        <a:ea typeface="+mn-ea"/>
                        <a:cs typeface="+mn-cs"/>
                      </a:endParaRPr>
                    </a:p>
                    <a:p>
                      <a:r>
                        <a:rPr lang="en-US" dirty="0"/>
                        <a:t>Senior Population </a:t>
                      </a:r>
                    </a:p>
                    <a:p>
                      <a:pPr marL="285750" indent="-285750">
                        <a:buFont typeface="Arial" panose="020B0604020202020204" pitchFamily="34" charset="0"/>
                        <a:buChar char="•"/>
                      </a:pPr>
                      <a:r>
                        <a:rPr lang="en-US" dirty="0"/>
                        <a:t>Age 75+: 42,110</a:t>
                      </a:r>
                    </a:p>
                    <a:p>
                      <a:pPr marL="285750" indent="-285750">
                        <a:buFont typeface="Arial" panose="020B0604020202020204" pitchFamily="34" charset="0"/>
                        <a:buChar char="•"/>
                      </a:pPr>
                      <a:r>
                        <a:rPr lang="en-US" dirty="0"/>
                        <a:t>Age 65+ living alone: 25,260</a:t>
                      </a:r>
                    </a:p>
                    <a:p>
                      <a:pPr marL="285750" indent="-285750">
                        <a:buFont typeface="Arial" panose="020B0604020202020204" pitchFamily="34" charset="0"/>
                        <a:buChar char="•"/>
                      </a:pPr>
                      <a:r>
                        <a:rPr lang="en-US" dirty="0"/>
                        <a:t>Age 60+ living in rural county: 28,713</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AAA utilizes network and links people to other assistance. </a:t>
                      </a:r>
                    </a:p>
                    <a:p>
                      <a:pPr marL="0" indent="0">
                        <a:buFont typeface="Arial" panose="020B0604020202020204" pitchFamily="34" charset="0"/>
                        <a:buNone/>
                      </a:pP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8972176"/>
              </p:ext>
            </p:extLst>
          </p:nvPr>
        </p:nvGraphicFramePr>
        <p:xfrm>
          <a:off x="2850385" y="1846333"/>
          <a:ext cx="4800600" cy="131369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1847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5211">
                <a:tc>
                  <a:txBody>
                    <a:bodyPr/>
                    <a:lstStyle/>
                    <a:p>
                      <a:pPr marL="0" marR="0" algn="l">
                        <a:lnSpc>
                          <a:spcPct val="115000"/>
                        </a:lnSpc>
                        <a:spcBef>
                          <a:spcPts val="0"/>
                        </a:spcBef>
                        <a:spcAft>
                          <a:spcPts val="0"/>
                        </a:spcAft>
                      </a:pPr>
                      <a:r>
                        <a:rPr lang="en-US" sz="1800" b="1" u="sng" dirty="0">
                          <a:effectLst/>
                          <a:latin typeface="+mn-lt"/>
                          <a:ea typeface="Calibri"/>
                          <a:cs typeface="Times New Roman"/>
                        </a:rPr>
                        <a:t>Assessment Required/Referral:</a:t>
                      </a:r>
                    </a:p>
                    <a:p>
                      <a:pPr marL="0" marR="0" algn="l">
                        <a:lnSpc>
                          <a:spcPct val="115000"/>
                        </a:lnSpc>
                        <a:spcBef>
                          <a:spcPts val="0"/>
                        </a:spcBef>
                        <a:spcAft>
                          <a:spcPts val="0"/>
                        </a:spcAft>
                      </a:pPr>
                      <a:r>
                        <a:rPr lang="en-US" sz="1800" dirty="0">
                          <a:effectLst/>
                          <a:latin typeface="+mn-lt"/>
                          <a:ea typeface="Calibri"/>
                          <a:cs typeface="Times New Roman"/>
                        </a:rPr>
                        <a:t>- Senior</a:t>
                      </a:r>
                      <a:r>
                        <a:rPr lang="en-US" sz="1800" baseline="0" dirty="0">
                          <a:effectLst/>
                          <a:latin typeface="+mn-lt"/>
                          <a:ea typeface="Calibri"/>
                          <a:cs typeface="Times New Roman"/>
                        </a:rPr>
                        <a:t> 60 years and older that have physical barriers preventing them to keep their home safe.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descr="C:\Users\kbittner\AppData\Local\Microsoft\Windows\Temporary Internet Files\Content.IE5\34HNDFOO\cleaning_7.jpg[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327" y="239248"/>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8434EA8-52FF-4396-9E1D-9AA38E923048}"/>
              </a:ext>
            </a:extLst>
          </p:cNvPr>
          <p:cNvSpPr/>
          <p:nvPr/>
        </p:nvSpPr>
        <p:spPr>
          <a:xfrm>
            <a:off x="7847036" y="2982515"/>
            <a:ext cx="4124472" cy="22156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All AAAs are able to link people with chore services, but some AAAs may also provide funding. </a:t>
            </a:r>
          </a:p>
          <a:p>
            <a:endParaRPr lang="en-US" sz="1000" dirty="0"/>
          </a:p>
          <a:p>
            <a:r>
              <a:rPr lang="en-US" dirty="0"/>
              <a:t>Senior Population </a:t>
            </a:r>
          </a:p>
          <a:p>
            <a:pPr marL="285750" indent="-285750">
              <a:buFont typeface="Arial" panose="020B0604020202020204" pitchFamily="34" charset="0"/>
              <a:buChar char="•"/>
            </a:pPr>
            <a:r>
              <a:rPr lang="en-US" dirty="0"/>
              <a:t>Age 75+: 101,249</a:t>
            </a:r>
          </a:p>
          <a:p>
            <a:pPr marL="285750" indent="-285750">
              <a:buFont typeface="Arial" panose="020B0604020202020204" pitchFamily="34" charset="0"/>
              <a:buChar char="•"/>
            </a:pPr>
            <a:r>
              <a:rPr lang="en-US" dirty="0"/>
              <a:t>Age 65+ living alone: 58,797</a:t>
            </a:r>
          </a:p>
          <a:p>
            <a:pPr marL="285750" indent="-285750">
              <a:buFont typeface="Arial" panose="020B0604020202020204" pitchFamily="34" charset="0"/>
              <a:buChar char="•"/>
            </a:pPr>
            <a:r>
              <a:rPr lang="en-US" dirty="0"/>
              <a:t>Age 60+ living in rural county: 117,927</a:t>
            </a:r>
          </a:p>
        </p:txBody>
      </p:sp>
      <p:grpSp>
        <p:nvGrpSpPr>
          <p:cNvPr id="9" name="Group 8">
            <a:extLst>
              <a:ext uri="{FF2B5EF4-FFF2-40B4-BE49-F238E27FC236}">
                <a16:creationId xmlns:a16="http://schemas.microsoft.com/office/drawing/2014/main" id="{D5D4FFCF-1790-4C15-A452-F6AA1D3CDE4B}"/>
              </a:ext>
            </a:extLst>
          </p:cNvPr>
          <p:cNvGrpSpPr/>
          <p:nvPr/>
        </p:nvGrpSpPr>
        <p:grpSpPr>
          <a:xfrm>
            <a:off x="233017" y="2022315"/>
            <a:ext cx="1133342" cy="1107584"/>
            <a:chOff x="1339403" y="1983346"/>
            <a:chExt cx="1133341" cy="1107584"/>
          </a:xfrm>
        </p:grpSpPr>
        <p:sp>
          <p:nvSpPr>
            <p:cNvPr id="10" name="Oval 9">
              <a:extLst>
                <a:ext uri="{FF2B5EF4-FFF2-40B4-BE49-F238E27FC236}">
                  <a16:creationId xmlns:a16="http://schemas.microsoft.com/office/drawing/2014/main" id="{9BF78835-EBAD-46A9-BAC3-8227D970642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2A818F3F-F3CE-4085-86D1-9AA471AB9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CAF6886-64BE-4FA9-AB6C-254C9729662C}"/>
              </a:ext>
            </a:extLst>
          </p:cNvPr>
          <p:cNvSpPr txBox="1">
            <a:spLocks/>
          </p:cNvSpPr>
          <p:nvPr/>
        </p:nvSpPr>
        <p:spPr>
          <a:xfrm>
            <a:off x="7063467" y="618678"/>
            <a:ext cx="3026692" cy="99925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B8A597B0-FC99-4052-8009-21C963830A9C}"/>
              </a:ext>
            </a:extLst>
          </p:cNvPr>
          <p:cNvSpPr/>
          <p:nvPr/>
        </p:nvSpPr>
        <p:spPr>
          <a:xfrm>
            <a:off x="8396747" y="2608719"/>
            <a:ext cx="30266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Title 1">
            <a:extLst>
              <a:ext uri="{FF2B5EF4-FFF2-40B4-BE49-F238E27FC236}">
                <a16:creationId xmlns:a16="http://schemas.microsoft.com/office/drawing/2014/main" id="{FA6E327D-6C9F-4497-88AB-2797CACE9D04}"/>
              </a:ext>
            </a:extLst>
          </p:cNvPr>
          <p:cNvSpPr txBox="1">
            <a:spLocks/>
          </p:cNvSpPr>
          <p:nvPr/>
        </p:nvSpPr>
        <p:spPr>
          <a:xfrm>
            <a:off x="272345" y="1001248"/>
            <a:ext cx="6805171" cy="4797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lumMod val="20000"/>
                    <a:lumOff val="80000"/>
                  </a:schemeClr>
                </a:solidFill>
              </a:rPr>
              <a:t>Maintaining safety inside and outside your home</a:t>
            </a:r>
          </a:p>
        </p:txBody>
      </p:sp>
      <p:sp>
        <p:nvSpPr>
          <p:cNvPr id="16" name="Rectangle 15">
            <a:extLst>
              <a:ext uri="{FF2B5EF4-FFF2-40B4-BE49-F238E27FC236}">
                <a16:creationId xmlns:a16="http://schemas.microsoft.com/office/drawing/2014/main" id="{A0218AFD-4F2A-4668-8511-D0A660EC3343}"/>
              </a:ext>
            </a:extLst>
          </p:cNvPr>
          <p:cNvSpPr/>
          <p:nvPr/>
        </p:nvSpPr>
        <p:spPr>
          <a:xfrm>
            <a:off x="2870049" y="18604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5FA1927E-8DF0-4697-9ACE-12C0C58329E9}"/>
              </a:ext>
            </a:extLst>
          </p:cNvPr>
          <p:cNvSpPr/>
          <p:nvPr/>
        </p:nvSpPr>
        <p:spPr>
          <a:xfrm>
            <a:off x="307763" y="323461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ECD87C5-8B3E-4522-B391-0DC5BD9915FB}"/>
              </a:ext>
            </a:extLst>
          </p:cNvPr>
          <p:cNvSpPr/>
          <p:nvPr/>
        </p:nvSpPr>
        <p:spPr>
          <a:xfrm>
            <a:off x="3754326" y="32542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3FF4951-CE51-4415-8072-0B65D78723FD}"/>
              </a:ext>
            </a:extLst>
          </p:cNvPr>
          <p:cNvSpPr/>
          <p:nvPr/>
        </p:nvSpPr>
        <p:spPr>
          <a:xfrm>
            <a:off x="8445909" y="264875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0B0205D1-35D5-4110-A69A-7555118CB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71" y="1395808"/>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7973564A-0061-4887-B17F-E839AFFF434A}"/>
              </a:ext>
            </a:extLst>
          </p:cNvPr>
          <p:cNvSpPr/>
          <p:nvPr/>
        </p:nvSpPr>
        <p:spPr>
          <a:xfrm>
            <a:off x="7847036" y="5683345"/>
            <a:ext cx="4124472" cy="628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0" name="Rectangle 19">
            <a:extLst>
              <a:ext uri="{FF2B5EF4-FFF2-40B4-BE49-F238E27FC236}">
                <a16:creationId xmlns:a16="http://schemas.microsoft.com/office/drawing/2014/main" id="{5F4A6894-BCFF-44AE-92A3-E9D35E8B3DB1}"/>
              </a:ext>
            </a:extLst>
          </p:cNvPr>
          <p:cNvSpPr/>
          <p:nvPr/>
        </p:nvSpPr>
        <p:spPr>
          <a:xfrm>
            <a:off x="7871914" y="57163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14920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bittner\AppData\Local\Microsoft\Windows\Temporary Internet Files\Content.IE5\34HNDFOO\deci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862" y="379867"/>
            <a:ext cx="1777116" cy="1415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8185" y="285700"/>
            <a:ext cx="9513234" cy="798575"/>
          </a:xfrm>
        </p:spPr>
        <p:txBody>
          <a:bodyPr>
            <a:normAutofit/>
          </a:bodyPr>
          <a:lstStyle/>
          <a:p>
            <a:r>
              <a:rPr lang="en-US" sz="4000" dirty="0"/>
              <a:t>Local In-home service: Case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5374409"/>
              </p:ext>
            </p:extLst>
          </p:nvPr>
        </p:nvGraphicFramePr>
        <p:xfrm>
          <a:off x="1317522" y="3252570"/>
          <a:ext cx="10579507" cy="3319729"/>
        </p:xfrm>
        <a:graphic>
          <a:graphicData uri="http://schemas.openxmlformats.org/drawingml/2006/table">
            <a:tbl>
              <a:tblPr firstRow="1" firstCol="1" bandRow="1"/>
              <a:tblGrid>
                <a:gridCol w="3303639">
                  <a:extLst>
                    <a:ext uri="{9D8B030D-6E8A-4147-A177-3AD203B41FA5}">
                      <a16:colId xmlns:a16="http://schemas.microsoft.com/office/drawing/2014/main" val="20000"/>
                    </a:ext>
                  </a:extLst>
                </a:gridCol>
                <a:gridCol w="3490452">
                  <a:extLst>
                    <a:ext uri="{9D8B030D-6E8A-4147-A177-3AD203B41FA5}">
                      <a16:colId xmlns:a16="http://schemas.microsoft.com/office/drawing/2014/main" val="20001"/>
                    </a:ext>
                  </a:extLst>
                </a:gridCol>
                <a:gridCol w="3785416">
                  <a:extLst>
                    <a:ext uri="{9D8B030D-6E8A-4147-A177-3AD203B41FA5}">
                      <a16:colId xmlns:a16="http://schemas.microsoft.com/office/drawing/2014/main" val="2260229452"/>
                    </a:ext>
                  </a:extLst>
                </a:gridCol>
              </a:tblGrid>
              <a:tr h="36665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a:t>
                      </a:r>
                      <a:r>
                        <a:rPr lang="en-US" sz="1800" b="1" u="sng" dirty="0">
                          <a:solidFill>
                            <a:schemeClr val="tx2"/>
                          </a:solidFill>
                          <a:effectLst/>
                          <a:latin typeface="+mn-lt"/>
                          <a:ea typeface="Calibri"/>
                          <a:cs typeface="Times New Roman"/>
                        </a:rPr>
                        <a:t>Southwest Idaho: AAA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53075">
                <a:tc>
                  <a:txBody>
                    <a:bodyPr/>
                    <a:lstStyle/>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Develops and implements a supportive service plan</a:t>
                      </a:r>
                    </a:p>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Oversees progress until able to manage services on 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Assesses physical, psychological and social needs</a:t>
                      </a: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Considers available family members and friends who are able to assist before looking for paid options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2800" kern="1200" dirty="0">
                        <a:solidFill>
                          <a:schemeClr val="tx1"/>
                        </a:solidFill>
                        <a:effectLst/>
                        <a:latin typeface="+mn-lt"/>
                        <a:ea typeface="+mn-ea"/>
                        <a:cs typeface="+mn-cs"/>
                      </a:endParaRP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Problems identified during assessment</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Exploration family assistance</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Identify overall goal to be achieved</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Records all unpaid services and contributions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Arranges and records paid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26193151"/>
              </p:ext>
            </p:extLst>
          </p:nvPr>
        </p:nvGraphicFramePr>
        <p:xfrm>
          <a:off x="304800" y="1554866"/>
          <a:ext cx="5621594" cy="1564687"/>
        </p:xfrm>
        <a:graphic>
          <a:graphicData uri="http://schemas.openxmlformats.org/drawingml/2006/table">
            <a:tbl>
              <a:tblPr firstRow="1" firstCol="1" bandRow="1"/>
              <a:tblGrid>
                <a:gridCol w="5621594">
                  <a:extLst>
                    <a:ext uri="{9D8B030D-6E8A-4147-A177-3AD203B41FA5}">
                      <a16:colId xmlns:a16="http://schemas.microsoft.com/office/drawing/2014/main" val="20000"/>
                    </a:ext>
                  </a:extLst>
                </a:gridCol>
              </a:tblGrid>
              <a:tr h="32135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420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Assessment Required/Referral:</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 and older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Unable to manage multiple </a:t>
                      </a:r>
                      <a:r>
                        <a:rPr lang="en-US" sz="1800" baseline="0" dirty="0">
                          <a:effectLst/>
                          <a:latin typeface="Calibri"/>
                          <a:ea typeface="Calibri"/>
                          <a:cs typeface="Times New Roman"/>
                        </a:rPr>
                        <a:t>services </a:t>
                      </a:r>
                    </a:p>
                    <a:p>
                      <a:pPr marL="0" marR="0" indent="0" algn="l">
                        <a:lnSpc>
                          <a:spcPct val="115000"/>
                        </a:lnSpc>
                        <a:spcBef>
                          <a:spcPts val="0"/>
                        </a:spcBef>
                        <a:spcAft>
                          <a:spcPts val="0"/>
                        </a:spcAft>
                        <a:buFontTx/>
                        <a:buNone/>
                      </a:pPr>
                      <a:r>
                        <a:rPr lang="en-US" sz="1800" baseline="0" dirty="0">
                          <a:effectLst/>
                          <a:latin typeface="Calibri"/>
                          <a:ea typeface="Calibri"/>
                          <a:cs typeface="Times New Roman"/>
                        </a:rPr>
                        <a:t>      to meet their long-term-care needs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6B8F4FB6-FD5F-40D9-87FC-1793926D0CE4}"/>
              </a:ext>
            </a:extLst>
          </p:cNvPr>
          <p:cNvGrpSpPr/>
          <p:nvPr/>
        </p:nvGrpSpPr>
        <p:grpSpPr>
          <a:xfrm>
            <a:off x="100897" y="4031227"/>
            <a:ext cx="1133342" cy="1107584"/>
            <a:chOff x="1339403" y="1983346"/>
            <a:chExt cx="1133341" cy="1107584"/>
          </a:xfrm>
        </p:grpSpPr>
        <p:sp>
          <p:nvSpPr>
            <p:cNvPr id="10" name="Oval 9">
              <a:extLst>
                <a:ext uri="{FF2B5EF4-FFF2-40B4-BE49-F238E27FC236}">
                  <a16:creationId xmlns:a16="http://schemas.microsoft.com/office/drawing/2014/main" id="{8F217D2D-DCFA-415B-AE88-FE5D2B1B27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E4D2923D-E9E0-423D-A1D1-01715773F7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76C1132-690F-4FC7-B555-EB17BFE6005C}"/>
              </a:ext>
            </a:extLst>
          </p:cNvPr>
          <p:cNvSpPr txBox="1">
            <a:spLocks/>
          </p:cNvSpPr>
          <p:nvPr/>
        </p:nvSpPr>
        <p:spPr>
          <a:xfrm>
            <a:off x="562089" y="1003887"/>
            <a:ext cx="8377387" cy="399216"/>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48A5A300-7E02-4D9E-B44D-E49E13BF16F4}"/>
              </a:ext>
            </a:extLst>
          </p:cNvPr>
          <p:cNvSpPr/>
          <p:nvPr/>
        </p:nvSpPr>
        <p:spPr>
          <a:xfrm>
            <a:off x="6095999" y="1978425"/>
            <a:ext cx="5712845" cy="9340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AAAs are able to link people with case management services, and for seniors who meet the eligibility, are able to provide the service. </a:t>
            </a:r>
            <a:endParaRPr lang="en-US" sz="1000" dirty="0"/>
          </a:p>
        </p:txBody>
      </p:sp>
      <p:sp>
        <p:nvSpPr>
          <p:cNvPr id="7" name="Rectangle 6">
            <a:extLst>
              <a:ext uri="{FF2B5EF4-FFF2-40B4-BE49-F238E27FC236}">
                <a16:creationId xmlns:a16="http://schemas.microsoft.com/office/drawing/2014/main" id="{7EAF34E1-90C2-4FBA-9C8C-FE7E3E0E03BD}"/>
              </a:ext>
            </a:extLst>
          </p:cNvPr>
          <p:cNvSpPr/>
          <p:nvPr/>
        </p:nvSpPr>
        <p:spPr>
          <a:xfrm>
            <a:off x="4809775" y="3628955"/>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Comprehensive Assessment</a:t>
            </a:r>
          </a:p>
        </p:txBody>
      </p:sp>
      <p:sp>
        <p:nvSpPr>
          <p:cNvPr id="15" name="Rectangle 14">
            <a:extLst>
              <a:ext uri="{FF2B5EF4-FFF2-40B4-BE49-F238E27FC236}">
                <a16:creationId xmlns:a16="http://schemas.microsoft.com/office/drawing/2014/main" id="{B70F635D-24F0-4571-9F33-973C7659B0E6}"/>
              </a:ext>
            </a:extLst>
          </p:cNvPr>
          <p:cNvSpPr/>
          <p:nvPr/>
        </p:nvSpPr>
        <p:spPr>
          <a:xfrm>
            <a:off x="8507729" y="3619123"/>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Supportive Service Plan</a:t>
            </a:r>
          </a:p>
        </p:txBody>
      </p:sp>
      <p:sp>
        <p:nvSpPr>
          <p:cNvPr id="18" name="Rectangle 17">
            <a:extLst>
              <a:ext uri="{FF2B5EF4-FFF2-40B4-BE49-F238E27FC236}">
                <a16:creationId xmlns:a16="http://schemas.microsoft.com/office/drawing/2014/main" id="{9FB988A8-8CD7-48B1-BD65-B9AAAC205F09}"/>
              </a:ext>
            </a:extLst>
          </p:cNvPr>
          <p:cNvSpPr/>
          <p:nvPr/>
        </p:nvSpPr>
        <p:spPr>
          <a:xfrm>
            <a:off x="6348039" y="1563214"/>
            <a:ext cx="316958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9" name="Rectangle 18">
            <a:extLst>
              <a:ext uri="{FF2B5EF4-FFF2-40B4-BE49-F238E27FC236}">
                <a16:creationId xmlns:a16="http://schemas.microsoft.com/office/drawing/2014/main" id="{F392F984-CB10-4D8E-88D0-C28602BB9F11}"/>
              </a:ext>
            </a:extLst>
          </p:cNvPr>
          <p:cNvSpPr/>
          <p:nvPr/>
        </p:nvSpPr>
        <p:spPr>
          <a:xfrm>
            <a:off x="349942" y="157304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E13D18C9-634E-4296-9C35-ABA2263F6251}"/>
              </a:ext>
            </a:extLst>
          </p:cNvPr>
          <p:cNvSpPr/>
          <p:nvPr/>
        </p:nvSpPr>
        <p:spPr>
          <a:xfrm>
            <a:off x="1358501" y="32800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F411F6FF-FC1D-47CE-AF01-253B3375DEDE}"/>
              </a:ext>
            </a:extLst>
          </p:cNvPr>
          <p:cNvSpPr/>
          <p:nvPr/>
        </p:nvSpPr>
        <p:spPr>
          <a:xfrm>
            <a:off x="4639543" y="32787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ED250E42-46D2-49AD-BBCC-22FF07B5A666}"/>
              </a:ext>
            </a:extLst>
          </p:cNvPr>
          <p:cNvSpPr/>
          <p:nvPr/>
        </p:nvSpPr>
        <p:spPr>
          <a:xfrm>
            <a:off x="6394482" y="16108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4" name="Picture 3" descr="C:\Users\kbittner\AppData\Local\Microsoft\Windows\Temporary Internet Files\Content.IE5\M4PDR282\assessment[1].gif">
            <a:extLst>
              <a:ext uri="{FF2B5EF4-FFF2-40B4-BE49-F238E27FC236}">
                <a16:creationId xmlns:a16="http://schemas.microsoft.com/office/drawing/2014/main" id="{24C0D580-64EF-43E7-9FC7-9537C11962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817" y="1706803"/>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71F8AE0C-EAF5-4310-9C5A-8A38E01DF6C8}"/>
              </a:ext>
            </a:extLst>
          </p:cNvPr>
          <p:cNvSpPr/>
          <p:nvPr/>
        </p:nvSpPr>
        <p:spPr>
          <a:xfrm>
            <a:off x="1358501" y="5891185"/>
            <a:ext cx="3213499" cy="6374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3" name="Rectangle 22">
            <a:extLst>
              <a:ext uri="{FF2B5EF4-FFF2-40B4-BE49-F238E27FC236}">
                <a16:creationId xmlns:a16="http://schemas.microsoft.com/office/drawing/2014/main" id="{91245965-95B4-4E78-97CF-61F7FED97846}"/>
              </a:ext>
            </a:extLst>
          </p:cNvPr>
          <p:cNvSpPr/>
          <p:nvPr/>
        </p:nvSpPr>
        <p:spPr>
          <a:xfrm>
            <a:off x="1375811" y="590102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42037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2163-00EC-4FD9-B7BA-BC4BD935895F}"/>
              </a:ext>
            </a:extLst>
          </p:cNvPr>
          <p:cNvSpPr>
            <a:spLocks noGrp="1"/>
          </p:cNvSpPr>
          <p:nvPr>
            <p:ph type="title"/>
          </p:nvPr>
        </p:nvSpPr>
        <p:spPr/>
        <p:txBody>
          <a:bodyPr>
            <a:normAutofit/>
          </a:bodyPr>
          <a:lstStyle/>
          <a:p>
            <a:r>
              <a:rPr lang="en-US" dirty="0"/>
              <a:t>Topic Areas</a:t>
            </a:r>
          </a:p>
        </p:txBody>
      </p:sp>
      <p:sp>
        <p:nvSpPr>
          <p:cNvPr id="3" name="Content Placeholder 2">
            <a:extLst>
              <a:ext uri="{FF2B5EF4-FFF2-40B4-BE49-F238E27FC236}">
                <a16:creationId xmlns:a16="http://schemas.microsoft.com/office/drawing/2014/main" id="{68387634-A9B9-499A-923C-A882B33FF765}"/>
              </a:ext>
            </a:extLst>
          </p:cNvPr>
          <p:cNvSpPr>
            <a:spLocks noGrp="1"/>
          </p:cNvSpPr>
          <p:nvPr>
            <p:ph idx="1"/>
          </p:nvPr>
        </p:nvSpPr>
        <p:spPr>
          <a:xfrm>
            <a:off x="838200" y="2179586"/>
            <a:ext cx="10515600" cy="3552620"/>
          </a:xfrm>
        </p:spPr>
        <p:txBody>
          <a:bodyPr/>
          <a:lstStyle/>
          <a:p>
            <a:pPr marL="514350" indent="-514350">
              <a:buFont typeface="+mj-lt"/>
              <a:buAutoNum type="arabicPeriod"/>
            </a:pPr>
            <a:r>
              <a:rPr lang="en-US" dirty="0"/>
              <a:t>Meeting Schedules</a:t>
            </a:r>
          </a:p>
          <a:p>
            <a:pPr marL="514350" indent="-514350">
              <a:buFont typeface="+mj-lt"/>
              <a:buAutoNum type="arabicPeriod"/>
            </a:pPr>
            <a:r>
              <a:rPr lang="en-US" dirty="0"/>
              <a:t>State Plan Requirements</a:t>
            </a:r>
          </a:p>
          <a:p>
            <a:pPr marL="514350" indent="-514350">
              <a:buFont typeface="+mj-lt"/>
              <a:buAutoNum type="arabicPeriod"/>
            </a:pPr>
            <a:r>
              <a:rPr lang="en-US" dirty="0"/>
              <a:t>Legislative Intent</a:t>
            </a:r>
          </a:p>
          <a:p>
            <a:pPr marL="514350" indent="-514350">
              <a:buFont typeface="+mj-lt"/>
              <a:buAutoNum type="arabicPeriod"/>
            </a:pPr>
            <a:r>
              <a:rPr lang="en-US" dirty="0"/>
              <a:t>Funding Allocation to Area Agencies on Aging</a:t>
            </a:r>
          </a:p>
          <a:p>
            <a:pPr marL="514350" indent="-514350">
              <a:buFont typeface="+mj-lt"/>
              <a:buAutoNum type="arabicPeriod"/>
            </a:pPr>
            <a:r>
              <a:rPr lang="en-US" dirty="0"/>
              <a:t>Service Funding</a:t>
            </a:r>
          </a:p>
          <a:p>
            <a:pPr marL="514350" indent="-514350">
              <a:buFont typeface="+mj-lt"/>
              <a:buAutoNum type="arabicPeriod"/>
            </a:pPr>
            <a:r>
              <a:rPr lang="en-US" dirty="0"/>
              <a:t>Service Delivery </a:t>
            </a:r>
          </a:p>
          <a:p>
            <a:pPr marL="514350" indent="-514350">
              <a:buFont typeface="+mj-lt"/>
              <a:buAutoNum type="arabicPeriod"/>
            </a:pPr>
            <a:r>
              <a:rPr lang="en-US" dirty="0"/>
              <a:t>Next Steps</a:t>
            </a:r>
          </a:p>
          <a:p>
            <a:endParaRPr lang="en-US" dirty="0"/>
          </a:p>
        </p:txBody>
      </p:sp>
    </p:spTree>
    <p:extLst>
      <p:ext uri="{BB962C8B-B14F-4D97-AF65-F5344CB8AC3E}">
        <p14:creationId xmlns:p14="http://schemas.microsoft.com/office/powerpoint/2010/main" val="312047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93" y="230393"/>
            <a:ext cx="8229600" cy="1148987"/>
          </a:xfrm>
        </p:spPr>
        <p:txBody>
          <a:bodyPr>
            <a:normAutofit/>
          </a:bodyPr>
          <a:lstStyle/>
          <a:p>
            <a:r>
              <a:rPr lang="en-US" dirty="0"/>
              <a:t>Local Senior Transportation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4484959"/>
              </p:ext>
            </p:extLst>
          </p:nvPr>
        </p:nvGraphicFramePr>
        <p:xfrm>
          <a:off x="776750" y="2609460"/>
          <a:ext cx="7443018" cy="4130184"/>
        </p:xfrm>
        <a:graphic>
          <a:graphicData uri="http://schemas.openxmlformats.org/drawingml/2006/table">
            <a:tbl>
              <a:tblPr firstRow="1" firstCol="1" bandRow="1"/>
              <a:tblGrid>
                <a:gridCol w="4263097">
                  <a:extLst>
                    <a:ext uri="{9D8B030D-6E8A-4147-A177-3AD203B41FA5}">
                      <a16:colId xmlns:a16="http://schemas.microsoft.com/office/drawing/2014/main" val="20000"/>
                    </a:ext>
                  </a:extLst>
                </a:gridCol>
                <a:gridCol w="3179921">
                  <a:extLst>
                    <a:ext uri="{9D8B030D-6E8A-4147-A177-3AD203B41FA5}">
                      <a16:colId xmlns:a16="http://schemas.microsoft.com/office/drawing/2014/main" val="20001"/>
                    </a:ext>
                  </a:extLst>
                </a:gridCol>
              </a:tblGrid>
              <a:tr h="388390">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1794">
                <a:tc>
                  <a:txBody>
                    <a:bodyPr/>
                    <a:lstStyle/>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Service is in conjunction with local transportation providers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Target: reduces isolation, and promotes independent living by providing transportation to:</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Medical and health care services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Meal programs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Employment locations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Shopping and community functions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Adult day care facilities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Social service agencies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$250,256</a:t>
                      </a:r>
                    </a:p>
                    <a:p>
                      <a:pPr marL="0" marR="0">
                        <a:lnSpc>
                          <a:spcPct val="100000"/>
                        </a:lnSpc>
                        <a:spcBef>
                          <a:spcPts val="0"/>
                        </a:spcBef>
                        <a:spcAft>
                          <a:spcPts val="0"/>
                        </a:spcAft>
                      </a:pPr>
                      <a:r>
                        <a:rPr lang="en-US" sz="1800" b="0" u="none" kern="1200" dirty="0" err="1">
                          <a:solidFill>
                            <a:schemeClr val="tx1"/>
                          </a:solidFill>
                          <a:effectLst/>
                          <a:latin typeface="+mn-lt"/>
                          <a:ea typeface="+mn-ea"/>
                          <a:cs typeface="+mn-cs"/>
                        </a:rPr>
                        <a:t>Boardings</a:t>
                      </a:r>
                      <a:r>
                        <a:rPr lang="en-US" sz="1800" b="0" u="none" kern="1200" dirty="0">
                          <a:solidFill>
                            <a:schemeClr val="tx1"/>
                          </a:solidFill>
                          <a:effectLst/>
                          <a:latin typeface="+mn-lt"/>
                          <a:ea typeface="+mn-ea"/>
                          <a:cs typeface="+mn-cs"/>
                        </a:rPr>
                        <a:t>: 76,657</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Average Cost per boarding: $3.26</a:t>
                      </a:r>
                      <a:endParaRPr lang="en-US" sz="1800" b="0" u="none"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76218402"/>
              </p:ext>
            </p:extLst>
          </p:nvPr>
        </p:nvGraphicFramePr>
        <p:xfrm>
          <a:off x="588298" y="1260672"/>
          <a:ext cx="4155028" cy="1004600"/>
        </p:xfrm>
        <a:graphic>
          <a:graphicData uri="http://schemas.openxmlformats.org/drawingml/2006/table">
            <a:tbl>
              <a:tblPr firstRow="1" firstCol="1" bandRow="1"/>
              <a:tblGrid>
                <a:gridCol w="4155028">
                  <a:extLst>
                    <a:ext uri="{9D8B030D-6E8A-4147-A177-3AD203B41FA5}">
                      <a16:colId xmlns:a16="http://schemas.microsoft.com/office/drawing/2014/main" val="20000"/>
                    </a:ext>
                  </a:extLst>
                </a:gridCol>
              </a:tblGrid>
              <a:tr h="392206">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9579">
                <a:tc>
                  <a:txBody>
                    <a:bodyPr/>
                    <a:lstStyle/>
                    <a:p>
                      <a:pPr marL="0" marR="0" algn="ctr">
                        <a:lnSpc>
                          <a:spcPct val="115000"/>
                        </a:lnSpc>
                        <a:spcBef>
                          <a:spcPts val="0"/>
                        </a:spcBef>
                        <a:spcAft>
                          <a:spcPts val="0"/>
                        </a:spcAft>
                      </a:pPr>
                      <a:r>
                        <a:rPr lang="en-US" sz="1800" dirty="0">
                          <a:effectLst/>
                          <a:latin typeface="Calibri"/>
                          <a:ea typeface="Calibri"/>
                          <a:cs typeface="Times New Roman"/>
                        </a:rPr>
                        <a:t> Seniors 60 years old and over</a:t>
                      </a:r>
                    </a:p>
                    <a:p>
                      <a:pPr marL="0" marR="0" algn="ctr">
                        <a:lnSpc>
                          <a:spcPct val="115000"/>
                        </a:lnSpc>
                        <a:spcBef>
                          <a:spcPts val="0"/>
                        </a:spcBef>
                        <a:spcAft>
                          <a:spcPts val="0"/>
                        </a:spcAft>
                      </a:pPr>
                      <a:r>
                        <a:rPr lang="en-US" sz="1800" dirty="0">
                          <a:effectLst/>
                          <a:latin typeface="Calibri"/>
                          <a:ea typeface="Calibri"/>
                          <a:cs typeface="Times New Roman"/>
                        </a:rPr>
                        <a:t>Does not have personal transportation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Picture 3" descr="C:\Users\kbittner\AppData\Local\Microsoft\Windows\Temporary Internet Files\Content.IE5\DB1WRKOP\medium-Funny-Bus-stop-33.3-1034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119" y="170202"/>
            <a:ext cx="1444331" cy="21809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2180085-B4DB-4469-9E5C-708674574BA9}"/>
              </a:ext>
            </a:extLst>
          </p:cNvPr>
          <p:cNvSpPr/>
          <p:nvPr/>
        </p:nvSpPr>
        <p:spPr>
          <a:xfrm>
            <a:off x="4894611" y="1531246"/>
            <a:ext cx="3400732" cy="9263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Expenditures: $550,618</a:t>
            </a:r>
          </a:p>
          <a:p>
            <a:r>
              <a:rPr lang="en-US" dirty="0" err="1"/>
              <a:t>Boardings</a:t>
            </a:r>
            <a:r>
              <a:rPr lang="en-US" dirty="0"/>
              <a:t>: 162,087</a:t>
            </a:r>
          </a:p>
          <a:p>
            <a:r>
              <a:rPr lang="en-US" dirty="0"/>
              <a:t>Average Cost per boarding: $3.40</a:t>
            </a:r>
          </a:p>
        </p:txBody>
      </p:sp>
      <p:grpSp>
        <p:nvGrpSpPr>
          <p:cNvPr id="8" name="Group 7">
            <a:extLst>
              <a:ext uri="{FF2B5EF4-FFF2-40B4-BE49-F238E27FC236}">
                <a16:creationId xmlns:a16="http://schemas.microsoft.com/office/drawing/2014/main" id="{AC29A364-144F-4A21-820C-661833354258}"/>
              </a:ext>
            </a:extLst>
          </p:cNvPr>
          <p:cNvGrpSpPr/>
          <p:nvPr/>
        </p:nvGrpSpPr>
        <p:grpSpPr>
          <a:xfrm>
            <a:off x="102119" y="4551912"/>
            <a:ext cx="1133342" cy="1107584"/>
            <a:chOff x="1339403" y="1983346"/>
            <a:chExt cx="1133341" cy="1107584"/>
          </a:xfrm>
        </p:grpSpPr>
        <p:sp>
          <p:nvSpPr>
            <p:cNvPr id="10" name="Oval 9">
              <a:extLst>
                <a:ext uri="{FF2B5EF4-FFF2-40B4-BE49-F238E27FC236}">
                  <a16:creationId xmlns:a16="http://schemas.microsoft.com/office/drawing/2014/main" id="{20461052-EA97-45CD-B1C3-117382FABA3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C08C34D8-D31C-4C32-AD6C-B3262C33E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92275AD-3F63-491B-81C6-74C7D69D63F1}"/>
              </a:ext>
            </a:extLst>
          </p:cNvPr>
          <p:cNvSpPr txBox="1">
            <a:spLocks/>
          </p:cNvSpPr>
          <p:nvPr/>
        </p:nvSpPr>
        <p:spPr>
          <a:xfrm>
            <a:off x="10359147" y="462886"/>
            <a:ext cx="1673104" cy="166132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9DB7B2D6-DC7D-4779-8E43-C3F3A396FF7A}"/>
              </a:ext>
            </a:extLst>
          </p:cNvPr>
          <p:cNvSpPr/>
          <p:nvPr/>
        </p:nvSpPr>
        <p:spPr>
          <a:xfrm>
            <a:off x="4923107" y="1155370"/>
            <a:ext cx="338965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8DF0FAE5-AE7F-4274-B813-78C5866CB18C}"/>
              </a:ext>
            </a:extLst>
          </p:cNvPr>
          <p:cNvSpPr/>
          <p:nvPr/>
        </p:nvSpPr>
        <p:spPr>
          <a:xfrm>
            <a:off x="5120858" y="5950302"/>
            <a:ext cx="3098909" cy="7240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 </a:t>
            </a:r>
          </a:p>
        </p:txBody>
      </p:sp>
      <p:sp>
        <p:nvSpPr>
          <p:cNvPr id="15" name="Rectangle 14">
            <a:extLst>
              <a:ext uri="{FF2B5EF4-FFF2-40B4-BE49-F238E27FC236}">
                <a16:creationId xmlns:a16="http://schemas.microsoft.com/office/drawing/2014/main" id="{9BD22831-CD73-4D80-B22F-BAE90433EC89}"/>
              </a:ext>
            </a:extLst>
          </p:cNvPr>
          <p:cNvSpPr/>
          <p:nvPr/>
        </p:nvSpPr>
        <p:spPr>
          <a:xfrm>
            <a:off x="628658" y="129354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3E7B61CB-C98D-482A-A363-38383ADA1E03}"/>
              </a:ext>
            </a:extLst>
          </p:cNvPr>
          <p:cNvSpPr/>
          <p:nvPr/>
        </p:nvSpPr>
        <p:spPr>
          <a:xfrm>
            <a:off x="816546" y="263649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6F0F6A00-1DF8-4778-8881-90D18D5EE680}"/>
              </a:ext>
            </a:extLst>
          </p:cNvPr>
          <p:cNvSpPr/>
          <p:nvPr/>
        </p:nvSpPr>
        <p:spPr>
          <a:xfrm>
            <a:off x="5136921" y="263649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B17E3CB3-64AD-41E2-B7E9-BBF19D00DFF3}"/>
              </a:ext>
            </a:extLst>
          </p:cNvPr>
          <p:cNvSpPr/>
          <p:nvPr/>
        </p:nvSpPr>
        <p:spPr>
          <a:xfrm>
            <a:off x="4970109" y="120523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830E5DF2-2EDF-43F3-A8D0-E8479309CA30}"/>
              </a:ext>
            </a:extLst>
          </p:cNvPr>
          <p:cNvSpPr/>
          <p:nvPr/>
        </p:nvSpPr>
        <p:spPr>
          <a:xfrm>
            <a:off x="5136921" y="598580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20" name="Table 19">
            <a:extLst>
              <a:ext uri="{FF2B5EF4-FFF2-40B4-BE49-F238E27FC236}">
                <a16:creationId xmlns:a16="http://schemas.microsoft.com/office/drawing/2014/main" id="{CA51519A-169A-4E12-880D-C6D4218C27FE}"/>
              </a:ext>
            </a:extLst>
          </p:cNvPr>
          <p:cNvGraphicFramePr>
            <a:graphicFrameLocks noGrp="1"/>
          </p:cNvGraphicFramePr>
          <p:nvPr>
            <p:extLst>
              <p:ext uri="{D42A27DB-BD31-4B8C-83A1-F6EECF244321}">
                <p14:modId xmlns:p14="http://schemas.microsoft.com/office/powerpoint/2010/main" val="2105045691"/>
              </p:ext>
            </p:extLst>
          </p:nvPr>
        </p:nvGraphicFramePr>
        <p:xfrm>
          <a:off x="8311406" y="2381004"/>
          <a:ext cx="3778475" cy="4358640"/>
        </p:xfrm>
        <a:graphic>
          <a:graphicData uri="http://schemas.openxmlformats.org/drawingml/2006/table">
            <a:tbl>
              <a:tblPr firstRow="1" bandRow="1">
                <a:tableStyleId>{5C22544A-7EE6-4342-B048-85BDC9FD1C3A}</a:tableStyleId>
              </a:tblPr>
              <a:tblGrid>
                <a:gridCol w="1982968">
                  <a:extLst>
                    <a:ext uri="{9D8B030D-6E8A-4147-A177-3AD203B41FA5}">
                      <a16:colId xmlns:a16="http://schemas.microsoft.com/office/drawing/2014/main" val="1741504967"/>
                    </a:ext>
                  </a:extLst>
                </a:gridCol>
                <a:gridCol w="1795507">
                  <a:extLst>
                    <a:ext uri="{9D8B030D-6E8A-4147-A177-3AD203B41FA5}">
                      <a16:colId xmlns:a16="http://schemas.microsoft.com/office/drawing/2014/main" val="2730741257"/>
                    </a:ext>
                  </a:extLst>
                </a:gridCol>
              </a:tblGrid>
              <a:tr h="0">
                <a:tc gridSpan="2">
                  <a:txBody>
                    <a:bodyPr/>
                    <a:lstStyle/>
                    <a:p>
                      <a:pPr algn="ctr"/>
                      <a:r>
                        <a:rPr lang="en-US" sz="1600" dirty="0"/>
                        <a:t>Partners</a:t>
                      </a:r>
                    </a:p>
                  </a:txBody>
                  <a:tcPr/>
                </a:tc>
                <a:tc hMerge="1">
                  <a:txBody>
                    <a:bodyPr/>
                    <a:lstStyle/>
                    <a:p>
                      <a:endParaRPr lang="en-US" sz="1600" dirty="0"/>
                    </a:p>
                  </a:txBody>
                  <a:tcPr/>
                </a:tc>
                <a:extLst>
                  <a:ext uri="{0D108BD9-81ED-4DB2-BD59-A6C34878D82A}">
                    <a16:rowId xmlns:a16="http://schemas.microsoft.com/office/drawing/2014/main" val="182898379"/>
                  </a:ext>
                </a:extLst>
              </a:tr>
              <a:tr h="325453">
                <a:tc>
                  <a:txBody>
                    <a:bodyPr/>
                    <a:lstStyle/>
                    <a:p>
                      <a:r>
                        <a:rPr lang="en-US" sz="1600" dirty="0"/>
                        <a:t>Metro Community </a:t>
                      </a:r>
                    </a:p>
                  </a:txBody>
                  <a:tcPr/>
                </a:tc>
                <a:tc>
                  <a:txBody>
                    <a:bodyPr/>
                    <a:lstStyle/>
                    <a:p>
                      <a:pPr algn="l"/>
                      <a:r>
                        <a:rPr lang="en-US" sz="1600" dirty="0"/>
                        <a:t>Cascade (SC)</a:t>
                      </a:r>
                    </a:p>
                  </a:txBody>
                  <a:tcPr/>
                </a:tc>
                <a:extLst>
                  <a:ext uri="{0D108BD9-81ED-4DB2-BD59-A6C34878D82A}">
                    <a16:rowId xmlns:a16="http://schemas.microsoft.com/office/drawing/2014/main" val="3453485633"/>
                  </a:ext>
                </a:extLst>
              </a:tr>
              <a:tr h="325453">
                <a:tc>
                  <a:txBody>
                    <a:bodyPr/>
                    <a:lstStyle/>
                    <a:p>
                      <a:r>
                        <a:rPr lang="en-US" sz="1600" dirty="0"/>
                        <a:t>Eagle Senior Ctr. (SC)</a:t>
                      </a:r>
                    </a:p>
                  </a:txBody>
                  <a:tcPr/>
                </a:tc>
                <a:tc>
                  <a:txBody>
                    <a:bodyPr/>
                    <a:lstStyle/>
                    <a:p>
                      <a:pPr algn="l"/>
                      <a:r>
                        <a:rPr lang="en-US" sz="1600" dirty="0"/>
                        <a:t>Council (SC)</a:t>
                      </a:r>
                    </a:p>
                  </a:txBody>
                  <a:tcPr/>
                </a:tc>
                <a:extLst>
                  <a:ext uri="{0D108BD9-81ED-4DB2-BD59-A6C34878D82A}">
                    <a16:rowId xmlns:a16="http://schemas.microsoft.com/office/drawing/2014/main" val="3591929272"/>
                  </a:ext>
                </a:extLst>
              </a:tr>
              <a:tr h="325453">
                <a:tc>
                  <a:txBody>
                    <a:bodyPr/>
                    <a:lstStyle/>
                    <a:p>
                      <a:r>
                        <a:rPr lang="en-US" sz="1600" dirty="0"/>
                        <a:t>Legacy Corps.</a:t>
                      </a:r>
                    </a:p>
                  </a:txBody>
                  <a:tcPr/>
                </a:tc>
                <a:tc>
                  <a:txBody>
                    <a:bodyPr/>
                    <a:lstStyle/>
                    <a:p>
                      <a:pPr algn="l"/>
                      <a:r>
                        <a:rPr lang="en-US" sz="1600" dirty="0"/>
                        <a:t>Gem County</a:t>
                      </a:r>
                    </a:p>
                  </a:txBody>
                  <a:tcPr/>
                </a:tc>
                <a:extLst>
                  <a:ext uri="{0D108BD9-81ED-4DB2-BD59-A6C34878D82A}">
                    <a16:rowId xmlns:a16="http://schemas.microsoft.com/office/drawing/2014/main" val="1970485802"/>
                  </a:ext>
                </a:extLst>
              </a:tr>
              <a:tr h="325453">
                <a:tc>
                  <a:txBody>
                    <a:bodyPr/>
                    <a:lstStyle/>
                    <a:p>
                      <a:r>
                        <a:rPr lang="en-US" sz="1600" dirty="0"/>
                        <a:t>Horseshoe Bend (SC)</a:t>
                      </a:r>
                    </a:p>
                  </a:txBody>
                  <a:tcPr/>
                </a:tc>
                <a:tc>
                  <a:txBody>
                    <a:bodyPr/>
                    <a:lstStyle/>
                    <a:p>
                      <a:pPr algn="l"/>
                      <a:r>
                        <a:rPr lang="en-US" sz="1600" dirty="0"/>
                        <a:t>Homedale (SC)</a:t>
                      </a:r>
                    </a:p>
                  </a:txBody>
                  <a:tcPr/>
                </a:tc>
                <a:extLst>
                  <a:ext uri="{0D108BD9-81ED-4DB2-BD59-A6C34878D82A}">
                    <a16:rowId xmlns:a16="http://schemas.microsoft.com/office/drawing/2014/main" val="3605325998"/>
                  </a:ext>
                </a:extLst>
              </a:tr>
              <a:tr h="325453">
                <a:tc>
                  <a:txBody>
                    <a:bodyPr/>
                    <a:lstStyle/>
                    <a:p>
                      <a:r>
                        <a:rPr lang="en-US" sz="1600" dirty="0"/>
                        <a:t>Kuna (SC)</a:t>
                      </a:r>
                    </a:p>
                  </a:txBody>
                  <a:tcPr/>
                </a:tc>
                <a:tc>
                  <a:txBody>
                    <a:bodyPr/>
                    <a:lstStyle/>
                    <a:p>
                      <a:pPr algn="l"/>
                      <a:r>
                        <a:rPr lang="en-US" sz="1600" dirty="0" err="1"/>
                        <a:t>Marsing</a:t>
                      </a:r>
                      <a:r>
                        <a:rPr lang="en-US" sz="1600" dirty="0"/>
                        <a:t> (SC)</a:t>
                      </a:r>
                    </a:p>
                  </a:txBody>
                  <a:tcPr/>
                </a:tc>
                <a:extLst>
                  <a:ext uri="{0D108BD9-81ED-4DB2-BD59-A6C34878D82A}">
                    <a16:rowId xmlns:a16="http://schemas.microsoft.com/office/drawing/2014/main" val="3151605642"/>
                  </a:ext>
                </a:extLst>
              </a:tr>
              <a:tr h="325453">
                <a:tc>
                  <a:txBody>
                    <a:bodyPr/>
                    <a:lstStyle/>
                    <a:p>
                      <a:r>
                        <a:rPr lang="en-US" sz="1600" dirty="0"/>
                        <a:t>Mt. Home (SC)</a:t>
                      </a:r>
                    </a:p>
                  </a:txBody>
                  <a:tcPr/>
                </a:tc>
                <a:tc>
                  <a:txBody>
                    <a:bodyPr/>
                    <a:lstStyle/>
                    <a:p>
                      <a:pPr algn="l"/>
                      <a:r>
                        <a:rPr lang="en-US" sz="1600" dirty="0"/>
                        <a:t>McCall (SC)</a:t>
                      </a:r>
                    </a:p>
                  </a:txBody>
                  <a:tcPr/>
                </a:tc>
                <a:extLst>
                  <a:ext uri="{0D108BD9-81ED-4DB2-BD59-A6C34878D82A}">
                    <a16:rowId xmlns:a16="http://schemas.microsoft.com/office/drawing/2014/main" val="2504596006"/>
                  </a:ext>
                </a:extLst>
              </a:tr>
              <a:tr h="325453">
                <a:tc>
                  <a:txBody>
                    <a:bodyPr/>
                    <a:lstStyle/>
                    <a:p>
                      <a:r>
                        <a:rPr lang="en-US" sz="1600" dirty="0"/>
                        <a:t>Payette (SC)</a:t>
                      </a:r>
                    </a:p>
                  </a:txBody>
                  <a:tcPr/>
                </a:tc>
                <a:tc>
                  <a:txBody>
                    <a:bodyPr/>
                    <a:lstStyle/>
                    <a:p>
                      <a:pPr algn="l"/>
                      <a:r>
                        <a:rPr lang="en-US" sz="1600" dirty="0"/>
                        <a:t>Melba (SC)</a:t>
                      </a:r>
                    </a:p>
                  </a:txBody>
                  <a:tcPr/>
                </a:tc>
                <a:extLst>
                  <a:ext uri="{0D108BD9-81ED-4DB2-BD59-A6C34878D82A}">
                    <a16:rowId xmlns:a16="http://schemas.microsoft.com/office/drawing/2014/main" val="2857229780"/>
                  </a:ext>
                </a:extLst>
              </a:tr>
              <a:tr h="325453">
                <a:tc>
                  <a:txBody>
                    <a:bodyPr/>
                    <a:lstStyle/>
                    <a:p>
                      <a:r>
                        <a:rPr lang="en-US" sz="1600" dirty="0"/>
                        <a:t>Star (SC)</a:t>
                      </a:r>
                    </a:p>
                  </a:txBody>
                  <a:tcPr/>
                </a:tc>
                <a:tc>
                  <a:txBody>
                    <a:bodyPr/>
                    <a:lstStyle/>
                    <a:p>
                      <a:pPr algn="l"/>
                      <a:r>
                        <a:rPr lang="en-US" sz="1600" dirty="0"/>
                        <a:t>New Meadows (SC)</a:t>
                      </a:r>
                    </a:p>
                  </a:txBody>
                  <a:tcPr/>
                </a:tc>
                <a:extLst>
                  <a:ext uri="{0D108BD9-81ED-4DB2-BD59-A6C34878D82A}">
                    <a16:rowId xmlns:a16="http://schemas.microsoft.com/office/drawing/2014/main" val="1668277705"/>
                  </a:ext>
                </a:extLst>
              </a:tr>
              <a:tr h="325453">
                <a:tc>
                  <a:txBody>
                    <a:bodyPr/>
                    <a:lstStyle/>
                    <a:p>
                      <a:r>
                        <a:rPr lang="en-US" sz="1600" dirty="0"/>
                        <a:t>Three Island (SC)</a:t>
                      </a:r>
                    </a:p>
                  </a:txBody>
                  <a:tcPr/>
                </a:tc>
                <a:tc>
                  <a:txBody>
                    <a:bodyPr/>
                    <a:lstStyle/>
                    <a:p>
                      <a:pPr algn="l"/>
                      <a:r>
                        <a:rPr lang="en-US" sz="1600" dirty="0"/>
                        <a:t>New Plymouth (SC)</a:t>
                      </a:r>
                    </a:p>
                  </a:txBody>
                  <a:tcPr/>
                </a:tc>
                <a:extLst>
                  <a:ext uri="{0D108BD9-81ED-4DB2-BD59-A6C34878D82A}">
                    <a16:rowId xmlns:a16="http://schemas.microsoft.com/office/drawing/2014/main" val="2833387786"/>
                  </a:ext>
                </a:extLst>
              </a:tr>
              <a:tr h="325453">
                <a:tc>
                  <a:txBody>
                    <a:bodyPr/>
                    <a:lstStyle/>
                    <a:p>
                      <a:r>
                        <a:rPr lang="en-US" sz="1600" dirty="0"/>
                        <a:t>Meridian (SC)</a:t>
                      </a:r>
                    </a:p>
                  </a:txBody>
                  <a:tcPr/>
                </a:tc>
                <a:tc>
                  <a:txBody>
                    <a:bodyPr/>
                    <a:lstStyle/>
                    <a:p>
                      <a:pPr algn="l"/>
                      <a:r>
                        <a:rPr lang="en-US" sz="1600" dirty="0"/>
                        <a:t>Rimrock (SC)</a:t>
                      </a:r>
                    </a:p>
                  </a:txBody>
                  <a:tcPr/>
                </a:tc>
                <a:extLst>
                  <a:ext uri="{0D108BD9-81ED-4DB2-BD59-A6C34878D82A}">
                    <a16:rowId xmlns:a16="http://schemas.microsoft.com/office/drawing/2014/main" val="3753987928"/>
                  </a:ext>
                </a:extLst>
              </a:tr>
              <a:tr h="325453">
                <a:tc>
                  <a:txBody>
                    <a:bodyPr/>
                    <a:lstStyle/>
                    <a:p>
                      <a:r>
                        <a:rPr lang="en-US" sz="1600" dirty="0"/>
                        <a:t>Boise Basis (SC)</a:t>
                      </a:r>
                    </a:p>
                  </a:txBody>
                  <a:tcPr/>
                </a:tc>
                <a:tc>
                  <a:txBody>
                    <a:bodyPr/>
                    <a:lstStyle/>
                    <a:p>
                      <a:pPr algn="l"/>
                      <a:r>
                        <a:rPr lang="en-US" sz="1600" dirty="0"/>
                        <a:t>Weiser (SC)</a:t>
                      </a:r>
                    </a:p>
                  </a:txBody>
                  <a:tcPr/>
                </a:tc>
                <a:extLst>
                  <a:ext uri="{0D108BD9-81ED-4DB2-BD59-A6C34878D82A}">
                    <a16:rowId xmlns:a16="http://schemas.microsoft.com/office/drawing/2014/main" val="306315780"/>
                  </a:ext>
                </a:extLst>
              </a:tr>
              <a:tr h="325453">
                <a:tc>
                  <a:txBody>
                    <a:bodyPr/>
                    <a:lstStyle/>
                    <a:p>
                      <a:r>
                        <a:rPr lang="en-US" sz="1600" dirty="0"/>
                        <a:t>Cambridge (SC)</a:t>
                      </a:r>
                    </a:p>
                  </a:txBody>
                  <a:tcPr/>
                </a:tc>
                <a:tc>
                  <a:txBody>
                    <a:bodyPr/>
                    <a:lstStyle/>
                    <a:p>
                      <a:pPr algn="l"/>
                      <a:endParaRPr lang="en-US" sz="1600" dirty="0"/>
                    </a:p>
                  </a:txBody>
                  <a:tcPr/>
                </a:tc>
                <a:extLst>
                  <a:ext uri="{0D108BD9-81ED-4DB2-BD59-A6C34878D82A}">
                    <a16:rowId xmlns:a16="http://schemas.microsoft.com/office/drawing/2014/main" val="806663300"/>
                  </a:ext>
                </a:extLst>
              </a:tr>
            </a:tbl>
          </a:graphicData>
        </a:graphic>
      </p:graphicFrame>
    </p:spTree>
    <p:extLst>
      <p:ext uri="{BB962C8B-B14F-4D97-AF65-F5344CB8AC3E}">
        <p14:creationId xmlns:p14="http://schemas.microsoft.com/office/powerpoint/2010/main" val="1028754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8MC02SFO\A_Nurse_Pushing_a_Man_In_a_Wheelchair_Royalty_Free_Clipart_Picture_100615-215396-8090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34" y="1712996"/>
            <a:ext cx="1267543" cy="13878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7212" y="110124"/>
            <a:ext cx="9030929" cy="1325562"/>
          </a:xfrm>
        </p:spPr>
        <p:txBody>
          <a:bodyPr>
            <a:normAutofit/>
          </a:bodyPr>
          <a:lstStyle/>
          <a:p>
            <a:r>
              <a:rPr lang="en-US" dirty="0"/>
              <a:t>Local Family Caregiver Support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0194600"/>
              </p:ext>
            </p:extLst>
          </p:nvPr>
        </p:nvGraphicFramePr>
        <p:xfrm>
          <a:off x="188655" y="3509194"/>
          <a:ext cx="11795639" cy="3127575"/>
        </p:xfrm>
        <a:graphic>
          <a:graphicData uri="http://schemas.openxmlformats.org/drawingml/2006/table">
            <a:tbl>
              <a:tblPr firstRow="1" firstCol="1" bandRow="1"/>
              <a:tblGrid>
                <a:gridCol w="6408790">
                  <a:extLst>
                    <a:ext uri="{9D8B030D-6E8A-4147-A177-3AD203B41FA5}">
                      <a16:colId xmlns:a16="http://schemas.microsoft.com/office/drawing/2014/main" val="20000"/>
                    </a:ext>
                  </a:extLst>
                </a:gridCol>
                <a:gridCol w="5386849">
                  <a:extLst>
                    <a:ext uri="{9D8B030D-6E8A-4147-A177-3AD203B41FA5}">
                      <a16:colId xmlns:a16="http://schemas.microsoft.com/office/drawing/2014/main" val="20001"/>
                    </a:ext>
                  </a:extLst>
                </a:gridCol>
              </a:tblGrid>
              <a:tr h="4418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5700">
                <a:tc>
                  <a:txBody>
                    <a:bodyPr/>
                    <a:lstStyle/>
                    <a:p>
                      <a:pPr marL="0" marR="0">
                        <a:lnSpc>
                          <a:spcPct val="115000"/>
                        </a:lnSpc>
                        <a:spcBef>
                          <a:spcPts val="0"/>
                        </a:spcBef>
                        <a:spcAft>
                          <a:spcPts val="0"/>
                        </a:spcAft>
                      </a:pPr>
                      <a:r>
                        <a:rPr lang="en-US" sz="1600" dirty="0">
                          <a:effectLst/>
                          <a:latin typeface="Calibri"/>
                          <a:ea typeface="Calibri"/>
                          <a:cs typeface="Times New Roman"/>
                        </a:rPr>
                        <a:t>Support and train caregivers through the following</a:t>
                      </a:r>
                      <a:r>
                        <a:rPr lang="en-US" sz="1600" baseline="0" dirty="0">
                          <a:effectLst/>
                          <a:latin typeface="Calibri"/>
                          <a:ea typeface="Calibri"/>
                          <a:cs typeface="Times New Roman"/>
                        </a:rPr>
                        <a:t> activities:</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Information Services (Outreach)</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Access assistance (Information &amp; Assistance)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Support Group/Education </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Respite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Supplemental Services (Limited basis)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r>
                        <a:rPr lang="en-US" sz="1600" dirty="0"/>
                        <a:t>Total Expenditures: $195,685</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82072132"/>
              </p:ext>
            </p:extLst>
          </p:nvPr>
        </p:nvGraphicFramePr>
        <p:xfrm>
          <a:off x="207706" y="1872069"/>
          <a:ext cx="4800600" cy="1251652"/>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5958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472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mn-lt"/>
                          <a:ea typeface="Calibri"/>
                          <a:cs typeface="Times New Roman"/>
                        </a:rPr>
                        <a:t>Caregivers and relatives as caregivers who are 55 or under</a:t>
                      </a:r>
                      <a:r>
                        <a:rPr lang="en-US" sz="1800" baseline="0" dirty="0">
                          <a:effectLst/>
                          <a:latin typeface="+mn-lt"/>
                          <a:ea typeface="Calibri"/>
                          <a:cs typeface="Times New Roman"/>
                        </a:rPr>
                        <a:t> 55 caregiving for an older person.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387E1CE-560D-4E68-94E7-A61065D71EAC}"/>
              </a:ext>
            </a:extLst>
          </p:cNvPr>
          <p:cNvSpPr/>
          <p:nvPr/>
        </p:nvSpPr>
        <p:spPr>
          <a:xfrm>
            <a:off x="7728156" y="996514"/>
            <a:ext cx="3264308" cy="39921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Total Expenditures: $724,175</a:t>
            </a:r>
          </a:p>
        </p:txBody>
      </p:sp>
      <p:grpSp>
        <p:nvGrpSpPr>
          <p:cNvPr id="9" name="Group 8">
            <a:extLst>
              <a:ext uri="{FF2B5EF4-FFF2-40B4-BE49-F238E27FC236}">
                <a16:creationId xmlns:a16="http://schemas.microsoft.com/office/drawing/2014/main" id="{49756D4B-7169-42D2-8DA3-3470FC28E60D}"/>
              </a:ext>
            </a:extLst>
          </p:cNvPr>
          <p:cNvGrpSpPr/>
          <p:nvPr/>
        </p:nvGrpSpPr>
        <p:grpSpPr>
          <a:xfrm>
            <a:off x="4929071" y="5389377"/>
            <a:ext cx="1133342" cy="1107584"/>
            <a:chOff x="1339403" y="1983346"/>
            <a:chExt cx="1133341" cy="1107584"/>
          </a:xfrm>
        </p:grpSpPr>
        <p:sp>
          <p:nvSpPr>
            <p:cNvPr id="10" name="Oval 9">
              <a:extLst>
                <a:ext uri="{FF2B5EF4-FFF2-40B4-BE49-F238E27FC236}">
                  <a16:creationId xmlns:a16="http://schemas.microsoft.com/office/drawing/2014/main" id="{707E9DAC-D6FD-4761-9989-FCF81293B77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469E4D3-7FAD-4F16-BACA-A623D9D6A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08A9BAD-94C7-4813-A551-2CA96D5490E9}"/>
              </a:ext>
            </a:extLst>
          </p:cNvPr>
          <p:cNvSpPr txBox="1">
            <a:spLocks/>
          </p:cNvSpPr>
          <p:nvPr/>
        </p:nvSpPr>
        <p:spPr>
          <a:xfrm>
            <a:off x="2379406" y="816077"/>
            <a:ext cx="3956706" cy="67051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B6A52C52-4485-434F-9D9D-FB85A1A91740}"/>
              </a:ext>
            </a:extLst>
          </p:cNvPr>
          <p:cNvSpPr/>
          <p:nvPr/>
        </p:nvSpPr>
        <p:spPr>
          <a:xfrm>
            <a:off x="7728155" y="559345"/>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B3B5168D-EBE6-4F37-A1E4-211248230BBC}"/>
              </a:ext>
            </a:extLst>
          </p:cNvPr>
          <p:cNvSpPr/>
          <p:nvPr/>
        </p:nvSpPr>
        <p:spPr>
          <a:xfrm>
            <a:off x="207706" y="5978014"/>
            <a:ext cx="4124472" cy="6194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graphicFrame>
        <p:nvGraphicFramePr>
          <p:cNvPr id="3" name="Table 2">
            <a:extLst>
              <a:ext uri="{FF2B5EF4-FFF2-40B4-BE49-F238E27FC236}">
                <a16:creationId xmlns:a16="http://schemas.microsoft.com/office/drawing/2014/main" id="{9F08A2A1-683E-4AF8-B0E3-0B9FB53EE94B}"/>
              </a:ext>
            </a:extLst>
          </p:cNvPr>
          <p:cNvGraphicFramePr>
            <a:graphicFrameLocks noGrp="1"/>
          </p:cNvGraphicFramePr>
          <p:nvPr>
            <p:extLst>
              <p:ext uri="{D42A27DB-BD31-4B8C-83A1-F6EECF244321}">
                <p14:modId xmlns:p14="http://schemas.microsoft.com/office/powerpoint/2010/main" val="4078456612"/>
              </p:ext>
            </p:extLst>
          </p:nvPr>
        </p:nvGraphicFramePr>
        <p:xfrm>
          <a:off x="6659306" y="4491515"/>
          <a:ext cx="5237718" cy="2005446"/>
        </p:xfrm>
        <a:graphic>
          <a:graphicData uri="http://schemas.openxmlformats.org/drawingml/2006/table">
            <a:tbl>
              <a:tblPr firstRow="1" bandRow="1">
                <a:tableStyleId>{5C22544A-7EE6-4342-B048-85BDC9FD1C3A}</a:tableStyleId>
              </a:tblPr>
              <a:tblGrid>
                <a:gridCol w="2120900">
                  <a:extLst>
                    <a:ext uri="{9D8B030D-6E8A-4147-A177-3AD203B41FA5}">
                      <a16:colId xmlns:a16="http://schemas.microsoft.com/office/drawing/2014/main" val="622263200"/>
                    </a:ext>
                  </a:extLst>
                </a:gridCol>
                <a:gridCol w="1199536">
                  <a:extLst>
                    <a:ext uri="{9D8B030D-6E8A-4147-A177-3AD203B41FA5}">
                      <a16:colId xmlns:a16="http://schemas.microsoft.com/office/drawing/2014/main" val="3410763667"/>
                    </a:ext>
                  </a:extLst>
                </a:gridCol>
                <a:gridCol w="1917282">
                  <a:extLst>
                    <a:ext uri="{9D8B030D-6E8A-4147-A177-3AD203B41FA5}">
                      <a16:colId xmlns:a16="http://schemas.microsoft.com/office/drawing/2014/main" val="700982879"/>
                    </a:ext>
                  </a:extLst>
                </a:gridCol>
              </a:tblGrid>
              <a:tr h="334241">
                <a:tc>
                  <a:txBody>
                    <a:bodyPr/>
                    <a:lstStyle/>
                    <a:p>
                      <a:pPr algn="ctr"/>
                      <a:r>
                        <a:rPr lang="en-US" sz="1400" dirty="0"/>
                        <a:t>Service</a:t>
                      </a:r>
                    </a:p>
                  </a:txBody>
                  <a:tcPr>
                    <a:solidFill>
                      <a:schemeClr val="tx2"/>
                    </a:solidFill>
                  </a:tcPr>
                </a:tc>
                <a:tc>
                  <a:txBody>
                    <a:bodyPr/>
                    <a:lstStyle/>
                    <a:p>
                      <a:pPr algn="ctr"/>
                      <a:r>
                        <a:rPr lang="en-US" sz="1400" dirty="0"/>
                        <a:t>Expenditures</a:t>
                      </a:r>
                    </a:p>
                  </a:txBody>
                  <a:tcPr>
                    <a:solidFill>
                      <a:schemeClr val="tx2"/>
                    </a:solidFill>
                  </a:tcPr>
                </a:tc>
                <a:tc>
                  <a:txBody>
                    <a:bodyPr/>
                    <a:lstStyle/>
                    <a:p>
                      <a:pPr algn="ctr"/>
                      <a:r>
                        <a:rPr lang="en-US" sz="1400" dirty="0"/>
                        <a:t>Unit</a:t>
                      </a:r>
                    </a:p>
                  </a:txBody>
                  <a:tcPr>
                    <a:solidFill>
                      <a:schemeClr val="tx2"/>
                    </a:solidFill>
                  </a:tcPr>
                </a:tc>
                <a:extLst>
                  <a:ext uri="{0D108BD9-81ED-4DB2-BD59-A6C34878D82A}">
                    <a16:rowId xmlns:a16="http://schemas.microsoft.com/office/drawing/2014/main" val="2335076275"/>
                  </a:ext>
                </a:extLst>
              </a:tr>
              <a:tr h="334241">
                <a:tc>
                  <a:txBody>
                    <a:bodyPr/>
                    <a:lstStyle/>
                    <a:p>
                      <a:r>
                        <a:rPr lang="en-US" sz="1400" dirty="0"/>
                        <a:t>Information Services: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2,038</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738920192"/>
                  </a:ext>
                </a:extLst>
              </a:tr>
              <a:tr h="334241">
                <a:tc>
                  <a:txBody>
                    <a:bodyPr/>
                    <a:lstStyle/>
                    <a:p>
                      <a:r>
                        <a:rPr lang="en-US" sz="1400" dirty="0"/>
                        <a:t>Access Assistance: </a:t>
                      </a:r>
                    </a:p>
                  </a:txBody>
                  <a:tcPr>
                    <a:solidFill>
                      <a:schemeClr val="tx2">
                        <a:lumMod val="20000"/>
                        <a:lumOff val="80000"/>
                      </a:schemeClr>
                    </a:solidFill>
                  </a:tcPr>
                </a:tc>
                <a:tc>
                  <a:txBody>
                    <a:bodyPr/>
                    <a:lstStyle/>
                    <a:p>
                      <a:pPr algn="ctr"/>
                      <a:r>
                        <a:rPr lang="en-US" sz="1400" dirty="0"/>
                        <a:t>$56,550</a:t>
                      </a:r>
                    </a:p>
                  </a:txBody>
                  <a:tcPr>
                    <a:solidFill>
                      <a:schemeClr val="tx2">
                        <a:lumMod val="20000"/>
                        <a:lumOff val="80000"/>
                      </a:schemeClr>
                    </a:solidFill>
                  </a:tcPr>
                </a:tc>
                <a:tc>
                  <a:txBody>
                    <a:bodyPr/>
                    <a:lstStyle/>
                    <a:p>
                      <a:pPr algn="ctr"/>
                      <a:r>
                        <a:rPr lang="en-US" sz="1400" dirty="0"/>
                        <a:t>1,241 Contacts</a:t>
                      </a:r>
                    </a:p>
                  </a:txBody>
                  <a:tcPr>
                    <a:solidFill>
                      <a:schemeClr val="tx2">
                        <a:lumMod val="20000"/>
                        <a:lumOff val="80000"/>
                      </a:schemeClr>
                    </a:solidFill>
                  </a:tcPr>
                </a:tc>
                <a:extLst>
                  <a:ext uri="{0D108BD9-81ED-4DB2-BD59-A6C34878D82A}">
                    <a16:rowId xmlns:a16="http://schemas.microsoft.com/office/drawing/2014/main" val="3736977826"/>
                  </a:ext>
                </a:extLst>
              </a:tr>
              <a:tr h="334241">
                <a:tc>
                  <a:txBody>
                    <a:bodyPr/>
                    <a:lstStyle/>
                    <a:p>
                      <a:r>
                        <a:rPr lang="en-US" sz="1400" dirty="0"/>
                        <a:t>Support Group/Education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$30,121</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114584035"/>
                  </a:ext>
                </a:extLst>
              </a:tr>
              <a:tr h="334241">
                <a:tc>
                  <a:txBody>
                    <a:bodyPr/>
                    <a:lstStyle/>
                    <a:p>
                      <a:r>
                        <a:rPr lang="en-US" sz="1400" dirty="0"/>
                        <a:t>Respite </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$106,976</a:t>
                      </a:r>
                    </a:p>
                  </a:txBody>
                  <a:tcPr>
                    <a:solidFill>
                      <a:schemeClr val="tx2">
                        <a:lumMod val="20000"/>
                        <a:lumOff val="80000"/>
                      </a:schemeClr>
                    </a:solidFill>
                  </a:tcPr>
                </a:tc>
                <a:tc>
                  <a:txBody>
                    <a:bodyPr/>
                    <a:lstStyle/>
                    <a:p>
                      <a:pPr algn="ctr"/>
                      <a:r>
                        <a:rPr lang="en-US" sz="1400" dirty="0"/>
                        <a:t>6,430 Hours</a:t>
                      </a:r>
                    </a:p>
                  </a:txBody>
                  <a:tcPr>
                    <a:solidFill>
                      <a:schemeClr val="tx2">
                        <a:lumMod val="20000"/>
                        <a:lumOff val="80000"/>
                      </a:schemeClr>
                    </a:solidFill>
                  </a:tcPr>
                </a:tc>
                <a:extLst>
                  <a:ext uri="{0D108BD9-81ED-4DB2-BD59-A6C34878D82A}">
                    <a16:rowId xmlns:a16="http://schemas.microsoft.com/office/drawing/2014/main" val="3682218927"/>
                  </a:ext>
                </a:extLst>
              </a:tr>
              <a:tr h="334241">
                <a:tc>
                  <a:txBody>
                    <a:bodyPr/>
                    <a:lstStyle/>
                    <a:p>
                      <a:r>
                        <a:rPr lang="en-US" sz="1400" dirty="0"/>
                        <a:t>Supplemental Services </a:t>
                      </a:r>
                    </a:p>
                  </a:txBody>
                  <a:tcPr>
                    <a:solidFill>
                      <a:schemeClr val="tx2">
                        <a:lumMod val="60000"/>
                        <a:lumOff val="40000"/>
                      </a:schemeClr>
                    </a:solidFill>
                  </a:tcPr>
                </a:tc>
                <a:tc>
                  <a:txBody>
                    <a:bodyPr/>
                    <a:lstStyle/>
                    <a:p>
                      <a:pPr algn="ctr"/>
                      <a:r>
                        <a:rPr lang="en-US" sz="1400" dirty="0"/>
                        <a:t>$0</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1530148986"/>
                  </a:ext>
                </a:extLst>
              </a:tr>
            </a:tbl>
          </a:graphicData>
        </a:graphic>
      </p:graphicFrame>
      <p:graphicFrame>
        <p:nvGraphicFramePr>
          <p:cNvPr id="15" name="Table 14">
            <a:extLst>
              <a:ext uri="{FF2B5EF4-FFF2-40B4-BE49-F238E27FC236}">
                <a16:creationId xmlns:a16="http://schemas.microsoft.com/office/drawing/2014/main" id="{A267C316-E197-4036-8B8A-03CE5F38876C}"/>
              </a:ext>
            </a:extLst>
          </p:cNvPr>
          <p:cNvGraphicFramePr>
            <a:graphicFrameLocks noGrp="1"/>
          </p:cNvGraphicFramePr>
          <p:nvPr>
            <p:extLst>
              <p:ext uri="{D42A27DB-BD31-4B8C-83A1-F6EECF244321}">
                <p14:modId xmlns:p14="http://schemas.microsoft.com/office/powerpoint/2010/main" val="3689586679"/>
              </p:ext>
            </p:extLst>
          </p:nvPr>
        </p:nvGraphicFramePr>
        <p:xfrm>
          <a:off x="6659305" y="1398304"/>
          <a:ext cx="5237719" cy="1828800"/>
        </p:xfrm>
        <a:graphic>
          <a:graphicData uri="http://schemas.openxmlformats.org/drawingml/2006/table">
            <a:tbl>
              <a:tblPr firstRow="1" bandRow="1">
                <a:tableStyleId>{5C22544A-7EE6-4342-B048-85BDC9FD1C3A}</a:tableStyleId>
              </a:tblPr>
              <a:tblGrid>
                <a:gridCol w="2140566">
                  <a:extLst>
                    <a:ext uri="{9D8B030D-6E8A-4147-A177-3AD203B41FA5}">
                      <a16:colId xmlns:a16="http://schemas.microsoft.com/office/drawing/2014/main" val="622263200"/>
                    </a:ext>
                  </a:extLst>
                </a:gridCol>
                <a:gridCol w="1209368">
                  <a:extLst>
                    <a:ext uri="{9D8B030D-6E8A-4147-A177-3AD203B41FA5}">
                      <a16:colId xmlns:a16="http://schemas.microsoft.com/office/drawing/2014/main" val="3410763667"/>
                    </a:ext>
                  </a:extLst>
                </a:gridCol>
                <a:gridCol w="1887785">
                  <a:extLst>
                    <a:ext uri="{9D8B030D-6E8A-4147-A177-3AD203B41FA5}">
                      <a16:colId xmlns:a16="http://schemas.microsoft.com/office/drawing/2014/main" val="700982879"/>
                    </a:ext>
                  </a:extLst>
                </a:gridCol>
              </a:tblGrid>
              <a:tr h="284522">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a:t>
                      </a:r>
                    </a:p>
                  </a:txBody>
                  <a:tcPr>
                    <a:solidFill>
                      <a:schemeClr val="bg2"/>
                    </a:solidFill>
                  </a:tcPr>
                </a:tc>
                <a:extLst>
                  <a:ext uri="{0D108BD9-81ED-4DB2-BD59-A6C34878D82A}">
                    <a16:rowId xmlns:a16="http://schemas.microsoft.com/office/drawing/2014/main" val="2335076275"/>
                  </a:ext>
                </a:extLst>
              </a:tr>
              <a:tr h="284522">
                <a:tc>
                  <a:txBody>
                    <a:bodyPr/>
                    <a:lstStyle/>
                    <a:p>
                      <a:r>
                        <a:rPr lang="en-US" sz="1400" dirty="0"/>
                        <a:t>Information Services: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56,656 </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738920192"/>
                  </a:ext>
                </a:extLst>
              </a:tr>
              <a:tr h="284522">
                <a:tc>
                  <a:txBody>
                    <a:bodyPr/>
                    <a:lstStyle/>
                    <a:p>
                      <a:r>
                        <a:rPr lang="en-US" sz="1400" dirty="0"/>
                        <a:t>Access Assistance: </a:t>
                      </a:r>
                    </a:p>
                  </a:txBody>
                  <a:tcPr>
                    <a:solidFill>
                      <a:schemeClr val="bg2">
                        <a:lumMod val="20000"/>
                        <a:lumOff val="80000"/>
                      </a:schemeClr>
                    </a:solidFill>
                  </a:tcPr>
                </a:tc>
                <a:tc>
                  <a:txBody>
                    <a:bodyPr/>
                    <a:lstStyle/>
                    <a:p>
                      <a:pPr algn="ctr"/>
                      <a:r>
                        <a:rPr lang="en-US" sz="1400" dirty="0"/>
                        <a:t>$ 217,459 </a:t>
                      </a:r>
                    </a:p>
                  </a:txBody>
                  <a:tcPr>
                    <a:solidFill>
                      <a:schemeClr val="bg2">
                        <a:lumMod val="20000"/>
                        <a:lumOff val="80000"/>
                      </a:schemeClr>
                    </a:solidFill>
                  </a:tcPr>
                </a:tc>
                <a:tc>
                  <a:txBody>
                    <a:bodyPr/>
                    <a:lstStyle/>
                    <a:p>
                      <a:pPr algn="ctr"/>
                      <a:r>
                        <a:rPr lang="en-US" sz="1400" dirty="0"/>
                        <a:t>3,918 Contacts</a:t>
                      </a:r>
                    </a:p>
                  </a:txBody>
                  <a:tcPr>
                    <a:solidFill>
                      <a:schemeClr val="bg2">
                        <a:lumMod val="20000"/>
                        <a:lumOff val="80000"/>
                      </a:schemeClr>
                    </a:solidFill>
                  </a:tcPr>
                </a:tc>
                <a:extLst>
                  <a:ext uri="{0D108BD9-81ED-4DB2-BD59-A6C34878D82A}">
                    <a16:rowId xmlns:a16="http://schemas.microsoft.com/office/drawing/2014/main" val="3736977826"/>
                  </a:ext>
                </a:extLst>
              </a:tr>
              <a:tr h="301750">
                <a:tc>
                  <a:txBody>
                    <a:bodyPr/>
                    <a:lstStyle/>
                    <a:p>
                      <a:r>
                        <a:rPr lang="en-US" sz="1400" dirty="0"/>
                        <a:t>Support Group/Education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73,778</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114584035"/>
                  </a:ext>
                </a:extLst>
              </a:tr>
              <a:tr h="284522">
                <a:tc>
                  <a:txBody>
                    <a:bodyPr/>
                    <a:lstStyle/>
                    <a:p>
                      <a:r>
                        <a:rPr lang="en-US" sz="1400" dirty="0"/>
                        <a:t>Respite </a:t>
                      </a:r>
                    </a:p>
                  </a:txBody>
                  <a:tcP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$ 358,288</a:t>
                      </a:r>
                    </a:p>
                  </a:txBody>
                  <a:tcPr>
                    <a:solidFill>
                      <a:schemeClr val="bg2">
                        <a:lumMod val="20000"/>
                        <a:lumOff val="80000"/>
                      </a:schemeClr>
                    </a:solidFill>
                  </a:tcPr>
                </a:tc>
                <a:tc>
                  <a:txBody>
                    <a:bodyPr/>
                    <a:lstStyle/>
                    <a:p>
                      <a:pPr algn="ctr"/>
                      <a:r>
                        <a:rPr lang="en-US" sz="1400" dirty="0"/>
                        <a:t>23,093 Hours</a:t>
                      </a:r>
                    </a:p>
                  </a:txBody>
                  <a:tcPr>
                    <a:solidFill>
                      <a:schemeClr val="bg2">
                        <a:lumMod val="20000"/>
                        <a:lumOff val="80000"/>
                      </a:schemeClr>
                    </a:solidFill>
                  </a:tcPr>
                </a:tc>
                <a:extLst>
                  <a:ext uri="{0D108BD9-81ED-4DB2-BD59-A6C34878D82A}">
                    <a16:rowId xmlns:a16="http://schemas.microsoft.com/office/drawing/2014/main" val="3682218927"/>
                  </a:ext>
                </a:extLst>
              </a:tr>
              <a:tr h="301750">
                <a:tc>
                  <a:txBody>
                    <a:bodyPr/>
                    <a:lstStyle/>
                    <a:p>
                      <a:r>
                        <a:rPr lang="en-US" sz="1400" dirty="0"/>
                        <a:t>Supplemental Services </a:t>
                      </a:r>
                    </a:p>
                  </a:txBody>
                  <a:tcPr>
                    <a:solidFill>
                      <a:schemeClr val="bg2">
                        <a:lumMod val="60000"/>
                        <a:lumOff val="40000"/>
                      </a:schemeClr>
                    </a:solidFill>
                  </a:tcPr>
                </a:tc>
                <a:tc>
                  <a:txBody>
                    <a:bodyPr/>
                    <a:lstStyle/>
                    <a:p>
                      <a:pPr algn="ctr"/>
                      <a:r>
                        <a:rPr lang="en-US" sz="1400" dirty="0"/>
                        <a:t>$  17,995</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1530148986"/>
                  </a:ext>
                </a:extLst>
              </a:tr>
            </a:tbl>
          </a:graphicData>
        </a:graphic>
      </p:graphicFrame>
      <p:sp>
        <p:nvSpPr>
          <p:cNvPr id="16" name="Rectangle 15">
            <a:extLst>
              <a:ext uri="{FF2B5EF4-FFF2-40B4-BE49-F238E27FC236}">
                <a16:creationId xmlns:a16="http://schemas.microsoft.com/office/drawing/2014/main" id="{923A0B36-55C2-42E4-8316-1C857C7E2EC2}"/>
              </a:ext>
            </a:extLst>
          </p:cNvPr>
          <p:cNvSpPr/>
          <p:nvPr/>
        </p:nvSpPr>
        <p:spPr>
          <a:xfrm>
            <a:off x="237212" y="187727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D331714E-61FA-4E85-A43E-745B9066DA5C}"/>
              </a:ext>
            </a:extLst>
          </p:cNvPr>
          <p:cNvSpPr/>
          <p:nvPr/>
        </p:nvSpPr>
        <p:spPr>
          <a:xfrm>
            <a:off x="237212" y="353209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D4540564-8A5A-4E1F-8E54-FAA5B4150B16}"/>
              </a:ext>
            </a:extLst>
          </p:cNvPr>
          <p:cNvSpPr/>
          <p:nvPr/>
        </p:nvSpPr>
        <p:spPr>
          <a:xfrm>
            <a:off x="6629809" y="352947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6CC2502-92A2-4F57-B742-71561F2D1914}"/>
              </a:ext>
            </a:extLst>
          </p:cNvPr>
          <p:cNvSpPr/>
          <p:nvPr/>
        </p:nvSpPr>
        <p:spPr>
          <a:xfrm>
            <a:off x="7777315" y="60447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9EE5D9D4-A562-4ECB-9E29-05B65EE4A4DF}"/>
              </a:ext>
            </a:extLst>
          </p:cNvPr>
          <p:cNvSpPr/>
          <p:nvPr/>
        </p:nvSpPr>
        <p:spPr>
          <a:xfrm>
            <a:off x="227370" y="600678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3721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5" y="127444"/>
            <a:ext cx="6548285" cy="925289"/>
          </a:xfrm>
        </p:spPr>
        <p:txBody>
          <a:bodyPr>
            <a:normAutofit/>
          </a:bodyPr>
          <a:lstStyle/>
          <a:p>
            <a:r>
              <a:rPr lang="en-US" sz="3600" b="1" dirty="0"/>
              <a:t>Idaho Lifespan Respite Project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912687"/>
              </p:ext>
            </p:extLst>
          </p:nvPr>
        </p:nvGraphicFramePr>
        <p:xfrm>
          <a:off x="172065" y="2438400"/>
          <a:ext cx="11842954" cy="4230099"/>
        </p:xfrm>
        <a:graphic>
          <a:graphicData uri="http://schemas.openxmlformats.org/drawingml/2006/table">
            <a:tbl>
              <a:tblPr firstRow="1" firstCol="1" bandRow="1"/>
              <a:tblGrid>
                <a:gridCol w="2214733">
                  <a:extLst>
                    <a:ext uri="{9D8B030D-6E8A-4147-A177-3AD203B41FA5}">
                      <a16:colId xmlns:a16="http://schemas.microsoft.com/office/drawing/2014/main" val="20000"/>
                    </a:ext>
                  </a:extLst>
                </a:gridCol>
                <a:gridCol w="4820247">
                  <a:extLst>
                    <a:ext uri="{9D8B030D-6E8A-4147-A177-3AD203B41FA5}">
                      <a16:colId xmlns:a16="http://schemas.microsoft.com/office/drawing/2014/main" val="20001"/>
                    </a:ext>
                  </a:extLst>
                </a:gridCol>
                <a:gridCol w="4807974">
                  <a:extLst>
                    <a:ext uri="{9D8B030D-6E8A-4147-A177-3AD203B41FA5}">
                      <a16:colId xmlns:a16="http://schemas.microsoft.com/office/drawing/2014/main" val="732694215"/>
                    </a:ext>
                  </a:extLst>
                </a:gridCol>
              </a:tblGrid>
              <a:tr h="38961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(Six Expansion Projects) and Contact 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4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Partnership with the Idaho Caregiver</a:t>
                      </a:r>
                      <a:r>
                        <a:rPr lang="en-US" sz="1800" kern="1200" baseline="0" dirty="0">
                          <a:solidFill>
                            <a:schemeClr val="tx1"/>
                          </a:solidFill>
                          <a:effectLst/>
                          <a:latin typeface="+mn-lt"/>
                          <a:ea typeface="+mn-ea"/>
                          <a:cs typeface="+mn-cs"/>
                        </a:rPr>
                        <a:t> Alliance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Expand and enhance supports for caregivers across the lifespan</a:t>
                      </a:r>
                      <a:r>
                        <a:rPr lang="en-US" sz="1800" kern="1200" baseline="0" dirty="0">
                          <a:solidFill>
                            <a:schemeClr val="tx1"/>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a:solidFill>
                            <a:schemeClr val="tx1"/>
                          </a:solidFill>
                          <a:effectLst/>
                          <a:latin typeface="+mn-lt"/>
                          <a:ea typeface="+mn-ea"/>
                          <a:cs typeface="+mn-cs"/>
                        </a:rPr>
                        <a:t>I</a:t>
                      </a:r>
                      <a:r>
                        <a:rPr lang="en-US" sz="1800" kern="1200" dirty="0">
                          <a:solidFill>
                            <a:schemeClr val="tx1"/>
                          </a:solidFill>
                          <a:effectLst/>
                          <a:latin typeface="+mn-lt"/>
                          <a:ea typeface="+mn-ea"/>
                          <a:cs typeface="+mn-cs"/>
                        </a:rPr>
                        <a:t>mproving access to respite services for family caregivers of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     all 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Expenditures: SFY 2019: $130,158 Federal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chemeClr val="tx1"/>
                          </a:solidFill>
                          <a:effectLst/>
                          <a:latin typeface="+mn-lt"/>
                          <a:ea typeface="+mn-ea"/>
                          <a:cs typeface="+mn-cs"/>
                        </a:rPr>
                        <a:t>Families Together: Families with special needs children (Moscow, Lewiston, Potlach, Troy, </a:t>
                      </a:r>
                      <a:r>
                        <a:rPr lang="en-US" sz="1800" kern="1200" dirty="0" err="1">
                          <a:solidFill>
                            <a:schemeClr val="tx1"/>
                          </a:solidFill>
                          <a:effectLst/>
                          <a:latin typeface="+mn-lt"/>
                          <a:ea typeface="+mn-ea"/>
                          <a:cs typeface="+mn-cs"/>
                        </a:rPr>
                        <a:t>Deary</a:t>
                      </a:r>
                      <a:r>
                        <a:rPr lang="en-US" sz="1800" kern="1200" dirty="0">
                          <a:solidFill>
                            <a:schemeClr val="tx1"/>
                          </a:solidFill>
                          <a:effectLst/>
                          <a:latin typeface="+mn-lt"/>
                          <a:ea typeface="+mn-ea"/>
                          <a:cs typeface="+mn-cs"/>
                        </a:rPr>
                        <a:t> and Genesee: 208-874-7891:Annika Willey, email: </a:t>
                      </a:r>
                      <a:r>
                        <a:rPr lang="en-US" sz="1800" b="0" u="none" kern="1200" dirty="0">
                          <a:solidFill>
                            <a:schemeClr val="tx1"/>
                          </a:solidFill>
                          <a:effectLst/>
                          <a:latin typeface="+mn-lt"/>
                          <a:ea typeface="+mn-ea"/>
                          <a:cs typeface="+mn-cs"/>
                          <a:hlinkClick r:id="rId3"/>
                        </a:rPr>
                        <a:t>Annika@familiestogether.org</a:t>
                      </a:r>
                      <a:r>
                        <a:rPr lang="en-US" sz="1800" b="0" u="none"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Hike to Heal: Provides care while caregiver regroups with others in a natural settings.      208-718-1175 – John and June: </a:t>
                      </a:r>
                      <a:r>
                        <a:rPr lang="en-US" sz="1800" b="0" u="none" kern="1200" dirty="0">
                          <a:solidFill>
                            <a:schemeClr val="tx1"/>
                          </a:solidFill>
                          <a:effectLst/>
                          <a:latin typeface="+mn-lt"/>
                          <a:ea typeface="+mn-ea"/>
                          <a:cs typeface="+mn-cs"/>
                          <a:hlinkClick r:id="rId4"/>
                        </a:rPr>
                        <a:t>www.johnandjunesmission.org</a:t>
                      </a:r>
                      <a:r>
                        <a:rPr lang="en-US" sz="1800" b="0" u="none" kern="1200" dirty="0">
                          <a:solidFill>
                            <a:schemeClr val="tx1"/>
                          </a:solidFill>
                          <a:effectLst/>
                          <a:latin typeface="+mn-lt"/>
                          <a:ea typeface="+mn-ea"/>
                          <a:cs typeface="+mn-cs"/>
                        </a:rPr>
                        <a:t> </a:t>
                      </a: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Legacy Corps (</a:t>
                      </a:r>
                      <a:r>
                        <a:rPr lang="en-US" sz="1800" b="0" u="none" kern="1200" dirty="0" err="1">
                          <a:solidFill>
                            <a:schemeClr val="tx1"/>
                          </a:solidFill>
                          <a:effectLst/>
                          <a:latin typeface="+mn-lt"/>
                          <a:ea typeface="+mn-ea"/>
                          <a:cs typeface="+mn-cs"/>
                        </a:rPr>
                        <a:t>Jannus</a:t>
                      </a:r>
                      <a:r>
                        <a:rPr lang="en-US" sz="1800" b="0" u="none" kern="1200" dirty="0">
                          <a:solidFill>
                            <a:schemeClr val="tx1"/>
                          </a:solidFill>
                          <a:effectLst/>
                          <a:latin typeface="+mn-lt"/>
                          <a:ea typeface="+mn-ea"/>
                          <a:cs typeface="+mn-cs"/>
                        </a:rPr>
                        <a:t> Inc.): provides care allowing caregiver to attend Powerful Tools for Caregiver classes: 208-947-4284: </a:t>
                      </a:r>
                      <a:r>
                        <a:rPr lang="en-US" sz="1800" b="0" u="none" kern="1200" dirty="0">
                          <a:solidFill>
                            <a:schemeClr val="tx1"/>
                          </a:solidFill>
                          <a:effectLst/>
                          <a:latin typeface="+mn-lt"/>
                          <a:ea typeface="+mn-ea"/>
                          <a:cs typeface="+mn-cs"/>
                          <a:hlinkClick r:id="rId5"/>
                        </a:rPr>
                        <a:t>www.jannus.org/legacy-corps</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4.  </a:t>
                      </a:r>
                      <a:r>
                        <a:rPr lang="en-US" sz="1800" b="0" u="none" kern="1200" dirty="0" err="1">
                          <a:solidFill>
                            <a:schemeClr val="tx1"/>
                          </a:solidFill>
                          <a:effectLst/>
                          <a:latin typeface="+mn-lt"/>
                          <a:ea typeface="+mn-ea"/>
                          <a:cs typeface="+mn-cs"/>
                        </a:rPr>
                        <a:t>Corwyn’s</a:t>
                      </a:r>
                      <a:r>
                        <a:rPr lang="en-US" sz="1800" b="0" u="none" kern="1200" dirty="0">
                          <a:solidFill>
                            <a:schemeClr val="tx1"/>
                          </a:solidFill>
                          <a:effectLst/>
                          <a:latin typeface="+mn-lt"/>
                          <a:ea typeface="+mn-ea"/>
                          <a:cs typeface="+mn-cs"/>
                        </a:rPr>
                        <a:t> Cause: Provides care for children with significant medical needs, allowing caregiver to regroup (Ada, Boise, Canyon, Gem, Elmore, Payette, Valley and Washington counties: </a:t>
                      </a:r>
                      <a:r>
                        <a:rPr lang="en-US" dirty="0">
                          <a:hlinkClick r:id="rId6"/>
                        </a:rPr>
                        <a:t>https://www.corwynscause.org/</a:t>
                      </a:r>
                      <a:endParaRPr lang="en-US" dirty="0"/>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5.  The Senior Connection: Drop-in care at center for Alzheimer’s, dementia care, allowing caregiver to regroup (Wood River Valley) 208-788-3468 </a:t>
                      </a:r>
                      <a:r>
                        <a:rPr lang="en-US" dirty="0">
                          <a:hlinkClick r:id="rId7"/>
                        </a:rPr>
                        <a:t>https://seniorconnectionidaho.org/</a:t>
                      </a: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0" u="none" kern="1200" dirty="0">
                          <a:solidFill>
                            <a:schemeClr val="tx1"/>
                          </a:solidFill>
                          <a:effectLst/>
                          <a:latin typeface="+mn-lt"/>
                          <a:ea typeface="+mn-ea"/>
                          <a:cs typeface="+mn-cs"/>
                        </a:rPr>
                        <a:t>6.  Area Agency on Aging 2 (North Central Idaho) allows caregiver to choose care provider, so he/she can take break. </a:t>
                      </a:r>
                      <a:r>
                        <a:rPr lang="en-US" dirty="0"/>
                        <a:t>1-800-877-3206</a:t>
                      </a:r>
                    </a:p>
                    <a:p>
                      <a:pPr marL="0" marR="0" lvl="0" indent="0">
                        <a:lnSpc>
                          <a:spcPct val="100000"/>
                        </a:lnSpc>
                        <a:spcBef>
                          <a:spcPts val="0"/>
                        </a:spcBef>
                        <a:spcAft>
                          <a:spcPts val="0"/>
                        </a:spcAft>
                        <a:buFont typeface="+mj-lt"/>
                        <a:buNone/>
                      </a:pPr>
                      <a:r>
                        <a:rPr lang="en-US" sz="1800" b="0" u="none" kern="1200" dirty="0">
                          <a:solidFill>
                            <a:schemeClr val="bg1"/>
                          </a:solidFill>
                          <a:effectLst/>
                          <a:latin typeface="+mn-lt"/>
                          <a:ea typeface="+mn-ea"/>
                          <a:cs typeface="+mn-cs"/>
                        </a:rPr>
                        <a:t>Statewide oversight: </a:t>
                      </a:r>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hlinkClick r:id="rId8"/>
                        </a:rPr>
                        <a:t>Pam.Oliason@aging.Idaho.gov</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1315491"/>
              </p:ext>
            </p:extLst>
          </p:nvPr>
        </p:nvGraphicFramePr>
        <p:xfrm>
          <a:off x="172065" y="1320526"/>
          <a:ext cx="5687656" cy="1021624"/>
        </p:xfrm>
        <a:graphic>
          <a:graphicData uri="http://schemas.openxmlformats.org/drawingml/2006/table">
            <a:tbl>
              <a:tblPr firstRow="1" firstCol="1" bandRow="1"/>
              <a:tblGrid>
                <a:gridCol w="5687656">
                  <a:extLst>
                    <a:ext uri="{9D8B030D-6E8A-4147-A177-3AD203B41FA5}">
                      <a16:colId xmlns:a16="http://schemas.microsoft.com/office/drawing/2014/main" val="20000"/>
                    </a:ext>
                  </a:extLst>
                </a:gridCol>
              </a:tblGrid>
              <a:tr h="343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8146">
                <a:tc>
                  <a:txBody>
                    <a:bodyPr/>
                    <a:lstStyle/>
                    <a:p>
                      <a:pPr algn="ctr"/>
                      <a:r>
                        <a:rPr lang="en-US" sz="1800" kern="1200" dirty="0">
                          <a:solidFill>
                            <a:schemeClr val="tx1"/>
                          </a:solidFill>
                          <a:effectLst/>
                          <a:latin typeface="+mn-lt"/>
                          <a:ea typeface="+mn-ea"/>
                          <a:cs typeface="+mn-cs"/>
                        </a:rPr>
                        <a:t>Competitive Three-year Grant: $733,163 Federal Funds</a:t>
                      </a:r>
                    </a:p>
                    <a:p>
                      <a:pPr algn="ctr"/>
                      <a:r>
                        <a:rPr lang="en-US" sz="1800" kern="1200" dirty="0">
                          <a:solidFill>
                            <a:schemeClr val="tx1"/>
                          </a:solidFill>
                          <a:effectLst/>
                          <a:latin typeface="+mn-lt"/>
                          <a:ea typeface="+mn-ea"/>
                          <a:cs typeface="+mn-cs"/>
                        </a:rPr>
                        <a:t>Caregivers across the </a:t>
                      </a:r>
                      <a:r>
                        <a:rPr lang="en-US" sz="1800" b="1" u="sng" kern="1200" dirty="0">
                          <a:solidFill>
                            <a:schemeClr val="tx1"/>
                          </a:solidFill>
                          <a:effectLst/>
                          <a:latin typeface="+mn-lt"/>
                          <a:ea typeface="+mn-ea"/>
                          <a:cs typeface="+mn-cs"/>
                        </a:rPr>
                        <a:t>lifespan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242" name="Picture 2" descr="C:\Users\kbittner\AppData\Local\Microsoft\Windows\Temporary Internet Files\Content.IE5\XCHAJWFJ\healthcar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4316" y="428739"/>
            <a:ext cx="1734357" cy="17343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BD58A1-4D48-4160-8B2C-2393C00FD4DF}"/>
              </a:ext>
            </a:extLst>
          </p:cNvPr>
          <p:cNvSpPr/>
          <p:nvPr/>
        </p:nvSpPr>
        <p:spPr>
          <a:xfrm>
            <a:off x="6233539" y="823774"/>
            <a:ext cx="3373209" cy="146056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-1 in 5 adults are family caregiver</a:t>
            </a:r>
          </a:p>
          <a:p>
            <a:r>
              <a:rPr lang="en-US" dirty="0"/>
              <a:t>-50% assist in person care</a:t>
            </a:r>
          </a:p>
          <a:p>
            <a:r>
              <a:rPr lang="en-US" dirty="0"/>
              <a:t>-33% care for a parent/in-law</a:t>
            </a:r>
          </a:p>
          <a:p>
            <a:r>
              <a:rPr lang="en-US" dirty="0"/>
              <a:t>-1 in 5 non-caregivers will be a caregiver within 2-years </a:t>
            </a:r>
          </a:p>
        </p:txBody>
      </p:sp>
      <p:sp>
        <p:nvSpPr>
          <p:cNvPr id="11" name="Title 1">
            <a:extLst>
              <a:ext uri="{FF2B5EF4-FFF2-40B4-BE49-F238E27FC236}">
                <a16:creationId xmlns:a16="http://schemas.microsoft.com/office/drawing/2014/main" id="{63933CAF-BBC2-4C9D-B814-F70634C536FE}"/>
              </a:ext>
            </a:extLst>
          </p:cNvPr>
          <p:cNvSpPr txBox="1">
            <a:spLocks/>
          </p:cNvSpPr>
          <p:nvPr/>
        </p:nvSpPr>
        <p:spPr>
          <a:xfrm>
            <a:off x="468181" y="840222"/>
            <a:ext cx="4758813" cy="42444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2">
                    <a:lumMod val="40000"/>
                    <a:lumOff val="60000"/>
                  </a:schemeClr>
                </a:solidFill>
              </a:rPr>
              <a:t>Helping People Stay Healthy</a:t>
            </a:r>
            <a:endParaRPr lang="en-US" sz="3600" dirty="0">
              <a:solidFill>
                <a:schemeClr val="accent2">
                  <a:lumMod val="40000"/>
                  <a:lumOff val="60000"/>
                </a:schemeClr>
              </a:solidFill>
            </a:endParaRPr>
          </a:p>
        </p:txBody>
      </p:sp>
      <p:sp>
        <p:nvSpPr>
          <p:cNvPr id="12" name="Rectangle 11">
            <a:extLst>
              <a:ext uri="{FF2B5EF4-FFF2-40B4-BE49-F238E27FC236}">
                <a16:creationId xmlns:a16="http://schemas.microsoft.com/office/drawing/2014/main" id="{CB035574-AB3E-467A-A5B3-E715DB65D167}"/>
              </a:ext>
            </a:extLst>
          </p:cNvPr>
          <p:cNvSpPr/>
          <p:nvPr/>
        </p:nvSpPr>
        <p:spPr>
          <a:xfrm>
            <a:off x="6504297" y="433747"/>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Rectangle 12">
            <a:extLst>
              <a:ext uri="{FF2B5EF4-FFF2-40B4-BE49-F238E27FC236}">
                <a16:creationId xmlns:a16="http://schemas.microsoft.com/office/drawing/2014/main" id="{26707AA6-DCF7-4580-BA0A-2908A26C93CC}"/>
              </a:ext>
            </a:extLst>
          </p:cNvPr>
          <p:cNvSpPr/>
          <p:nvPr/>
        </p:nvSpPr>
        <p:spPr>
          <a:xfrm>
            <a:off x="206373" y="13528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1A3A0AF1-8ABC-4E27-84E4-5EB2EF2085EA}"/>
              </a:ext>
            </a:extLst>
          </p:cNvPr>
          <p:cNvSpPr/>
          <p:nvPr/>
        </p:nvSpPr>
        <p:spPr>
          <a:xfrm>
            <a:off x="196640" y="24552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059291D-B203-418C-965E-1CE441CB213C}"/>
              </a:ext>
            </a:extLst>
          </p:cNvPr>
          <p:cNvSpPr/>
          <p:nvPr/>
        </p:nvSpPr>
        <p:spPr>
          <a:xfrm>
            <a:off x="2430697"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8AB0926B-CE7C-4A33-8D87-F6762967A06A}"/>
              </a:ext>
            </a:extLst>
          </p:cNvPr>
          <p:cNvSpPr/>
          <p:nvPr/>
        </p:nvSpPr>
        <p:spPr>
          <a:xfrm>
            <a:off x="6548183" y="48795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7" name="Rectangle 16">
            <a:extLst>
              <a:ext uri="{FF2B5EF4-FFF2-40B4-BE49-F238E27FC236}">
                <a16:creationId xmlns:a16="http://schemas.microsoft.com/office/drawing/2014/main" id="{011E49D3-98D8-4FE0-BBCC-02D54D2ECCEF}"/>
              </a:ext>
            </a:extLst>
          </p:cNvPr>
          <p:cNvSpPr/>
          <p:nvPr/>
        </p:nvSpPr>
        <p:spPr>
          <a:xfrm>
            <a:off x="3238051"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CFBF8E3C-9EAF-4DA3-A2D3-7471A4926CEA}"/>
              </a:ext>
            </a:extLst>
          </p:cNvPr>
          <p:cNvSpPr/>
          <p:nvPr/>
        </p:nvSpPr>
        <p:spPr>
          <a:xfrm>
            <a:off x="2847588" y="246544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&amp;</a:t>
            </a:r>
          </a:p>
        </p:txBody>
      </p:sp>
      <p:grpSp>
        <p:nvGrpSpPr>
          <p:cNvPr id="19" name="Group 18">
            <a:extLst>
              <a:ext uri="{FF2B5EF4-FFF2-40B4-BE49-F238E27FC236}">
                <a16:creationId xmlns:a16="http://schemas.microsoft.com/office/drawing/2014/main" id="{CDE4756D-0C14-4248-ADB8-7B2EADB63D20}"/>
              </a:ext>
            </a:extLst>
          </p:cNvPr>
          <p:cNvGrpSpPr/>
          <p:nvPr/>
        </p:nvGrpSpPr>
        <p:grpSpPr>
          <a:xfrm>
            <a:off x="1457755" y="5713381"/>
            <a:ext cx="1133342" cy="1107584"/>
            <a:chOff x="1339403" y="1983346"/>
            <a:chExt cx="1133341" cy="1107584"/>
          </a:xfrm>
        </p:grpSpPr>
        <p:sp>
          <p:nvSpPr>
            <p:cNvPr id="20" name="Oval 19">
              <a:extLst>
                <a:ext uri="{FF2B5EF4-FFF2-40B4-BE49-F238E27FC236}">
                  <a16:creationId xmlns:a16="http://schemas.microsoft.com/office/drawing/2014/main" id="{BD84B669-45EF-4743-AF71-3C3DE4C469F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18D7489-2553-4E2F-B078-2A046C553F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65633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84" y="238333"/>
            <a:ext cx="11610432" cy="846237"/>
          </a:xfrm>
        </p:spPr>
        <p:txBody>
          <a:bodyPr>
            <a:normAutofit/>
          </a:bodyPr>
          <a:lstStyle/>
          <a:p>
            <a:r>
              <a:rPr lang="en-US" b="1" dirty="0"/>
              <a:t>Senior Community Service Employment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6014190"/>
              </p:ext>
            </p:extLst>
          </p:nvPr>
        </p:nvGraphicFramePr>
        <p:xfrm>
          <a:off x="1364121" y="3384758"/>
          <a:ext cx="10365762" cy="3320841"/>
        </p:xfrm>
        <a:graphic>
          <a:graphicData uri="http://schemas.openxmlformats.org/drawingml/2006/table">
            <a:tbl>
              <a:tblPr firstRow="1" firstCol="1" bandRow="1"/>
              <a:tblGrid>
                <a:gridCol w="5577453">
                  <a:extLst>
                    <a:ext uri="{9D8B030D-6E8A-4147-A177-3AD203B41FA5}">
                      <a16:colId xmlns:a16="http://schemas.microsoft.com/office/drawing/2014/main" val="20000"/>
                    </a:ext>
                  </a:extLst>
                </a:gridCol>
                <a:gridCol w="4788309">
                  <a:extLst>
                    <a:ext uri="{9D8B030D-6E8A-4147-A177-3AD203B41FA5}">
                      <a16:colId xmlns:a16="http://schemas.microsoft.com/office/drawing/2014/main" val="20001"/>
                    </a:ext>
                  </a:extLst>
                </a:gridCol>
              </a:tblGrid>
              <a:tr h="38357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(State Fiscal Year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7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Provides employment training to low income older individuals who need to enhance their skills to compete in the job market. Seniors are placed at 501(c)3 nonprofit agencies and are provided with part-time, work-based training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Funding for 43 participants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55 clients participated in program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Average in program: 20.5 months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hrs. provided: 34,690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$289,415 enrollee wages/$5,262 per enrollee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$34,485 enrollee coordination/support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$53,371 administration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Host Agencies: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In-kind $53,665 (Host Agencies)</a:t>
                      </a:r>
                    </a:p>
                    <a:p>
                      <a:pPr marL="0" marR="0">
                        <a:lnSpc>
                          <a:spcPct val="100000"/>
                        </a:lnSpc>
                        <a:spcBef>
                          <a:spcPts val="0"/>
                        </a:spcBef>
                        <a:spcAft>
                          <a:spcPts val="0"/>
                        </a:spcAft>
                      </a:pPr>
                      <a:endParaRPr lang="en-US" sz="1800" b="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643858"/>
              </p:ext>
            </p:extLst>
          </p:nvPr>
        </p:nvGraphicFramePr>
        <p:xfrm>
          <a:off x="702998" y="1569765"/>
          <a:ext cx="5393002" cy="1429076"/>
        </p:xfrm>
        <a:graphic>
          <a:graphicData uri="http://schemas.openxmlformats.org/drawingml/2006/table">
            <a:tbl>
              <a:tblPr firstRow="1" firstCol="1" bandRow="1"/>
              <a:tblGrid>
                <a:gridCol w="5393002">
                  <a:extLst>
                    <a:ext uri="{9D8B030D-6E8A-4147-A177-3AD203B41FA5}">
                      <a16:colId xmlns:a16="http://schemas.microsoft.com/office/drawing/2014/main" val="20000"/>
                    </a:ext>
                  </a:extLst>
                </a:gridCol>
              </a:tblGrid>
              <a:tr h="4048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4211">
                <a:tc>
                  <a:txBody>
                    <a:bodyPr/>
                    <a:lstStyle/>
                    <a:p>
                      <a:pPr algn="l"/>
                      <a:r>
                        <a:rPr lang="en-US" sz="1800" kern="1200" dirty="0">
                          <a:solidFill>
                            <a:schemeClr val="tx1"/>
                          </a:solidFill>
                          <a:effectLst/>
                          <a:latin typeface="+mn-lt"/>
                          <a:ea typeface="+mn-ea"/>
                          <a:cs typeface="+mn-cs"/>
                        </a:rPr>
                        <a:t>Annual Grant Application: $420,246</a:t>
                      </a:r>
                    </a:p>
                    <a:p>
                      <a:pPr algn="l"/>
                      <a:r>
                        <a:rPr lang="en-US" sz="1800" kern="1200" dirty="0">
                          <a:solidFill>
                            <a:schemeClr val="tx1"/>
                          </a:solidFill>
                          <a:effectLst/>
                          <a:latin typeface="+mn-lt"/>
                          <a:ea typeface="+mn-ea"/>
                          <a:cs typeface="+mn-cs"/>
                        </a:rPr>
                        <a:t>Unemployed adults 55 years old and over whose incomes are 125% of poverty ($15,613)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218" name="Picture 2" descr="C:\Users\kbittner\AppData\Local\Microsoft\Windows\Temporary Internet Files\Content.IE5\XCHAJWFJ\entrevistad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077" y="961169"/>
            <a:ext cx="1479199" cy="1479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FA6FD3-2011-46D1-9990-8A7BD9CE5966}"/>
              </a:ext>
            </a:extLst>
          </p:cNvPr>
          <p:cNvSpPr/>
          <p:nvPr/>
        </p:nvSpPr>
        <p:spPr>
          <a:xfrm>
            <a:off x="7526780" y="2494174"/>
            <a:ext cx="3914954" cy="7829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21,102 Seniors in Poverty </a:t>
            </a:r>
          </a:p>
          <a:p>
            <a:pPr algn="ctr"/>
            <a:r>
              <a:rPr lang="en-US" dirty="0"/>
              <a:t>(Poverty: $12,490 annually)</a:t>
            </a:r>
          </a:p>
        </p:txBody>
      </p:sp>
      <p:sp>
        <p:nvSpPr>
          <p:cNvPr id="8" name="Rectangle 7">
            <a:extLst>
              <a:ext uri="{FF2B5EF4-FFF2-40B4-BE49-F238E27FC236}">
                <a16:creationId xmlns:a16="http://schemas.microsoft.com/office/drawing/2014/main" id="{A0C07EBF-B9AA-49C7-8254-7E17BF6CE3E2}"/>
              </a:ext>
            </a:extLst>
          </p:cNvPr>
          <p:cNvSpPr/>
          <p:nvPr/>
        </p:nvSpPr>
        <p:spPr>
          <a:xfrm>
            <a:off x="1401824" y="5555161"/>
            <a:ext cx="5510246" cy="11075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Contacts: </a:t>
            </a:r>
          </a:p>
          <a:p>
            <a:pPr marL="285750" indent="-285750">
              <a:buFontTx/>
              <a:buChar char="-"/>
            </a:pPr>
            <a:r>
              <a:rPr lang="en-US" dirty="0" err="1"/>
              <a:t>Easterseals</a:t>
            </a:r>
            <a:r>
              <a:rPr lang="en-US" dirty="0"/>
              <a:t>-Goodwill: 208-454-8555 or 208-733-9675 </a:t>
            </a:r>
            <a:r>
              <a:rPr lang="en-US" dirty="0">
                <a:hlinkClick r:id="rId4"/>
              </a:rPr>
              <a:t>www.esgw.org/scsep</a:t>
            </a:r>
            <a:endParaRPr lang="en-US" dirty="0"/>
          </a:p>
          <a:p>
            <a:pPr marL="285750" indent="-285750">
              <a:buFontTx/>
              <a:buChar char="-"/>
            </a:pPr>
            <a:r>
              <a:rPr lang="en-US" dirty="0"/>
              <a:t>ICOA oversight: </a:t>
            </a:r>
            <a:r>
              <a:rPr lang="en-US" dirty="0">
                <a:hlinkClick r:id="rId5"/>
              </a:rPr>
              <a:t>Admir.Selimovic@aging.Idaho.gov</a:t>
            </a:r>
            <a:r>
              <a:rPr lang="en-US" dirty="0"/>
              <a:t> </a:t>
            </a:r>
          </a:p>
        </p:txBody>
      </p:sp>
      <p:grpSp>
        <p:nvGrpSpPr>
          <p:cNvPr id="9" name="Group 8">
            <a:extLst>
              <a:ext uri="{FF2B5EF4-FFF2-40B4-BE49-F238E27FC236}">
                <a16:creationId xmlns:a16="http://schemas.microsoft.com/office/drawing/2014/main" id="{EDFA723B-258B-44FE-B228-293C8031FF44}"/>
              </a:ext>
            </a:extLst>
          </p:cNvPr>
          <p:cNvGrpSpPr/>
          <p:nvPr/>
        </p:nvGrpSpPr>
        <p:grpSpPr>
          <a:xfrm>
            <a:off x="58733" y="3743632"/>
            <a:ext cx="1133342" cy="1107584"/>
            <a:chOff x="1339403" y="1983346"/>
            <a:chExt cx="1133341" cy="1107584"/>
          </a:xfrm>
        </p:grpSpPr>
        <p:sp>
          <p:nvSpPr>
            <p:cNvPr id="10" name="Oval 9">
              <a:extLst>
                <a:ext uri="{FF2B5EF4-FFF2-40B4-BE49-F238E27FC236}">
                  <a16:creationId xmlns:a16="http://schemas.microsoft.com/office/drawing/2014/main" id="{E1CF9558-9209-4954-AF75-75B44741583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1CDA618-37D5-4206-A780-513B28A2E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051D3885-E4E5-4BD9-B7EF-683DDD7851B1}"/>
              </a:ext>
            </a:extLst>
          </p:cNvPr>
          <p:cNvSpPr/>
          <p:nvPr/>
        </p:nvSpPr>
        <p:spPr>
          <a:xfrm>
            <a:off x="7526780" y="2080211"/>
            <a:ext cx="168607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Title 1">
            <a:extLst>
              <a:ext uri="{FF2B5EF4-FFF2-40B4-BE49-F238E27FC236}">
                <a16:creationId xmlns:a16="http://schemas.microsoft.com/office/drawing/2014/main" id="{8C6445EC-3D75-44D8-99D8-F09DBB789930}"/>
              </a:ext>
            </a:extLst>
          </p:cNvPr>
          <p:cNvSpPr txBox="1">
            <a:spLocks/>
          </p:cNvSpPr>
          <p:nvPr/>
        </p:nvSpPr>
        <p:spPr>
          <a:xfrm>
            <a:off x="290784" y="1036201"/>
            <a:ext cx="7486042" cy="43428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18D6EA54-B437-4A18-B7F3-EACD3D5F3FA5}"/>
              </a:ext>
            </a:extLst>
          </p:cNvPr>
          <p:cNvSpPr/>
          <p:nvPr/>
        </p:nvSpPr>
        <p:spPr>
          <a:xfrm>
            <a:off x="750266" y="15952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D8EE7276-CDA8-48DC-AC43-F22098D96E33}"/>
              </a:ext>
            </a:extLst>
          </p:cNvPr>
          <p:cNvSpPr/>
          <p:nvPr/>
        </p:nvSpPr>
        <p:spPr>
          <a:xfrm>
            <a:off x="1408475"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2D86BACC-FDC6-45AE-9BBA-40EF7F4CAA1D}"/>
              </a:ext>
            </a:extLst>
          </p:cNvPr>
          <p:cNvSpPr/>
          <p:nvPr/>
        </p:nvSpPr>
        <p:spPr>
          <a:xfrm>
            <a:off x="6960160"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6C9A8E8C-4349-4DC7-8DD1-A4F7275324C3}"/>
              </a:ext>
            </a:extLst>
          </p:cNvPr>
          <p:cNvSpPr/>
          <p:nvPr/>
        </p:nvSpPr>
        <p:spPr>
          <a:xfrm>
            <a:off x="7562834" y="252367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0CF6722A-5967-440D-9B62-FECE9995D6F2}"/>
              </a:ext>
            </a:extLst>
          </p:cNvPr>
          <p:cNvSpPr/>
          <p:nvPr/>
        </p:nvSpPr>
        <p:spPr>
          <a:xfrm>
            <a:off x="1430511" y="558957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pic>
        <p:nvPicPr>
          <p:cNvPr id="19" name="Picture 3" descr="C:\Users\kbittner\AppData\Local\Microsoft\Windows\Temporary Internet Files\Content.IE5\M4PDR282\assessment[1].gif">
            <a:extLst>
              <a:ext uri="{FF2B5EF4-FFF2-40B4-BE49-F238E27FC236}">
                <a16:creationId xmlns:a16="http://schemas.microsoft.com/office/drawing/2014/main" id="{99ECC447-3C99-483A-BCBF-43CC94F62B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5602" y="1595276"/>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6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27" y="190394"/>
            <a:ext cx="7273499" cy="1325562"/>
          </a:xfrm>
        </p:spPr>
        <p:txBody>
          <a:bodyPr>
            <a:normAutofit/>
          </a:bodyPr>
          <a:lstStyle/>
          <a:p>
            <a:r>
              <a:rPr lang="en-US" sz="3200" dirty="0"/>
              <a:t>Nutrition Supplemental Incentive Program </a:t>
            </a:r>
            <a:br>
              <a:rPr lang="en-US" sz="3200" dirty="0"/>
            </a:br>
            <a:r>
              <a:rPr lang="en-US" sz="3200" dirty="0"/>
              <a:t>(</a:t>
            </a:r>
            <a:r>
              <a:rPr lang="en-US" sz="3200" u="sng" dirty="0"/>
              <a:t>Home Delivered </a:t>
            </a:r>
            <a:r>
              <a:rPr lang="en-US" sz="3200" dirty="0"/>
              <a:t>and </a:t>
            </a:r>
            <a:r>
              <a:rPr lang="en-US" sz="3200" u="sng" dirty="0"/>
              <a:t>Congregate Meals</a:t>
            </a:r>
            <a:r>
              <a:rPr lang="en-US" sz="32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4178878"/>
              </p:ext>
            </p:extLst>
          </p:nvPr>
        </p:nvGraphicFramePr>
        <p:xfrm>
          <a:off x="64272" y="3591034"/>
          <a:ext cx="6962272" cy="3135564"/>
        </p:xfrm>
        <a:graphic>
          <a:graphicData uri="http://schemas.openxmlformats.org/drawingml/2006/table">
            <a:tbl>
              <a:tblPr firstRow="1" firstCol="1" bandRow="1"/>
              <a:tblGrid>
                <a:gridCol w="2744569">
                  <a:extLst>
                    <a:ext uri="{9D8B030D-6E8A-4147-A177-3AD203B41FA5}">
                      <a16:colId xmlns:a16="http://schemas.microsoft.com/office/drawing/2014/main" val="20000"/>
                    </a:ext>
                  </a:extLst>
                </a:gridCol>
                <a:gridCol w="4217703">
                  <a:extLst>
                    <a:ext uri="{9D8B030D-6E8A-4147-A177-3AD203B41FA5}">
                      <a16:colId xmlns:a16="http://schemas.microsoft.com/office/drawing/2014/main" val="20001"/>
                    </a:ext>
                  </a:extLst>
                </a:gridCol>
              </a:tblGrid>
              <a:tr h="40303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32530">
                <a:tc>
                  <a:txBody>
                    <a:bodyPr/>
                    <a:lstStyle/>
                    <a:p>
                      <a:pPr marL="0" marR="0">
                        <a:lnSpc>
                          <a:spcPct val="115000"/>
                        </a:lnSpc>
                        <a:spcBef>
                          <a:spcPts val="0"/>
                        </a:spcBef>
                        <a:spcAft>
                          <a:spcPts val="0"/>
                        </a:spcAft>
                      </a:pPr>
                      <a:r>
                        <a:rPr lang="en-US" sz="1800" dirty="0">
                          <a:effectLst/>
                          <a:latin typeface="Calibri"/>
                          <a:ea typeface="Calibri"/>
                          <a:cs typeface="Times New Roman"/>
                        </a:rPr>
                        <a:t>This is an incentive program and funds are distributed based on the meals a site provided during the previous year </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u="sng" kern="1200" dirty="0">
                          <a:solidFill>
                            <a:schemeClr val="tx2"/>
                          </a:solidFill>
                          <a:effectLst/>
                          <a:latin typeface="+mn-lt"/>
                          <a:ea typeface="+mn-ea"/>
                          <a:cs typeface="+mn-cs"/>
                        </a:rPr>
                        <a:t>Southwest Idaho: AAA 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Meal Sites: </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Total 2019 Funds Distributed: $257,377</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Meals Served: </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SFY18: Home Delivered: 164.543</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SFY18: Congregate:         </a:t>
                      </a:r>
                      <a:r>
                        <a:rPr lang="en-US" sz="1600" b="0" u="sng" kern="1200" dirty="0">
                          <a:solidFill>
                            <a:schemeClr val="tx1"/>
                          </a:solidFill>
                          <a:effectLst/>
                          <a:latin typeface="+mn-lt"/>
                          <a:ea typeface="+mn-ea"/>
                          <a:cs typeface="+mn-cs"/>
                        </a:rPr>
                        <a:t> 176,663</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SFY18: Total:                      341,206</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 average .75 cents per meal</a:t>
                      </a:r>
                      <a:endParaRPr lang="en-US"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05374983"/>
              </p:ext>
            </p:extLst>
          </p:nvPr>
        </p:nvGraphicFramePr>
        <p:xfrm>
          <a:off x="78269" y="1486714"/>
          <a:ext cx="3893963" cy="1428401"/>
        </p:xfrm>
        <a:graphic>
          <a:graphicData uri="http://schemas.openxmlformats.org/drawingml/2006/table">
            <a:tbl>
              <a:tblPr firstRow="1" firstCol="1" bandRow="1"/>
              <a:tblGrid>
                <a:gridCol w="3893963">
                  <a:extLst>
                    <a:ext uri="{9D8B030D-6E8A-4147-A177-3AD203B41FA5}">
                      <a16:colId xmlns:a16="http://schemas.microsoft.com/office/drawing/2014/main" val="20000"/>
                    </a:ext>
                  </a:extLst>
                </a:gridCol>
              </a:tblGrid>
              <a:tr h="3965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31836">
                <a:tc>
                  <a:txBody>
                    <a:bodyPr/>
                    <a:lstStyle/>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Participate in a Home Delivered/Congregate Meal Program</a:t>
                      </a:r>
                    </a:p>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Purchase domestically grown food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4015400" y="1855375"/>
            <a:ext cx="3011143" cy="10731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94 Meal Sites in Idaho </a:t>
            </a:r>
          </a:p>
          <a:p>
            <a:r>
              <a:rPr lang="en-US" sz="1600" dirty="0"/>
              <a:t>Meals Served 2018: 1,057,162</a:t>
            </a:r>
          </a:p>
          <a:p>
            <a:r>
              <a:rPr lang="en-US" sz="1600" dirty="0"/>
              <a:t>Additional funds 2019: $764,209</a:t>
            </a:r>
          </a:p>
          <a:p>
            <a:r>
              <a:rPr lang="en-US" sz="1600" dirty="0"/>
              <a:t>= average of .73 cents per meal</a:t>
            </a:r>
          </a:p>
        </p:txBody>
      </p:sp>
      <p:grpSp>
        <p:nvGrpSpPr>
          <p:cNvPr id="9" name="Group 8">
            <a:extLst>
              <a:ext uri="{FF2B5EF4-FFF2-40B4-BE49-F238E27FC236}">
                <a16:creationId xmlns:a16="http://schemas.microsoft.com/office/drawing/2014/main" id="{47A15005-1ADF-4D28-AF31-263E851D304F}"/>
              </a:ext>
            </a:extLst>
          </p:cNvPr>
          <p:cNvGrpSpPr/>
          <p:nvPr/>
        </p:nvGrpSpPr>
        <p:grpSpPr>
          <a:xfrm>
            <a:off x="8266456" y="90457"/>
            <a:ext cx="973405" cy="971963"/>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2" name="Picture 11">
            <a:extLst>
              <a:ext uri="{FF2B5EF4-FFF2-40B4-BE49-F238E27FC236}">
                <a16:creationId xmlns:a16="http://schemas.microsoft.com/office/drawing/2014/main" id="{047E0C78-649E-41CE-BCE7-4E6F6560D0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0712" y="5531082"/>
            <a:ext cx="1745600" cy="1136524"/>
          </a:xfrm>
          <a:prstGeom prst="rect">
            <a:avLst/>
          </a:prstGeom>
        </p:spPr>
      </p:pic>
      <p:grpSp>
        <p:nvGrpSpPr>
          <p:cNvPr id="14" name="Group 13">
            <a:extLst>
              <a:ext uri="{FF2B5EF4-FFF2-40B4-BE49-F238E27FC236}">
                <a16:creationId xmlns:a16="http://schemas.microsoft.com/office/drawing/2014/main" id="{F0DF6DEC-B5E2-496B-9973-5E7AA0434FF0}"/>
              </a:ext>
            </a:extLst>
          </p:cNvPr>
          <p:cNvGrpSpPr/>
          <p:nvPr/>
        </p:nvGrpSpPr>
        <p:grpSpPr>
          <a:xfrm>
            <a:off x="9904056" y="90457"/>
            <a:ext cx="973405" cy="1001744"/>
            <a:chOff x="759853" y="3387841"/>
            <a:chExt cx="1133341" cy="1107584"/>
          </a:xfrm>
        </p:grpSpPr>
        <p:sp>
          <p:nvSpPr>
            <p:cNvPr id="15" name="Oval 14">
              <a:extLst>
                <a:ext uri="{FF2B5EF4-FFF2-40B4-BE49-F238E27FC236}">
                  <a16:creationId xmlns:a16="http://schemas.microsoft.com/office/drawing/2014/main" id="{89CBB0C3-54D6-490C-8E6D-A5DB1C07ED3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3876BF73-86C3-449F-AD27-B6B1E7CE19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9619" y="3569313"/>
              <a:ext cx="799568" cy="731520"/>
            </a:xfrm>
            <a:prstGeom prst="rect">
              <a:avLst/>
            </a:prstGeom>
          </p:spPr>
        </p:pic>
      </p:grpSp>
      <p:sp>
        <p:nvSpPr>
          <p:cNvPr id="18" name="Rectangle 17">
            <a:extLst>
              <a:ext uri="{FF2B5EF4-FFF2-40B4-BE49-F238E27FC236}">
                <a16:creationId xmlns:a16="http://schemas.microsoft.com/office/drawing/2014/main" id="{E1CD6BDB-EEED-42A7-A70D-095192F93C43}"/>
              </a:ext>
            </a:extLst>
          </p:cNvPr>
          <p:cNvSpPr/>
          <p:nvPr/>
        </p:nvSpPr>
        <p:spPr>
          <a:xfrm>
            <a:off x="4106364" y="1443751"/>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9" name="Rectangle 18">
            <a:extLst>
              <a:ext uri="{FF2B5EF4-FFF2-40B4-BE49-F238E27FC236}">
                <a16:creationId xmlns:a16="http://schemas.microsoft.com/office/drawing/2014/main" id="{651E7FAB-CC97-4788-8001-9C9C26A02EDF}"/>
              </a:ext>
            </a:extLst>
          </p:cNvPr>
          <p:cNvSpPr/>
          <p:nvPr/>
        </p:nvSpPr>
        <p:spPr>
          <a:xfrm>
            <a:off x="121437" y="150999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761A5655-A359-4A95-BF56-2B70E91A7264}"/>
              </a:ext>
            </a:extLst>
          </p:cNvPr>
          <p:cNvSpPr/>
          <p:nvPr/>
        </p:nvSpPr>
        <p:spPr>
          <a:xfrm>
            <a:off x="105837" y="361225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8A8B35AE-0145-4D00-9FC3-F93B36CA18B6}"/>
              </a:ext>
            </a:extLst>
          </p:cNvPr>
          <p:cNvSpPr/>
          <p:nvPr/>
        </p:nvSpPr>
        <p:spPr>
          <a:xfrm>
            <a:off x="2853863" y="362208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87B930BC-9906-4FA1-8665-57F0D706E1DA}"/>
              </a:ext>
            </a:extLst>
          </p:cNvPr>
          <p:cNvSpPr/>
          <p:nvPr/>
        </p:nvSpPr>
        <p:spPr>
          <a:xfrm>
            <a:off x="4148568" y="148711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4" name="Rectangle 23">
            <a:extLst>
              <a:ext uri="{FF2B5EF4-FFF2-40B4-BE49-F238E27FC236}">
                <a16:creationId xmlns:a16="http://schemas.microsoft.com/office/drawing/2014/main" id="{6FC1F24D-675F-47C4-898A-FEB0DD3EE21A}"/>
              </a:ext>
            </a:extLst>
          </p:cNvPr>
          <p:cNvSpPr/>
          <p:nvPr/>
        </p:nvSpPr>
        <p:spPr>
          <a:xfrm>
            <a:off x="7847219" y="1013548"/>
            <a:ext cx="3486513" cy="6461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3" name="Rectangle 22">
            <a:extLst>
              <a:ext uri="{FF2B5EF4-FFF2-40B4-BE49-F238E27FC236}">
                <a16:creationId xmlns:a16="http://schemas.microsoft.com/office/drawing/2014/main" id="{7FA925A6-6526-4267-A9CA-6BA0543D89FD}"/>
              </a:ext>
            </a:extLst>
          </p:cNvPr>
          <p:cNvSpPr/>
          <p:nvPr/>
        </p:nvSpPr>
        <p:spPr>
          <a:xfrm>
            <a:off x="7446258" y="106242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27" name="Table 26">
            <a:extLst>
              <a:ext uri="{FF2B5EF4-FFF2-40B4-BE49-F238E27FC236}">
                <a16:creationId xmlns:a16="http://schemas.microsoft.com/office/drawing/2014/main" id="{5340D9E5-B833-439B-A6FB-476C904C8743}"/>
              </a:ext>
            </a:extLst>
          </p:cNvPr>
          <p:cNvGraphicFramePr>
            <a:graphicFrameLocks noGrp="1"/>
          </p:cNvGraphicFramePr>
          <p:nvPr>
            <p:extLst>
              <p:ext uri="{D42A27DB-BD31-4B8C-83A1-F6EECF244321}">
                <p14:modId xmlns:p14="http://schemas.microsoft.com/office/powerpoint/2010/main" val="2467423966"/>
              </p:ext>
            </p:extLst>
          </p:nvPr>
        </p:nvGraphicFramePr>
        <p:xfrm>
          <a:off x="7063408" y="1690656"/>
          <a:ext cx="2503385" cy="5021373"/>
        </p:xfrm>
        <a:graphic>
          <a:graphicData uri="http://schemas.openxmlformats.org/drawingml/2006/table">
            <a:tbl>
              <a:tblPr firstRow="1" bandRow="1">
                <a:tableStyleId>{5C22544A-7EE6-4342-B048-85BDC9FD1C3A}</a:tableStyleId>
              </a:tblPr>
              <a:tblGrid>
                <a:gridCol w="1195689">
                  <a:extLst>
                    <a:ext uri="{9D8B030D-6E8A-4147-A177-3AD203B41FA5}">
                      <a16:colId xmlns:a16="http://schemas.microsoft.com/office/drawing/2014/main" val="1741504967"/>
                    </a:ext>
                  </a:extLst>
                </a:gridCol>
                <a:gridCol w="658768">
                  <a:extLst>
                    <a:ext uri="{9D8B030D-6E8A-4147-A177-3AD203B41FA5}">
                      <a16:colId xmlns:a16="http://schemas.microsoft.com/office/drawing/2014/main" val="2730741257"/>
                    </a:ext>
                  </a:extLst>
                </a:gridCol>
                <a:gridCol w="648928">
                  <a:extLst>
                    <a:ext uri="{9D8B030D-6E8A-4147-A177-3AD203B41FA5}">
                      <a16:colId xmlns:a16="http://schemas.microsoft.com/office/drawing/2014/main" val="68662546"/>
                    </a:ext>
                  </a:extLst>
                </a:gridCol>
              </a:tblGrid>
              <a:tr h="339825">
                <a:tc>
                  <a:txBody>
                    <a:bodyPr/>
                    <a:lstStyle/>
                    <a:p>
                      <a:pPr algn="ctr"/>
                      <a:r>
                        <a:rPr lang="en-US" sz="1200" dirty="0"/>
                        <a:t>Senior Center</a:t>
                      </a:r>
                    </a:p>
                  </a:txBody>
                  <a:tcPr/>
                </a:tc>
                <a:tc>
                  <a:txBody>
                    <a:bodyPr/>
                    <a:lstStyle/>
                    <a:p>
                      <a:pPr algn="ctr"/>
                      <a:r>
                        <a:rPr lang="en-US" sz="1200" dirty="0"/>
                        <a:t>Clients</a:t>
                      </a:r>
                    </a:p>
                  </a:txBody>
                  <a:tcPr/>
                </a:tc>
                <a:tc>
                  <a:txBody>
                    <a:bodyPr/>
                    <a:lstStyle/>
                    <a:p>
                      <a:pPr algn="ctr"/>
                      <a:r>
                        <a:rPr lang="en-US" sz="1200" dirty="0"/>
                        <a:t>Meals</a:t>
                      </a:r>
                    </a:p>
                  </a:txBody>
                  <a:tcPr/>
                </a:tc>
                <a:extLst>
                  <a:ext uri="{0D108BD9-81ED-4DB2-BD59-A6C34878D82A}">
                    <a16:rowId xmlns:a16="http://schemas.microsoft.com/office/drawing/2014/main" val="182898379"/>
                  </a:ext>
                </a:extLst>
              </a:tr>
              <a:tr h="668345">
                <a:tc>
                  <a:txBody>
                    <a:bodyPr/>
                    <a:lstStyle/>
                    <a:p>
                      <a:r>
                        <a:rPr lang="en-US" sz="1200" dirty="0"/>
                        <a:t>Boise Basin Senior Center (SC)</a:t>
                      </a:r>
                    </a:p>
                  </a:txBody>
                  <a:tcPr/>
                </a:tc>
                <a:tc>
                  <a:txBody>
                    <a:bodyPr/>
                    <a:lstStyle/>
                    <a:p>
                      <a:pPr algn="ctr"/>
                      <a:r>
                        <a:rPr lang="en-US" sz="1200" dirty="0"/>
                        <a:t>133</a:t>
                      </a:r>
                    </a:p>
                  </a:txBody>
                  <a:tcPr/>
                </a:tc>
                <a:tc>
                  <a:txBody>
                    <a:bodyPr/>
                    <a:lstStyle/>
                    <a:p>
                      <a:pPr algn="ctr"/>
                      <a:r>
                        <a:rPr lang="en-US" sz="1200" dirty="0"/>
                        <a:t>3,590</a:t>
                      </a:r>
                    </a:p>
                  </a:txBody>
                  <a:tcPr/>
                </a:tc>
                <a:extLst>
                  <a:ext uri="{0D108BD9-81ED-4DB2-BD59-A6C34878D82A}">
                    <a16:rowId xmlns:a16="http://schemas.microsoft.com/office/drawing/2014/main" val="3453485633"/>
                  </a:ext>
                </a:extLst>
              </a:tr>
              <a:tr h="339825">
                <a:tc>
                  <a:txBody>
                    <a:bodyPr/>
                    <a:lstStyle/>
                    <a:p>
                      <a:r>
                        <a:rPr lang="en-US" sz="1200" dirty="0"/>
                        <a:t>Caldwell</a:t>
                      </a:r>
                    </a:p>
                  </a:txBody>
                  <a:tcPr/>
                </a:tc>
                <a:tc>
                  <a:txBody>
                    <a:bodyPr/>
                    <a:lstStyle/>
                    <a:p>
                      <a:pPr algn="ctr"/>
                      <a:r>
                        <a:rPr lang="en-US" sz="1200" dirty="0"/>
                        <a:t>125</a:t>
                      </a:r>
                    </a:p>
                  </a:txBody>
                  <a:tcPr/>
                </a:tc>
                <a:tc>
                  <a:txBody>
                    <a:bodyPr/>
                    <a:lstStyle/>
                    <a:p>
                      <a:pPr algn="ctr"/>
                      <a:r>
                        <a:rPr lang="en-US" sz="1200" dirty="0"/>
                        <a:t>20,893</a:t>
                      </a:r>
                    </a:p>
                  </a:txBody>
                  <a:tcPr/>
                </a:tc>
                <a:extLst>
                  <a:ext uri="{0D108BD9-81ED-4DB2-BD59-A6C34878D82A}">
                    <a16:rowId xmlns:a16="http://schemas.microsoft.com/office/drawing/2014/main" val="3591929272"/>
                  </a:ext>
                </a:extLst>
              </a:tr>
              <a:tr h="339825">
                <a:tc>
                  <a:txBody>
                    <a:bodyPr/>
                    <a:lstStyle/>
                    <a:p>
                      <a:r>
                        <a:rPr lang="en-US" sz="1200" dirty="0"/>
                        <a:t>Caldwell (SC)</a:t>
                      </a:r>
                    </a:p>
                  </a:txBody>
                  <a:tcPr/>
                </a:tc>
                <a:tc>
                  <a:txBody>
                    <a:bodyPr/>
                    <a:lstStyle/>
                    <a:p>
                      <a:pPr algn="ctr"/>
                      <a:r>
                        <a:rPr lang="en-US" sz="1200" dirty="0"/>
                        <a:t>428</a:t>
                      </a:r>
                    </a:p>
                  </a:txBody>
                  <a:tcPr/>
                </a:tc>
                <a:tc>
                  <a:txBody>
                    <a:bodyPr/>
                    <a:lstStyle/>
                    <a:p>
                      <a:pPr algn="ctr"/>
                      <a:r>
                        <a:rPr lang="en-US" sz="1200" dirty="0"/>
                        <a:t>13,355</a:t>
                      </a:r>
                    </a:p>
                  </a:txBody>
                  <a:tcPr/>
                </a:tc>
                <a:extLst>
                  <a:ext uri="{0D108BD9-81ED-4DB2-BD59-A6C34878D82A}">
                    <a16:rowId xmlns:a16="http://schemas.microsoft.com/office/drawing/2014/main" val="1970485802"/>
                  </a:ext>
                </a:extLst>
              </a:tr>
              <a:tr h="477389">
                <a:tc>
                  <a:txBody>
                    <a:bodyPr/>
                    <a:lstStyle/>
                    <a:p>
                      <a:r>
                        <a:rPr lang="en-US" sz="1200" dirty="0"/>
                        <a:t>Cambridge Midvale (SC)</a:t>
                      </a:r>
                    </a:p>
                  </a:txBody>
                  <a:tcPr/>
                </a:tc>
                <a:tc>
                  <a:txBody>
                    <a:bodyPr/>
                    <a:lstStyle/>
                    <a:p>
                      <a:pPr algn="ctr"/>
                      <a:r>
                        <a:rPr lang="en-US" sz="1200" dirty="0"/>
                        <a:t>112</a:t>
                      </a:r>
                    </a:p>
                  </a:txBody>
                  <a:tcPr/>
                </a:tc>
                <a:tc>
                  <a:txBody>
                    <a:bodyPr/>
                    <a:lstStyle/>
                    <a:p>
                      <a:pPr algn="ctr"/>
                      <a:r>
                        <a:rPr lang="en-US" sz="1200" dirty="0"/>
                        <a:t>2,560</a:t>
                      </a:r>
                    </a:p>
                  </a:txBody>
                  <a:tcPr/>
                </a:tc>
                <a:extLst>
                  <a:ext uri="{0D108BD9-81ED-4DB2-BD59-A6C34878D82A}">
                    <a16:rowId xmlns:a16="http://schemas.microsoft.com/office/drawing/2014/main" val="3605325998"/>
                  </a:ext>
                </a:extLst>
              </a:tr>
              <a:tr h="339825">
                <a:tc>
                  <a:txBody>
                    <a:bodyPr/>
                    <a:lstStyle/>
                    <a:p>
                      <a:r>
                        <a:rPr lang="en-US" sz="1200" dirty="0"/>
                        <a:t>Cascade (SC)</a:t>
                      </a:r>
                    </a:p>
                  </a:txBody>
                  <a:tcPr/>
                </a:tc>
                <a:tc>
                  <a:txBody>
                    <a:bodyPr/>
                    <a:lstStyle/>
                    <a:p>
                      <a:pPr algn="ctr"/>
                      <a:r>
                        <a:rPr lang="en-US" sz="1200" dirty="0"/>
                        <a:t>39</a:t>
                      </a:r>
                    </a:p>
                  </a:txBody>
                  <a:tcPr/>
                </a:tc>
                <a:tc>
                  <a:txBody>
                    <a:bodyPr/>
                    <a:lstStyle/>
                    <a:p>
                      <a:pPr algn="ctr"/>
                      <a:r>
                        <a:rPr lang="en-US" sz="1200" dirty="0"/>
                        <a:t>1,793</a:t>
                      </a:r>
                    </a:p>
                  </a:txBody>
                  <a:tcPr/>
                </a:tc>
                <a:extLst>
                  <a:ext uri="{0D108BD9-81ED-4DB2-BD59-A6C34878D82A}">
                    <a16:rowId xmlns:a16="http://schemas.microsoft.com/office/drawing/2014/main" val="3151605642"/>
                  </a:ext>
                </a:extLst>
              </a:tr>
              <a:tr h="339825">
                <a:tc>
                  <a:txBody>
                    <a:bodyPr/>
                    <a:lstStyle/>
                    <a:p>
                      <a:r>
                        <a:rPr lang="en-US" sz="1200" dirty="0"/>
                        <a:t>Council (SC)</a:t>
                      </a:r>
                    </a:p>
                  </a:txBody>
                  <a:tcPr/>
                </a:tc>
                <a:tc>
                  <a:txBody>
                    <a:bodyPr/>
                    <a:lstStyle/>
                    <a:p>
                      <a:pPr algn="ctr"/>
                      <a:r>
                        <a:rPr lang="en-US" sz="1200" dirty="0"/>
                        <a:t>91</a:t>
                      </a:r>
                    </a:p>
                  </a:txBody>
                  <a:tcPr/>
                </a:tc>
                <a:tc>
                  <a:txBody>
                    <a:bodyPr/>
                    <a:lstStyle/>
                    <a:p>
                      <a:pPr algn="ctr"/>
                      <a:r>
                        <a:rPr lang="en-US" sz="1200" dirty="0"/>
                        <a:t>2,812</a:t>
                      </a:r>
                    </a:p>
                  </a:txBody>
                  <a:tcPr/>
                </a:tc>
                <a:extLst>
                  <a:ext uri="{0D108BD9-81ED-4DB2-BD59-A6C34878D82A}">
                    <a16:rowId xmlns:a16="http://schemas.microsoft.com/office/drawing/2014/main" val="2504596006"/>
                  </a:ext>
                </a:extLst>
              </a:tr>
              <a:tr h="339825">
                <a:tc>
                  <a:txBody>
                    <a:bodyPr/>
                    <a:lstStyle/>
                    <a:p>
                      <a:r>
                        <a:rPr lang="en-US" sz="1200" dirty="0"/>
                        <a:t>Garden Valley</a:t>
                      </a:r>
                    </a:p>
                  </a:txBody>
                  <a:tcPr/>
                </a:tc>
                <a:tc>
                  <a:txBody>
                    <a:bodyPr/>
                    <a:lstStyle/>
                    <a:p>
                      <a:pPr algn="ctr"/>
                      <a:r>
                        <a:rPr lang="en-US" sz="1200" dirty="0"/>
                        <a:t>99</a:t>
                      </a:r>
                    </a:p>
                  </a:txBody>
                  <a:tcPr/>
                </a:tc>
                <a:tc>
                  <a:txBody>
                    <a:bodyPr/>
                    <a:lstStyle/>
                    <a:p>
                      <a:pPr algn="ctr"/>
                      <a:r>
                        <a:rPr lang="en-US" sz="1200" dirty="0"/>
                        <a:t>908</a:t>
                      </a:r>
                    </a:p>
                  </a:txBody>
                  <a:tcPr/>
                </a:tc>
                <a:extLst>
                  <a:ext uri="{0D108BD9-81ED-4DB2-BD59-A6C34878D82A}">
                    <a16:rowId xmlns:a16="http://schemas.microsoft.com/office/drawing/2014/main" val="2857229780"/>
                  </a:ext>
                </a:extLst>
              </a:tr>
              <a:tr h="339825">
                <a:tc>
                  <a:txBody>
                    <a:bodyPr/>
                    <a:lstStyle/>
                    <a:p>
                      <a:r>
                        <a:rPr lang="en-US" sz="1200" dirty="0"/>
                        <a:t>Homedale (SC)</a:t>
                      </a:r>
                    </a:p>
                  </a:txBody>
                  <a:tcPr/>
                </a:tc>
                <a:tc>
                  <a:txBody>
                    <a:bodyPr/>
                    <a:lstStyle/>
                    <a:p>
                      <a:pPr algn="ctr"/>
                      <a:r>
                        <a:rPr lang="en-US" sz="1200" dirty="0"/>
                        <a:t>163</a:t>
                      </a:r>
                    </a:p>
                  </a:txBody>
                  <a:tcPr/>
                </a:tc>
                <a:tc>
                  <a:txBody>
                    <a:bodyPr/>
                    <a:lstStyle/>
                    <a:p>
                      <a:pPr algn="ctr"/>
                      <a:r>
                        <a:rPr lang="en-US" sz="1200" dirty="0"/>
                        <a:t>10,670</a:t>
                      </a:r>
                    </a:p>
                  </a:txBody>
                  <a:tcPr/>
                </a:tc>
                <a:extLst>
                  <a:ext uri="{0D108BD9-81ED-4DB2-BD59-A6C34878D82A}">
                    <a16:rowId xmlns:a16="http://schemas.microsoft.com/office/drawing/2014/main" val="1668277705"/>
                  </a:ext>
                </a:extLst>
              </a:tr>
              <a:tr h="477389">
                <a:tc>
                  <a:txBody>
                    <a:bodyPr/>
                    <a:lstStyle/>
                    <a:p>
                      <a:r>
                        <a:rPr lang="en-US" sz="1200" dirty="0"/>
                        <a:t>Horseshoe Bend (SC)</a:t>
                      </a:r>
                    </a:p>
                  </a:txBody>
                  <a:tcPr/>
                </a:tc>
                <a:tc>
                  <a:txBody>
                    <a:bodyPr/>
                    <a:lstStyle/>
                    <a:p>
                      <a:pPr algn="ctr"/>
                      <a:r>
                        <a:rPr lang="en-US" sz="1200" dirty="0"/>
                        <a:t>43</a:t>
                      </a:r>
                    </a:p>
                  </a:txBody>
                  <a:tcPr/>
                </a:tc>
                <a:tc>
                  <a:txBody>
                    <a:bodyPr/>
                    <a:lstStyle/>
                    <a:p>
                      <a:pPr algn="ctr"/>
                      <a:r>
                        <a:rPr lang="en-US" sz="1200" dirty="0"/>
                        <a:t>1,721</a:t>
                      </a:r>
                    </a:p>
                  </a:txBody>
                  <a:tcPr/>
                </a:tc>
                <a:extLst>
                  <a:ext uri="{0D108BD9-81ED-4DB2-BD59-A6C34878D82A}">
                    <a16:rowId xmlns:a16="http://schemas.microsoft.com/office/drawing/2014/main" val="2833387786"/>
                  </a:ext>
                </a:extLst>
              </a:tr>
              <a:tr h="339825">
                <a:tc>
                  <a:txBody>
                    <a:bodyPr/>
                    <a:lstStyle/>
                    <a:p>
                      <a:r>
                        <a:rPr lang="en-US" sz="1200" dirty="0" err="1"/>
                        <a:t>Marsing</a:t>
                      </a:r>
                      <a:r>
                        <a:rPr lang="en-US" sz="1200" dirty="0"/>
                        <a:t> (SC)</a:t>
                      </a:r>
                    </a:p>
                  </a:txBody>
                  <a:tcPr/>
                </a:tc>
                <a:tc>
                  <a:txBody>
                    <a:bodyPr/>
                    <a:lstStyle/>
                    <a:p>
                      <a:pPr algn="ctr"/>
                      <a:r>
                        <a:rPr lang="en-US" sz="1200" dirty="0"/>
                        <a:t>169</a:t>
                      </a:r>
                    </a:p>
                  </a:txBody>
                  <a:tcPr/>
                </a:tc>
                <a:tc>
                  <a:txBody>
                    <a:bodyPr/>
                    <a:lstStyle/>
                    <a:p>
                      <a:pPr algn="ctr"/>
                      <a:r>
                        <a:rPr lang="en-US" sz="1200" dirty="0"/>
                        <a:t>6,117</a:t>
                      </a:r>
                    </a:p>
                  </a:txBody>
                  <a:tcPr/>
                </a:tc>
                <a:extLst>
                  <a:ext uri="{0D108BD9-81ED-4DB2-BD59-A6C34878D82A}">
                    <a16:rowId xmlns:a16="http://schemas.microsoft.com/office/drawing/2014/main" val="3753987928"/>
                  </a:ext>
                </a:extLst>
              </a:tr>
              <a:tr h="339825">
                <a:tc>
                  <a:txBody>
                    <a:bodyPr/>
                    <a:lstStyle/>
                    <a:p>
                      <a:r>
                        <a:rPr lang="en-US" sz="1200" dirty="0"/>
                        <a:t>McCall (SC)</a:t>
                      </a:r>
                    </a:p>
                  </a:txBody>
                  <a:tcPr/>
                </a:tc>
                <a:tc>
                  <a:txBody>
                    <a:bodyPr/>
                    <a:lstStyle/>
                    <a:p>
                      <a:pPr algn="ctr"/>
                      <a:r>
                        <a:rPr lang="en-US" sz="1200" dirty="0"/>
                        <a:t>88</a:t>
                      </a:r>
                    </a:p>
                  </a:txBody>
                  <a:tcPr/>
                </a:tc>
                <a:tc>
                  <a:txBody>
                    <a:bodyPr/>
                    <a:lstStyle/>
                    <a:p>
                      <a:pPr algn="ctr"/>
                      <a:r>
                        <a:rPr lang="en-US" sz="1200" dirty="0"/>
                        <a:t>3,338</a:t>
                      </a:r>
                    </a:p>
                  </a:txBody>
                  <a:tcPr/>
                </a:tc>
                <a:extLst>
                  <a:ext uri="{0D108BD9-81ED-4DB2-BD59-A6C34878D82A}">
                    <a16:rowId xmlns:a16="http://schemas.microsoft.com/office/drawing/2014/main" val="306315780"/>
                  </a:ext>
                </a:extLst>
              </a:tr>
              <a:tr h="339825">
                <a:tc>
                  <a:txBody>
                    <a:bodyPr/>
                    <a:lstStyle/>
                    <a:p>
                      <a:r>
                        <a:rPr lang="en-US" sz="1200" dirty="0"/>
                        <a:t>Melba (SC)</a:t>
                      </a:r>
                    </a:p>
                  </a:txBody>
                  <a:tcPr/>
                </a:tc>
                <a:tc>
                  <a:txBody>
                    <a:bodyPr/>
                    <a:lstStyle/>
                    <a:p>
                      <a:pPr algn="ctr"/>
                      <a:r>
                        <a:rPr lang="en-US" sz="1200" dirty="0"/>
                        <a:t>128</a:t>
                      </a:r>
                    </a:p>
                  </a:txBody>
                  <a:tcPr/>
                </a:tc>
                <a:tc>
                  <a:txBody>
                    <a:bodyPr/>
                    <a:lstStyle/>
                    <a:p>
                      <a:pPr algn="ctr"/>
                      <a:r>
                        <a:rPr lang="en-US" sz="1200" dirty="0"/>
                        <a:t>4,891</a:t>
                      </a:r>
                    </a:p>
                  </a:txBody>
                  <a:tcPr/>
                </a:tc>
                <a:extLst>
                  <a:ext uri="{0D108BD9-81ED-4DB2-BD59-A6C34878D82A}">
                    <a16:rowId xmlns:a16="http://schemas.microsoft.com/office/drawing/2014/main" val="806663300"/>
                  </a:ext>
                </a:extLst>
              </a:tr>
            </a:tbl>
          </a:graphicData>
        </a:graphic>
      </p:graphicFrame>
      <p:sp>
        <p:nvSpPr>
          <p:cNvPr id="28" name="Rectangle 27">
            <a:extLst>
              <a:ext uri="{FF2B5EF4-FFF2-40B4-BE49-F238E27FC236}">
                <a16:creationId xmlns:a16="http://schemas.microsoft.com/office/drawing/2014/main" id="{EA4F752B-75AD-42FC-82F0-4225BEDFAF99}"/>
              </a:ext>
            </a:extLst>
          </p:cNvPr>
          <p:cNvSpPr/>
          <p:nvPr/>
        </p:nvSpPr>
        <p:spPr>
          <a:xfrm>
            <a:off x="78269" y="3034581"/>
            <a:ext cx="3893963" cy="3992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Supporting those who support Seniors </a:t>
            </a:r>
          </a:p>
        </p:txBody>
      </p:sp>
      <p:graphicFrame>
        <p:nvGraphicFramePr>
          <p:cNvPr id="29" name="Table 28">
            <a:extLst>
              <a:ext uri="{FF2B5EF4-FFF2-40B4-BE49-F238E27FC236}">
                <a16:creationId xmlns:a16="http://schemas.microsoft.com/office/drawing/2014/main" id="{91C326C5-D317-4142-9FD3-E87BA969A698}"/>
              </a:ext>
            </a:extLst>
          </p:cNvPr>
          <p:cNvGraphicFramePr>
            <a:graphicFrameLocks noGrp="1"/>
          </p:cNvGraphicFramePr>
          <p:nvPr>
            <p:extLst>
              <p:ext uri="{D42A27DB-BD31-4B8C-83A1-F6EECF244321}">
                <p14:modId xmlns:p14="http://schemas.microsoft.com/office/powerpoint/2010/main" val="2309766834"/>
              </p:ext>
            </p:extLst>
          </p:nvPr>
        </p:nvGraphicFramePr>
        <p:xfrm>
          <a:off x="9625769" y="1705747"/>
          <a:ext cx="2503385" cy="5021371"/>
        </p:xfrm>
        <a:graphic>
          <a:graphicData uri="http://schemas.openxmlformats.org/drawingml/2006/table">
            <a:tbl>
              <a:tblPr firstRow="1" bandRow="1">
                <a:tableStyleId>{5C22544A-7EE6-4342-B048-85BDC9FD1C3A}</a:tableStyleId>
              </a:tblPr>
              <a:tblGrid>
                <a:gridCol w="1091392">
                  <a:extLst>
                    <a:ext uri="{9D8B030D-6E8A-4147-A177-3AD203B41FA5}">
                      <a16:colId xmlns:a16="http://schemas.microsoft.com/office/drawing/2014/main" val="1741504967"/>
                    </a:ext>
                  </a:extLst>
                </a:gridCol>
                <a:gridCol w="639097">
                  <a:extLst>
                    <a:ext uri="{9D8B030D-6E8A-4147-A177-3AD203B41FA5}">
                      <a16:colId xmlns:a16="http://schemas.microsoft.com/office/drawing/2014/main" val="2730741257"/>
                    </a:ext>
                  </a:extLst>
                </a:gridCol>
                <a:gridCol w="772896">
                  <a:extLst>
                    <a:ext uri="{9D8B030D-6E8A-4147-A177-3AD203B41FA5}">
                      <a16:colId xmlns:a16="http://schemas.microsoft.com/office/drawing/2014/main" val="68662546"/>
                    </a:ext>
                  </a:extLst>
                </a:gridCol>
              </a:tblGrid>
              <a:tr h="325453">
                <a:tc>
                  <a:txBody>
                    <a:bodyPr/>
                    <a:lstStyle/>
                    <a:p>
                      <a:pPr algn="ctr"/>
                      <a:r>
                        <a:rPr lang="en-US" sz="1200" dirty="0"/>
                        <a:t>Senior Center</a:t>
                      </a:r>
                    </a:p>
                  </a:txBody>
                  <a:tcPr/>
                </a:tc>
                <a:tc>
                  <a:txBody>
                    <a:bodyPr/>
                    <a:lstStyle/>
                    <a:p>
                      <a:pPr algn="ctr"/>
                      <a:r>
                        <a:rPr lang="en-US" sz="1200" dirty="0"/>
                        <a:t>Clients</a:t>
                      </a:r>
                    </a:p>
                  </a:txBody>
                  <a:tcPr/>
                </a:tc>
                <a:tc>
                  <a:txBody>
                    <a:bodyPr/>
                    <a:lstStyle/>
                    <a:p>
                      <a:pPr algn="ctr"/>
                      <a:r>
                        <a:rPr lang="en-US" sz="1200" dirty="0"/>
                        <a:t>Meals</a:t>
                      </a:r>
                    </a:p>
                  </a:txBody>
                  <a:tcPr/>
                </a:tc>
                <a:extLst>
                  <a:ext uri="{0D108BD9-81ED-4DB2-BD59-A6C34878D82A}">
                    <a16:rowId xmlns:a16="http://schemas.microsoft.com/office/drawing/2014/main" val="182898379"/>
                  </a:ext>
                </a:extLst>
              </a:tr>
              <a:tr h="325453">
                <a:tc>
                  <a:txBody>
                    <a:bodyPr/>
                    <a:lstStyle/>
                    <a:p>
                      <a:r>
                        <a:rPr lang="en-US" sz="1200" dirty="0"/>
                        <a:t>Metro Community </a:t>
                      </a:r>
                    </a:p>
                  </a:txBody>
                  <a:tcPr/>
                </a:tc>
                <a:tc>
                  <a:txBody>
                    <a:bodyPr/>
                    <a:lstStyle/>
                    <a:p>
                      <a:pPr algn="ctr"/>
                      <a:r>
                        <a:rPr lang="en-US" sz="1200" dirty="0"/>
                        <a:t>536</a:t>
                      </a:r>
                    </a:p>
                  </a:txBody>
                  <a:tcPr/>
                </a:tc>
                <a:tc>
                  <a:txBody>
                    <a:bodyPr/>
                    <a:lstStyle/>
                    <a:p>
                      <a:pPr algn="ctr"/>
                      <a:r>
                        <a:rPr lang="en-US" sz="1200" dirty="0"/>
                        <a:t>27,889</a:t>
                      </a:r>
                    </a:p>
                  </a:txBody>
                  <a:tcPr/>
                </a:tc>
                <a:extLst>
                  <a:ext uri="{0D108BD9-81ED-4DB2-BD59-A6C34878D82A}">
                    <a16:rowId xmlns:a16="http://schemas.microsoft.com/office/drawing/2014/main" val="3453485633"/>
                  </a:ext>
                </a:extLst>
              </a:tr>
              <a:tr h="325453">
                <a:tc>
                  <a:txBody>
                    <a:bodyPr/>
                    <a:lstStyle/>
                    <a:p>
                      <a:r>
                        <a:rPr lang="en-US" sz="1200" dirty="0"/>
                        <a:t>Metro Meals on Wheels</a:t>
                      </a:r>
                    </a:p>
                  </a:txBody>
                  <a:tcPr/>
                </a:tc>
                <a:tc>
                  <a:txBody>
                    <a:bodyPr/>
                    <a:lstStyle/>
                    <a:p>
                      <a:pPr algn="ctr"/>
                      <a:r>
                        <a:rPr lang="en-US" sz="1200" dirty="0"/>
                        <a:t>1,575</a:t>
                      </a:r>
                    </a:p>
                  </a:txBody>
                  <a:tcPr/>
                </a:tc>
                <a:tc>
                  <a:txBody>
                    <a:bodyPr/>
                    <a:lstStyle/>
                    <a:p>
                      <a:pPr algn="ctr"/>
                      <a:r>
                        <a:rPr lang="en-US" sz="1200" dirty="0"/>
                        <a:t>134,570</a:t>
                      </a:r>
                    </a:p>
                  </a:txBody>
                  <a:tcPr/>
                </a:tc>
                <a:extLst>
                  <a:ext uri="{0D108BD9-81ED-4DB2-BD59-A6C34878D82A}">
                    <a16:rowId xmlns:a16="http://schemas.microsoft.com/office/drawing/2014/main" val="3591929272"/>
                  </a:ext>
                </a:extLst>
              </a:tr>
              <a:tr h="325453">
                <a:tc>
                  <a:txBody>
                    <a:bodyPr/>
                    <a:lstStyle/>
                    <a:p>
                      <a:r>
                        <a:rPr lang="en-US" sz="1200" dirty="0"/>
                        <a:t>Mom’s Meals</a:t>
                      </a:r>
                    </a:p>
                  </a:txBody>
                  <a:tcPr/>
                </a:tc>
                <a:tc>
                  <a:txBody>
                    <a:bodyPr/>
                    <a:lstStyle/>
                    <a:p>
                      <a:pPr algn="ctr"/>
                      <a:r>
                        <a:rPr lang="en-US" sz="1200" dirty="0"/>
                        <a:t>39</a:t>
                      </a:r>
                    </a:p>
                  </a:txBody>
                  <a:tcPr/>
                </a:tc>
                <a:tc>
                  <a:txBody>
                    <a:bodyPr/>
                    <a:lstStyle/>
                    <a:p>
                      <a:pPr algn="ctr"/>
                      <a:r>
                        <a:rPr lang="en-US" sz="1200" dirty="0"/>
                        <a:t>4,663</a:t>
                      </a:r>
                    </a:p>
                  </a:txBody>
                  <a:tcPr/>
                </a:tc>
                <a:extLst>
                  <a:ext uri="{0D108BD9-81ED-4DB2-BD59-A6C34878D82A}">
                    <a16:rowId xmlns:a16="http://schemas.microsoft.com/office/drawing/2014/main" val="1970485802"/>
                  </a:ext>
                </a:extLst>
              </a:tr>
              <a:tr h="325453">
                <a:tc>
                  <a:txBody>
                    <a:bodyPr/>
                    <a:lstStyle/>
                    <a:p>
                      <a:r>
                        <a:rPr lang="en-US" sz="1200" dirty="0"/>
                        <a:t>Mt. Home</a:t>
                      </a:r>
                    </a:p>
                  </a:txBody>
                  <a:tcPr/>
                </a:tc>
                <a:tc>
                  <a:txBody>
                    <a:bodyPr/>
                    <a:lstStyle/>
                    <a:p>
                      <a:pPr algn="ctr"/>
                      <a:r>
                        <a:rPr lang="en-US" sz="1200" dirty="0"/>
                        <a:t>211</a:t>
                      </a:r>
                    </a:p>
                  </a:txBody>
                  <a:tcPr/>
                </a:tc>
                <a:tc>
                  <a:txBody>
                    <a:bodyPr/>
                    <a:lstStyle/>
                    <a:p>
                      <a:pPr algn="ctr"/>
                      <a:r>
                        <a:rPr lang="en-US" sz="1200" dirty="0"/>
                        <a:t>15,920</a:t>
                      </a:r>
                    </a:p>
                  </a:txBody>
                  <a:tcPr/>
                </a:tc>
                <a:extLst>
                  <a:ext uri="{0D108BD9-81ED-4DB2-BD59-A6C34878D82A}">
                    <a16:rowId xmlns:a16="http://schemas.microsoft.com/office/drawing/2014/main" val="3605325998"/>
                  </a:ext>
                </a:extLst>
              </a:tr>
              <a:tr h="325453">
                <a:tc>
                  <a:txBody>
                    <a:bodyPr/>
                    <a:lstStyle/>
                    <a:p>
                      <a:r>
                        <a:rPr lang="en-US" sz="1200" dirty="0"/>
                        <a:t>New Meadows (SC)</a:t>
                      </a:r>
                    </a:p>
                  </a:txBody>
                  <a:tcPr/>
                </a:tc>
                <a:tc>
                  <a:txBody>
                    <a:bodyPr/>
                    <a:lstStyle/>
                    <a:p>
                      <a:pPr algn="ctr"/>
                      <a:r>
                        <a:rPr lang="en-US" sz="1200" dirty="0"/>
                        <a:t>81</a:t>
                      </a:r>
                    </a:p>
                  </a:txBody>
                  <a:tcPr/>
                </a:tc>
                <a:tc>
                  <a:txBody>
                    <a:bodyPr/>
                    <a:lstStyle/>
                    <a:p>
                      <a:pPr algn="ctr"/>
                      <a:r>
                        <a:rPr lang="en-US" sz="1200" dirty="0"/>
                        <a:t>1,980</a:t>
                      </a:r>
                    </a:p>
                  </a:txBody>
                  <a:tcPr/>
                </a:tc>
                <a:extLst>
                  <a:ext uri="{0D108BD9-81ED-4DB2-BD59-A6C34878D82A}">
                    <a16:rowId xmlns:a16="http://schemas.microsoft.com/office/drawing/2014/main" val="3151605642"/>
                  </a:ext>
                </a:extLst>
              </a:tr>
              <a:tr h="325453">
                <a:tc>
                  <a:txBody>
                    <a:bodyPr/>
                    <a:lstStyle/>
                    <a:p>
                      <a:r>
                        <a:rPr lang="en-US" sz="1200" dirty="0"/>
                        <a:t>New Plymouth (SC)</a:t>
                      </a:r>
                    </a:p>
                  </a:txBody>
                  <a:tcPr/>
                </a:tc>
                <a:tc>
                  <a:txBody>
                    <a:bodyPr/>
                    <a:lstStyle/>
                    <a:p>
                      <a:pPr algn="ctr"/>
                      <a:r>
                        <a:rPr lang="en-US" sz="1200" dirty="0"/>
                        <a:t>276</a:t>
                      </a:r>
                    </a:p>
                  </a:txBody>
                  <a:tcPr/>
                </a:tc>
                <a:tc>
                  <a:txBody>
                    <a:bodyPr/>
                    <a:lstStyle/>
                    <a:p>
                      <a:pPr algn="ctr"/>
                      <a:r>
                        <a:rPr lang="en-US" sz="1200" dirty="0"/>
                        <a:t>10,396</a:t>
                      </a:r>
                    </a:p>
                  </a:txBody>
                  <a:tcPr/>
                </a:tc>
                <a:extLst>
                  <a:ext uri="{0D108BD9-81ED-4DB2-BD59-A6C34878D82A}">
                    <a16:rowId xmlns:a16="http://schemas.microsoft.com/office/drawing/2014/main" val="2504596006"/>
                  </a:ext>
                </a:extLst>
              </a:tr>
              <a:tr h="325453">
                <a:tc>
                  <a:txBody>
                    <a:bodyPr/>
                    <a:lstStyle/>
                    <a:p>
                      <a:r>
                        <a:rPr lang="en-US" sz="1200" dirty="0"/>
                        <a:t>Parma (SC)</a:t>
                      </a:r>
                    </a:p>
                  </a:txBody>
                  <a:tcPr/>
                </a:tc>
                <a:tc>
                  <a:txBody>
                    <a:bodyPr/>
                    <a:lstStyle/>
                    <a:p>
                      <a:pPr algn="ctr"/>
                      <a:r>
                        <a:rPr lang="en-US" sz="1200" dirty="0"/>
                        <a:t>154</a:t>
                      </a:r>
                    </a:p>
                  </a:txBody>
                  <a:tcPr/>
                </a:tc>
                <a:tc>
                  <a:txBody>
                    <a:bodyPr/>
                    <a:lstStyle/>
                    <a:p>
                      <a:pPr algn="ctr"/>
                      <a:r>
                        <a:rPr lang="en-US" sz="1200" dirty="0"/>
                        <a:t>10,630</a:t>
                      </a:r>
                    </a:p>
                  </a:txBody>
                  <a:tcPr/>
                </a:tc>
                <a:extLst>
                  <a:ext uri="{0D108BD9-81ED-4DB2-BD59-A6C34878D82A}">
                    <a16:rowId xmlns:a16="http://schemas.microsoft.com/office/drawing/2014/main" val="2857229780"/>
                  </a:ext>
                </a:extLst>
              </a:tr>
              <a:tr h="325453">
                <a:tc>
                  <a:txBody>
                    <a:bodyPr/>
                    <a:lstStyle/>
                    <a:p>
                      <a:r>
                        <a:rPr lang="en-US" sz="1200" dirty="0"/>
                        <a:t>Payette (SC)</a:t>
                      </a:r>
                    </a:p>
                  </a:txBody>
                  <a:tcPr/>
                </a:tc>
                <a:tc>
                  <a:txBody>
                    <a:bodyPr/>
                    <a:lstStyle/>
                    <a:p>
                      <a:pPr algn="ctr"/>
                      <a:r>
                        <a:rPr lang="en-US" sz="1200" dirty="0"/>
                        <a:t>307</a:t>
                      </a:r>
                    </a:p>
                  </a:txBody>
                  <a:tcPr/>
                </a:tc>
                <a:tc>
                  <a:txBody>
                    <a:bodyPr/>
                    <a:lstStyle/>
                    <a:p>
                      <a:pPr algn="ctr"/>
                      <a:r>
                        <a:rPr lang="en-US" sz="1200" dirty="0"/>
                        <a:t>19,005</a:t>
                      </a:r>
                    </a:p>
                  </a:txBody>
                  <a:tcPr/>
                </a:tc>
                <a:extLst>
                  <a:ext uri="{0D108BD9-81ED-4DB2-BD59-A6C34878D82A}">
                    <a16:rowId xmlns:a16="http://schemas.microsoft.com/office/drawing/2014/main" val="1668277705"/>
                  </a:ext>
                </a:extLst>
              </a:tr>
              <a:tr h="325453">
                <a:tc>
                  <a:txBody>
                    <a:bodyPr/>
                    <a:lstStyle/>
                    <a:p>
                      <a:r>
                        <a:rPr lang="en-US" sz="1200" dirty="0"/>
                        <a:t>Rimrock (SC)</a:t>
                      </a:r>
                    </a:p>
                  </a:txBody>
                  <a:tcPr/>
                </a:tc>
                <a:tc>
                  <a:txBody>
                    <a:bodyPr/>
                    <a:lstStyle/>
                    <a:p>
                      <a:pPr algn="ctr"/>
                      <a:r>
                        <a:rPr lang="en-US" sz="1200" dirty="0"/>
                        <a:t>94</a:t>
                      </a:r>
                    </a:p>
                  </a:txBody>
                  <a:tcPr/>
                </a:tc>
                <a:tc>
                  <a:txBody>
                    <a:bodyPr/>
                    <a:lstStyle/>
                    <a:p>
                      <a:pPr algn="ctr"/>
                      <a:r>
                        <a:rPr lang="en-US" sz="1200" dirty="0"/>
                        <a:t>3,286</a:t>
                      </a:r>
                    </a:p>
                  </a:txBody>
                  <a:tcPr/>
                </a:tc>
                <a:extLst>
                  <a:ext uri="{0D108BD9-81ED-4DB2-BD59-A6C34878D82A}">
                    <a16:rowId xmlns:a16="http://schemas.microsoft.com/office/drawing/2014/main" val="2833387786"/>
                  </a:ext>
                </a:extLst>
              </a:tr>
              <a:tr h="325453">
                <a:tc>
                  <a:txBody>
                    <a:bodyPr/>
                    <a:lstStyle/>
                    <a:p>
                      <a:r>
                        <a:rPr lang="en-US" sz="1200" dirty="0"/>
                        <a:t>Saint Alphonsus</a:t>
                      </a:r>
                    </a:p>
                  </a:txBody>
                  <a:tcPr/>
                </a:tc>
                <a:tc>
                  <a:txBody>
                    <a:bodyPr/>
                    <a:lstStyle/>
                    <a:p>
                      <a:pPr algn="ctr"/>
                      <a:r>
                        <a:rPr lang="en-US" sz="1200" dirty="0"/>
                        <a:t>236</a:t>
                      </a:r>
                    </a:p>
                  </a:txBody>
                  <a:tcPr/>
                </a:tc>
                <a:tc>
                  <a:txBody>
                    <a:bodyPr/>
                    <a:lstStyle/>
                    <a:p>
                      <a:pPr algn="ctr"/>
                      <a:r>
                        <a:rPr lang="en-US" sz="1200" dirty="0"/>
                        <a:t>33,608</a:t>
                      </a:r>
                    </a:p>
                  </a:txBody>
                  <a:tcPr/>
                </a:tc>
                <a:extLst>
                  <a:ext uri="{0D108BD9-81ED-4DB2-BD59-A6C34878D82A}">
                    <a16:rowId xmlns:a16="http://schemas.microsoft.com/office/drawing/2014/main" val="3753987928"/>
                  </a:ext>
                </a:extLst>
              </a:tr>
              <a:tr h="325453">
                <a:tc>
                  <a:txBody>
                    <a:bodyPr/>
                    <a:lstStyle/>
                    <a:p>
                      <a:r>
                        <a:rPr lang="en-US" sz="1200" dirty="0"/>
                        <a:t>Three Island (SC)</a:t>
                      </a:r>
                    </a:p>
                  </a:txBody>
                  <a:tcPr/>
                </a:tc>
                <a:tc>
                  <a:txBody>
                    <a:bodyPr/>
                    <a:lstStyle/>
                    <a:p>
                      <a:pPr algn="ctr"/>
                      <a:r>
                        <a:rPr lang="en-US" sz="1200" dirty="0"/>
                        <a:t>86</a:t>
                      </a:r>
                    </a:p>
                  </a:txBody>
                  <a:tcPr/>
                </a:tc>
                <a:tc>
                  <a:txBody>
                    <a:bodyPr/>
                    <a:lstStyle/>
                    <a:p>
                      <a:pPr algn="ctr"/>
                      <a:r>
                        <a:rPr lang="en-US" sz="1200" dirty="0"/>
                        <a:t>6,319</a:t>
                      </a:r>
                    </a:p>
                  </a:txBody>
                  <a:tcPr/>
                </a:tc>
                <a:extLst>
                  <a:ext uri="{0D108BD9-81ED-4DB2-BD59-A6C34878D82A}">
                    <a16:rowId xmlns:a16="http://schemas.microsoft.com/office/drawing/2014/main" val="306315780"/>
                  </a:ext>
                </a:extLst>
              </a:tr>
              <a:tr h="325453">
                <a:tc>
                  <a:txBody>
                    <a:bodyPr/>
                    <a:lstStyle/>
                    <a:p>
                      <a:r>
                        <a:rPr lang="en-US" sz="1200" dirty="0"/>
                        <a:t>Weiser (SC)</a:t>
                      </a:r>
                    </a:p>
                  </a:txBody>
                  <a:tcPr/>
                </a:tc>
                <a:tc>
                  <a:txBody>
                    <a:bodyPr/>
                    <a:lstStyle/>
                    <a:p>
                      <a:pPr algn="ctr"/>
                      <a:r>
                        <a:rPr lang="en-US" sz="1200" dirty="0"/>
                        <a:t>46</a:t>
                      </a:r>
                    </a:p>
                  </a:txBody>
                  <a:tcPr/>
                </a:tc>
                <a:tc>
                  <a:txBody>
                    <a:bodyPr/>
                    <a:lstStyle/>
                    <a:p>
                      <a:pPr algn="ctr"/>
                      <a:r>
                        <a:rPr lang="en-US" sz="1200" dirty="0"/>
                        <a:t>6.662</a:t>
                      </a:r>
                    </a:p>
                  </a:txBody>
                  <a:tcPr/>
                </a:tc>
                <a:extLst>
                  <a:ext uri="{0D108BD9-81ED-4DB2-BD59-A6C34878D82A}">
                    <a16:rowId xmlns:a16="http://schemas.microsoft.com/office/drawing/2014/main" val="806663300"/>
                  </a:ext>
                </a:extLst>
              </a:tr>
            </a:tbl>
          </a:graphicData>
        </a:graphic>
      </p:graphicFrame>
    </p:spTree>
    <p:extLst>
      <p:ext uri="{BB962C8B-B14F-4D97-AF65-F5344CB8AC3E}">
        <p14:creationId xmlns:p14="http://schemas.microsoft.com/office/powerpoint/2010/main" val="2736668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03" y="170494"/>
            <a:ext cx="9649157" cy="1325562"/>
          </a:xfrm>
        </p:spPr>
        <p:txBody>
          <a:bodyPr>
            <a:normAutofit/>
          </a:bodyPr>
          <a:lstStyle/>
          <a:p>
            <a:r>
              <a:rPr lang="en-US" sz="3800" b="1" dirty="0"/>
              <a:t>Commodity Supplement Food Program (CSFP)</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1886726"/>
              </p:ext>
            </p:extLst>
          </p:nvPr>
        </p:nvGraphicFramePr>
        <p:xfrm>
          <a:off x="1517171" y="3102077"/>
          <a:ext cx="10463045" cy="3593691"/>
        </p:xfrm>
        <a:graphic>
          <a:graphicData uri="http://schemas.openxmlformats.org/drawingml/2006/table">
            <a:tbl>
              <a:tblPr firstRow="1" firstCol="1" bandRow="1"/>
              <a:tblGrid>
                <a:gridCol w="5382093">
                  <a:extLst>
                    <a:ext uri="{9D8B030D-6E8A-4147-A177-3AD203B41FA5}">
                      <a16:colId xmlns:a16="http://schemas.microsoft.com/office/drawing/2014/main" val="20000"/>
                    </a:ext>
                  </a:extLst>
                </a:gridCol>
                <a:gridCol w="5080952">
                  <a:extLst>
                    <a:ext uri="{9D8B030D-6E8A-4147-A177-3AD203B41FA5}">
                      <a16:colId xmlns:a16="http://schemas.microsoft.com/office/drawing/2014/main" val="20001"/>
                    </a:ext>
                  </a:extLst>
                </a:gridCol>
              </a:tblGrid>
              <a:tr h="41573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7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 partnership with The Idaho Foodbank</a:t>
                      </a:r>
                      <a:r>
                        <a:rPr lang="en-US" sz="18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to improve the health of seniors by supplementing their diets with a monthly nutritious food box that includes nutrition information and helpful recipes</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1"/>
                          </a:solidFill>
                          <a:effectLst/>
                          <a:latin typeface="+mn-lt"/>
                          <a:ea typeface="+mn-ea"/>
                          <a:cs typeface="+mn-cs"/>
                        </a:rPr>
                        <a:t>Statewide</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57 Distribution Partners</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2,117 boxes per month = 25,404 annually</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2,200 seniors served</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Average 32 pounds per box and may contain:</a:t>
                      </a: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6265894"/>
              </p:ext>
            </p:extLst>
          </p:nvPr>
        </p:nvGraphicFramePr>
        <p:xfrm>
          <a:off x="484052" y="1510466"/>
          <a:ext cx="5611948" cy="1470394"/>
        </p:xfrm>
        <a:graphic>
          <a:graphicData uri="http://schemas.openxmlformats.org/drawingml/2006/table">
            <a:tbl>
              <a:tblPr firstRow="1" firstCol="1" bandRow="1"/>
              <a:tblGrid>
                <a:gridCol w="5611948">
                  <a:extLst>
                    <a:ext uri="{9D8B030D-6E8A-4147-A177-3AD203B41FA5}">
                      <a16:colId xmlns:a16="http://schemas.microsoft.com/office/drawing/2014/main" val="20000"/>
                    </a:ext>
                  </a:extLst>
                </a:gridCol>
              </a:tblGrid>
              <a:tr h="355480">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4914">
                <a:tc>
                  <a:txBody>
                    <a:bodyPr/>
                    <a:lstStyle/>
                    <a:p>
                      <a:pPr marL="285750" indent="-285750" algn="l">
                        <a:buFontTx/>
                        <a:buChar char="-"/>
                      </a:pPr>
                      <a:r>
                        <a:rPr lang="en-US" sz="1800" kern="1200" dirty="0">
                          <a:solidFill>
                            <a:schemeClr val="tx1"/>
                          </a:solidFill>
                          <a:effectLst/>
                          <a:latin typeface="+mn-lt"/>
                          <a:ea typeface="+mn-ea"/>
                          <a:cs typeface="+mn-cs"/>
                        </a:rPr>
                        <a:t>Individual 60 years of age or older</a:t>
                      </a:r>
                    </a:p>
                    <a:p>
                      <a:pPr marL="285750" indent="-285750" algn="l">
                        <a:buFontTx/>
                        <a:buChar char="-"/>
                      </a:pPr>
                      <a:r>
                        <a:rPr lang="en-US" sz="1800" kern="1200" dirty="0">
                          <a:solidFill>
                            <a:schemeClr val="tx1"/>
                          </a:solidFill>
                          <a:effectLst/>
                          <a:latin typeface="+mn-lt"/>
                          <a:ea typeface="+mn-ea"/>
                          <a:cs typeface="+mn-cs"/>
                        </a:rPr>
                        <a:t>130% of poverty ($1,354/$16,248)</a:t>
                      </a:r>
                    </a:p>
                    <a:p>
                      <a:pPr marL="285750" indent="-285750" algn="l">
                        <a:buFontTx/>
                        <a:buChar char="-"/>
                      </a:pPr>
                      <a:r>
                        <a:rPr lang="en-US" sz="1800" kern="1200" dirty="0">
                          <a:solidFill>
                            <a:schemeClr val="tx1"/>
                          </a:solidFill>
                          <a:effectLst/>
                          <a:latin typeface="+mn-lt"/>
                          <a:ea typeface="+mn-ea"/>
                          <a:cs typeface="+mn-cs"/>
                        </a:rPr>
                        <a:t>Resident of Idaho</a:t>
                      </a:r>
                    </a:p>
                    <a:p>
                      <a:pPr marL="285750" indent="-285750" algn="l">
                        <a:buFontTx/>
                        <a:buChar char="-"/>
                      </a:pPr>
                      <a:r>
                        <a:rPr lang="en-US" sz="1800" kern="1200" dirty="0">
                          <a:solidFill>
                            <a:schemeClr val="tx1"/>
                          </a:solidFill>
                          <a:effectLst/>
                          <a:latin typeface="+mn-lt"/>
                          <a:ea typeface="+mn-ea"/>
                          <a:cs typeface="+mn-cs"/>
                        </a:rPr>
                        <a:t>U.S. Department of Agriculture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4" name="Picture 2" descr="C:\Users\kbittner\AppData\Local\Microsoft\Windows\Temporary Internet Files\Content.IE5\M4PDR282\Grocery%20Clip%20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360" y="299498"/>
            <a:ext cx="1760293" cy="17110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500599B-6E18-4774-8F68-4E83F201B99D}"/>
              </a:ext>
            </a:extLst>
          </p:cNvPr>
          <p:cNvSpPr/>
          <p:nvPr/>
        </p:nvSpPr>
        <p:spPr>
          <a:xfrm>
            <a:off x="1546667" y="5682903"/>
            <a:ext cx="4714177" cy="9652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Idaho Foodbank: 208-602-4750</a:t>
            </a:r>
          </a:p>
          <a:p>
            <a:r>
              <a:rPr lang="en-US" dirty="0"/>
              <a:t>E-mail: </a:t>
            </a:r>
            <a:r>
              <a:rPr lang="en-US" dirty="0">
                <a:hlinkClick r:id="rId4"/>
              </a:rPr>
              <a:t>sajones@idahofoodbank.org</a:t>
            </a:r>
            <a:endParaRPr lang="en-US" dirty="0"/>
          </a:p>
          <a:p>
            <a:r>
              <a:rPr lang="en-US" dirty="0"/>
              <a:t>State oversight: </a:t>
            </a:r>
            <a:r>
              <a:rPr lang="en-US" dirty="0">
                <a:hlinkClick r:id="rId5"/>
              </a:rPr>
              <a:t>Birgit.Luebeck@aging.Idaho.gov</a:t>
            </a:r>
            <a:r>
              <a:rPr lang="en-US" dirty="0"/>
              <a:t> </a:t>
            </a:r>
          </a:p>
        </p:txBody>
      </p:sp>
      <p:grpSp>
        <p:nvGrpSpPr>
          <p:cNvPr id="9" name="Group 8">
            <a:extLst>
              <a:ext uri="{FF2B5EF4-FFF2-40B4-BE49-F238E27FC236}">
                <a16:creationId xmlns:a16="http://schemas.microsoft.com/office/drawing/2014/main" id="{63C8FBBB-C1BA-4D35-B48C-5CFB973EC552}"/>
              </a:ext>
            </a:extLst>
          </p:cNvPr>
          <p:cNvGrpSpPr/>
          <p:nvPr/>
        </p:nvGrpSpPr>
        <p:grpSpPr>
          <a:xfrm>
            <a:off x="211784" y="3568885"/>
            <a:ext cx="1133342" cy="1107584"/>
            <a:chOff x="1339403" y="1983346"/>
            <a:chExt cx="1133341" cy="1107584"/>
          </a:xfrm>
        </p:grpSpPr>
        <p:sp>
          <p:nvSpPr>
            <p:cNvPr id="10" name="Oval 9">
              <a:extLst>
                <a:ext uri="{FF2B5EF4-FFF2-40B4-BE49-F238E27FC236}">
                  <a16:creationId xmlns:a16="http://schemas.microsoft.com/office/drawing/2014/main" id="{3F222237-B43E-454F-BDFC-B3CE5EEF6BC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4D7A679E-B05C-4603-95AF-68D060ED1E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1500555D-6245-451D-BEFF-151A7A50A255}"/>
              </a:ext>
            </a:extLst>
          </p:cNvPr>
          <p:cNvSpPr/>
          <p:nvPr/>
        </p:nvSpPr>
        <p:spPr>
          <a:xfrm>
            <a:off x="6877851" y="2206036"/>
            <a:ext cx="3470627" cy="78217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
        <p:nvSpPr>
          <p:cNvPr id="13" name="Rectangle 12">
            <a:extLst>
              <a:ext uri="{FF2B5EF4-FFF2-40B4-BE49-F238E27FC236}">
                <a16:creationId xmlns:a16="http://schemas.microsoft.com/office/drawing/2014/main" id="{E900A532-3AFC-47E7-B795-C6BF62B7C3CE}"/>
              </a:ext>
            </a:extLst>
          </p:cNvPr>
          <p:cNvSpPr/>
          <p:nvPr/>
        </p:nvSpPr>
        <p:spPr>
          <a:xfrm>
            <a:off x="6927094" y="1768944"/>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4" name="Rectangle 13">
            <a:extLst>
              <a:ext uri="{FF2B5EF4-FFF2-40B4-BE49-F238E27FC236}">
                <a16:creationId xmlns:a16="http://schemas.microsoft.com/office/drawing/2014/main" id="{764AFD0D-9D79-422D-AC07-BC7988CAE881}"/>
              </a:ext>
            </a:extLst>
          </p:cNvPr>
          <p:cNvSpPr/>
          <p:nvPr/>
        </p:nvSpPr>
        <p:spPr>
          <a:xfrm>
            <a:off x="526479" y="151202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E175BFFD-49C7-45BB-BAB2-5B45C36D3071}"/>
              </a:ext>
            </a:extLst>
          </p:cNvPr>
          <p:cNvSpPr/>
          <p:nvPr/>
        </p:nvSpPr>
        <p:spPr>
          <a:xfrm>
            <a:off x="1556499" y="31268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9D9B5922-69D8-48D9-BFD3-09F3B870C23F}"/>
              </a:ext>
            </a:extLst>
          </p:cNvPr>
          <p:cNvSpPr/>
          <p:nvPr/>
        </p:nvSpPr>
        <p:spPr>
          <a:xfrm>
            <a:off x="6938047" y="314376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110B631-3CEF-46CD-A5EA-81719349CDDD}"/>
              </a:ext>
            </a:extLst>
          </p:cNvPr>
          <p:cNvSpPr/>
          <p:nvPr/>
        </p:nvSpPr>
        <p:spPr>
          <a:xfrm>
            <a:off x="6973674" y="181251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F9C7572-8AF8-4494-9F3E-04F3047477DA}"/>
              </a:ext>
            </a:extLst>
          </p:cNvPr>
          <p:cNvSpPr/>
          <p:nvPr/>
        </p:nvSpPr>
        <p:spPr>
          <a:xfrm>
            <a:off x="1566331" y="570768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3" name="Table 2">
            <a:extLst>
              <a:ext uri="{FF2B5EF4-FFF2-40B4-BE49-F238E27FC236}">
                <a16:creationId xmlns:a16="http://schemas.microsoft.com/office/drawing/2014/main" id="{90AD9C9D-99C8-46CB-9B56-BA1F8F3635E2}"/>
              </a:ext>
            </a:extLst>
          </p:cNvPr>
          <p:cNvGraphicFramePr>
            <a:graphicFrameLocks noGrp="1"/>
          </p:cNvGraphicFramePr>
          <p:nvPr>
            <p:extLst>
              <p:ext uri="{D42A27DB-BD31-4B8C-83A1-F6EECF244321}">
                <p14:modId xmlns:p14="http://schemas.microsoft.com/office/powerpoint/2010/main" val="843913523"/>
              </p:ext>
            </p:extLst>
          </p:nvPr>
        </p:nvGraphicFramePr>
        <p:xfrm>
          <a:off x="7055952" y="4917509"/>
          <a:ext cx="4801752" cy="1676400"/>
        </p:xfrm>
        <a:graphic>
          <a:graphicData uri="http://schemas.openxmlformats.org/drawingml/2006/table">
            <a:tbl>
              <a:tblPr firstRow="1" bandRow="1">
                <a:tableStyleId>{5C22544A-7EE6-4342-B048-85BDC9FD1C3A}</a:tableStyleId>
              </a:tblPr>
              <a:tblGrid>
                <a:gridCol w="1262138">
                  <a:extLst>
                    <a:ext uri="{9D8B030D-6E8A-4147-A177-3AD203B41FA5}">
                      <a16:colId xmlns:a16="http://schemas.microsoft.com/office/drawing/2014/main" val="65375844"/>
                    </a:ext>
                  </a:extLst>
                </a:gridCol>
                <a:gridCol w="1582994">
                  <a:extLst>
                    <a:ext uri="{9D8B030D-6E8A-4147-A177-3AD203B41FA5}">
                      <a16:colId xmlns:a16="http://schemas.microsoft.com/office/drawing/2014/main" val="3077016507"/>
                    </a:ext>
                  </a:extLst>
                </a:gridCol>
                <a:gridCol w="1956620">
                  <a:extLst>
                    <a:ext uri="{9D8B030D-6E8A-4147-A177-3AD203B41FA5}">
                      <a16:colId xmlns:a16="http://schemas.microsoft.com/office/drawing/2014/main" val="370210457"/>
                    </a:ext>
                  </a:extLst>
                </a:gridCol>
              </a:tblGrid>
              <a:tr h="280076">
                <a:tc>
                  <a:txBody>
                    <a:bodyPr/>
                    <a:lstStyle/>
                    <a:p>
                      <a:r>
                        <a:rPr lang="en-US" sz="1600" b="0" dirty="0">
                          <a:solidFill>
                            <a:schemeClr val="bg1"/>
                          </a:solidFill>
                        </a:rPr>
                        <a:t>Non-fat milk</a:t>
                      </a:r>
                    </a:p>
                  </a:txBody>
                  <a:tcPr>
                    <a:solidFill>
                      <a:schemeClr val="tx1">
                        <a:lumMod val="95000"/>
                      </a:schemeClr>
                    </a:solidFill>
                  </a:tcPr>
                </a:tc>
                <a:tc>
                  <a:txBody>
                    <a:bodyPr/>
                    <a:lstStyle/>
                    <a:p>
                      <a:r>
                        <a:rPr lang="en-US" sz="1600" b="0" dirty="0">
                          <a:solidFill>
                            <a:schemeClr val="bg1"/>
                          </a:solidFill>
                        </a:rPr>
                        <a:t>Rice</a:t>
                      </a:r>
                    </a:p>
                  </a:txBody>
                  <a:tcPr>
                    <a:solidFill>
                      <a:schemeClr val="tx1">
                        <a:lumMod val="95000"/>
                      </a:schemeClr>
                    </a:solidFill>
                  </a:tcPr>
                </a:tc>
                <a:tc>
                  <a:txBody>
                    <a:bodyPr/>
                    <a:lstStyle/>
                    <a:p>
                      <a:r>
                        <a:rPr lang="en-US" sz="1600" b="0" dirty="0">
                          <a:solidFill>
                            <a:schemeClr val="bg1"/>
                          </a:solidFill>
                        </a:rPr>
                        <a:t>Canned meat</a:t>
                      </a:r>
                    </a:p>
                  </a:txBody>
                  <a:tcPr>
                    <a:solidFill>
                      <a:schemeClr val="tx1">
                        <a:lumMod val="95000"/>
                      </a:schemeClr>
                    </a:solidFill>
                  </a:tcPr>
                </a:tc>
                <a:extLst>
                  <a:ext uri="{0D108BD9-81ED-4DB2-BD59-A6C34878D82A}">
                    <a16:rowId xmlns:a16="http://schemas.microsoft.com/office/drawing/2014/main" val="3876547398"/>
                  </a:ext>
                </a:extLst>
              </a:tr>
              <a:tr h="280076">
                <a:tc>
                  <a:txBody>
                    <a:bodyPr/>
                    <a:lstStyle/>
                    <a:p>
                      <a:r>
                        <a:rPr lang="en-US" sz="1600" dirty="0"/>
                        <a:t>Cheese</a:t>
                      </a:r>
                    </a:p>
                  </a:txBody>
                  <a:tcPr/>
                </a:tc>
                <a:tc>
                  <a:txBody>
                    <a:bodyPr/>
                    <a:lstStyle/>
                    <a:p>
                      <a:r>
                        <a:rPr lang="en-US" sz="1600" dirty="0"/>
                        <a:t>Cereal</a:t>
                      </a:r>
                    </a:p>
                  </a:txBody>
                  <a:tcPr/>
                </a:tc>
                <a:tc>
                  <a:txBody>
                    <a:bodyPr/>
                    <a:lstStyle/>
                    <a:p>
                      <a:r>
                        <a:rPr lang="en-US" sz="1600" dirty="0"/>
                        <a:t>Poultry</a:t>
                      </a:r>
                    </a:p>
                  </a:txBody>
                  <a:tcPr/>
                </a:tc>
                <a:extLst>
                  <a:ext uri="{0D108BD9-81ED-4DB2-BD59-A6C34878D82A}">
                    <a16:rowId xmlns:a16="http://schemas.microsoft.com/office/drawing/2014/main" val="690175290"/>
                  </a:ext>
                </a:extLst>
              </a:tr>
              <a:tr h="280076">
                <a:tc>
                  <a:txBody>
                    <a:bodyPr/>
                    <a:lstStyle/>
                    <a:p>
                      <a:r>
                        <a:rPr lang="en-US" sz="1600" dirty="0"/>
                        <a:t>Farina</a:t>
                      </a:r>
                    </a:p>
                  </a:txBody>
                  <a:tcPr/>
                </a:tc>
                <a:tc>
                  <a:txBody>
                    <a:bodyPr/>
                    <a:lstStyle/>
                    <a:p>
                      <a:r>
                        <a:rPr lang="en-US" sz="1600" dirty="0"/>
                        <a:t>Pasta</a:t>
                      </a:r>
                    </a:p>
                  </a:txBody>
                  <a:tcPr/>
                </a:tc>
                <a:tc>
                  <a:txBody>
                    <a:bodyPr/>
                    <a:lstStyle/>
                    <a:p>
                      <a:r>
                        <a:rPr lang="en-US" sz="1600" dirty="0"/>
                        <a:t>Fish</a:t>
                      </a:r>
                    </a:p>
                  </a:txBody>
                  <a:tcPr/>
                </a:tc>
                <a:extLst>
                  <a:ext uri="{0D108BD9-81ED-4DB2-BD59-A6C34878D82A}">
                    <a16:rowId xmlns:a16="http://schemas.microsoft.com/office/drawing/2014/main" val="3299514548"/>
                  </a:ext>
                </a:extLst>
              </a:tr>
              <a:tr h="280076">
                <a:tc>
                  <a:txBody>
                    <a:bodyPr/>
                    <a:lstStyle/>
                    <a:p>
                      <a:r>
                        <a:rPr lang="en-US" sz="1600" dirty="0"/>
                        <a:t>Juice</a:t>
                      </a:r>
                    </a:p>
                  </a:txBody>
                  <a:tcPr/>
                </a:tc>
                <a:tc>
                  <a:txBody>
                    <a:bodyPr/>
                    <a:lstStyle/>
                    <a:p>
                      <a:r>
                        <a:rPr lang="en-US" sz="1600" dirty="0"/>
                        <a:t>Peanut butter</a:t>
                      </a:r>
                    </a:p>
                  </a:txBody>
                  <a:tcPr/>
                </a:tc>
                <a:tc>
                  <a:txBody>
                    <a:bodyPr/>
                    <a:lstStyle/>
                    <a:p>
                      <a:r>
                        <a:rPr lang="en-US" sz="1600" dirty="0"/>
                        <a:t>Canned Fruits</a:t>
                      </a:r>
                    </a:p>
                  </a:txBody>
                  <a:tcPr/>
                </a:tc>
                <a:extLst>
                  <a:ext uri="{0D108BD9-81ED-4DB2-BD59-A6C34878D82A}">
                    <a16:rowId xmlns:a16="http://schemas.microsoft.com/office/drawing/2014/main" val="4291135317"/>
                  </a:ext>
                </a:extLst>
              </a:tr>
              <a:tr h="280076">
                <a:tc>
                  <a:txBody>
                    <a:bodyPr/>
                    <a:lstStyle/>
                    <a:p>
                      <a:r>
                        <a:rPr lang="en-US" sz="1600" dirty="0"/>
                        <a:t>Oats</a:t>
                      </a:r>
                    </a:p>
                  </a:txBody>
                  <a:tcPr/>
                </a:tc>
                <a:tc>
                  <a:txBody>
                    <a:bodyPr/>
                    <a:lstStyle/>
                    <a:p>
                      <a:r>
                        <a:rPr lang="en-US" sz="1600" dirty="0"/>
                        <a:t>Dry beans</a:t>
                      </a:r>
                    </a:p>
                  </a:txBody>
                  <a:tcPr/>
                </a:tc>
                <a:tc>
                  <a:txBody>
                    <a:bodyPr/>
                    <a:lstStyle/>
                    <a:p>
                      <a:r>
                        <a:rPr lang="en-US" sz="1600" dirty="0"/>
                        <a:t>Canned Vegetables</a:t>
                      </a:r>
                    </a:p>
                  </a:txBody>
                  <a:tcPr/>
                </a:tc>
                <a:extLst>
                  <a:ext uri="{0D108BD9-81ED-4DB2-BD59-A6C34878D82A}">
                    <a16:rowId xmlns:a16="http://schemas.microsoft.com/office/drawing/2014/main" val="2126609213"/>
                  </a:ext>
                </a:extLst>
              </a:tr>
            </a:tbl>
          </a:graphicData>
        </a:graphic>
      </p:graphicFrame>
      <p:pic>
        <p:nvPicPr>
          <p:cNvPr id="19" name="Picture 3" descr="C:\Users\kbittner\AppData\Local\Microsoft\Windows\Temporary Internet Files\Content.IE5\M4PDR282\assessment[1].gif">
            <a:extLst>
              <a:ext uri="{FF2B5EF4-FFF2-40B4-BE49-F238E27FC236}">
                <a16:creationId xmlns:a16="http://schemas.microsoft.com/office/drawing/2014/main" id="{C74951B0-268F-48B7-927C-43B98CD577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7121" y="1556605"/>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38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274638"/>
            <a:ext cx="10800575" cy="1325562"/>
          </a:xfrm>
        </p:spPr>
        <p:txBody>
          <a:bodyPr>
            <a:normAutofit/>
          </a:bodyPr>
          <a:lstStyle/>
          <a:p>
            <a:r>
              <a:rPr lang="en-US" b="1" dirty="0"/>
              <a:t>Medicare Improvements for Patients and Providers Act (MIPPA)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3110568"/>
              </p:ext>
            </p:extLst>
          </p:nvPr>
        </p:nvGraphicFramePr>
        <p:xfrm>
          <a:off x="1446236" y="2947237"/>
          <a:ext cx="10494034" cy="2679511"/>
        </p:xfrm>
        <a:graphic>
          <a:graphicData uri="http://schemas.openxmlformats.org/drawingml/2006/table">
            <a:tbl>
              <a:tblPr firstRow="1" firstCol="1" bandRow="1"/>
              <a:tblGrid>
                <a:gridCol w="4472783">
                  <a:extLst>
                    <a:ext uri="{9D8B030D-6E8A-4147-A177-3AD203B41FA5}">
                      <a16:colId xmlns:a16="http://schemas.microsoft.com/office/drawing/2014/main" val="20000"/>
                    </a:ext>
                  </a:extLst>
                </a:gridCol>
                <a:gridCol w="6021251">
                  <a:extLst>
                    <a:ext uri="{9D8B030D-6E8A-4147-A177-3AD203B41FA5}">
                      <a16:colId xmlns:a16="http://schemas.microsoft.com/office/drawing/2014/main" val="20001"/>
                    </a:ext>
                  </a:extLst>
                </a:gridCol>
              </a:tblGrid>
              <a:tr h="32563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53876">
                <a:tc>
                  <a:txBody>
                    <a:bodyPr/>
                    <a:lstStyle/>
                    <a:p>
                      <a:r>
                        <a:rPr lang="en-US" sz="1800" kern="1200" dirty="0">
                          <a:solidFill>
                            <a:schemeClr val="tx1"/>
                          </a:solidFill>
                          <a:effectLst/>
                          <a:latin typeface="+mn-lt"/>
                          <a:ea typeface="+mn-ea"/>
                          <a:cs typeface="+mn-cs"/>
                        </a:rPr>
                        <a:t>Outreach in partnership with Idaho’s Department of Insurance State Health Insurance Benefit Advisors (SHIBA) to signup  eligible beneficiaries for: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Savings Programs (MSP)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Low Income Subsidy (LIS)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Part D and Prevention and Wellness benefits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baseline="0" dirty="0">
                          <a:solidFill>
                            <a:schemeClr val="tx1"/>
                          </a:solidFill>
                          <a:effectLst/>
                          <a:latin typeface="+mn-lt"/>
                          <a:ea typeface="+mn-ea"/>
                          <a:cs typeface="+mn-cs"/>
                        </a:rPr>
                        <a:t>Expended $142,818</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Contracted with SHIBA for open enrollment marketing campaign </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 with six Area Agencies on Aging to: </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Recruit host sites</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kern="1200" baseline="0" dirty="0">
                          <a:solidFill>
                            <a:schemeClr val="tx1"/>
                          </a:solidFill>
                          <a:effectLst/>
                          <a:latin typeface="+mn-lt"/>
                          <a:ea typeface="+mn-ea"/>
                          <a:cs typeface="+mn-cs"/>
                        </a:rPr>
                        <a:t>Develop partnerships with community organizations</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Outreach to Tribal community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1727344"/>
              </p:ext>
            </p:extLst>
          </p:nvPr>
        </p:nvGraphicFramePr>
        <p:xfrm>
          <a:off x="392466" y="1667625"/>
          <a:ext cx="6027999" cy="1119886"/>
        </p:xfrm>
        <a:graphic>
          <a:graphicData uri="http://schemas.openxmlformats.org/drawingml/2006/table">
            <a:tbl>
              <a:tblPr firstRow="1" firstCol="1" bandRow="1"/>
              <a:tblGrid>
                <a:gridCol w="6027999">
                  <a:extLst>
                    <a:ext uri="{9D8B030D-6E8A-4147-A177-3AD203B41FA5}">
                      <a16:colId xmlns:a16="http://schemas.microsoft.com/office/drawing/2014/main" val="20000"/>
                    </a:ext>
                  </a:extLst>
                </a:gridCol>
              </a:tblGrid>
              <a:tr h="285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2149">
                <a:tc>
                  <a:txBody>
                    <a:bodyPr/>
                    <a:lstStyle/>
                    <a:p>
                      <a:pPr algn="ctr"/>
                      <a:r>
                        <a:rPr lang="en-US" sz="1800" kern="1200" dirty="0">
                          <a:solidFill>
                            <a:schemeClr val="tx1"/>
                          </a:solidFill>
                          <a:effectLst/>
                          <a:latin typeface="+mn-lt"/>
                          <a:ea typeface="+mn-ea"/>
                          <a:cs typeface="+mn-cs"/>
                        </a:rPr>
                        <a:t>Low income Medicare beneficiaries</a:t>
                      </a:r>
                    </a:p>
                    <a:p>
                      <a:pPr algn="ctr"/>
                      <a:r>
                        <a:rPr lang="en-US" sz="1800" kern="1200" dirty="0">
                          <a:solidFill>
                            <a:schemeClr val="tx1"/>
                          </a:solidFill>
                          <a:effectLst/>
                          <a:latin typeface="+mn-lt"/>
                          <a:ea typeface="+mn-ea"/>
                          <a:cs typeface="+mn-cs"/>
                        </a:rPr>
                        <a:t>Administration for Community Living Grant </a:t>
                      </a:r>
                    </a:p>
                    <a:p>
                      <a:pPr algn="ctr"/>
                      <a:r>
                        <a:rPr lang="en-US" sz="1800" kern="1200" dirty="0">
                          <a:solidFill>
                            <a:schemeClr val="tx1"/>
                          </a:solidFill>
                          <a:effectLst/>
                          <a:latin typeface="+mn-lt"/>
                          <a:ea typeface="+mn-ea"/>
                          <a:cs typeface="+mn-cs"/>
                        </a:rPr>
                        <a:t>Sept. 30, 2018 – Sept 29,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099" name="Picture 3" descr="C:\Users\kbittner\AppData\Local\Microsoft\Windows\Temporary Internet Files\Content.IE5\8MC02SFO\fist_full_of_money_clip_art_229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0833" y="323646"/>
            <a:ext cx="1311290" cy="14144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FDCD69-B702-45F8-A771-A9B7082EADDF}"/>
              </a:ext>
            </a:extLst>
          </p:cNvPr>
          <p:cNvSpPr/>
          <p:nvPr/>
        </p:nvSpPr>
        <p:spPr>
          <a:xfrm>
            <a:off x="300044" y="5872556"/>
            <a:ext cx="11761297" cy="9076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a:t>
            </a:r>
            <a:r>
              <a:rPr lang="en-US" sz="1600" dirty="0"/>
              <a:t>Contact: State Health Insurance Benefits Advisors (SHIBA): 1-800-247-4422</a:t>
            </a:r>
          </a:p>
          <a:p>
            <a:pPr marL="285750" indent="-285750">
              <a:buFontTx/>
              <a:buChar char="-"/>
            </a:pPr>
            <a:r>
              <a:rPr lang="en-US" sz="1600" dirty="0"/>
              <a:t>Contact: Metro Community Services (Southwest Idaho) Esmeralda Zamora </a:t>
            </a:r>
            <a:r>
              <a:rPr lang="en-US" sz="1600" dirty="0">
                <a:hlinkClick r:id="rId4"/>
              </a:rPr>
              <a:t>Esmeralda@metrocommunityservices.net</a:t>
            </a:r>
            <a:r>
              <a:rPr lang="en-US" sz="1600" dirty="0"/>
              <a:t>  1-208-459-0063 </a:t>
            </a:r>
          </a:p>
          <a:p>
            <a:pPr marL="285750" indent="-285750">
              <a:buFontTx/>
              <a:buChar char="-"/>
            </a:pPr>
            <a:r>
              <a:rPr lang="en-US" sz="1600" dirty="0"/>
              <a:t>State oversight: </a:t>
            </a:r>
            <a:r>
              <a:rPr lang="en-US" sz="1600" dirty="0">
                <a:hlinkClick r:id="rId5"/>
              </a:rPr>
              <a:t>Admir.Selimovic@aging.Idaho.gov</a:t>
            </a:r>
            <a:r>
              <a:rPr lang="en-US" sz="1600" dirty="0"/>
              <a:t> </a:t>
            </a:r>
          </a:p>
        </p:txBody>
      </p:sp>
      <p:grpSp>
        <p:nvGrpSpPr>
          <p:cNvPr id="9" name="Group 8">
            <a:extLst>
              <a:ext uri="{FF2B5EF4-FFF2-40B4-BE49-F238E27FC236}">
                <a16:creationId xmlns:a16="http://schemas.microsoft.com/office/drawing/2014/main" id="{7C8DED34-5C23-4676-B649-8914EB4B81C1}"/>
              </a:ext>
            </a:extLst>
          </p:cNvPr>
          <p:cNvGrpSpPr/>
          <p:nvPr/>
        </p:nvGrpSpPr>
        <p:grpSpPr>
          <a:xfrm>
            <a:off x="140848" y="3561527"/>
            <a:ext cx="1133342" cy="1107584"/>
            <a:chOff x="1339403" y="1983346"/>
            <a:chExt cx="1133341" cy="1107584"/>
          </a:xfrm>
        </p:grpSpPr>
        <p:sp>
          <p:nvSpPr>
            <p:cNvPr id="10" name="Oval 9">
              <a:extLst>
                <a:ext uri="{FF2B5EF4-FFF2-40B4-BE49-F238E27FC236}">
                  <a16:creationId xmlns:a16="http://schemas.microsoft.com/office/drawing/2014/main" id="{CAAE38C0-D7FC-4445-9750-E5D84CEB63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CC6EAE-4B73-4848-8469-C2278DE0D3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64EC7021-34A0-4608-8F5E-C0ED3A323073}"/>
              </a:ext>
            </a:extLst>
          </p:cNvPr>
          <p:cNvSpPr/>
          <p:nvPr/>
        </p:nvSpPr>
        <p:spPr>
          <a:xfrm>
            <a:off x="445711" y="16978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86C83043-D02F-4FB8-A635-AFFF0CB5E406}"/>
              </a:ext>
            </a:extLst>
          </p:cNvPr>
          <p:cNvSpPr/>
          <p:nvPr/>
        </p:nvSpPr>
        <p:spPr>
          <a:xfrm>
            <a:off x="1486103" y="297163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4" name="Rectangle 13">
            <a:extLst>
              <a:ext uri="{FF2B5EF4-FFF2-40B4-BE49-F238E27FC236}">
                <a16:creationId xmlns:a16="http://schemas.microsoft.com/office/drawing/2014/main" id="{2A2CEF39-F1F2-49D0-A23A-8B2D7F0091F9}"/>
              </a:ext>
            </a:extLst>
          </p:cNvPr>
          <p:cNvSpPr/>
          <p:nvPr/>
        </p:nvSpPr>
        <p:spPr>
          <a:xfrm>
            <a:off x="5965096" y="297396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03F623C5-BABF-4236-9B54-304DDBF23F11}"/>
              </a:ext>
            </a:extLst>
          </p:cNvPr>
          <p:cNvSpPr/>
          <p:nvPr/>
        </p:nvSpPr>
        <p:spPr>
          <a:xfrm>
            <a:off x="314807" y="589640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7" name="Rectangle 16">
            <a:extLst>
              <a:ext uri="{FF2B5EF4-FFF2-40B4-BE49-F238E27FC236}">
                <a16:creationId xmlns:a16="http://schemas.microsoft.com/office/drawing/2014/main" id="{1F7676F6-8D27-4B97-915E-4E55F7FC4B90}"/>
              </a:ext>
            </a:extLst>
          </p:cNvPr>
          <p:cNvSpPr/>
          <p:nvPr/>
        </p:nvSpPr>
        <p:spPr>
          <a:xfrm>
            <a:off x="8057804" y="1532970"/>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8" name="Rectangle 17">
            <a:extLst>
              <a:ext uri="{FF2B5EF4-FFF2-40B4-BE49-F238E27FC236}">
                <a16:creationId xmlns:a16="http://schemas.microsoft.com/office/drawing/2014/main" id="{FF1832E0-9C04-455B-9CC5-73B3B169A1C9}"/>
              </a:ext>
            </a:extLst>
          </p:cNvPr>
          <p:cNvSpPr/>
          <p:nvPr/>
        </p:nvSpPr>
        <p:spPr>
          <a:xfrm>
            <a:off x="8104384" y="15765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AABD44FC-9BD1-4DE3-A351-A052F1309DFA}"/>
              </a:ext>
            </a:extLst>
          </p:cNvPr>
          <p:cNvSpPr/>
          <p:nvPr/>
        </p:nvSpPr>
        <p:spPr>
          <a:xfrm>
            <a:off x="8057804" y="1921820"/>
            <a:ext cx="3470627" cy="6793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Tree>
    <p:extLst>
      <p:ext uri="{BB962C8B-B14F-4D97-AF65-F5344CB8AC3E}">
        <p14:creationId xmlns:p14="http://schemas.microsoft.com/office/powerpoint/2010/main" val="1909123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FD1854-3A0E-4561-A6F3-AF1CD97652E6}"/>
              </a:ext>
            </a:extLst>
          </p:cNvPr>
          <p:cNvSpPr/>
          <p:nvPr/>
        </p:nvSpPr>
        <p:spPr>
          <a:xfrm>
            <a:off x="6267714" y="3678721"/>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a:t>
            </a:r>
          </a:p>
        </p:txBody>
      </p:sp>
      <p:sp>
        <p:nvSpPr>
          <p:cNvPr id="6" name="Rectangle 5">
            <a:extLst>
              <a:ext uri="{FF2B5EF4-FFF2-40B4-BE49-F238E27FC236}">
                <a16:creationId xmlns:a16="http://schemas.microsoft.com/office/drawing/2014/main" id="{BE5E6A5A-7AAD-4987-9C0D-4DB4A628D022}"/>
              </a:ext>
            </a:extLst>
          </p:cNvPr>
          <p:cNvSpPr/>
          <p:nvPr/>
        </p:nvSpPr>
        <p:spPr>
          <a:xfrm>
            <a:off x="6267713" y="3313594"/>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a:t>
            </a:r>
          </a:p>
        </p:txBody>
      </p:sp>
      <p:sp>
        <p:nvSpPr>
          <p:cNvPr id="7" name="Rectangle 6">
            <a:extLst>
              <a:ext uri="{FF2B5EF4-FFF2-40B4-BE49-F238E27FC236}">
                <a16:creationId xmlns:a16="http://schemas.microsoft.com/office/drawing/2014/main" id="{648A260F-C5A4-4BA1-8EE5-4A409C8F2F0E}"/>
              </a:ext>
            </a:extLst>
          </p:cNvPr>
          <p:cNvSpPr/>
          <p:nvPr/>
        </p:nvSpPr>
        <p:spPr>
          <a:xfrm>
            <a:off x="6267714" y="2588720"/>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a:t>
            </a:r>
          </a:p>
        </p:txBody>
      </p:sp>
      <p:sp>
        <p:nvSpPr>
          <p:cNvPr id="8" name="Rectangle 7">
            <a:extLst>
              <a:ext uri="{FF2B5EF4-FFF2-40B4-BE49-F238E27FC236}">
                <a16:creationId xmlns:a16="http://schemas.microsoft.com/office/drawing/2014/main" id="{47B520CE-AF1D-4AB7-9697-EBFBF4F8D24C}"/>
              </a:ext>
            </a:extLst>
          </p:cNvPr>
          <p:cNvSpPr/>
          <p:nvPr/>
        </p:nvSpPr>
        <p:spPr>
          <a:xfrm>
            <a:off x="6267716" y="2024234"/>
            <a:ext cx="5027328" cy="5158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a:t>
            </a:r>
          </a:p>
        </p:txBody>
      </p:sp>
      <p:sp>
        <p:nvSpPr>
          <p:cNvPr id="9" name="Rectangle 8">
            <a:extLst>
              <a:ext uri="{FF2B5EF4-FFF2-40B4-BE49-F238E27FC236}">
                <a16:creationId xmlns:a16="http://schemas.microsoft.com/office/drawing/2014/main" id="{2EACF383-4943-436D-93D1-7CBE4FEB0C04}"/>
              </a:ext>
            </a:extLst>
          </p:cNvPr>
          <p:cNvSpPr/>
          <p:nvPr/>
        </p:nvSpPr>
        <p:spPr>
          <a:xfrm>
            <a:off x="6267714" y="2957520"/>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a:t>
            </a:r>
          </a:p>
        </p:txBody>
      </p:sp>
      <p:sp>
        <p:nvSpPr>
          <p:cNvPr id="10" name="Rectangle 9">
            <a:extLst>
              <a:ext uri="{FF2B5EF4-FFF2-40B4-BE49-F238E27FC236}">
                <a16:creationId xmlns:a16="http://schemas.microsoft.com/office/drawing/2014/main" id="{012D8134-7577-4B94-86AA-BBAE6B4135DF}"/>
              </a:ext>
            </a:extLst>
          </p:cNvPr>
          <p:cNvSpPr/>
          <p:nvPr/>
        </p:nvSpPr>
        <p:spPr>
          <a:xfrm>
            <a:off x="3239738" y="256262"/>
            <a:ext cx="5630058" cy="11821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Universal Focus: </a:t>
            </a:r>
          </a:p>
          <a:p>
            <a:pPr algn="ctr"/>
            <a:r>
              <a:rPr lang="en-US" sz="3600" dirty="0">
                <a:solidFill>
                  <a:schemeClr val="bg1"/>
                </a:solidFill>
              </a:rPr>
              <a:t>Investing in Healthy Aging</a:t>
            </a:r>
          </a:p>
        </p:txBody>
      </p:sp>
      <p:sp>
        <p:nvSpPr>
          <p:cNvPr id="17" name="Rectangle 16">
            <a:extLst>
              <a:ext uri="{FF2B5EF4-FFF2-40B4-BE49-F238E27FC236}">
                <a16:creationId xmlns:a16="http://schemas.microsoft.com/office/drawing/2014/main" id="{CD6CC89B-35C0-4EA3-8A0B-242F03B4EF70}"/>
              </a:ext>
            </a:extLst>
          </p:cNvPr>
          <p:cNvSpPr/>
          <p:nvPr/>
        </p:nvSpPr>
        <p:spPr>
          <a:xfrm>
            <a:off x="6245734" y="1582002"/>
            <a:ext cx="5065853" cy="3819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8" name="Rectangle 17">
            <a:extLst>
              <a:ext uri="{FF2B5EF4-FFF2-40B4-BE49-F238E27FC236}">
                <a16:creationId xmlns:a16="http://schemas.microsoft.com/office/drawing/2014/main" id="{D80A613D-74A9-44B3-BCAA-F1EDEDC018F3}"/>
              </a:ext>
            </a:extLst>
          </p:cNvPr>
          <p:cNvSpPr/>
          <p:nvPr/>
        </p:nvSpPr>
        <p:spPr>
          <a:xfrm>
            <a:off x="781807" y="1609431"/>
            <a:ext cx="5313223" cy="3779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20" name="Rectangle 19">
            <a:extLst>
              <a:ext uri="{FF2B5EF4-FFF2-40B4-BE49-F238E27FC236}">
                <a16:creationId xmlns:a16="http://schemas.microsoft.com/office/drawing/2014/main" id="{61306302-3378-4D36-8AEB-6C9B2FFFA0B4}"/>
              </a:ext>
            </a:extLst>
          </p:cNvPr>
          <p:cNvSpPr/>
          <p:nvPr/>
        </p:nvSpPr>
        <p:spPr>
          <a:xfrm>
            <a:off x="786435" y="310276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a:t>
            </a:r>
          </a:p>
        </p:txBody>
      </p:sp>
      <p:sp>
        <p:nvSpPr>
          <p:cNvPr id="21" name="Rectangle 20">
            <a:extLst>
              <a:ext uri="{FF2B5EF4-FFF2-40B4-BE49-F238E27FC236}">
                <a16:creationId xmlns:a16="http://schemas.microsoft.com/office/drawing/2014/main" id="{B21971E7-534F-428A-9D11-CE78B180D9DA}"/>
              </a:ext>
            </a:extLst>
          </p:cNvPr>
          <p:cNvSpPr/>
          <p:nvPr/>
        </p:nvSpPr>
        <p:spPr>
          <a:xfrm>
            <a:off x="786435" y="2422740"/>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and Outreach</a:t>
            </a:r>
          </a:p>
        </p:txBody>
      </p:sp>
      <p:sp>
        <p:nvSpPr>
          <p:cNvPr id="23" name="Rectangle 22">
            <a:extLst>
              <a:ext uri="{FF2B5EF4-FFF2-40B4-BE49-F238E27FC236}">
                <a16:creationId xmlns:a16="http://schemas.microsoft.com/office/drawing/2014/main" id="{D5271D2E-2650-4AAC-A538-A29B776CC744}"/>
              </a:ext>
            </a:extLst>
          </p:cNvPr>
          <p:cNvSpPr/>
          <p:nvPr/>
        </p:nvSpPr>
        <p:spPr>
          <a:xfrm>
            <a:off x="786432" y="2057881"/>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a:t>
            </a:r>
          </a:p>
        </p:txBody>
      </p:sp>
      <p:sp>
        <p:nvSpPr>
          <p:cNvPr id="24" name="Rectangle 23">
            <a:extLst>
              <a:ext uri="{FF2B5EF4-FFF2-40B4-BE49-F238E27FC236}">
                <a16:creationId xmlns:a16="http://schemas.microsoft.com/office/drawing/2014/main" id="{597E8047-E571-40ED-81E6-451446BABAEE}"/>
              </a:ext>
            </a:extLst>
          </p:cNvPr>
          <p:cNvSpPr/>
          <p:nvPr/>
        </p:nvSpPr>
        <p:spPr>
          <a:xfrm>
            <a:off x="781807" y="2772897"/>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a:t>
            </a:r>
          </a:p>
        </p:txBody>
      </p:sp>
      <p:sp>
        <p:nvSpPr>
          <p:cNvPr id="22" name="Rectangle 21">
            <a:extLst>
              <a:ext uri="{FF2B5EF4-FFF2-40B4-BE49-F238E27FC236}">
                <a16:creationId xmlns:a16="http://schemas.microsoft.com/office/drawing/2014/main" id="{97F44671-BB57-472A-B2F2-62CA4CF9CFB8}"/>
              </a:ext>
            </a:extLst>
          </p:cNvPr>
          <p:cNvSpPr/>
          <p:nvPr/>
        </p:nvSpPr>
        <p:spPr>
          <a:xfrm>
            <a:off x="1691281" y="4406040"/>
            <a:ext cx="9426332" cy="208234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000" dirty="0">
                <a:solidFill>
                  <a:schemeClr val="bg1"/>
                </a:solidFill>
              </a:rPr>
              <a:t>- Provide access to reliable and trustworthy information, services and supports</a:t>
            </a:r>
          </a:p>
          <a:p>
            <a:pPr lvl="1"/>
            <a:r>
              <a:rPr lang="en-US" sz="2000" dirty="0">
                <a:solidFill>
                  <a:schemeClr val="bg1"/>
                </a:solidFill>
              </a:rPr>
              <a:t>- Fund opportunities for seniors to stay active in the community</a:t>
            </a:r>
          </a:p>
          <a:p>
            <a:pPr lvl="1"/>
            <a:r>
              <a:rPr lang="en-US" sz="2000" dirty="0">
                <a:solidFill>
                  <a:schemeClr val="bg1"/>
                </a:solidFill>
              </a:rPr>
              <a:t>- Provide caregiver training and resources</a:t>
            </a:r>
          </a:p>
          <a:p>
            <a:pPr lvl="1"/>
            <a:r>
              <a:rPr lang="en-US" sz="2000" dirty="0">
                <a:solidFill>
                  <a:schemeClr val="bg1"/>
                </a:solidFill>
              </a:rPr>
              <a:t>- Help people plan to meet their own independent living needs as they age</a:t>
            </a:r>
          </a:p>
        </p:txBody>
      </p:sp>
      <p:grpSp>
        <p:nvGrpSpPr>
          <p:cNvPr id="25" name="Group 24">
            <a:extLst>
              <a:ext uri="{FF2B5EF4-FFF2-40B4-BE49-F238E27FC236}">
                <a16:creationId xmlns:a16="http://schemas.microsoft.com/office/drawing/2014/main" id="{AA9B9215-83AD-4E1F-91ED-81A9F1001FF6}"/>
              </a:ext>
            </a:extLst>
          </p:cNvPr>
          <p:cNvGrpSpPr/>
          <p:nvPr/>
        </p:nvGrpSpPr>
        <p:grpSpPr>
          <a:xfrm>
            <a:off x="289683" y="4893419"/>
            <a:ext cx="1133342" cy="1107584"/>
            <a:chOff x="759853" y="3387841"/>
            <a:chExt cx="1133341" cy="1107584"/>
          </a:xfrm>
        </p:grpSpPr>
        <p:sp>
          <p:nvSpPr>
            <p:cNvPr id="27" name="Oval 26">
              <a:extLst>
                <a:ext uri="{FF2B5EF4-FFF2-40B4-BE49-F238E27FC236}">
                  <a16:creationId xmlns:a16="http://schemas.microsoft.com/office/drawing/2014/main" id="{99FF4B2E-5F36-4F27-B129-9F888328138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F1C67451-D0FD-4657-9D51-3E1DFF659C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spTree>
    <p:extLst>
      <p:ext uri="{BB962C8B-B14F-4D97-AF65-F5344CB8AC3E}">
        <p14:creationId xmlns:p14="http://schemas.microsoft.com/office/powerpoint/2010/main" val="519806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1" y="177944"/>
            <a:ext cx="5398601" cy="1325562"/>
          </a:xfrm>
        </p:spPr>
        <p:txBody>
          <a:bodyPr>
            <a:normAutofit/>
          </a:bodyPr>
          <a:lstStyle/>
          <a:p>
            <a:r>
              <a:rPr lang="en-US" dirty="0"/>
              <a:t>Congregate Meals</a:t>
            </a:r>
            <a:br>
              <a:rPr lang="en-US" dirty="0"/>
            </a:br>
            <a:r>
              <a:rPr lang="en-US" sz="3200" dirty="0"/>
              <a:t>Participating in the Community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3720108"/>
              </p:ext>
            </p:extLst>
          </p:nvPr>
        </p:nvGraphicFramePr>
        <p:xfrm>
          <a:off x="291730" y="4009107"/>
          <a:ext cx="8095186" cy="2514600"/>
        </p:xfrm>
        <a:graphic>
          <a:graphicData uri="http://schemas.openxmlformats.org/drawingml/2006/table">
            <a:tbl>
              <a:tblPr firstRow="1" firstCol="1" bandRow="1"/>
              <a:tblGrid>
                <a:gridCol w="3780169">
                  <a:extLst>
                    <a:ext uri="{9D8B030D-6E8A-4147-A177-3AD203B41FA5}">
                      <a16:colId xmlns:a16="http://schemas.microsoft.com/office/drawing/2014/main" val="20000"/>
                    </a:ext>
                  </a:extLst>
                </a:gridCol>
                <a:gridCol w="4315017">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1625">
                <a:tc>
                  <a:txBody>
                    <a:bodyPr/>
                    <a:lstStyle/>
                    <a:p>
                      <a:pPr marL="0" marR="0">
                        <a:lnSpc>
                          <a:spcPct val="115000"/>
                        </a:lnSpc>
                        <a:spcBef>
                          <a:spcPts val="0"/>
                        </a:spcBef>
                        <a:spcAft>
                          <a:spcPts val="0"/>
                        </a:spcAft>
                      </a:pPr>
                      <a:r>
                        <a:rPr lang="en-US" sz="1600" dirty="0">
                          <a:effectLst/>
                          <a:latin typeface="Calibri"/>
                          <a:ea typeface="Calibri"/>
                          <a:cs typeface="Times New Roman"/>
                        </a:rPr>
                        <a:t>Prepare and serve meals in a congregate settings,</a:t>
                      </a:r>
                      <a:r>
                        <a:rPr lang="en-US" sz="1600" baseline="0" dirty="0">
                          <a:effectLst/>
                          <a:latin typeface="Calibri"/>
                          <a:ea typeface="Calibri"/>
                          <a:cs typeface="Times New Roman"/>
                        </a:rPr>
                        <a:t> which provide older persons with assistance in maintaining a well balanced diet. The purpose is to reduce hunger and promote socialization.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$635,114</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21 Meal Sites/Providers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176,311 Meals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4,039 Clients = Annually $157 per client </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Average Meal Program cost: $3.60</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Reimbursement cost: $3.50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3955054"/>
              </p:ext>
            </p:extLst>
          </p:nvPr>
        </p:nvGraphicFramePr>
        <p:xfrm>
          <a:off x="291730" y="1950054"/>
          <a:ext cx="3552683" cy="1918131"/>
        </p:xfrm>
        <a:graphic>
          <a:graphicData uri="http://schemas.openxmlformats.org/drawingml/2006/table">
            <a:tbl>
              <a:tblPr firstRow="1" firstCol="1" bandRow="1"/>
              <a:tblGrid>
                <a:gridCol w="3552683">
                  <a:extLst>
                    <a:ext uri="{9D8B030D-6E8A-4147-A177-3AD203B41FA5}">
                      <a16:colId xmlns:a16="http://schemas.microsoft.com/office/drawing/2014/main" val="20000"/>
                    </a:ext>
                  </a:extLst>
                </a:gridCol>
              </a:tblGrid>
              <a:tr h="42340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4722">
                <a:tc>
                  <a:txBody>
                    <a:bodyPr/>
                    <a:lstStyle/>
                    <a:p>
                      <a:pPr marL="285750" marR="0" indent="-285750" algn="l">
                        <a:lnSpc>
                          <a:spcPct val="115000"/>
                        </a:lnSpc>
                        <a:spcBef>
                          <a:spcPts val="0"/>
                        </a:spcBef>
                        <a:spcAft>
                          <a:spcPts val="0"/>
                        </a:spcAft>
                        <a:buFontTx/>
                        <a:buChar char="-"/>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and their spouses </a:t>
                      </a:r>
                    </a:p>
                    <a:p>
                      <a:pPr marL="285750" marR="0" indent="-285750" algn="l">
                        <a:lnSpc>
                          <a:spcPct val="115000"/>
                        </a:lnSpc>
                        <a:spcBef>
                          <a:spcPts val="0"/>
                        </a:spcBef>
                        <a:spcAft>
                          <a:spcPts val="0"/>
                        </a:spcAft>
                        <a:buFontTx/>
                        <a:buChar char="-"/>
                      </a:pPr>
                      <a:r>
                        <a:rPr lang="en-US" sz="1800" baseline="0" dirty="0">
                          <a:effectLst/>
                          <a:latin typeface="+mn-lt"/>
                          <a:ea typeface="Calibri"/>
                          <a:cs typeface="Times New Roman"/>
                        </a:rPr>
                        <a:t>Individual with a disability under 60 living with an eligible person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50" name="Picture 2" descr="C:\Users\kbittner\AppData\Local\Microsoft\Windows\Temporary Internet Files\Content.IE5\9K9DD4TM\eating-at-the-tab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908" y="3947168"/>
            <a:ext cx="1960219" cy="16857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20E8299-AA70-431E-89BC-1B4DF686DBFC}"/>
              </a:ext>
            </a:extLst>
          </p:cNvPr>
          <p:cNvGrpSpPr/>
          <p:nvPr/>
        </p:nvGrpSpPr>
        <p:grpSpPr>
          <a:xfrm>
            <a:off x="4663846" y="142949"/>
            <a:ext cx="751568" cy="697776"/>
            <a:chOff x="759853" y="3387841"/>
            <a:chExt cx="1133341" cy="1107584"/>
          </a:xfrm>
        </p:grpSpPr>
        <p:sp>
          <p:nvSpPr>
            <p:cNvPr id="10" name="Oval 9">
              <a:extLst>
                <a:ext uri="{FF2B5EF4-FFF2-40B4-BE49-F238E27FC236}">
                  <a16:creationId xmlns:a16="http://schemas.microsoft.com/office/drawing/2014/main" id="{9036336F-058A-402E-A976-632C198A971D}"/>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A196AC-1C1E-4B61-9C67-05A6B534F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3" name="Title 1">
            <a:extLst>
              <a:ext uri="{FF2B5EF4-FFF2-40B4-BE49-F238E27FC236}">
                <a16:creationId xmlns:a16="http://schemas.microsoft.com/office/drawing/2014/main" id="{EFD95C6F-4910-47C0-A26E-EB22ED9AC6C3}"/>
              </a:ext>
            </a:extLst>
          </p:cNvPr>
          <p:cNvSpPr txBox="1">
            <a:spLocks/>
          </p:cNvSpPr>
          <p:nvPr/>
        </p:nvSpPr>
        <p:spPr>
          <a:xfrm>
            <a:off x="255807" y="1447524"/>
            <a:ext cx="4129079" cy="37223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Healthy</a:t>
            </a:r>
            <a:endParaRPr lang="en-US" sz="3600" dirty="0">
              <a:solidFill>
                <a:schemeClr val="accent1">
                  <a:lumMod val="20000"/>
                  <a:lumOff val="80000"/>
                </a:schemeClr>
              </a:solidFill>
            </a:endParaRPr>
          </a:p>
        </p:txBody>
      </p:sp>
      <p:sp>
        <p:nvSpPr>
          <p:cNvPr id="12" name="Rectangle 11">
            <a:extLst>
              <a:ext uri="{FF2B5EF4-FFF2-40B4-BE49-F238E27FC236}">
                <a16:creationId xmlns:a16="http://schemas.microsoft.com/office/drawing/2014/main" id="{F9CC74E2-C749-40D7-98C4-F572BC4AA729}"/>
              </a:ext>
            </a:extLst>
          </p:cNvPr>
          <p:cNvSpPr/>
          <p:nvPr/>
        </p:nvSpPr>
        <p:spPr>
          <a:xfrm>
            <a:off x="332100" y="19613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57DD70A4-185B-4334-ACE0-431C1BB3E0DF}"/>
              </a:ext>
            </a:extLst>
          </p:cNvPr>
          <p:cNvSpPr/>
          <p:nvPr/>
        </p:nvSpPr>
        <p:spPr>
          <a:xfrm>
            <a:off x="319848" y="403836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A5AAD8-55B6-49C4-BB7C-7D8738598927}"/>
              </a:ext>
            </a:extLst>
          </p:cNvPr>
          <p:cNvSpPr/>
          <p:nvPr/>
        </p:nvSpPr>
        <p:spPr>
          <a:xfrm>
            <a:off x="4077176" y="401869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DC1DF553-5529-421D-A4B3-A85BA0DE7D74}"/>
              </a:ext>
            </a:extLst>
          </p:cNvPr>
          <p:cNvSpPr/>
          <p:nvPr/>
        </p:nvSpPr>
        <p:spPr>
          <a:xfrm>
            <a:off x="311494" y="5885978"/>
            <a:ext cx="3611577"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19" name="Rectangle 18">
            <a:extLst>
              <a:ext uri="{FF2B5EF4-FFF2-40B4-BE49-F238E27FC236}">
                <a16:creationId xmlns:a16="http://schemas.microsoft.com/office/drawing/2014/main" id="{68290278-70F0-42B2-8E83-16A7F5FDA3E2}"/>
              </a:ext>
            </a:extLst>
          </p:cNvPr>
          <p:cNvSpPr/>
          <p:nvPr/>
        </p:nvSpPr>
        <p:spPr>
          <a:xfrm>
            <a:off x="332127" y="5904858"/>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DC5C6D0B-CC70-41C7-A8F3-4F983B3CD013}"/>
              </a:ext>
            </a:extLst>
          </p:cNvPr>
          <p:cNvSpPr/>
          <p:nvPr/>
        </p:nvSpPr>
        <p:spPr>
          <a:xfrm>
            <a:off x="4080384" y="2364581"/>
            <a:ext cx="4365523" cy="144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600" dirty="0"/>
              <a:t>Expenditures: $1,729,315</a:t>
            </a:r>
          </a:p>
          <a:p>
            <a:pPr marL="285750" indent="-285750">
              <a:buFontTx/>
              <a:buChar char="-"/>
            </a:pPr>
            <a:r>
              <a:rPr lang="en-US" sz="1600" dirty="0"/>
              <a:t>94 Meal Sites</a:t>
            </a:r>
          </a:p>
          <a:p>
            <a:pPr marL="285750" indent="-285750">
              <a:buFontTx/>
              <a:buChar char="-"/>
            </a:pPr>
            <a:r>
              <a:rPr lang="en-US" sz="1600" dirty="0"/>
              <a:t>492,440 Meals served</a:t>
            </a:r>
          </a:p>
          <a:p>
            <a:pPr marL="285750" indent="-285750">
              <a:buFontTx/>
              <a:buChar char="-"/>
            </a:pPr>
            <a:r>
              <a:rPr lang="en-US" sz="1600" dirty="0"/>
              <a:t>14,223 Clients = Annually, $122 per client</a:t>
            </a:r>
          </a:p>
          <a:p>
            <a:pPr marL="285750" indent="-285750">
              <a:buFontTx/>
              <a:buChar char="-"/>
            </a:pPr>
            <a:r>
              <a:rPr lang="en-US" sz="1600" dirty="0"/>
              <a:t>Average Meal Program cost: $3.51</a:t>
            </a:r>
          </a:p>
          <a:p>
            <a:pPr marL="285750" indent="-285750">
              <a:buFontTx/>
              <a:buChar char="-"/>
            </a:pPr>
            <a:r>
              <a:rPr lang="en-US" sz="1600" dirty="0"/>
              <a:t>Average Reimbursement cost: $3.17</a:t>
            </a:r>
          </a:p>
        </p:txBody>
      </p:sp>
      <p:sp>
        <p:nvSpPr>
          <p:cNvPr id="23" name="Rectangle 22">
            <a:extLst>
              <a:ext uri="{FF2B5EF4-FFF2-40B4-BE49-F238E27FC236}">
                <a16:creationId xmlns:a16="http://schemas.microsoft.com/office/drawing/2014/main" id="{CB7FC22D-98EF-44DE-B1CB-CE1BCBB28DE5}"/>
              </a:ext>
            </a:extLst>
          </p:cNvPr>
          <p:cNvSpPr/>
          <p:nvPr/>
        </p:nvSpPr>
        <p:spPr>
          <a:xfrm>
            <a:off x="4670315" y="2022617"/>
            <a:ext cx="3264309" cy="326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SFY2019: Statewide Trends</a:t>
            </a:r>
          </a:p>
        </p:txBody>
      </p:sp>
      <p:sp>
        <p:nvSpPr>
          <p:cNvPr id="24" name="Rectangle 23">
            <a:extLst>
              <a:ext uri="{FF2B5EF4-FFF2-40B4-BE49-F238E27FC236}">
                <a16:creationId xmlns:a16="http://schemas.microsoft.com/office/drawing/2014/main" id="{85F1E894-2A69-4779-B944-5BAED9495C38}"/>
              </a:ext>
            </a:extLst>
          </p:cNvPr>
          <p:cNvSpPr/>
          <p:nvPr/>
        </p:nvSpPr>
        <p:spPr>
          <a:xfrm>
            <a:off x="4621151" y="204648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1" name="Rectangle 20">
            <a:extLst>
              <a:ext uri="{FF2B5EF4-FFF2-40B4-BE49-F238E27FC236}">
                <a16:creationId xmlns:a16="http://schemas.microsoft.com/office/drawing/2014/main" id="{D06C67A3-8B03-435D-BFB6-ABBACFE0978B}"/>
              </a:ext>
            </a:extLst>
          </p:cNvPr>
          <p:cNvSpPr/>
          <p:nvPr/>
        </p:nvSpPr>
        <p:spPr>
          <a:xfrm>
            <a:off x="7098888" y="110407"/>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Statistics</a:t>
            </a:r>
          </a:p>
        </p:txBody>
      </p:sp>
      <p:graphicFrame>
        <p:nvGraphicFramePr>
          <p:cNvPr id="27" name="Table 26">
            <a:extLst>
              <a:ext uri="{FF2B5EF4-FFF2-40B4-BE49-F238E27FC236}">
                <a16:creationId xmlns:a16="http://schemas.microsoft.com/office/drawing/2014/main" id="{B8628497-8516-4C77-ABB0-8E24F8F313F5}"/>
              </a:ext>
            </a:extLst>
          </p:cNvPr>
          <p:cNvGraphicFramePr>
            <a:graphicFrameLocks noGrp="1"/>
          </p:cNvGraphicFramePr>
          <p:nvPr>
            <p:extLst>
              <p:ext uri="{D42A27DB-BD31-4B8C-83A1-F6EECF244321}">
                <p14:modId xmlns:p14="http://schemas.microsoft.com/office/powerpoint/2010/main" val="1543000634"/>
              </p:ext>
            </p:extLst>
          </p:nvPr>
        </p:nvGraphicFramePr>
        <p:xfrm>
          <a:off x="8659489" y="540280"/>
          <a:ext cx="3333137" cy="6025213"/>
        </p:xfrm>
        <a:graphic>
          <a:graphicData uri="http://schemas.openxmlformats.org/drawingml/2006/table">
            <a:tbl>
              <a:tblPr firstRow="1" bandRow="1">
                <a:tableStyleId>{5C22544A-7EE6-4342-B048-85BDC9FD1C3A}</a:tableStyleId>
              </a:tblPr>
              <a:tblGrid>
                <a:gridCol w="1733208">
                  <a:extLst>
                    <a:ext uri="{9D8B030D-6E8A-4147-A177-3AD203B41FA5}">
                      <a16:colId xmlns:a16="http://schemas.microsoft.com/office/drawing/2014/main" val="1741504967"/>
                    </a:ext>
                  </a:extLst>
                </a:gridCol>
                <a:gridCol w="757084">
                  <a:extLst>
                    <a:ext uri="{9D8B030D-6E8A-4147-A177-3AD203B41FA5}">
                      <a16:colId xmlns:a16="http://schemas.microsoft.com/office/drawing/2014/main" val="2730741257"/>
                    </a:ext>
                  </a:extLst>
                </a:gridCol>
                <a:gridCol w="842845">
                  <a:extLst>
                    <a:ext uri="{9D8B030D-6E8A-4147-A177-3AD203B41FA5}">
                      <a16:colId xmlns:a16="http://schemas.microsoft.com/office/drawing/2014/main" val="68662546"/>
                    </a:ext>
                  </a:extLst>
                </a:gridCol>
              </a:tblGrid>
              <a:tr h="325453">
                <a:tc>
                  <a:txBody>
                    <a:bodyPr/>
                    <a:lstStyle/>
                    <a:p>
                      <a:r>
                        <a:rPr lang="en-US" sz="1400" dirty="0"/>
                        <a:t>Senior Center (SC)</a:t>
                      </a:r>
                    </a:p>
                  </a:txBody>
                  <a:tcPr/>
                </a:tc>
                <a:tc>
                  <a:txBody>
                    <a:bodyPr/>
                    <a:lstStyle/>
                    <a:p>
                      <a:r>
                        <a:rPr lang="en-US" sz="1400" dirty="0"/>
                        <a:t>Clients</a:t>
                      </a:r>
                    </a:p>
                  </a:txBody>
                  <a:tcPr/>
                </a:tc>
                <a:tc>
                  <a:txBody>
                    <a:bodyPr/>
                    <a:lstStyle/>
                    <a:p>
                      <a:pPr algn="ctr"/>
                      <a:r>
                        <a:rPr lang="en-US" sz="1400" dirty="0"/>
                        <a:t>Meals</a:t>
                      </a:r>
                    </a:p>
                  </a:txBody>
                  <a:tcPr/>
                </a:tc>
                <a:extLst>
                  <a:ext uri="{0D108BD9-81ED-4DB2-BD59-A6C34878D82A}">
                    <a16:rowId xmlns:a16="http://schemas.microsoft.com/office/drawing/2014/main" val="182898379"/>
                  </a:ext>
                </a:extLst>
              </a:tr>
              <a:tr h="146996">
                <a:tc>
                  <a:txBody>
                    <a:bodyPr/>
                    <a:lstStyle/>
                    <a:p>
                      <a:r>
                        <a:rPr lang="en-US" sz="1400" dirty="0"/>
                        <a:t>Cascade (SC)</a:t>
                      </a:r>
                    </a:p>
                  </a:txBody>
                  <a:tcPr/>
                </a:tc>
                <a:tc>
                  <a:txBody>
                    <a:bodyPr/>
                    <a:lstStyle/>
                    <a:p>
                      <a:pPr algn="ctr"/>
                      <a:r>
                        <a:rPr lang="en-US" sz="1400" dirty="0"/>
                        <a:t>39</a:t>
                      </a:r>
                    </a:p>
                  </a:txBody>
                  <a:tcPr/>
                </a:tc>
                <a:tc>
                  <a:txBody>
                    <a:bodyPr/>
                    <a:lstStyle/>
                    <a:p>
                      <a:pPr algn="ctr"/>
                      <a:r>
                        <a:rPr lang="en-US" sz="1400" dirty="0"/>
                        <a:t>1,793</a:t>
                      </a:r>
                    </a:p>
                  </a:txBody>
                  <a:tcPr/>
                </a:tc>
                <a:extLst>
                  <a:ext uri="{0D108BD9-81ED-4DB2-BD59-A6C34878D82A}">
                    <a16:rowId xmlns:a16="http://schemas.microsoft.com/office/drawing/2014/main" val="3605325998"/>
                  </a:ext>
                </a:extLst>
              </a:tr>
              <a:tr h="205990">
                <a:tc>
                  <a:txBody>
                    <a:bodyPr/>
                    <a:lstStyle/>
                    <a:p>
                      <a:r>
                        <a:rPr lang="en-US" sz="1400" dirty="0"/>
                        <a:t>Council (SC)</a:t>
                      </a:r>
                    </a:p>
                  </a:txBody>
                  <a:tcPr/>
                </a:tc>
                <a:tc>
                  <a:txBody>
                    <a:bodyPr/>
                    <a:lstStyle/>
                    <a:p>
                      <a:pPr algn="ctr"/>
                      <a:r>
                        <a:rPr lang="en-US" sz="1400" dirty="0"/>
                        <a:t>91</a:t>
                      </a:r>
                    </a:p>
                  </a:txBody>
                  <a:tcPr/>
                </a:tc>
                <a:tc>
                  <a:txBody>
                    <a:bodyPr/>
                    <a:lstStyle/>
                    <a:p>
                      <a:pPr algn="ctr"/>
                      <a:r>
                        <a:rPr lang="en-US" sz="1400" dirty="0"/>
                        <a:t>2,812</a:t>
                      </a:r>
                    </a:p>
                  </a:txBody>
                  <a:tcPr/>
                </a:tc>
                <a:extLst>
                  <a:ext uri="{0D108BD9-81ED-4DB2-BD59-A6C34878D82A}">
                    <a16:rowId xmlns:a16="http://schemas.microsoft.com/office/drawing/2014/main" val="3151605642"/>
                  </a:ext>
                </a:extLst>
              </a:tr>
              <a:tr h="146996">
                <a:tc>
                  <a:txBody>
                    <a:bodyPr/>
                    <a:lstStyle/>
                    <a:p>
                      <a:r>
                        <a:rPr lang="en-US" sz="1400" dirty="0"/>
                        <a:t>Garden Valley (SC)</a:t>
                      </a:r>
                    </a:p>
                  </a:txBody>
                  <a:tcPr/>
                </a:tc>
                <a:tc>
                  <a:txBody>
                    <a:bodyPr/>
                    <a:lstStyle/>
                    <a:p>
                      <a:pPr algn="ctr"/>
                      <a:r>
                        <a:rPr lang="en-US" sz="1400" dirty="0"/>
                        <a:t>99</a:t>
                      </a:r>
                    </a:p>
                  </a:txBody>
                  <a:tcPr/>
                </a:tc>
                <a:tc>
                  <a:txBody>
                    <a:bodyPr/>
                    <a:lstStyle/>
                    <a:p>
                      <a:pPr algn="ctr"/>
                      <a:r>
                        <a:rPr lang="en-US" sz="1400" dirty="0"/>
                        <a:t>908</a:t>
                      </a:r>
                    </a:p>
                  </a:txBody>
                  <a:tcPr/>
                </a:tc>
                <a:extLst>
                  <a:ext uri="{0D108BD9-81ED-4DB2-BD59-A6C34878D82A}">
                    <a16:rowId xmlns:a16="http://schemas.microsoft.com/office/drawing/2014/main" val="2504596006"/>
                  </a:ext>
                </a:extLst>
              </a:tr>
              <a:tr h="205990">
                <a:tc>
                  <a:txBody>
                    <a:bodyPr/>
                    <a:lstStyle/>
                    <a:p>
                      <a:r>
                        <a:rPr lang="en-US" sz="1400" dirty="0"/>
                        <a:t>Homedale (SC)</a:t>
                      </a:r>
                    </a:p>
                  </a:txBody>
                  <a:tcPr/>
                </a:tc>
                <a:tc>
                  <a:txBody>
                    <a:bodyPr/>
                    <a:lstStyle/>
                    <a:p>
                      <a:pPr algn="ctr"/>
                      <a:r>
                        <a:rPr lang="en-US" sz="1400" dirty="0"/>
                        <a:t>130</a:t>
                      </a:r>
                    </a:p>
                  </a:txBody>
                  <a:tcPr/>
                </a:tc>
                <a:tc>
                  <a:txBody>
                    <a:bodyPr/>
                    <a:lstStyle/>
                    <a:p>
                      <a:pPr algn="ctr"/>
                      <a:r>
                        <a:rPr lang="en-US" sz="1400" dirty="0"/>
                        <a:t>5,216</a:t>
                      </a:r>
                    </a:p>
                  </a:txBody>
                  <a:tcPr/>
                </a:tc>
                <a:extLst>
                  <a:ext uri="{0D108BD9-81ED-4DB2-BD59-A6C34878D82A}">
                    <a16:rowId xmlns:a16="http://schemas.microsoft.com/office/drawing/2014/main" val="2857229780"/>
                  </a:ext>
                </a:extLst>
              </a:tr>
              <a:tr h="137164">
                <a:tc>
                  <a:txBody>
                    <a:bodyPr/>
                    <a:lstStyle/>
                    <a:p>
                      <a:r>
                        <a:rPr lang="en-US" sz="1400" dirty="0"/>
                        <a:t>Horseshoe Bend</a:t>
                      </a:r>
                    </a:p>
                  </a:txBody>
                  <a:tcPr/>
                </a:tc>
                <a:tc>
                  <a:txBody>
                    <a:bodyPr/>
                    <a:lstStyle/>
                    <a:p>
                      <a:pPr algn="ctr"/>
                      <a:r>
                        <a:rPr lang="en-US" sz="1400" dirty="0"/>
                        <a:t>43</a:t>
                      </a:r>
                    </a:p>
                  </a:txBody>
                  <a:tcPr/>
                </a:tc>
                <a:tc>
                  <a:txBody>
                    <a:bodyPr/>
                    <a:lstStyle/>
                    <a:p>
                      <a:pPr algn="ctr"/>
                      <a:r>
                        <a:rPr lang="en-US" sz="1400" dirty="0"/>
                        <a:t>1,721</a:t>
                      </a:r>
                    </a:p>
                  </a:txBody>
                  <a:tcPr/>
                </a:tc>
                <a:extLst>
                  <a:ext uri="{0D108BD9-81ED-4DB2-BD59-A6C34878D82A}">
                    <a16:rowId xmlns:a16="http://schemas.microsoft.com/office/drawing/2014/main" val="1668277705"/>
                  </a:ext>
                </a:extLst>
              </a:tr>
              <a:tr h="166661">
                <a:tc>
                  <a:txBody>
                    <a:bodyPr/>
                    <a:lstStyle/>
                    <a:p>
                      <a:r>
                        <a:rPr lang="en-US" sz="1400" dirty="0" err="1"/>
                        <a:t>Marsing</a:t>
                      </a:r>
                      <a:r>
                        <a:rPr lang="en-US" sz="1400" dirty="0"/>
                        <a:t> (SC)</a:t>
                      </a:r>
                    </a:p>
                  </a:txBody>
                  <a:tcPr/>
                </a:tc>
                <a:tc>
                  <a:txBody>
                    <a:bodyPr/>
                    <a:lstStyle/>
                    <a:p>
                      <a:pPr algn="ctr"/>
                      <a:r>
                        <a:rPr lang="en-US" sz="1400" dirty="0"/>
                        <a:t>154</a:t>
                      </a:r>
                    </a:p>
                  </a:txBody>
                  <a:tcPr/>
                </a:tc>
                <a:tc>
                  <a:txBody>
                    <a:bodyPr/>
                    <a:lstStyle/>
                    <a:p>
                      <a:pPr algn="ctr"/>
                      <a:r>
                        <a:rPr lang="en-US" sz="1400" dirty="0"/>
                        <a:t>3,850</a:t>
                      </a:r>
                    </a:p>
                  </a:txBody>
                  <a:tcPr/>
                </a:tc>
                <a:extLst>
                  <a:ext uri="{0D108BD9-81ED-4DB2-BD59-A6C34878D82A}">
                    <a16:rowId xmlns:a16="http://schemas.microsoft.com/office/drawing/2014/main" val="2833387786"/>
                  </a:ext>
                </a:extLst>
              </a:tr>
              <a:tr h="127332">
                <a:tc>
                  <a:txBody>
                    <a:bodyPr/>
                    <a:lstStyle/>
                    <a:p>
                      <a:r>
                        <a:rPr lang="en-US" sz="1400" dirty="0"/>
                        <a:t>McCall (SC)</a:t>
                      </a:r>
                    </a:p>
                  </a:txBody>
                  <a:tcPr/>
                </a:tc>
                <a:tc>
                  <a:txBody>
                    <a:bodyPr/>
                    <a:lstStyle/>
                    <a:p>
                      <a:pPr algn="ctr"/>
                      <a:r>
                        <a:rPr lang="en-US" sz="1400" dirty="0"/>
                        <a:t>86</a:t>
                      </a:r>
                    </a:p>
                  </a:txBody>
                  <a:tcPr/>
                </a:tc>
                <a:tc>
                  <a:txBody>
                    <a:bodyPr/>
                    <a:lstStyle/>
                    <a:p>
                      <a:pPr algn="ctr"/>
                      <a:r>
                        <a:rPr lang="en-US" sz="1400" dirty="0"/>
                        <a:t>2,875</a:t>
                      </a:r>
                    </a:p>
                  </a:txBody>
                  <a:tcPr/>
                </a:tc>
                <a:extLst>
                  <a:ext uri="{0D108BD9-81ED-4DB2-BD59-A6C34878D82A}">
                    <a16:rowId xmlns:a16="http://schemas.microsoft.com/office/drawing/2014/main" val="3753987928"/>
                  </a:ext>
                </a:extLst>
              </a:tr>
              <a:tr h="0">
                <a:tc>
                  <a:txBody>
                    <a:bodyPr/>
                    <a:lstStyle/>
                    <a:p>
                      <a:r>
                        <a:rPr lang="en-US" sz="1400" dirty="0"/>
                        <a:t>Melba</a:t>
                      </a:r>
                    </a:p>
                  </a:txBody>
                  <a:tcPr/>
                </a:tc>
                <a:tc>
                  <a:txBody>
                    <a:bodyPr/>
                    <a:lstStyle/>
                    <a:p>
                      <a:pPr algn="ctr"/>
                      <a:r>
                        <a:rPr lang="en-US" sz="1400" dirty="0"/>
                        <a:t>128</a:t>
                      </a:r>
                    </a:p>
                  </a:txBody>
                  <a:tcPr/>
                </a:tc>
                <a:tc>
                  <a:txBody>
                    <a:bodyPr/>
                    <a:lstStyle/>
                    <a:p>
                      <a:pPr algn="ctr"/>
                      <a:r>
                        <a:rPr lang="en-US" sz="1400" dirty="0"/>
                        <a:t>4,891</a:t>
                      </a:r>
                    </a:p>
                  </a:txBody>
                  <a:tcPr/>
                </a:tc>
                <a:extLst>
                  <a:ext uri="{0D108BD9-81ED-4DB2-BD59-A6C34878D82A}">
                    <a16:rowId xmlns:a16="http://schemas.microsoft.com/office/drawing/2014/main" val="306315780"/>
                  </a:ext>
                </a:extLst>
              </a:tr>
              <a:tr h="0">
                <a:tc>
                  <a:txBody>
                    <a:bodyPr/>
                    <a:lstStyle/>
                    <a:p>
                      <a:r>
                        <a:rPr lang="en-US" sz="1400" dirty="0"/>
                        <a:t>Metro Community</a:t>
                      </a:r>
                    </a:p>
                  </a:txBody>
                  <a:tcPr/>
                </a:tc>
                <a:tc>
                  <a:txBody>
                    <a:bodyPr/>
                    <a:lstStyle/>
                    <a:p>
                      <a:pPr algn="ctr"/>
                      <a:r>
                        <a:rPr lang="en-US" sz="1400" dirty="0"/>
                        <a:t>536</a:t>
                      </a:r>
                    </a:p>
                  </a:txBody>
                  <a:tcPr/>
                </a:tc>
                <a:tc>
                  <a:txBody>
                    <a:bodyPr/>
                    <a:lstStyle/>
                    <a:p>
                      <a:pPr algn="ctr"/>
                      <a:r>
                        <a:rPr lang="en-US" sz="1400" dirty="0"/>
                        <a:t>27,889</a:t>
                      </a:r>
                    </a:p>
                  </a:txBody>
                  <a:tcPr/>
                </a:tc>
                <a:extLst>
                  <a:ext uri="{0D108BD9-81ED-4DB2-BD59-A6C34878D82A}">
                    <a16:rowId xmlns:a16="http://schemas.microsoft.com/office/drawing/2014/main" val="806663300"/>
                  </a:ext>
                </a:extLst>
              </a:tr>
              <a:tr h="325453">
                <a:tc>
                  <a:txBody>
                    <a:bodyPr/>
                    <a:lstStyle/>
                    <a:p>
                      <a:r>
                        <a:rPr lang="en-US" sz="1400" dirty="0"/>
                        <a:t>Metro Meals on Wheels</a:t>
                      </a:r>
                    </a:p>
                  </a:txBody>
                  <a:tcPr/>
                </a:tc>
                <a:tc>
                  <a:txBody>
                    <a:bodyPr/>
                    <a:lstStyle/>
                    <a:p>
                      <a:pPr algn="ctr"/>
                      <a:r>
                        <a:rPr lang="en-US" sz="1400" dirty="0"/>
                        <a:t>1,083</a:t>
                      </a:r>
                    </a:p>
                  </a:txBody>
                  <a:tcPr/>
                </a:tc>
                <a:tc>
                  <a:txBody>
                    <a:bodyPr/>
                    <a:lstStyle/>
                    <a:p>
                      <a:pPr algn="ctr"/>
                      <a:r>
                        <a:rPr lang="en-US" sz="1400" dirty="0"/>
                        <a:t>57,117</a:t>
                      </a:r>
                    </a:p>
                  </a:txBody>
                  <a:tcPr/>
                </a:tc>
                <a:extLst>
                  <a:ext uri="{0D108BD9-81ED-4DB2-BD59-A6C34878D82A}">
                    <a16:rowId xmlns:a16="http://schemas.microsoft.com/office/drawing/2014/main" val="3319383509"/>
                  </a:ext>
                </a:extLst>
              </a:tr>
              <a:tr h="149946">
                <a:tc>
                  <a:txBody>
                    <a:bodyPr/>
                    <a:lstStyle/>
                    <a:p>
                      <a:r>
                        <a:rPr lang="en-US" sz="1400" dirty="0"/>
                        <a:t>Mt. Home (SC)</a:t>
                      </a:r>
                    </a:p>
                  </a:txBody>
                  <a:tcPr/>
                </a:tc>
                <a:tc>
                  <a:txBody>
                    <a:bodyPr/>
                    <a:lstStyle/>
                    <a:p>
                      <a:pPr algn="ctr"/>
                      <a:r>
                        <a:rPr lang="en-US" sz="1400" dirty="0"/>
                        <a:t>136</a:t>
                      </a:r>
                    </a:p>
                  </a:txBody>
                  <a:tcPr/>
                </a:tc>
                <a:tc>
                  <a:txBody>
                    <a:bodyPr/>
                    <a:lstStyle/>
                    <a:p>
                      <a:pPr algn="ctr"/>
                      <a:r>
                        <a:rPr lang="en-US" sz="1400" dirty="0"/>
                        <a:t>6,353</a:t>
                      </a:r>
                    </a:p>
                  </a:txBody>
                  <a:tcPr/>
                </a:tc>
                <a:extLst>
                  <a:ext uri="{0D108BD9-81ED-4DB2-BD59-A6C34878D82A}">
                    <a16:rowId xmlns:a16="http://schemas.microsoft.com/office/drawing/2014/main" val="626971987"/>
                  </a:ext>
                </a:extLst>
              </a:tr>
              <a:tr h="0">
                <a:tc>
                  <a:txBody>
                    <a:bodyPr/>
                    <a:lstStyle/>
                    <a:p>
                      <a:r>
                        <a:rPr lang="en-US" sz="1400" dirty="0"/>
                        <a:t>New Meadows </a:t>
                      </a:r>
                    </a:p>
                  </a:txBody>
                  <a:tcPr/>
                </a:tc>
                <a:tc>
                  <a:txBody>
                    <a:bodyPr/>
                    <a:lstStyle/>
                    <a:p>
                      <a:pPr algn="ctr"/>
                      <a:r>
                        <a:rPr lang="en-US" sz="1400" dirty="0"/>
                        <a:t>81</a:t>
                      </a:r>
                    </a:p>
                  </a:txBody>
                  <a:tcPr/>
                </a:tc>
                <a:tc>
                  <a:txBody>
                    <a:bodyPr/>
                    <a:lstStyle/>
                    <a:p>
                      <a:pPr algn="ctr"/>
                      <a:r>
                        <a:rPr lang="en-US" sz="1400" dirty="0"/>
                        <a:t>1,980</a:t>
                      </a:r>
                    </a:p>
                  </a:txBody>
                  <a:tcPr/>
                </a:tc>
                <a:extLst>
                  <a:ext uri="{0D108BD9-81ED-4DB2-BD59-A6C34878D82A}">
                    <a16:rowId xmlns:a16="http://schemas.microsoft.com/office/drawing/2014/main" val="1595879440"/>
                  </a:ext>
                </a:extLst>
              </a:tr>
              <a:tr h="228599">
                <a:tc>
                  <a:txBody>
                    <a:bodyPr/>
                    <a:lstStyle/>
                    <a:p>
                      <a:r>
                        <a:rPr lang="en-US" sz="1400" dirty="0"/>
                        <a:t>New Plymouth</a:t>
                      </a:r>
                    </a:p>
                  </a:txBody>
                  <a:tcPr/>
                </a:tc>
                <a:tc>
                  <a:txBody>
                    <a:bodyPr/>
                    <a:lstStyle/>
                    <a:p>
                      <a:pPr algn="ctr"/>
                      <a:r>
                        <a:rPr lang="en-US" sz="1400" dirty="0"/>
                        <a:t>259</a:t>
                      </a:r>
                    </a:p>
                  </a:txBody>
                  <a:tcPr/>
                </a:tc>
                <a:tc>
                  <a:txBody>
                    <a:bodyPr/>
                    <a:lstStyle/>
                    <a:p>
                      <a:pPr algn="ctr"/>
                      <a:r>
                        <a:rPr lang="en-US" sz="1400" dirty="0"/>
                        <a:t>7,397</a:t>
                      </a:r>
                    </a:p>
                  </a:txBody>
                  <a:tcPr/>
                </a:tc>
                <a:extLst>
                  <a:ext uri="{0D108BD9-81ED-4DB2-BD59-A6C34878D82A}">
                    <a16:rowId xmlns:a16="http://schemas.microsoft.com/office/drawing/2014/main" val="704608556"/>
                  </a:ext>
                </a:extLst>
              </a:tr>
              <a:tr h="0">
                <a:tc>
                  <a:txBody>
                    <a:bodyPr/>
                    <a:lstStyle/>
                    <a:p>
                      <a:r>
                        <a:rPr lang="en-US" sz="1400" dirty="0"/>
                        <a:t>Parma (SC)</a:t>
                      </a:r>
                    </a:p>
                  </a:txBody>
                  <a:tcPr/>
                </a:tc>
                <a:tc>
                  <a:txBody>
                    <a:bodyPr/>
                    <a:lstStyle/>
                    <a:p>
                      <a:pPr algn="ctr"/>
                      <a:r>
                        <a:rPr lang="en-US" sz="1400" dirty="0"/>
                        <a:t>143</a:t>
                      </a:r>
                    </a:p>
                  </a:txBody>
                  <a:tcPr/>
                </a:tc>
                <a:tc>
                  <a:txBody>
                    <a:bodyPr/>
                    <a:lstStyle/>
                    <a:p>
                      <a:pPr algn="ctr"/>
                      <a:r>
                        <a:rPr lang="en-US" sz="1400" dirty="0"/>
                        <a:t>8,446</a:t>
                      </a:r>
                    </a:p>
                  </a:txBody>
                  <a:tcPr/>
                </a:tc>
                <a:extLst>
                  <a:ext uri="{0D108BD9-81ED-4DB2-BD59-A6C34878D82A}">
                    <a16:rowId xmlns:a16="http://schemas.microsoft.com/office/drawing/2014/main" val="930133998"/>
                  </a:ext>
                </a:extLst>
              </a:tr>
              <a:tr h="208934">
                <a:tc>
                  <a:txBody>
                    <a:bodyPr/>
                    <a:lstStyle/>
                    <a:p>
                      <a:r>
                        <a:rPr lang="en-US" sz="1400" dirty="0"/>
                        <a:t>Payette (SC)</a:t>
                      </a:r>
                    </a:p>
                  </a:txBody>
                  <a:tcPr/>
                </a:tc>
                <a:tc>
                  <a:txBody>
                    <a:bodyPr/>
                    <a:lstStyle/>
                    <a:p>
                      <a:pPr algn="ctr"/>
                      <a:r>
                        <a:rPr lang="en-US" sz="1400" dirty="0"/>
                        <a:t>236</a:t>
                      </a:r>
                    </a:p>
                  </a:txBody>
                  <a:tcPr/>
                </a:tc>
                <a:tc>
                  <a:txBody>
                    <a:bodyPr/>
                    <a:lstStyle/>
                    <a:p>
                      <a:pPr algn="ctr"/>
                      <a:r>
                        <a:rPr lang="en-US" sz="1400" dirty="0"/>
                        <a:t>7,242</a:t>
                      </a:r>
                    </a:p>
                  </a:txBody>
                  <a:tcPr/>
                </a:tc>
                <a:extLst>
                  <a:ext uri="{0D108BD9-81ED-4DB2-BD59-A6C34878D82A}">
                    <a16:rowId xmlns:a16="http://schemas.microsoft.com/office/drawing/2014/main" val="2493079253"/>
                  </a:ext>
                </a:extLst>
              </a:tr>
              <a:tr h="208934">
                <a:tc>
                  <a:txBody>
                    <a:bodyPr/>
                    <a:lstStyle/>
                    <a:p>
                      <a:r>
                        <a:rPr lang="en-US" sz="1400" dirty="0"/>
                        <a:t>Rimrock (SC)</a:t>
                      </a:r>
                    </a:p>
                  </a:txBody>
                  <a:tcPr/>
                </a:tc>
                <a:tc>
                  <a:txBody>
                    <a:bodyPr/>
                    <a:lstStyle/>
                    <a:p>
                      <a:pPr algn="ctr"/>
                      <a:r>
                        <a:rPr lang="en-US" sz="1400" dirty="0"/>
                        <a:t>94</a:t>
                      </a:r>
                    </a:p>
                  </a:txBody>
                  <a:tcPr/>
                </a:tc>
                <a:tc>
                  <a:txBody>
                    <a:bodyPr/>
                    <a:lstStyle/>
                    <a:p>
                      <a:pPr algn="ctr"/>
                      <a:r>
                        <a:rPr lang="en-US" sz="1400" dirty="0"/>
                        <a:t>3,286</a:t>
                      </a:r>
                    </a:p>
                  </a:txBody>
                  <a:tcPr/>
                </a:tc>
                <a:extLst>
                  <a:ext uri="{0D108BD9-81ED-4DB2-BD59-A6C34878D82A}">
                    <a16:rowId xmlns:a16="http://schemas.microsoft.com/office/drawing/2014/main" val="11511893"/>
                  </a:ext>
                </a:extLst>
              </a:tr>
              <a:tr h="208934">
                <a:tc>
                  <a:txBody>
                    <a:bodyPr/>
                    <a:lstStyle/>
                    <a:p>
                      <a:r>
                        <a:rPr lang="en-US" sz="1400" dirty="0"/>
                        <a:t>Three Island (SC)</a:t>
                      </a:r>
                    </a:p>
                  </a:txBody>
                  <a:tcPr/>
                </a:tc>
                <a:tc>
                  <a:txBody>
                    <a:bodyPr/>
                    <a:lstStyle/>
                    <a:p>
                      <a:pPr algn="ctr"/>
                      <a:r>
                        <a:rPr lang="en-US" sz="1400" dirty="0"/>
                        <a:t>73</a:t>
                      </a:r>
                    </a:p>
                  </a:txBody>
                  <a:tcPr/>
                </a:tc>
                <a:tc>
                  <a:txBody>
                    <a:bodyPr/>
                    <a:lstStyle/>
                    <a:p>
                      <a:pPr algn="ctr"/>
                      <a:r>
                        <a:rPr lang="en-US" sz="1400" dirty="0"/>
                        <a:t>4,092</a:t>
                      </a:r>
                    </a:p>
                  </a:txBody>
                  <a:tcPr/>
                </a:tc>
                <a:extLst>
                  <a:ext uri="{0D108BD9-81ED-4DB2-BD59-A6C34878D82A}">
                    <a16:rowId xmlns:a16="http://schemas.microsoft.com/office/drawing/2014/main" val="4234495748"/>
                  </a:ext>
                </a:extLst>
              </a:tr>
              <a:tr h="208934">
                <a:tc>
                  <a:txBody>
                    <a:bodyPr/>
                    <a:lstStyle/>
                    <a:p>
                      <a:r>
                        <a:rPr lang="en-US" sz="1400" dirty="0"/>
                        <a:t>Weiser (SC)</a:t>
                      </a:r>
                    </a:p>
                  </a:txBody>
                  <a:tcPr/>
                </a:tc>
                <a:tc>
                  <a:txBody>
                    <a:bodyPr/>
                    <a:lstStyle/>
                    <a:p>
                      <a:pPr algn="ctr"/>
                      <a:r>
                        <a:rPr lang="en-US" sz="1400" dirty="0"/>
                        <a:t>140</a:t>
                      </a:r>
                    </a:p>
                  </a:txBody>
                  <a:tcPr/>
                </a:tc>
                <a:tc>
                  <a:txBody>
                    <a:bodyPr/>
                    <a:lstStyle/>
                    <a:p>
                      <a:pPr algn="ctr"/>
                      <a:r>
                        <a:rPr lang="en-US" sz="1400" dirty="0"/>
                        <a:t>8,938</a:t>
                      </a:r>
                    </a:p>
                  </a:txBody>
                  <a:tcPr/>
                </a:tc>
                <a:extLst>
                  <a:ext uri="{0D108BD9-81ED-4DB2-BD59-A6C34878D82A}">
                    <a16:rowId xmlns:a16="http://schemas.microsoft.com/office/drawing/2014/main" val="1730936807"/>
                  </a:ext>
                </a:extLst>
              </a:tr>
            </a:tbl>
          </a:graphicData>
        </a:graphic>
      </p:graphicFrame>
      <p:graphicFrame>
        <p:nvGraphicFramePr>
          <p:cNvPr id="29" name="Table 28">
            <a:extLst>
              <a:ext uri="{FF2B5EF4-FFF2-40B4-BE49-F238E27FC236}">
                <a16:creationId xmlns:a16="http://schemas.microsoft.com/office/drawing/2014/main" id="{ACE2B409-7B12-41E7-BF0A-A16E64838D6A}"/>
              </a:ext>
            </a:extLst>
          </p:cNvPr>
          <p:cNvGraphicFramePr>
            <a:graphicFrameLocks noGrp="1"/>
          </p:cNvGraphicFramePr>
          <p:nvPr>
            <p:extLst>
              <p:ext uri="{D42A27DB-BD31-4B8C-83A1-F6EECF244321}">
                <p14:modId xmlns:p14="http://schemas.microsoft.com/office/powerpoint/2010/main" val="983794641"/>
              </p:ext>
            </p:extLst>
          </p:nvPr>
        </p:nvGraphicFramePr>
        <p:xfrm>
          <a:off x="5722374" y="535433"/>
          <a:ext cx="2937114" cy="1432560"/>
        </p:xfrm>
        <a:graphic>
          <a:graphicData uri="http://schemas.openxmlformats.org/drawingml/2006/table">
            <a:tbl>
              <a:tblPr firstRow="1" bandRow="1">
                <a:tableStyleId>{5C22544A-7EE6-4342-B048-85BDC9FD1C3A}</a:tableStyleId>
              </a:tblPr>
              <a:tblGrid>
                <a:gridCol w="1533832">
                  <a:extLst>
                    <a:ext uri="{9D8B030D-6E8A-4147-A177-3AD203B41FA5}">
                      <a16:colId xmlns:a16="http://schemas.microsoft.com/office/drawing/2014/main" val="1741504967"/>
                    </a:ext>
                  </a:extLst>
                </a:gridCol>
                <a:gridCol w="698091">
                  <a:extLst>
                    <a:ext uri="{9D8B030D-6E8A-4147-A177-3AD203B41FA5}">
                      <a16:colId xmlns:a16="http://schemas.microsoft.com/office/drawing/2014/main" val="2730741257"/>
                    </a:ext>
                  </a:extLst>
                </a:gridCol>
                <a:gridCol w="705191">
                  <a:extLst>
                    <a:ext uri="{9D8B030D-6E8A-4147-A177-3AD203B41FA5}">
                      <a16:colId xmlns:a16="http://schemas.microsoft.com/office/drawing/2014/main" val="68662546"/>
                    </a:ext>
                  </a:extLst>
                </a:gridCol>
              </a:tblGrid>
              <a:tr h="0">
                <a:tc>
                  <a:txBody>
                    <a:bodyPr/>
                    <a:lstStyle/>
                    <a:p>
                      <a:r>
                        <a:rPr lang="en-US" sz="1400" dirty="0"/>
                        <a:t>Senior Center (SC)</a:t>
                      </a:r>
                    </a:p>
                  </a:txBody>
                  <a:tcPr/>
                </a:tc>
                <a:tc>
                  <a:txBody>
                    <a:bodyPr/>
                    <a:lstStyle/>
                    <a:p>
                      <a:r>
                        <a:rPr lang="en-US" sz="1400" dirty="0"/>
                        <a:t>Clients</a:t>
                      </a:r>
                    </a:p>
                  </a:txBody>
                  <a:tcPr/>
                </a:tc>
                <a:tc>
                  <a:txBody>
                    <a:bodyPr/>
                    <a:lstStyle/>
                    <a:p>
                      <a:pPr algn="ctr"/>
                      <a:r>
                        <a:rPr lang="en-US" sz="1400" dirty="0"/>
                        <a:t>Meals</a:t>
                      </a:r>
                    </a:p>
                  </a:txBody>
                  <a:tcPr/>
                </a:tc>
                <a:extLst>
                  <a:ext uri="{0D108BD9-81ED-4DB2-BD59-A6C34878D82A}">
                    <a16:rowId xmlns:a16="http://schemas.microsoft.com/office/drawing/2014/main" val="182898379"/>
                  </a:ext>
                </a:extLst>
              </a:tr>
              <a:tr h="245319">
                <a:tc>
                  <a:txBody>
                    <a:bodyPr/>
                    <a:lstStyle/>
                    <a:p>
                      <a:r>
                        <a:rPr lang="en-US" sz="1400" dirty="0"/>
                        <a:t>Boise Basin Senior Center (SC)</a:t>
                      </a:r>
                    </a:p>
                  </a:txBody>
                  <a:tcPr/>
                </a:tc>
                <a:tc>
                  <a:txBody>
                    <a:bodyPr/>
                    <a:lstStyle/>
                    <a:p>
                      <a:pPr algn="ctr"/>
                      <a:r>
                        <a:rPr lang="en-US" sz="1400" dirty="0"/>
                        <a:t>133</a:t>
                      </a:r>
                    </a:p>
                  </a:txBody>
                  <a:tcPr/>
                </a:tc>
                <a:tc>
                  <a:txBody>
                    <a:bodyPr/>
                    <a:lstStyle/>
                    <a:p>
                      <a:pPr algn="ctr"/>
                      <a:r>
                        <a:rPr lang="en-US" sz="1400" dirty="0"/>
                        <a:t>3,590</a:t>
                      </a:r>
                    </a:p>
                  </a:txBody>
                  <a:tcPr/>
                </a:tc>
                <a:extLst>
                  <a:ext uri="{0D108BD9-81ED-4DB2-BD59-A6C34878D82A}">
                    <a16:rowId xmlns:a16="http://schemas.microsoft.com/office/drawing/2014/main" val="3453485633"/>
                  </a:ext>
                </a:extLst>
              </a:tr>
              <a:tr h="246487">
                <a:tc>
                  <a:txBody>
                    <a:bodyPr/>
                    <a:lstStyle/>
                    <a:p>
                      <a:r>
                        <a:rPr lang="en-US" sz="1400" dirty="0"/>
                        <a:t>Caldwell (SC)</a:t>
                      </a:r>
                    </a:p>
                  </a:txBody>
                  <a:tcPr/>
                </a:tc>
                <a:tc>
                  <a:txBody>
                    <a:bodyPr/>
                    <a:lstStyle/>
                    <a:p>
                      <a:pPr algn="ctr"/>
                      <a:r>
                        <a:rPr lang="en-US" sz="1400" dirty="0"/>
                        <a:t>428</a:t>
                      </a:r>
                    </a:p>
                  </a:txBody>
                  <a:tcPr/>
                </a:tc>
                <a:tc>
                  <a:txBody>
                    <a:bodyPr/>
                    <a:lstStyle/>
                    <a:p>
                      <a:pPr algn="ctr"/>
                      <a:r>
                        <a:rPr lang="en-US" sz="1400" dirty="0"/>
                        <a:t>13,355</a:t>
                      </a:r>
                    </a:p>
                  </a:txBody>
                  <a:tcPr/>
                </a:tc>
                <a:extLst>
                  <a:ext uri="{0D108BD9-81ED-4DB2-BD59-A6C34878D82A}">
                    <a16:rowId xmlns:a16="http://schemas.microsoft.com/office/drawing/2014/main" val="3591929272"/>
                  </a:ext>
                </a:extLst>
              </a:tr>
              <a:tr h="255151">
                <a:tc>
                  <a:txBody>
                    <a:bodyPr/>
                    <a:lstStyle/>
                    <a:p>
                      <a:r>
                        <a:rPr lang="en-US" sz="1400" dirty="0"/>
                        <a:t>Cambridge (SC)</a:t>
                      </a:r>
                    </a:p>
                  </a:txBody>
                  <a:tcPr/>
                </a:tc>
                <a:tc>
                  <a:txBody>
                    <a:bodyPr/>
                    <a:lstStyle/>
                    <a:p>
                      <a:pPr algn="ctr"/>
                      <a:r>
                        <a:rPr lang="en-US" sz="1400" dirty="0"/>
                        <a:t>112</a:t>
                      </a:r>
                    </a:p>
                  </a:txBody>
                  <a:tcPr/>
                </a:tc>
                <a:tc>
                  <a:txBody>
                    <a:bodyPr/>
                    <a:lstStyle/>
                    <a:p>
                      <a:pPr algn="ctr"/>
                      <a:r>
                        <a:rPr lang="en-US" sz="1400" dirty="0"/>
                        <a:t>2,560</a:t>
                      </a:r>
                    </a:p>
                  </a:txBody>
                  <a:tcPr/>
                </a:tc>
                <a:extLst>
                  <a:ext uri="{0D108BD9-81ED-4DB2-BD59-A6C34878D82A}">
                    <a16:rowId xmlns:a16="http://schemas.microsoft.com/office/drawing/2014/main" val="1970485802"/>
                  </a:ext>
                </a:extLst>
              </a:tr>
            </a:tbl>
          </a:graphicData>
        </a:graphic>
      </p:graphicFrame>
    </p:spTree>
    <p:extLst>
      <p:ext uri="{BB962C8B-B14F-4D97-AF65-F5344CB8AC3E}">
        <p14:creationId xmlns:p14="http://schemas.microsoft.com/office/powerpoint/2010/main" val="172672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47" y="412523"/>
            <a:ext cx="9663721" cy="1325562"/>
          </a:xfrm>
        </p:spPr>
        <p:txBody>
          <a:bodyPr>
            <a:normAutofit/>
          </a:bodyPr>
          <a:lstStyle/>
          <a:p>
            <a:r>
              <a:rPr lang="en-US" dirty="0"/>
              <a:t>Information and Assistance (I&amp;A)</a:t>
            </a:r>
            <a:br>
              <a:rPr lang="en-US" dirty="0"/>
            </a:br>
            <a:r>
              <a:rPr lang="en-US" sz="3200" dirty="0"/>
              <a:t>Access to Trustworthy and Reliable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734595"/>
              </p:ext>
            </p:extLst>
          </p:nvPr>
        </p:nvGraphicFramePr>
        <p:xfrm>
          <a:off x="241836" y="4270607"/>
          <a:ext cx="11743534" cy="2343090"/>
        </p:xfrm>
        <a:graphic>
          <a:graphicData uri="http://schemas.openxmlformats.org/drawingml/2006/table">
            <a:tbl>
              <a:tblPr firstRow="1" firstCol="1" bandRow="1"/>
              <a:tblGrid>
                <a:gridCol w="6576379">
                  <a:extLst>
                    <a:ext uri="{9D8B030D-6E8A-4147-A177-3AD203B41FA5}">
                      <a16:colId xmlns:a16="http://schemas.microsoft.com/office/drawing/2014/main" val="20000"/>
                    </a:ext>
                  </a:extLst>
                </a:gridCol>
                <a:gridCol w="5167155">
                  <a:extLst>
                    <a:ext uri="{9D8B030D-6E8A-4147-A177-3AD203B41FA5}">
                      <a16:colId xmlns:a16="http://schemas.microsoft.com/office/drawing/2014/main" val="20001"/>
                    </a:ext>
                  </a:extLst>
                </a:gridCol>
              </a:tblGrid>
              <a:tr h="338533">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Service Delivery </a:t>
                      </a:r>
                      <a:r>
                        <a:rPr lang="en-US" sz="1800" b="1" u="sng" kern="1200" dirty="0" err="1">
                          <a:solidFill>
                            <a:schemeClr val="tx2"/>
                          </a:solidFill>
                          <a:effectLst/>
                          <a:latin typeface="+mn-lt"/>
                          <a:ea typeface="+mn-ea"/>
                          <a:cs typeface="+mn-cs"/>
                        </a:rPr>
                        <a:t>Soutwest</a:t>
                      </a:r>
                      <a:r>
                        <a:rPr lang="en-US" sz="1800" b="1" u="sng" kern="1200" dirty="0">
                          <a:solidFill>
                            <a:schemeClr val="tx2"/>
                          </a:solidFill>
                          <a:effectLst/>
                          <a:latin typeface="+mn-lt"/>
                          <a:ea typeface="+mn-ea"/>
                          <a:cs typeface="+mn-cs"/>
                        </a:rPr>
                        <a:t> Idaho: AAA 3</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04557">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Provides individuals</a:t>
                      </a:r>
                      <a:r>
                        <a:rPr lang="en-US" sz="1800" baseline="0" dirty="0">
                          <a:effectLst/>
                          <a:latin typeface="Calibri"/>
                          <a:ea typeface="Calibri"/>
                          <a:cs typeface="Times New Roman"/>
                        </a:rPr>
                        <a:t> with Long-term Care information</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Prepares initial and annual eligibility assessments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Links people to available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Ensures individuals receive services through follow up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Manages registered clients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00094147"/>
              </p:ext>
            </p:extLst>
          </p:nvPr>
        </p:nvGraphicFramePr>
        <p:xfrm>
          <a:off x="1767397" y="2553839"/>
          <a:ext cx="4800600" cy="137384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4866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5187">
                <a:tc>
                  <a:txBody>
                    <a:bodyPr/>
                    <a:lstStyle/>
                    <a:p>
                      <a:pPr marL="0" marR="0" algn="ctr">
                        <a:lnSpc>
                          <a:spcPct val="115000"/>
                        </a:lnSpc>
                        <a:spcBef>
                          <a:spcPts val="0"/>
                        </a:spcBef>
                        <a:spcAft>
                          <a:spcPts val="0"/>
                        </a:spcAft>
                      </a:pPr>
                      <a:r>
                        <a:rPr lang="en-US" sz="1800" dirty="0">
                          <a:effectLst/>
                          <a:latin typeface="+mn-lt"/>
                          <a:ea typeface="Calibri"/>
                          <a:cs typeface="Times New Roman"/>
                        </a:rPr>
                        <a:t>General Public needing</a:t>
                      </a:r>
                      <a:r>
                        <a:rPr lang="en-US" sz="1800" baseline="0" dirty="0">
                          <a:effectLst/>
                          <a:latin typeface="+mn-lt"/>
                          <a:ea typeface="Calibri"/>
                          <a:cs typeface="Times New Roman"/>
                        </a:rPr>
                        <a:t> long-term care and/or Caregiver information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69B3E72C-ABC0-47F1-BA67-A2F26311FF34}"/>
              </a:ext>
            </a:extLst>
          </p:cNvPr>
          <p:cNvGrpSpPr/>
          <p:nvPr/>
        </p:nvGrpSpPr>
        <p:grpSpPr>
          <a:xfrm>
            <a:off x="206630" y="2559242"/>
            <a:ext cx="1133342" cy="1107584"/>
            <a:chOff x="759853" y="3387841"/>
            <a:chExt cx="1133341" cy="1107584"/>
          </a:xfrm>
        </p:grpSpPr>
        <p:sp>
          <p:nvSpPr>
            <p:cNvPr id="10" name="Oval 9">
              <a:extLst>
                <a:ext uri="{FF2B5EF4-FFF2-40B4-BE49-F238E27FC236}">
                  <a16:creationId xmlns:a16="http://schemas.microsoft.com/office/drawing/2014/main" id="{CC87440E-5292-4F8A-8B6D-3F02A1F478A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8410D9F-0BC8-46A8-9CE2-1B93681A1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706587FF-CDE3-4B70-AEA1-269147AFED30}"/>
              </a:ext>
            </a:extLst>
          </p:cNvPr>
          <p:cNvSpPr txBox="1">
            <a:spLocks/>
          </p:cNvSpPr>
          <p:nvPr/>
        </p:nvSpPr>
        <p:spPr>
          <a:xfrm>
            <a:off x="575876" y="1849144"/>
            <a:ext cx="6741419" cy="37102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1D0051AE-96E8-4BE9-BF31-96C1A3993DDB}"/>
              </a:ext>
            </a:extLst>
          </p:cNvPr>
          <p:cNvSpPr/>
          <p:nvPr/>
        </p:nvSpPr>
        <p:spPr>
          <a:xfrm>
            <a:off x="275440" y="6204149"/>
            <a:ext cx="6499722" cy="3820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14" name="Rectangle 13">
            <a:extLst>
              <a:ext uri="{FF2B5EF4-FFF2-40B4-BE49-F238E27FC236}">
                <a16:creationId xmlns:a16="http://schemas.microsoft.com/office/drawing/2014/main" id="{E1DB0803-6DDC-4C96-97B8-DEC761E0C90B}"/>
              </a:ext>
            </a:extLst>
          </p:cNvPr>
          <p:cNvSpPr/>
          <p:nvPr/>
        </p:nvSpPr>
        <p:spPr>
          <a:xfrm>
            <a:off x="294410" y="6235626"/>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5" name="Rectangle 14">
            <a:extLst>
              <a:ext uri="{FF2B5EF4-FFF2-40B4-BE49-F238E27FC236}">
                <a16:creationId xmlns:a16="http://schemas.microsoft.com/office/drawing/2014/main" id="{BFA75A4D-64A2-448B-9507-742BFF9F11F2}"/>
              </a:ext>
            </a:extLst>
          </p:cNvPr>
          <p:cNvSpPr/>
          <p:nvPr/>
        </p:nvSpPr>
        <p:spPr>
          <a:xfrm>
            <a:off x="1787061" y="25729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C1F1432E-087A-4D91-A3F4-102E3AF82029}"/>
              </a:ext>
            </a:extLst>
          </p:cNvPr>
          <p:cNvSpPr/>
          <p:nvPr/>
        </p:nvSpPr>
        <p:spPr>
          <a:xfrm>
            <a:off x="275439"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E491EA76-A113-4F16-9088-0FFAD5EEBD62}"/>
              </a:ext>
            </a:extLst>
          </p:cNvPr>
          <p:cNvSpPr/>
          <p:nvPr/>
        </p:nvSpPr>
        <p:spPr>
          <a:xfrm>
            <a:off x="6847027"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C3F6EA95-08A0-456C-8017-34AC689DC0DA}"/>
              </a:ext>
            </a:extLst>
          </p:cNvPr>
          <p:cNvSpPr/>
          <p:nvPr/>
        </p:nvSpPr>
        <p:spPr>
          <a:xfrm>
            <a:off x="7901194" y="1939291"/>
            <a:ext cx="3264309" cy="4148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8" name="Rectangle 17">
            <a:extLst>
              <a:ext uri="{FF2B5EF4-FFF2-40B4-BE49-F238E27FC236}">
                <a16:creationId xmlns:a16="http://schemas.microsoft.com/office/drawing/2014/main" id="{709A9161-D72C-4866-A68D-F1E445F816F1}"/>
              </a:ext>
            </a:extLst>
          </p:cNvPr>
          <p:cNvSpPr/>
          <p:nvPr/>
        </p:nvSpPr>
        <p:spPr>
          <a:xfrm>
            <a:off x="7946783" y="1944419"/>
            <a:ext cx="261808" cy="3710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31" name="Picture 2" descr="C:\Users\kbittner\AppData\Local\Microsoft\Windows\Temporary Internet Files\Content.IE5\XCHAJWFJ\choicegif_2014101709340798[1].jpg">
            <a:extLst>
              <a:ext uri="{FF2B5EF4-FFF2-40B4-BE49-F238E27FC236}">
                <a16:creationId xmlns:a16="http://schemas.microsoft.com/office/drawing/2014/main" id="{7A8292FB-4009-4E0D-984C-070146E07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713" y="145983"/>
            <a:ext cx="1600200" cy="1770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34">
            <a:extLst>
              <a:ext uri="{FF2B5EF4-FFF2-40B4-BE49-F238E27FC236}">
                <a16:creationId xmlns:a16="http://schemas.microsoft.com/office/drawing/2014/main" id="{4A79EA2D-CB89-4EA9-8DFF-68389A6518E2}"/>
              </a:ext>
            </a:extLst>
          </p:cNvPr>
          <p:cNvGraphicFramePr>
            <a:graphicFrameLocks noGrp="1"/>
          </p:cNvGraphicFramePr>
          <p:nvPr>
            <p:extLst>
              <p:ext uri="{D42A27DB-BD31-4B8C-83A1-F6EECF244321}">
                <p14:modId xmlns:p14="http://schemas.microsoft.com/office/powerpoint/2010/main" val="665014747"/>
              </p:ext>
            </p:extLst>
          </p:nvPr>
        </p:nvGraphicFramePr>
        <p:xfrm>
          <a:off x="7121190" y="2310901"/>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Units</a:t>
                      </a:r>
                    </a:p>
                  </a:txBody>
                  <a:tcPr>
                    <a:solidFill>
                      <a:schemeClr val="bg2"/>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bg2">
                        <a:lumMod val="40000"/>
                        <a:lumOff val="60000"/>
                      </a:schemeClr>
                    </a:solidFill>
                  </a:tcPr>
                </a:tc>
                <a:tc hMerge="1">
                  <a:txBody>
                    <a:bodyPr/>
                    <a:lstStyle/>
                    <a:p>
                      <a:endParaRPr lang="en-US"/>
                    </a:p>
                  </a:txBody>
                  <a:tcPr/>
                </a:tc>
                <a:tc>
                  <a:txBody>
                    <a:bodyPr/>
                    <a:lstStyle/>
                    <a:p>
                      <a:pPr algn="ctr"/>
                      <a:r>
                        <a:rPr lang="en-US" sz="1400" dirty="0"/>
                        <a:t>21.43 Staff</a:t>
                      </a:r>
                    </a:p>
                  </a:txBody>
                  <a:tcPr>
                    <a:solidFill>
                      <a:schemeClr val="bg2">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bg2">
                        <a:lumMod val="20000"/>
                        <a:lumOff val="80000"/>
                      </a:schemeClr>
                    </a:solidFill>
                  </a:tcPr>
                </a:tc>
                <a:tc hMerge="1">
                  <a:txBody>
                    <a:bodyPr/>
                    <a:lstStyle/>
                    <a:p>
                      <a:endParaRPr lang="en-US"/>
                    </a:p>
                  </a:txBody>
                  <a:tcPr/>
                </a:tc>
                <a:tc>
                  <a:txBody>
                    <a:bodyPr/>
                    <a:lstStyle/>
                    <a:p>
                      <a:pPr algn="ctr"/>
                      <a:r>
                        <a:rPr lang="en-US" sz="1400" dirty="0"/>
                        <a:t>20,272 Clients</a:t>
                      </a:r>
                    </a:p>
                  </a:txBody>
                  <a:tcPr>
                    <a:solidFill>
                      <a:schemeClr val="bg2">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bg2">
                        <a:lumMod val="40000"/>
                        <a:lumOff val="60000"/>
                      </a:schemeClr>
                    </a:solidFill>
                  </a:tcPr>
                </a:tc>
                <a:tc>
                  <a:txBody>
                    <a:bodyPr/>
                    <a:lstStyle/>
                    <a:p>
                      <a:pPr algn="ctr"/>
                      <a:r>
                        <a:rPr lang="en-US" sz="1400" dirty="0"/>
                        <a:t>$     891,209</a:t>
                      </a:r>
                    </a:p>
                  </a:txBody>
                  <a:tcPr>
                    <a:solidFill>
                      <a:schemeClr val="bg2">
                        <a:lumMod val="40000"/>
                        <a:lumOff val="60000"/>
                      </a:schemeClr>
                    </a:solidFill>
                  </a:tcPr>
                </a:tc>
                <a:tc>
                  <a:txBody>
                    <a:bodyPr/>
                    <a:lstStyle/>
                    <a:p>
                      <a:pPr algn="ctr"/>
                      <a:r>
                        <a:rPr lang="en-US" sz="1400" dirty="0"/>
                        <a:t>23,073 contacts</a:t>
                      </a:r>
                    </a:p>
                  </a:txBody>
                  <a:tcPr>
                    <a:solidFill>
                      <a:schemeClr val="bg2">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bg2">
                        <a:lumMod val="20000"/>
                        <a:lumOff val="80000"/>
                      </a:schemeClr>
                    </a:solidFill>
                  </a:tcPr>
                </a:tc>
                <a:tc>
                  <a:txBody>
                    <a:bodyPr/>
                    <a:lstStyle/>
                    <a:p>
                      <a:pPr algn="ctr"/>
                      <a:r>
                        <a:rPr lang="en-US" sz="1400" dirty="0"/>
                        <a:t>$     217,459</a:t>
                      </a:r>
                    </a:p>
                  </a:txBody>
                  <a:tcPr>
                    <a:solidFill>
                      <a:schemeClr val="bg2">
                        <a:lumMod val="20000"/>
                        <a:lumOff val="80000"/>
                      </a:schemeClr>
                    </a:solidFill>
                  </a:tcPr>
                </a:tc>
                <a:tc>
                  <a:txBody>
                    <a:bodyPr/>
                    <a:lstStyle/>
                    <a:p>
                      <a:pPr algn="ctr"/>
                      <a:r>
                        <a:rPr lang="en-US" sz="1400" dirty="0"/>
                        <a:t>3,918 contacts</a:t>
                      </a:r>
                    </a:p>
                  </a:txBody>
                  <a:tcPr>
                    <a:solidFill>
                      <a:schemeClr val="bg2">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bg2">
                        <a:lumMod val="40000"/>
                        <a:lumOff val="60000"/>
                      </a:schemeClr>
                    </a:solidFill>
                  </a:tcPr>
                </a:tc>
                <a:tc>
                  <a:txBody>
                    <a:bodyPr/>
                    <a:lstStyle/>
                    <a:p>
                      <a:pPr algn="ctr"/>
                      <a:r>
                        <a:rPr lang="en-US" sz="1400" dirty="0"/>
                        <a:t>$ 1,108,668</a:t>
                      </a:r>
                    </a:p>
                  </a:txBody>
                  <a:tcPr>
                    <a:solidFill>
                      <a:schemeClr val="bg2">
                        <a:lumMod val="40000"/>
                        <a:lumOff val="60000"/>
                      </a:schemeClr>
                    </a:solidFill>
                  </a:tcPr>
                </a:tc>
                <a:tc>
                  <a:txBody>
                    <a:bodyPr/>
                    <a:lstStyle/>
                    <a:p>
                      <a:pPr algn="ctr"/>
                      <a:r>
                        <a:rPr lang="en-US" sz="1400" dirty="0"/>
                        <a:t>26,991 contacts</a:t>
                      </a:r>
                    </a:p>
                  </a:txBody>
                  <a:tcPr>
                    <a:solidFill>
                      <a:schemeClr val="bg2">
                        <a:lumMod val="40000"/>
                        <a:lumOff val="60000"/>
                      </a:schemeClr>
                    </a:solidFill>
                  </a:tcPr>
                </a:tc>
                <a:extLst>
                  <a:ext uri="{0D108BD9-81ED-4DB2-BD59-A6C34878D82A}">
                    <a16:rowId xmlns:a16="http://schemas.microsoft.com/office/drawing/2014/main" val="581113186"/>
                  </a:ext>
                </a:extLst>
              </a:tr>
            </a:tbl>
          </a:graphicData>
        </a:graphic>
      </p:graphicFrame>
      <p:graphicFrame>
        <p:nvGraphicFramePr>
          <p:cNvPr id="37" name="Table 36">
            <a:extLst>
              <a:ext uri="{FF2B5EF4-FFF2-40B4-BE49-F238E27FC236}">
                <a16:creationId xmlns:a16="http://schemas.microsoft.com/office/drawing/2014/main" id="{34FBD570-7FD9-4D3B-9727-1CD077868BA1}"/>
              </a:ext>
            </a:extLst>
          </p:cNvPr>
          <p:cNvGraphicFramePr>
            <a:graphicFrameLocks noGrp="1"/>
          </p:cNvGraphicFramePr>
          <p:nvPr>
            <p:extLst>
              <p:ext uri="{D42A27DB-BD31-4B8C-83A1-F6EECF244321}">
                <p14:modId xmlns:p14="http://schemas.microsoft.com/office/powerpoint/2010/main" val="1697997158"/>
              </p:ext>
            </p:extLst>
          </p:nvPr>
        </p:nvGraphicFramePr>
        <p:xfrm>
          <a:off x="7057277" y="4665482"/>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accent1"/>
                    </a:solidFill>
                  </a:tcPr>
                </a:tc>
                <a:tc>
                  <a:txBody>
                    <a:bodyPr/>
                    <a:lstStyle/>
                    <a:p>
                      <a:pPr algn="ctr"/>
                      <a:r>
                        <a:rPr lang="en-US" sz="1400" dirty="0"/>
                        <a:t>Expenditures</a:t>
                      </a:r>
                    </a:p>
                  </a:txBody>
                  <a:tcPr>
                    <a:solidFill>
                      <a:schemeClr val="accent1"/>
                    </a:solidFill>
                  </a:tcPr>
                </a:tc>
                <a:tc>
                  <a:txBody>
                    <a:bodyPr/>
                    <a:lstStyle/>
                    <a:p>
                      <a:pPr algn="ctr"/>
                      <a:r>
                        <a:rPr lang="en-US" sz="1400" dirty="0"/>
                        <a:t>Units</a:t>
                      </a:r>
                    </a:p>
                  </a:txBody>
                  <a:tcPr>
                    <a:solidFill>
                      <a:schemeClr val="accent1"/>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accent1">
                        <a:lumMod val="40000"/>
                        <a:lumOff val="60000"/>
                      </a:schemeClr>
                    </a:solidFill>
                  </a:tcPr>
                </a:tc>
                <a:tc hMerge="1">
                  <a:txBody>
                    <a:bodyPr/>
                    <a:lstStyle/>
                    <a:p>
                      <a:endParaRPr lang="en-US"/>
                    </a:p>
                  </a:txBody>
                  <a:tcPr/>
                </a:tc>
                <a:tc>
                  <a:txBody>
                    <a:bodyPr/>
                    <a:lstStyle/>
                    <a:p>
                      <a:pPr algn="ctr"/>
                      <a:r>
                        <a:rPr lang="en-US" sz="1400" dirty="0"/>
                        <a:t>7.6 Staff</a:t>
                      </a:r>
                    </a:p>
                  </a:txBody>
                  <a:tcPr>
                    <a:solidFill>
                      <a:schemeClr val="accent1">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accent1">
                        <a:lumMod val="20000"/>
                        <a:lumOff val="80000"/>
                      </a:schemeClr>
                    </a:solidFill>
                  </a:tcPr>
                </a:tc>
                <a:tc hMerge="1">
                  <a:txBody>
                    <a:bodyPr/>
                    <a:lstStyle/>
                    <a:p>
                      <a:endParaRPr lang="en-US"/>
                    </a:p>
                  </a:txBody>
                  <a:tcPr/>
                </a:tc>
                <a:tc>
                  <a:txBody>
                    <a:bodyPr/>
                    <a:lstStyle/>
                    <a:p>
                      <a:pPr algn="ctr"/>
                      <a:r>
                        <a:rPr lang="en-US" sz="1400" dirty="0"/>
                        <a:t>5,513</a:t>
                      </a:r>
                    </a:p>
                  </a:txBody>
                  <a:tcPr>
                    <a:solidFill>
                      <a:schemeClr val="accent1">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accent1">
                        <a:lumMod val="40000"/>
                        <a:lumOff val="60000"/>
                      </a:schemeClr>
                    </a:solidFill>
                  </a:tcPr>
                </a:tc>
                <a:tc>
                  <a:txBody>
                    <a:bodyPr/>
                    <a:lstStyle/>
                    <a:p>
                      <a:pPr algn="ctr"/>
                      <a:r>
                        <a:rPr lang="en-US" sz="1400" dirty="0"/>
                        <a:t>$ 302,347</a:t>
                      </a:r>
                    </a:p>
                  </a:txBody>
                  <a:tcPr>
                    <a:solidFill>
                      <a:schemeClr val="accent1">
                        <a:lumMod val="40000"/>
                        <a:lumOff val="60000"/>
                      </a:schemeClr>
                    </a:solidFill>
                  </a:tcPr>
                </a:tc>
                <a:tc>
                  <a:txBody>
                    <a:bodyPr/>
                    <a:lstStyle/>
                    <a:p>
                      <a:pPr algn="ctr"/>
                      <a:r>
                        <a:rPr lang="en-US" sz="1400" dirty="0"/>
                        <a:t>6,889 contacts</a:t>
                      </a:r>
                    </a:p>
                  </a:txBody>
                  <a:tcPr>
                    <a:solidFill>
                      <a:schemeClr val="accent1">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accent1">
                        <a:lumMod val="20000"/>
                        <a:lumOff val="80000"/>
                      </a:schemeClr>
                    </a:solidFill>
                  </a:tcPr>
                </a:tc>
                <a:tc>
                  <a:txBody>
                    <a:bodyPr/>
                    <a:lstStyle/>
                    <a:p>
                      <a:pPr algn="ctr"/>
                      <a:r>
                        <a:rPr lang="en-US" sz="1400" dirty="0"/>
                        <a:t>$  56,550</a:t>
                      </a:r>
                    </a:p>
                  </a:txBody>
                  <a:tcPr>
                    <a:solidFill>
                      <a:schemeClr val="accent1">
                        <a:lumMod val="20000"/>
                        <a:lumOff val="80000"/>
                      </a:schemeClr>
                    </a:solidFill>
                  </a:tcPr>
                </a:tc>
                <a:tc>
                  <a:txBody>
                    <a:bodyPr/>
                    <a:lstStyle/>
                    <a:p>
                      <a:pPr algn="ctr"/>
                      <a:r>
                        <a:rPr lang="en-US" sz="1400" dirty="0"/>
                        <a:t>1,241 contacts</a:t>
                      </a:r>
                    </a:p>
                  </a:txBody>
                  <a:tcPr>
                    <a:solidFill>
                      <a:schemeClr val="accent1">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accent1">
                        <a:lumMod val="40000"/>
                        <a:lumOff val="60000"/>
                      </a:schemeClr>
                    </a:solidFill>
                  </a:tcPr>
                </a:tc>
                <a:tc>
                  <a:txBody>
                    <a:bodyPr/>
                    <a:lstStyle/>
                    <a:p>
                      <a:pPr algn="ctr"/>
                      <a:r>
                        <a:rPr lang="en-US" sz="1400" dirty="0"/>
                        <a:t>$ 358,898</a:t>
                      </a:r>
                    </a:p>
                  </a:txBody>
                  <a:tcPr>
                    <a:solidFill>
                      <a:schemeClr val="accent1">
                        <a:lumMod val="40000"/>
                        <a:lumOff val="60000"/>
                      </a:schemeClr>
                    </a:solidFill>
                  </a:tcPr>
                </a:tc>
                <a:tc>
                  <a:txBody>
                    <a:bodyPr/>
                    <a:lstStyle/>
                    <a:p>
                      <a:pPr algn="ctr"/>
                      <a:r>
                        <a:rPr lang="en-US" sz="1400" dirty="0"/>
                        <a:t>8,130 contacts</a:t>
                      </a:r>
                    </a:p>
                  </a:txBody>
                  <a:tcPr>
                    <a:solidFill>
                      <a:schemeClr val="accent1">
                        <a:lumMod val="40000"/>
                        <a:lumOff val="60000"/>
                      </a:schemeClr>
                    </a:solidFill>
                  </a:tcPr>
                </a:tc>
                <a:extLst>
                  <a:ext uri="{0D108BD9-81ED-4DB2-BD59-A6C34878D82A}">
                    <a16:rowId xmlns:a16="http://schemas.microsoft.com/office/drawing/2014/main" val="581113186"/>
                  </a:ext>
                </a:extLst>
              </a:tr>
            </a:tbl>
          </a:graphicData>
        </a:graphic>
      </p:graphicFrame>
    </p:spTree>
    <p:extLst>
      <p:ext uri="{BB962C8B-B14F-4D97-AF65-F5344CB8AC3E}">
        <p14:creationId xmlns:p14="http://schemas.microsoft.com/office/powerpoint/2010/main" val="306717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11EA-5425-421E-8BEE-EBFD104DA656}"/>
              </a:ext>
            </a:extLst>
          </p:cNvPr>
          <p:cNvSpPr>
            <a:spLocks noGrp="1"/>
          </p:cNvSpPr>
          <p:nvPr>
            <p:ph type="title"/>
          </p:nvPr>
        </p:nvSpPr>
        <p:spPr/>
        <p:txBody>
          <a:bodyPr/>
          <a:lstStyle/>
          <a:p>
            <a:r>
              <a:rPr lang="en-US" dirty="0"/>
              <a:t>Townhall Meeting Schedule</a:t>
            </a:r>
          </a:p>
        </p:txBody>
      </p:sp>
      <p:sp>
        <p:nvSpPr>
          <p:cNvPr id="3" name="Content Placeholder 2">
            <a:extLst>
              <a:ext uri="{FF2B5EF4-FFF2-40B4-BE49-F238E27FC236}">
                <a16:creationId xmlns:a16="http://schemas.microsoft.com/office/drawing/2014/main" id="{1348EA65-AFBC-4DAD-89CD-DDF2C2F2BB22}"/>
              </a:ext>
            </a:extLst>
          </p:cNvPr>
          <p:cNvSpPr>
            <a:spLocks noGrp="1"/>
          </p:cNvSpPr>
          <p:nvPr>
            <p:ph idx="1"/>
          </p:nvPr>
        </p:nvSpPr>
        <p:spPr>
          <a:xfrm>
            <a:off x="838200" y="1474839"/>
            <a:ext cx="10515600" cy="5181600"/>
          </a:xfrm>
        </p:spPr>
        <p:txBody>
          <a:bodyPr>
            <a:normAutofit fontScale="85000" lnSpcReduction="20000"/>
          </a:bodyPr>
          <a:lstStyle/>
          <a:p>
            <a:pPr marL="0" indent="0">
              <a:buNone/>
            </a:pPr>
            <a:r>
              <a:rPr lang="en-US" dirty="0"/>
              <a:t>September – North and North Central Idaho</a:t>
            </a:r>
          </a:p>
          <a:p>
            <a:pPr lvl="1"/>
            <a:r>
              <a:rPr lang="en-US" dirty="0"/>
              <a:t>PSA I: Monday, 23</a:t>
            </a:r>
            <a:r>
              <a:rPr lang="en-US" baseline="30000" dirty="0"/>
              <a:t>rd</a:t>
            </a:r>
            <a:r>
              <a:rPr lang="en-US" dirty="0"/>
              <a:t>: 11:00 – 3:00 </a:t>
            </a:r>
            <a:r>
              <a:rPr lang="en-US" dirty="0">
                <a:solidFill>
                  <a:srgbClr val="FFC000"/>
                </a:solidFill>
              </a:rPr>
              <a:t>Lake City Center (Coeur d’Alene, Idaho) </a:t>
            </a:r>
          </a:p>
          <a:p>
            <a:pPr lvl="1"/>
            <a:r>
              <a:rPr lang="en-US" dirty="0"/>
              <a:t>PSA I: Tuesday, 24</a:t>
            </a:r>
            <a:r>
              <a:rPr lang="en-US" baseline="30000" dirty="0"/>
              <a:t>th</a:t>
            </a:r>
            <a:r>
              <a:rPr lang="en-US" dirty="0"/>
              <a:t>: 10:30 – 3:00 </a:t>
            </a:r>
            <a:r>
              <a:rPr lang="en-US" dirty="0">
                <a:solidFill>
                  <a:srgbClr val="FFC000"/>
                </a:solidFill>
              </a:rPr>
              <a:t>Sandpoint Senior Center (Bonner City, Idaho)</a:t>
            </a:r>
          </a:p>
          <a:p>
            <a:pPr lvl="1"/>
            <a:r>
              <a:rPr lang="en-US" dirty="0"/>
              <a:t>PSA II: Thursday, 26</a:t>
            </a:r>
            <a:r>
              <a:rPr lang="en-US" baseline="30000" dirty="0"/>
              <a:t>th</a:t>
            </a:r>
            <a:r>
              <a:rPr lang="en-US" dirty="0"/>
              <a:t>: 11:00 – 3:00 </a:t>
            </a:r>
            <a:r>
              <a:rPr lang="en-US" dirty="0">
                <a:solidFill>
                  <a:srgbClr val="FFC000"/>
                </a:solidFill>
              </a:rPr>
              <a:t>Moscow Senior Center</a:t>
            </a:r>
          </a:p>
          <a:p>
            <a:pPr lvl="1"/>
            <a:r>
              <a:rPr lang="en-US" dirty="0"/>
              <a:t>PSA II: Friday, 27</a:t>
            </a:r>
            <a:r>
              <a:rPr lang="en-US" baseline="30000" dirty="0"/>
              <a:t>th</a:t>
            </a:r>
            <a:r>
              <a:rPr lang="en-US" dirty="0"/>
              <a:t>: 11:00 – 3:00 </a:t>
            </a:r>
            <a:r>
              <a:rPr lang="en-US" dirty="0">
                <a:solidFill>
                  <a:srgbClr val="FFC000"/>
                </a:solidFill>
              </a:rPr>
              <a:t>Grangeville Senior Center</a:t>
            </a:r>
          </a:p>
          <a:p>
            <a:pPr marL="457200" lvl="1" indent="0">
              <a:buNone/>
            </a:pPr>
            <a:endParaRPr lang="en-US" dirty="0">
              <a:solidFill>
                <a:srgbClr val="FFC000"/>
              </a:solidFill>
            </a:endParaRPr>
          </a:p>
          <a:p>
            <a:pPr marL="0" indent="0">
              <a:buNone/>
            </a:pPr>
            <a:r>
              <a:rPr lang="en-US" dirty="0"/>
              <a:t>October – Eastern and Southeastern Idaho</a:t>
            </a:r>
          </a:p>
          <a:p>
            <a:pPr lvl="1"/>
            <a:r>
              <a:rPr lang="en-US" dirty="0"/>
              <a:t>PSA VI: Monday, 21</a:t>
            </a:r>
            <a:r>
              <a:rPr lang="en-US" baseline="30000" dirty="0"/>
              <a:t>st</a:t>
            </a:r>
            <a:r>
              <a:rPr lang="en-US" dirty="0"/>
              <a:t>: 11:00 – 3:00 </a:t>
            </a:r>
            <a:r>
              <a:rPr lang="en-US" dirty="0">
                <a:solidFill>
                  <a:srgbClr val="FFC000"/>
                </a:solidFill>
              </a:rPr>
              <a:t>Idaho Falls Senior Center</a:t>
            </a:r>
          </a:p>
          <a:p>
            <a:pPr lvl="1"/>
            <a:r>
              <a:rPr lang="en-US" dirty="0"/>
              <a:t>PSA VI: Tuesday, 22</a:t>
            </a:r>
            <a:r>
              <a:rPr lang="en-US" baseline="30000" dirty="0"/>
              <a:t>nd</a:t>
            </a:r>
            <a:r>
              <a:rPr lang="en-US" dirty="0"/>
              <a:t>: 11:00 – 3:00 </a:t>
            </a:r>
            <a:r>
              <a:rPr lang="en-US" dirty="0" err="1">
                <a:solidFill>
                  <a:srgbClr val="FFC000"/>
                </a:solidFill>
              </a:rPr>
              <a:t>Ririe</a:t>
            </a:r>
            <a:r>
              <a:rPr lang="en-US" dirty="0">
                <a:solidFill>
                  <a:srgbClr val="FFC000"/>
                </a:solidFill>
              </a:rPr>
              <a:t> Senior Center</a:t>
            </a:r>
          </a:p>
          <a:p>
            <a:pPr lvl="1"/>
            <a:r>
              <a:rPr lang="en-US" dirty="0"/>
              <a:t>PSA V: Thursday, 24</a:t>
            </a:r>
            <a:r>
              <a:rPr lang="en-US" baseline="30000" dirty="0"/>
              <a:t>th</a:t>
            </a:r>
            <a:r>
              <a:rPr lang="en-US" dirty="0"/>
              <a:t>: 11:00 – 3:00 </a:t>
            </a:r>
            <a:r>
              <a:rPr lang="en-US" dirty="0">
                <a:solidFill>
                  <a:srgbClr val="FFC000"/>
                </a:solidFill>
              </a:rPr>
              <a:t>Curlew Senior Center (Stone, Idaho)</a:t>
            </a:r>
          </a:p>
          <a:p>
            <a:pPr lvl="1"/>
            <a:r>
              <a:rPr lang="en-US" dirty="0"/>
              <a:t>PSA V: Friday, 25</a:t>
            </a:r>
            <a:r>
              <a:rPr lang="en-US" baseline="30000" dirty="0"/>
              <a:t>th</a:t>
            </a:r>
            <a:r>
              <a:rPr lang="en-US" dirty="0"/>
              <a:t>: 11:00 – 3:00 </a:t>
            </a:r>
            <a:r>
              <a:rPr lang="en-US" dirty="0">
                <a:solidFill>
                  <a:srgbClr val="FFC000"/>
                </a:solidFill>
              </a:rPr>
              <a:t>Senior Activity Center (Pocatello, Idaho) </a:t>
            </a:r>
          </a:p>
          <a:p>
            <a:pPr lvl="1"/>
            <a:endParaRPr lang="en-US" dirty="0"/>
          </a:p>
          <a:p>
            <a:pPr marL="0" indent="0">
              <a:buNone/>
            </a:pPr>
            <a:r>
              <a:rPr lang="en-US" dirty="0"/>
              <a:t>November – Southcentral and Southwest Idaho</a:t>
            </a:r>
          </a:p>
          <a:p>
            <a:pPr lvl="1"/>
            <a:r>
              <a:rPr lang="en-US" dirty="0"/>
              <a:t>PSA IV: Monday, 4</a:t>
            </a:r>
            <a:r>
              <a:rPr lang="en-US" baseline="30000" dirty="0"/>
              <a:t>th</a:t>
            </a:r>
            <a:r>
              <a:rPr lang="en-US" dirty="0"/>
              <a:t>: 11:00 – 3:00 </a:t>
            </a:r>
            <a:r>
              <a:rPr lang="en-US" dirty="0">
                <a:solidFill>
                  <a:srgbClr val="FFC000"/>
                </a:solidFill>
              </a:rPr>
              <a:t>Twin Falls Senior Center</a:t>
            </a:r>
          </a:p>
          <a:p>
            <a:pPr lvl="1"/>
            <a:r>
              <a:rPr lang="en-US" dirty="0"/>
              <a:t>PSA IV: Tuesday, 5</a:t>
            </a:r>
            <a:r>
              <a:rPr lang="en-US" baseline="30000" dirty="0"/>
              <a:t>th</a:t>
            </a:r>
            <a:r>
              <a:rPr lang="en-US" dirty="0"/>
              <a:t>: 11:00 – 3:00 </a:t>
            </a:r>
            <a:r>
              <a:rPr lang="en-US" dirty="0">
                <a:solidFill>
                  <a:srgbClr val="FFC000"/>
                </a:solidFill>
              </a:rPr>
              <a:t>Burley Senior Center</a:t>
            </a:r>
          </a:p>
          <a:p>
            <a:pPr lvl="1"/>
            <a:r>
              <a:rPr lang="en-US" dirty="0"/>
              <a:t>PSA III: Monday, 18</a:t>
            </a:r>
            <a:r>
              <a:rPr lang="en-US" baseline="30000" dirty="0"/>
              <a:t>th</a:t>
            </a:r>
            <a:r>
              <a:rPr lang="en-US" dirty="0"/>
              <a:t>: 11:00 – 3:00 </a:t>
            </a:r>
            <a:r>
              <a:rPr lang="en-US" dirty="0">
                <a:solidFill>
                  <a:srgbClr val="FFC000"/>
                </a:solidFill>
              </a:rPr>
              <a:t>Nampa Senior Center</a:t>
            </a:r>
          </a:p>
          <a:p>
            <a:pPr lvl="1"/>
            <a:r>
              <a:rPr lang="en-US" dirty="0"/>
              <a:t>PSA III: Tuesday, 19</a:t>
            </a:r>
            <a:r>
              <a:rPr lang="en-US" baseline="30000" dirty="0"/>
              <a:t>th</a:t>
            </a:r>
            <a:r>
              <a:rPr lang="en-US" dirty="0"/>
              <a:t>: 11:00 – 3:00 </a:t>
            </a:r>
            <a:r>
              <a:rPr lang="en-US" dirty="0">
                <a:solidFill>
                  <a:srgbClr val="FFC000"/>
                </a:solidFill>
              </a:rPr>
              <a:t>Weiser Senior Center</a:t>
            </a:r>
          </a:p>
          <a:p>
            <a:pPr lvl="1"/>
            <a:endParaRPr lang="en-US" dirty="0"/>
          </a:p>
          <a:p>
            <a:pPr lvl="1"/>
            <a:endParaRPr lang="en-US" dirty="0"/>
          </a:p>
          <a:p>
            <a:pPr lvl="1"/>
            <a:endParaRPr lang="en-US" dirty="0"/>
          </a:p>
        </p:txBody>
      </p:sp>
      <p:pic>
        <p:nvPicPr>
          <p:cNvPr id="8" name="Picture 7">
            <a:extLst>
              <a:ext uri="{FF2B5EF4-FFF2-40B4-BE49-F238E27FC236}">
                <a16:creationId xmlns:a16="http://schemas.microsoft.com/office/drawing/2014/main" id="{380BD28D-41D1-477F-807E-5AA91274C5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27" y="1779179"/>
            <a:ext cx="472685" cy="295428"/>
          </a:xfrm>
          <a:prstGeom prst="rect">
            <a:avLst/>
          </a:prstGeom>
        </p:spPr>
      </p:pic>
      <p:pic>
        <p:nvPicPr>
          <p:cNvPr id="11" name="Picture 10">
            <a:extLst>
              <a:ext uri="{FF2B5EF4-FFF2-40B4-BE49-F238E27FC236}">
                <a16:creationId xmlns:a16="http://schemas.microsoft.com/office/drawing/2014/main" id="{BF650DC2-596D-4683-A001-464C52C8EF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10" y="2079062"/>
            <a:ext cx="472685" cy="295428"/>
          </a:xfrm>
          <a:prstGeom prst="rect">
            <a:avLst/>
          </a:prstGeom>
        </p:spPr>
      </p:pic>
      <p:pic>
        <p:nvPicPr>
          <p:cNvPr id="12" name="Picture 11">
            <a:extLst>
              <a:ext uri="{FF2B5EF4-FFF2-40B4-BE49-F238E27FC236}">
                <a16:creationId xmlns:a16="http://schemas.microsoft.com/office/drawing/2014/main" id="{7986B232-BCE9-4855-B9ED-E37F3A4832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30" y="2319950"/>
            <a:ext cx="472685" cy="295428"/>
          </a:xfrm>
          <a:prstGeom prst="rect">
            <a:avLst/>
          </a:prstGeom>
        </p:spPr>
      </p:pic>
      <p:pic>
        <p:nvPicPr>
          <p:cNvPr id="13" name="Picture 12">
            <a:extLst>
              <a:ext uri="{FF2B5EF4-FFF2-40B4-BE49-F238E27FC236}">
                <a16:creationId xmlns:a16="http://schemas.microsoft.com/office/drawing/2014/main" id="{E03BB44F-D787-46AE-8F1C-89B352699E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18" y="3514566"/>
            <a:ext cx="472685" cy="295428"/>
          </a:xfrm>
          <a:prstGeom prst="rect">
            <a:avLst/>
          </a:prstGeom>
        </p:spPr>
      </p:pic>
      <p:sp>
        <p:nvSpPr>
          <p:cNvPr id="14" name="Callout: Up Arrow 13">
            <a:extLst>
              <a:ext uri="{FF2B5EF4-FFF2-40B4-BE49-F238E27FC236}">
                <a16:creationId xmlns:a16="http://schemas.microsoft.com/office/drawing/2014/main" id="{52AB08BD-2ED6-4BEB-B676-6CFD205DB6F6}"/>
              </a:ext>
            </a:extLst>
          </p:cNvPr>
          <p:cNvSpPr/>
          <p:nvPr/>
        </p:nvSpPr>
        <p:spPr>
          <a:xfrm rot="5400000">
            <a:off x="932570" y="5984435"/>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651200F-3B57-4D57-92C2-7B7FD70238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38" y="3804616"/>
            <a:ext cx="472685" cy="295428"/>
          </a:xfrm>
          <a:prstGeom prst="rect">
            <a:avLst/>
          </a:prstGeom>
        </p:spPr>
      </p:pic>
      <p:pic>
        <p:nvPicPr>
          <p:cNvPr id="10" name="Picture 9">
            <a:extLst>
              <a:ext uri="{FF2B5EF4-FFF2-40B4-BE49-F238E27FC236}">
                <a16:creationId xmlns:a16="http://schemas.microsoft.com/office/drawing/2014/main" id="{E48DCFB9-7130-4BD2-9C1B-BEDD9F1FC9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13" y="2600167"/>
            <a:ext cx="472685" cy="295428"/>
          </a:xfrm>
          <a:prstGeom prst="rect">
            <a:avLst/>
          </a:prstGeom>
        </p:spPr>
      </p:pic>
      <p:pic>
        <p:nvPicPr>
          <p:cNvPr id="15" name="Picture 14">
            <a:extLst>
              <a:ext uri="{FF2B5EF4-FFF2-40B4-BE49-F238E27FC236}">
                <a16:creationId xmlns:a16="http://schemas.microsoft.com/office/drawing/2014/main" id="{BCF7DA77-6190-40A6-A1BA-13EE3CD1D0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26" y="4104496"/>
            <a:ext cx="472685" cy="295428"/>
          </a:xfrm>
          <a:prstGeom prst="rect">
            <a:avLst/>
          </a:prstGeom>
        </p:spPr>
      </p:pic>
      <p:pic>
        <p:nvPicPr>
          <p:cNvPr id="16" name="Picture 15">
            <a:extLst>
              <a:ext uri="{FF2B5EF4-FFF2-40B4-BE49-F238E27FC236}">
                <a16:creationId xmlns:a16="http://schemas.microsoft.com/office/drawing/2014/main" id="{73109551-A9F0-4D7E-93D4-EBF908A0B7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46" y="4394544"/>
            <a:ext cx="472685" cy="295428"/>
          </a:xfrm>
          <a:prstGeom prst="rect">
            <a:avLst/>
          </a:prstGeom>
        </p:spPr>
      </p:pic>
      <p:pic>
        <p:nvPicPr>
          <p:cNvPr id="17" name="Picture 16">
            <a:extLst>
              <a:ext uri="{FF2B5EF4-FFF2-40B4-BE49-F238E27FC236}">
                <a16:creationId xmlns:a16="http://schemas.microsoft.com/office/drawing/2014/main" id="{9DF7828F-AB9A-41FF-85B2-86EAA54097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82466" y="5294194"/>
            <a:ext cx="472685" cy="295428"/>
          </a:xfrm>
          <a:prstGeom prst="rect">
            <a:avLst/>
          </a:prstGeom>
        </p:spPr>
      </p:pic>
      <p:pic>
        <p:nvPicPr>
          <p:cNvPr id="18" name="Picture 17">
            <a:extLst>
              <a:ext uri="{FF2B5EF4-FFF2-40B4-BE49-F238E27FC236}">
                <a16:creationId xmlns:a16="http://schemas.microsoft.com/office/drawing/2014/main" id="{4FD28127-7B3C-4617-8F41-35FDDA7F9F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87383" y="5584242"/>
            <a:ext cx="472685" cy="295428"/>
          </a:xfrm>
          <a:prstGeom prst="rect">
            <a:avLst/>
          </a:prstGeom>
        </p:spPr>
      </p:pic>
    </p:spTree>
    <p:extLst>
      <p:ext uri="{BB962C8B-B14F-4D97-AF65-F5344CB8AC3E}">
        <p14:creationId xmlns:p14="http://schemas.microsoft.com/office/powerpoint/2010/main" val="45242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bittner\AppData\Local\Microsoft\Windows\Temporary Internet Files\Content.IE5\DB1WRKOP\women_exercis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3612" y="146574"/>
            <a:ext cx="1850087" cy="21066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6634" y="290898"/>
            <a:ext cx="9910117" cy="1246726"/>
          </a:xfrm>
        </p:spPr>
        <p:txBody>
          <a:bodyPr>
            <a:normAutofit/>
          </a:bodyPr>
          <a:lstStyle/>
          <a:p>
            <a:r>
              <a:rPr lang="en-US" dirty="0"/>
              <a:t>Disease Prevention and Health Promotions</a:t>
            </a:r>
            <a:br>
              <a:rPr lang="en-US" dirty="0"/>
            </a:br>
            <a:r>
              <a:rPr lang="en-US" sz="3600" dirty="0"/>
              <a:t>Keeping the body strong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3557702"/>
              </p:ext>
            </p:extLst>
          </p:nvPr>
        </p:nvGraphicFramePr>
        <p:xfrm>
          <a:off x="345162" y="2847236"/>
          <a:ext cx="8001000" cy="3719865"/>
        </p:xfrm>
        <a:graphic>
          <a:graphicData uri="http://schemas.openxmlformats.org/drawingml/2006/table">
            <a:tbl>
              <a:tblPr firstRow="1" firstCol="1" bandRow="1"/>
              <a:tblGrid>
                <a:gridCol w="4767612">
                  <a:extLst>
                    <a:ext uri="{9D8B030D-6E8A-4147-A177-3AD203B41FA5}">
                      <a16:colId xmlns:a16="http://schemas.microsoft.com/office/drawing/2014/main" val="20000"/>
                    </a:ext>
                  </a:extLst>
                </a:gridCol>
                <a:gridCol w="3233388">
                  <a:extLst>
                    <a:ext uri="{9D8B030D-6E8A-4147-A177-3AD203B41FA5}">
                      <a16:colId xmlns:a16="http://schemas.microsoft.com/office/drawing/2014/main" val="20001"/>
                    </a:ext>
                  </a:extLst>
                </a:gridCol>
              </a:tblGrid>
              <a:tr h="427741">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92124">
                <a:tc>
                  <a:txBody>
                    <a:bodyPr/>
                    <a:lstStyle/>
                    <a:p>
                      <a:pPr marL="0" marR="0">
                        <a:lnSpc>
                          <a:spcPct val="115000"/>
                        </a:lnSpc>
                        <a:spcBef>
                          <a:spcPts val="0"/>
                        </a:spcBef>
                        <a:spcAft>
                          <a:spcPts val="0"/>
                        </a:spcAft>
                      </a:pPr>
                      <a:r>
                        <a:rPr lang="en-US" sz="1800" b="0" i="0" kern="1200" dirty="0">
                          <a:solidFill>
                            <a:schemeClr val="tx1"/>
                          </a:solidFill>
                          <a:effectLst/>
                          <a:latin typeface="+mn-lt"/>
                          <a:ea typeface="+mn-ea"/>
                          <a:cs typeface="+mn-cs"/>
                        </a:rPr>
                        <a:t>Workshops available that can provide us with the tools to:</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Build our own support network</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Learn relaxation and strategies to deal with pain, fatigue, and frustration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Discover how healthy eating can improve your condition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Create an exercise program that works for you</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Understand new treatment choices</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Communicate effectively with our doctors and families about our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0" marR="0">
                        <a:lnSpc>
                          <a:spcPct val="100000"/>
                        </a:lnSpc>
                        <a:spcBef>
                          <a:spcPts val="0"/>
                        </a:spcBef>
                        <a:spcAft>
                          <a:spcPts val="0"/>
                        </a:spcAft>
                      </a:pPr>
                      <a:r>
                        <a:rPr lang="en-US" sz="1800" b="1" u="sng" kern="1200" dirty="0">
                          <a:solidFill>
                            <a:schemeClr val="tx2"/>
                          </a:solidFill>
                          <a:effectLst/>
                          <a:latin typeface="+mn-lt"/>
                          <a:ea typeface="+mn-ea"/>
                          <a:cs typeface="+mn-cs"/>
                        </a:rPr>
                        <a:t>Expenditures: $33,097</a:t>
                      </a:r>
                    </a:p>
                    <a:p>
                      <a:pPr marL="0" marR="0">
                        <a:lnSpc>
                          <a:spcPct val="115000"/>
                        </a:lnSpc>
                        <a:spcBef>
                          <a:spcPts val="0"/>
                        </a:spcBef>
                        <a:spcAft>
                          <a:spcPts val="0"/>
                        </a:spcAft>
                      </a:pPr>
                      <a:r>
                        <a:rPr lang="en-US" sz="1800" kern="1200" dirty="0">
                          <a:solidFill>
                            <a:schemeClr val="tx1"/>
                          </a:solidFill>
                          <a:effectLst/>
                          <a:latin typeface="+mn-lt"/>
                          <a:ea typeface="+mn-ea"/>
                          <a:cs typeface="+mn-cs"/>
                        </a:rPr>
                        <a:t>Diabetes Self-Mgmt.</a:t>
                      </a:r>
                    </a:p>
                    <a:p>
                      <a:pPr marL="285750" marR="0" indent="-285750">
                        <a:lnSpc>
                          <a:spcPct val="115000"/>
                        </a:lnSpc>
                        <a:spcBef>
                          <a:spcPts val="0"/>
                        </a:spcBef>
                        <a:spcAft>
                          <a:spcPts val="0"/>
                        </a:spcAft>
                        <a:buFont typeface="Arial" panose="020B0604020202020204" pitchFamily="34" charset="0"/>
                        <a:buChar char="•"/>
                      </a:pPr>
                      <a:r>
                        <a:rPr lang="en-US" sz="1800" b="0" i="0" kern="1200" dirty="0">
                          <a:solidFill>
                            <a:schemeClr val="tx1"/>
                          </a:solidFill>
                          <a:effectLst/>
                          <a:latin typeface="+mn-lt"/>
                          <a:ea typeface="+mn-ea"/>
                          <a:cs typeface="+mn-cs"/>
                        </a:rPr>
                        <a:t>provide older adults and adults with disabilities with education and tools to help them better manage diabetes</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5825241"/>
              </p:ext>
            </p:extLst>
          </p:nvPr>
        </p:nvGraphicFramePr>
        <p:xfrm>
          <a:off x="1872652" y="1926723"/>
          <a:ext cx="4800600" cy="82962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10574">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DC7CDF22-2CB8-4D7F-8292-1B75941FCCDC}"/>
              </a:ext>
            </a:extLst>
          </p:cNvPr>
          <p:cNvSpPr/>
          <p:nvPr/>
        </p:nvSpPr>
        <p:spPr>
          <a:xfrm>
            <a:off x="8514734" y="3246069"/>
            <a:ext cx="3508965" cy="2338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Expenditures: $89,835</a:t>
            </a:r>
          </a:p>
          <a:p>
            <a:r>
              <a:rPr lang="en-US" dirty="0">
                <a:solidFill>
                  <a:schemeClr val="tx1"/>
                </a:solidFill>
              </a:rPr>
              <a:t>Statewide Programs</a:t>
            </a:r>
          </a:p>
          <a:p>
            <a:r>
              <a:rPr lang="en-US" dirty="0">
                <a:solidFill>
                  <a:schemeClr val="tx1"/>
                </a:solidFill>
              </a:rPr>
              <a:t>AAA 1: Care Transitions</a:t>
            </a:r>
          </a:p>
          <a:p>
            <a:r>
              <a:rPr lang="en-US" dirty="0">
                <a:solidFill>
                  <a:schemeClr val="tx1"/>
                </a:solidFill>
              </a:rPr>
              <a:t>AAA 2: Chronic Disease Self-Mgmt.</a:t>
            </a:r>
          </a:p>
          <a:p>
            <a:r>
              <a:rPr lang="en-US" dirty="0">
                <a:solidFill>
                  <a:schemeClr val="tx1"/>
                </a:solidFill>
              </a:rPr>
              <a:t>AAA 3: Diabetes Self-Mgmt.</a:t>
            </a:r>
          </a:p>
          <a:p>
            <a:r>
              <a:rPr lang="en-US" dirty="0">
                <a:solidFill>
                  <a:schemeClr val="tx1"/>
                </a:solidFill>
              </a:rPr>
              <a:t>AAA 4: Over 60 and Getting Fit</a:t>
            </a:r>
          </a:p>
          <a:p>
            <a:r>
              <a:rPr lang="en-US" dirty="0">
                <a:solidFill>
                  <a:schemeClr val="tx1"/>
                </a:solidFill>
              </a:rPr>
              <a:t>AAA 5: Diabetes Self-Mgmt.</a:t>
            </a:r>
          </a:p>
          <a:p>
            <a:r>
              <a:rPr lang="en-US" dirty="0">
                <a:solidFill>
                  <a:schemeClr val="tx1"/>
                </a:solidFill>
              </a:rPr>
              <a:t>AAA 6: Chronic Disease Self-Mgmt.</a:t>
            </a:r>
          </a:p>
        </p:txBody>
      </p:sp>
      <p:grpSp>
        <p:nvGrpSpPr>
          <p:cNvPr id="9" name="Group 8">
            <a:extLst>
              <a:ext uri="{FF2B5EF4-FFF2-40B4-BE49-F238E27FC236}">
                <a16:creationId xmlns:a16="http://schemas.microsoft.com/office/drawing/2014/main" id="{5C32C2B3-B9FF-446F-B317-EB3B232AC3B3}"/>
              </a:ext>
            </a:extLst>
          </p:cNvPr>
          <p:cNvGrpSpPr/>
          <p:nvPr/>
        </p:nvGrpSpPr>
        <p:grpSpPr>
          <a:xfrm>
            <a:off x="357691" y="1626112"/>
            <a:ext cx="1133342" cy="1107584"/>
            <a:chOff x="759853" y="3387841"/>
            <a:chExt cx="1133341" cy="1107584"/>
          </a:xfrm>
        </p:grpSpPr>
        <p:sp>
          <p:nvSpPr>
            <p:cNvPr id="10" name="Oval 9">
              <a:extLst>
                <a:ext uri="{FF2B5EF4-FFF2-40B4-BE49-F238E27FC236}">
                  <a16:creationId xmlns:a16="http://schemas.microsoft.com/office/drawing/2014/main" id="{9D4C1533-A833-4B80-9011-09208C5FD6C1}"/>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64638CB1-C5F2-4FA8-B1D0-9EE21DE3FA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8E50332A-1196-4D0D-8727-67DDBBC4D947}"/>
              </a:ext>
            </a:extLst>
          </p:cNvPr>
          <p:cNvSpPr txBox="1">
            <a:spLocks/>
          </p:cNvSpPr>
          <p:nvPr/>
        </p:nvSpPr>
        <p:spPr>
          <a:xfrm>
            <a:off x="5139227" y="1046057"/>
            <a:ext cx="4612928" cy="47688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3" name="Rectangle 12">
            <a:extLst>
              <a:ext uri="{FF2B5EF4-FFF2-40B4-BE49-F238E27FC236}">
                <a16:creationId xmlns:a16="http://schemas.microsoft.com/office/drawing/2014/main" id="{FC6FF375-FCDA-416D-BA09-E66F73B255AB}"/>
              </a:ext>
            </a:extLst>
          </p:cNvPr>
          <p:cNvSpPr/>
          <p:nvPr/>
        </p:nvSpPr>
        <p:spPr>
          <a:xfrm>
            <a:off x="1906266" y="19438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ED274E73-39E4-4B9C-9FA1-A87184F282B5}"/>
              </a:ext>
            </a:extLst>
          </p:cNvPr>
          <p:cNvSpPr/>
          <p:nvPr/>
        </p:nvSpPr>
        <p:spPr>
          <a:xfrm>
            <a:off x="384192" y="28854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3D5C0FD-86E1-41A1-8C6B-B8AAE2733CFD}"/>
              </a:ext>
            </a:extLst>
          </p:cNvPr>
          <p:cNvSpPr/>
          <p:nvPr/>
        </p:nvSpPr>
        <p:spPr>
          <a:xfrm>
            <a:off x="5139227" y="28854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A681300E-96BD-4750-9AFB-BD78AD97CE7E}"/>
              </a:ext>
            </a:extLst>
          </p:cNvPr>
          <p:cNvSpPr/>
          <p:nvPr/>
        </p:nvSpPr>
        <p:spPr>
          <a:xfrm>
            <a:off x="8637061" y="2846854"/>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Programs</a:t>
            </a:r>
          </a:p>
        </p:txBody>
      </p:sp>
      <p:sp>
        <p:nvSpPr>
          <p:cNvPr id="16" name="Rectangle 15">
            <a:extLst>
              <a:ext uri="{FF2B5EF4-FFF2-40B4-BE49-F238E27FC236}">
                <a16:creationId xmlns:a16="http://schemas.microsoft.com/office/drawing/2014/main" id="{840F3D09-37DF-48A5-9FBE-EEC01597F0D8}"/>
              </a:ext>
            </a:extLst>
          </p:cNvPr>
          <p:cNvSpPr/>
          <p:nvPr/>
        </p:nvSpPr>
        <p:spPr>
          <a:xfrm>
            <a:off x="8666557" y="288766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4602B7A7-394E-450C-88AF-317227CA6F76}"/>
              </a:ext>
            </a:extLst>
          </p:cNvPr>
          <p:cNvSpPr/>
          <p:nvPr/>
        </p:nvSpPr>
        <p:spPr>
          <a:xfrm>
            <a:off x="8514734" y="5979672"/>
            <a:ext cx="3508965"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17" name="Rectangle 16">
            <a:extLst>
              <a:ext uri="{FF2B5EF4-FFF2-40B4-BE49-F238E27FC236}">
                <a16:creationId xmlns:a16="http://schemas.microsoft.com/office/drawing/2014/main" id="{0BB0326D-5057-4558-9665-4F9EED4711D7}"/>
              </a:ext>
            </a:extLst>
          </p:cNvPr>
          <p:cNvSpPr/>
          <p:nvPr/>
        </p:nvSpPr>
        <p:spPr>
          <a:xfrm>
            <a:off x="8535653" y="599703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6482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654" y="127016"/>
            <a:ext cx="9522542" cy="1325562"/>
          </a:xfrm>
        </p:spPr>
        <p:txBody>
          <a:bodyPr>
            <a:normAutofit/>
          </a:bodyPr>
          <a:lstStyle/>
          <a:p>
            <a:r>
              <a:rPr lang="en-US" dirty="0"/>
              <a:t>Planning &amp; Coordination</a:t>
            </a:r>
            <a:br>
              <a:rPr lang="en-US" dirty="0"/>
            </a:br>
            <a:r>
              <a:rPr lang="en-US" sz="3600" dirty="0"/>
              <a:t>Identifying needs, creating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6514705"/>
              </p:ext>
            </p:extLst>
          </p:nvPr>
        </p:nvGraphicFramePr>
        <p:xfrm>
          <a:off x="562893" y="2794825"/>
          <a:ext cx="9623326" cy="3756196"/>
        </p:xfrm>
        <a:graphic>
          <a:graphicData uri="http://schemas.openxmlformats.org/drawingml/2006/table">
            <a:tbl>
              <a:tblPr firstRow="1" firstCol="1" bandRow="1"/>
              <a:tblGrid>
                <a:gridCol w="3118541">
                  <a:extLst>
                    <a:ext uri="{9D8B030D-6E8A-4147-A177-3AD203B41FA5}">
                      <a16:colId xmlns:a16="http://schemas.microsoft.com/office/drawing/2014/main" val="20000"/>
                    </a:ext>
                  </a:extLst>
                </a:gridCol>
                <a:gridCol w="6504785">
                  <a:extLst>
                    <a:ext uri="{9D8B030D-6E8A-4147-A177-3AD203B41FA5}">
                      <a16:colId xmlns:a16="http://schemas.microsoft.com/office/drawing/2014/main" val="20001"/>
                    </a:ext>
                  </a:extLst>
                </a:gridCol>
              </a:tblGrid>
              <a:tr h="34166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4527">
                <a:tc>
                  <a:txBody>
                    <a:bodyPr/>
                    <a:lstStyle/>
                    <a:p>
                      <a:pPr marL="0" marR="0">
                        <a:lnSpc>
                          <a:spcPct val="115000"/>
                        </a:lnSpc>
                        <a:spcBef>
                          <a:spcPts val="0"/>
                        </a:spcBef>
                        <a:spcAft>
                          <a:spcPts val="0"/>
                        </a:spcAft>
                      </a:pPr>
                      <a:r>
                        <a:rPr lang="en-US" sz="1600" kern="1200" dirty="0">
                          <a:solidFill>
                            <a:schemeClr val="tx1"/>
                          </a:solidFill>
                          <a:effectLst/>
                          <a:latin typeface="+mn-lt"/>
                          <a:ea typeface="+mn-ea"/>
                          <a:cs typeface="+mn-cs"/>
                        </a:rPr>
                        <a:t>Enhance service to the most at risk population:</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At Risk of institutional placement</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economic need</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social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u="sng" kern="1200" dirty="0">
                          <a:solidFill>
                            <a:schemeClr val="tx2"/>
                          </a:solidFill>
                          <a:effectLst/>
                          <a:latin typeface="+mn-lt"/>
                          <a:ea typeface="+mn-ea"/>
                          <a:cs typeface="+mn-cs"/>
                        </a:rPr>
                        <a:t>Southwest Idaho: AAA 3</a:t>
                      </a:r>
                    </a:p>
                    <a:p>
                      <a:pPr marL="0" marR="0">
                        <a:lnSpc>
                          <a:spcPct val="100000"/>
                        </a:lnSpc>
                        <a:spcBef>
                          <a:spcPts val="0"/>
                        </a:spcBef>
                        <a:spcAft>
                          <a:spcPts val="0"/>
                        </a:spcAft>
                      </a:pPr>
                      <a:r>
                        <a:rPr lang="en-US" sz="1600" b="1" u="sng" kern="1200" dirty="0">
                          <a:solidFill>
                            <a:schemeClr val="tx2"/>
                          </a:solidFill>
                          <a:effectLst/>
                          <a:latin typeface="+mn-lt"/>
                          <a:ea typeface="+mn-ea"/>
                          <a:cs typeface="+mn-cs"/>
                        </a:rPr>
                        <a:t>Expenditures: $11,190</a:t>
                      </a:r>
                    </a:p>
                    <a:p>
                      <a:pPr marL="0" marR="0">
                        <a:lnSpc>
                          <a:spcPct val="100000"/>
                        </a:lnSpc>
                        <a:spcBef>
                          <a:spcPts val="0"/>
                        </a:spcBef>
                        <a:spcAft>
                          <a:spcPts val="0"/>
                        </a:spcAft>
                      </a:pPr>
                      <a:r>
                        <a:rPr lang="en-US" sz="1600" b="1" u="sng" kern="1200" dirty="0">
                          <a:solidFill>
                            <a:schemeClr val="tx2"/>
                          </a:solidFill>
                          <a:effectLst/>
                          <a:latin typeface="+mn-lt"/>
                          <a:ea typeface="+mn-ea"/>
                          <a:cs typeface="+mn-cs"/>
                        </a:rPr>
                        <a:t>Senior Population: 153,193 = $0.07 for planning &amp; coordination</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Participate and continue to serve on the Idaho Adult Protection Governance Committee</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Implement caregiver of children program</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Pursuit partnerships and grants with Critical Access Hospitals</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Participate and serve on the Treasure Valley Care Coalition to collaborate with medical providers</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Work with the Idaho Hunger Task Force to promote and participate in the Idaho Hunger Summit Senior 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73515504"/>
              </p:ext>
            </p:extLst>
          </p:nvPr>
        </p:nvGraphicFramePr>
        <p:xfrm>
          <a:off x="1789765" y="1472643"/>
          <a:ext cx="6668729" cy="1263745"/>
        </p:xfrm>
        <a:graphic>
          <a:graphicData uri="http://schemas.openxmlformats.org/drawingml/2006/table">
            <a:tbl>
              <a:tblPr firstRow="1" firstCol="1" bandRow="1"/>
              <a:tblGrid>
                <a:gridCol w="6668729">
                  <a:extLst>
                    <a:ext uri="{9D8B030D-6E8A-4147-A177-3AD203B41FA5}">
                      <a16:colId xmlns:a16="http://schemas.microsoft.com/office/drawing/2014/main" val="20000"/>
                    </a:ext>
                  </a:extLst>
                </a:gridCol>
              </a:tblGrid>
              <a:tr h="26440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6819">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AAA must first spend administration funds </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Additional 2% of total budget is allowed to plan and develop service enhancement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15388999-42A6-4B66-B96F-C37068F07525}"/>
              </a:ext>
            </a:extLst>
          </p:cNvPr>
          <p:cNvSpPr/>
          <p:nvPr/>
        </p:nvSpPr>
        <p:spPr>
          <a:xfrm>
            <a:off x="8662220" y="1374323"/>
            <a:ext cx="3292516" cy="995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Expenditures: $98,164 </a:t>
            </a:r>
          </a:p>
          <a:p>
            <a:pPr marL="285750" indent="-285750">
              <a:buFont typeface="Arial" panose="020B0604020202020204" pitchFamily="34" charset="0"/>
              <a:buChar char="•"/>
            </a:pPr>
            <a:r>
              <a:rPr lang="en-US" dirty="0"/>
              <a:t>Senior Population: 354,386</a:t>
            </a:r>
          </a:p>
          <a:p>
            <a:pPr marL="285750" indent="-285750">
              <a:buFont typeface="Arial" panose="020B0604020202020204" pitchFamily="34" charset="0"/>
              <a:buChar char="•"/>
            </a:pPr>
            <a:r>
              <a:rPr lang="en-US" dirty="0"/>
              <a:t>Average planning cost: $0.28</a:t>
            </a:r>
          </a:p>
        </p:txBody>
      </p:sp>
      <p:grpSp>
        <p:nvGrpSpPr>
          <p:cNvPr id="9" name="Group 8">
            <a:extLst>
              <a:ext uri="{FF2B5EF4-FFF2-40B4-BE49-F238E27FC236}">
                <a16:creationId xmlns:a16="http://schemas.microsoft.com/office/drawing/2014/main" id="{D028816C-BA79-4832-94F5-19BFC152F6E0}"/>
              </a:ext>
            </a:extLst>
          </p:cNvPr>
          <p:cNvGrpSpPr/>
          <p:nvPr/>
        </p:nvGrpSpPr>
        <p:grpSpPr>
          <a:xfrm>
            <a:off x="292927" y="1621450"/>
            <a:ext cx="1133342" cy="1107584"/>
            <a:chOff x="759853" y="3387841"/>
            <a:chExt cx="1133341" cy="1107584"/>
          </a:xfrm>
        </p:grpSpPr>
        <p:sp>
          <p:nvSpPr>
            <p:cNvPr id="10" name="Oval 9">
              <a:extLst>
                <a:ext uri="{FF2B5EF4-FFF2-40B4-BE49-F238E27FC236}">
                  <a16:creationId xmlns:a16="http://schemas.microsoft.com/office/drawing/2014/main" id="{21C7070C-FFCC-49B5-ACF8-F063A9DD44C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6BCFC24-017D-4526-945B-039831367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4FE4A442-7272-4F1F-B04A-F0361C80D48B}"/>
              </a:ext>
            </a:extLst>
          </p:cNvPr>
          <p:cNvSpPr txBox="1">
            <a:spLocks/>
          </p:cNvSpPr>
          <p:nvPr/>
        </p:nvSpPr>
        <p:spPr>
          <a:xfrm>
            <a:off x="6745407" y="356920"/>
            <a:ext cx="5156552" cy="42042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66283A01-A63B-4859-8E3D-C6C3DC634D21}"/>
              </a:ext>
            </a:extLst>
          </p:cNvPr>
          <p:cNvSpPr/>
          <p:nvPr/>
        </p:nvSpPr>
        <p:spPr>
          <a:xfrm>
            <a:off x="1826338" y="149234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BAB03EFC-C600-4AFA-9130-73073BC0C231}"/>
              </a:ext>
            </a:extLst>
          </p:cNvPr>
          <p:cNvSpPr/>
          <p:nvPr/>
        </p:nvSpPr>
        <p:spPr>
          <a:xfrm>
            <a:off x="597790" y="282095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AA580CE-4876-4E0D-AE90-E6FF380091C3}"/>
              </a:ext>
            </a:extLst>
          </p:cNvPr>
          <p:cNvSpPr/>
          <p:nvPr/>
        </p:nvSpPr>
        <p:spPr>
          <a:xfrm>
            <a:off x="3707308" y="28164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pic>
        <p:nvPicPr>
          <p:cNvPr id="7" name="Picture 6">
            <a:extLst>
              <a:ext uri="{FF2B5EF4-FFF2-40B4-BE49-F238E27FC236}">
                <a16:creationId xmlns:a16="http://schemas.microsoft.com/office/drawing/2014/main" id="{650DF965-6491-467E-883C-9E4348B27C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260874" y="3758260"/>
            <a:ext cx="1641085" cy="1641085"/>
          </a:xfrm>
          <a:prstGeom prst="rect">
            <a:avLst/>
          </a:prstGeom>
        </p:spPr>
      </p:pic>
      <p:sp>
        <p:nvSpPr>
          <p:cNvPr id="20" name="Rectangle 19">
            <a:extLst>
              <a:ext uri="{FF2B5EF4-FFF2-40B4-BE49-F238E27FC236}">
                <a16:creationId xmlns:a16="http://schemas.microsoft.com/office/drawing/2014/main" id="{06B69206-2774-4780-9B59-DABE6A87D907}"/>
              </a:ext>
            </a:extLst>
          </p:cNvPr>
          <p:cNvSpPr/>
          <p:nvPr/>
        </p:nvSpPr>
        <p:spPr>
          <a:xfrm>
            <a:off x="9046267" y="965597"/>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6" name="Rectangle 15">
            <a:extLst>
              <a:ext uri="{FF2B5EF4-FFF2-40B4-BE49-F238E27FC236}">
                <a16:creationId xmlns:a16="http://schemas.microsoft.com/office/drawing/2014/main" id="{82B407C3-E767-43C9-A57D-C024E0C731F6}"/>
              </a:ext>
            </a:extLst>
          </p:cNvPr>
          <p:cNvSpPr/>
          <p:nvPr/>
        </p:nvSpPr>
        <p:spPr>
          <a:xfrm>
            <a:off x="9075995" y="995909"/>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1" name="Rectangle 20">
            <a:extLst>
              <a:ext uri="{FF2B5EF4-FFF2-40B4-BE49-F238E27FC236}">
                <a16:creationId xmlns:a16="http://schemas.microsoft.com/office/drawing/2014/main" id="{E58BCE31-99A7-46BE-85EE-FE494E45459F}"/>
              </a:ext>
            </a:extLst>
          </p:cNvPr>
          <p:cNvSpPr/>
          <p:nvPr/>
        </p:nvSpPr>
        <p:spPr>
          <a:xfrm>
            <a:off x="592388" y="5879690"/>
            <a:ext cx="3065211" cy="62704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2" name="Rectangle 21">
            <a:extLst>
              <a:ext uri="{FF2B5EF4-FFF2-40B4-BE49-F238E27FC236}">
                <a16:creationId xmlns:a16="http://schemas.microsoft.com/office/drawing/2014/main" id="{2C55D389-556C-485F-A81B-7BBA67580BCC}"/>
              </a:ext>
            </a:extLst>
          </p:cNvPr>
          <p:cNvSpPr/>
          <p:nvPr/>
        </p:nvSpPr>
        <p:spPr>
          <a:xfrm>
            <a:off x="602219" y="588952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515332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M4PDR282\progetto-legalità[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087" y="274638"/>
            <a:ext cx="1898851" cy="1706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5974" y="274638"/>
            <a:ext cx="9974826" cy="1325562"/>
          </a:xfrm>
        </p:spPr>
        <p:txBody>
          <a:bodyPr>
            <a:normAutofit/>
          </a:bodyPr>
          <a:lstStyle/>
          <a:p>
            <a:r>
              <a:rPr lang="en-US" dirty="0"/>
              <a:t>Elder Rights/Legal Assistance Developer </a:t>
            </a:r>
            <a:r>
              <a:rPr lang="en-US" sz="3200" dirty="0"/>
              <a:t>Improving access and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1623855"/>
              </p:ext>
            </p:extLst>
          </p:nvPr>
        </p:nvGraphicFramePr>
        <p:xfrm>
          <a:off x="310615" y="3212993"/>
          <a:ext cx="8449927" cy="3459113"/>
        </p:xfrm>
        <a:graphic>
          <a:graphicData uri="http://schemas.openxmlformats.org/drawingml/2006/table">
            <a:tbl>
              <a:tblPr firstRow="1" firstCol="1" bandRow="1"/>
              <a:tblGrid>
                <a:gridCol w="2361744">
                  <a:extLst>
                    <a:ext uri="{9D8B030D-6E8A-4147-A177-3AD203B41FA5}">
                      <a16:colId xmlns:a16="http://schemas.microsoft.com/office/drawing/2014/main" val="20000"/>
                    </a:ext>
                  </a:extLst>
                </a:gridCol>
                <a:gridCol w="6088183">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Delivery-Idaho Commission on 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63027">
                <a:tc>
                  <a:txBody>
                    <a:bodyPr/>
                    <a:lstStyle/>
                    <a:p>
                      <a:pPr marL="0" marR="0">
                        <a:lnSpc>
                          <a:spcPct val="115000"/>
                        </a:lnSpc>
                        <a:spcBef>
                          <a:spcPts val="0"/>
                        </a:spcBef>
                        <a:spcAft>
                          <a:spcPts val="0"/>
                        </a:spcAft>
                      </a:pPr>
                      <a:r>
                        <a:rPr lang="en-US" sz="1600" dirty="0">
                          <a:effectLst/>
                          <a:latin typeface="Calibri"/>
                          <a:ea typeface="Calibri"/>
                          <a:cs typeface="Times New Roman"/>
                        </a:rPr>
                        <a:t>To develop and implement improvements to legal service delivery for seniors in Idaho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Expenditures: $21,590</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Completed initial environmental scan</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Utilized federal and state stakeholder group</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Standardized data collection process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Identified new service delivery model</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Entered into an agreement with state Idaho Legal Aid office</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Collaborated on successful Legal Assistance grant</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a:lnSpc>
                          <a:spcPct val="115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3708680"/>
              </p:ext>
            </p:extLst>
          </p:nvPr>
        </p:nvGraphicFramePr>
        <p:xfrm>
          <a:off x="1585552" y="1970325"/>
          <a:ext cx="4800600" cy="989365"/>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7371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243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Statewide Plan Compliance </a:t>
                      </a:r>
                    </a:p>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D6095EF1-DD76-4753-8087-EE60F838A0EA}"/>
              </a:ext>
            </a:extLst>
          </p:cNvPr>
          <p:cNvSpPr/>
          <p:nvPr/>
        </p:nvSpPr>
        <p:spPr>
          <a:xfrm>
            <a:off x="8925296" y="2580247"/>
            <a:ext cx="3080545" cy="31322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Access to Legal Assistance</a:t>
            </a:r>
          </a:p>
          <a:p>
            <a:pPr marL="285750" indent="-285750">
              <a:buFontTx/>
              <a:buChar char="-"/>
            </a:pPr>
            <a:r>
              <a:rPr lang="en-US" dirty="0">
                <a:solidFill>
                  <a:schemeClr val="tx1"/>
                </a:solidFill>
              </a:rPr>
              <a:t>Six Area Agencies on Aging</a:t>
            </a:r>
          </a:p>
          <a:p>
            <a:pPr marL="285750" indent="-285750">
              <a:buFontTx/>
              <a:buChar char="-"/>
            </a:pPr>
            <a:r>
              <a:rPr lang="en-US" dirty="0">
                <a:solidFill>
                  <a:schemeClr val="tx1"/>
                </a:solidFill>
              </a:rPr>
              <a:t>Six Idaho Legal Aid Local Officers and one main office</a:t>
            </a:r>
          </a:p>
          <a:p>
            <a:r>
              <a:rPr lang="en-US" dirty="0">
                <a:solidFill>
                  <a:schemeClr val="bg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sp>
        <p:nvSpPr>
          <p:cNvPr id="14" name="Title 1">
            <a:extLst>
              <a:ext uri="{FF2B5EF4-FFF2-40B4-BE49-F238E27FC236}">
                <a16:creationId xmlns:a16="http://schemas.microsoft.com/office/drawing/2014/main" id="{7A11E3A8-0A6B-4915-B16C-E4663D10BEF2}"/>
              </a:ext>
            </a:extLst>
          </p:cNvPr>
          <p:cNvSpPr txBox="1">
            <a:spLocks/>
          </p:cNvSpPr>
          <p:nvPr/>
        </p:nvSpPr>
        <p:spPr>
          <a:xfrm>
            <a:off x="6706499" y="1334405"/>
            <a:ext cx="2053268" cy="1407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chemeClr val="accent5">
                    <a:lumMod val="40000"/>
                    <a:lumOff val="60000"/>
                  </a:schemeClr>
                </a:solidFill>
              </a:rPr>
              <a:t>Helping Seniors </a:t>
            </a:r>
          </a:p>
          <a:p>
            <a:pPr algn="ctr"/>
            <a:r>
              <a:rPr lang="en-US" sz="3200" dirty="0">
                <a:solidFill>
                  <a:schemeClr val="accent5">
                    <a:lumMod val="40000"/>
                    <a:lumOff val="60000"/>
                  </a:schemeClr>
                </a:solidFill>
              </a:rPr>
              <a:t>Stay Safe</a:t>
            </a:r>
          </a:p>
        </p:txBody>
      </p:sp>
      <p:sp>
        <p:nvSpPr>
          <p:cNvPr id="11" name="Rectangle 10">
            <a:extLst>
              <a:ext uri="{FF2B5EF4-FFF2-40B4-BE49-F238E27FC236}">
                <a16:creationId xmlns:a16="http://schemas.microsoft.com/office/drawing/2014/main" id="{B46358EB-D9BD-49A2-A064-10C52313A75E}"/>
              </a:ext>
            </a:extLst>
          </p:cNvPr>
          <p:cNvSpPr/>
          <p:nvPr/>
        </p:nvSpPr>
        <p:spPr>
          <a:xfrm>
            <a:off x="1605216" y="19836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Rectangle 11">
            <a:extLst>
              <a:ext uri="{FF2B5EF4-FFF2-40B4-BE49-F238E27FC236}">
                <a16:creationId xmlns:a16="http://schemas.microsoft.com/office/drawing/2014/main" id="{7FB87662-EE7C-4573-8EC6-AFBE8B0426D7}"/>
              </a:ext>
            </a:extLst>
          </p:cNvPr>
          <p:cNvSpPr/>
          <p:nvPr/>
        </p:nvSpPr>
        <p:spPr>
          <a:xfrm>
            <a:off x="330871"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925821-06AA-470C-926F-3042865BEB15}"/>
              </a:ext>
            </a:extLst>
          </p:cNvPr>
          <p:cNvSpPr/>
          <p:nvPr/>
        </p:nvSpPr>
        <p:spPr>
          <a:xfrm>
            <a:off x="2692183"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grpSp>
        <p:nvGrpSpPr>
          <p:cNvPr id="18" name="Group 17">
            <a:extLst>
              <a:ext uri="{FF2B5EF4-FFF2-40B4-BE49-F238E27FC236}">
                <a16:creationId xmlns:a16="http://schemas.microsoft.com/office/drawing/2014/main" id="{18E49B47-0FE4-4C6C-B208-EEABDCF1DFD1}"/>
              </a:ext>
            </a:extLst>
          </p:cNvPr>
          <p:cNvGrpSpPr/>
          <p:nvPr/>
        </p:nvGrpSpPr>
        <p:grpSpPr>
          <a:xfrm>
            <a:off x="235974" y="1828896"/>
            <a:ext cx="1133342" cy="1107584"/>
            <a:chOff x="759853" y="3387841"/>
            <a:chExt cx="1133341" cy="1107584"/>
          </a:xfrm>
        </p:grpSpPr>
        <p:sp>
          <p:nvSpPr>
            <p:cNvPr id="19" name="Oval 18">
              <a:extLst>
                <a:ext uri="{FF2B5EF4-FFF2-40B4-BE49-F238E27FC236}">
                  <a16:creationId xmlns:a16="http://schemas.microsoft.com/office/drawing/2014/main" id="{6C1DADE1-BE30-47F3-B444-740E2E8AB14E}"/>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17C827E5-9D1D-415C-8530-E335B009E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21" name="Rectangle 20">
            <a:extLst>
              <a:ext uri="{FF2B5EF4-FFF2-40B4-BE49-F238E27FC236}">
                <a16:creationId xmlns:a16="http://schemas.microsoft.com/office/drawing/2014/main" id="{32BB51CA-6F39-4D16-B594-E706A8C135EB}"/>
              </a:ext>
            </a:extLst>
          </p:cNvPr>
          <p:cNvSpPr/>
          <p:nvPr/>
        </p:nvSpPr>
        <p:spPr>
          <a:xfrm>
            <a:off x="356089" y="5921127"/>
            <a:ext cx="6350410" cy="6977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Idaho Legal Aid: </a:t>
            </a:r>
            <a:r>
              <a:rPr lang="en-US" dirty="0">
                <a:hlinkClick r:id="rId6"/>
              </a:rPr>
              <a:t>Rachelpiscette@idaholegalaid.org</a:t>
            </a:r>
            <a:r>
              <a:rPr lang="en-US" dirty="0"/>
              <a:t> </a:t>
            </a:r>
          </a:p>
          <a:p>
            <a:r>
              <a:rPr lang="en-US" dirty="0"/>
              <a:t>State oversight: </a:t>
            </a:r>
            <a:r>
              <a:rPr lang="en-US" dirty="0">
                <a:hlinkClick r:id="rId7"/>
              </a:rPr>
              <a:t>Deedra.hunt@aging.Idaho.gov</a:t>
            </a:r>
            <a:r>
              <a:rPr lang="en-US" dirty="0"/>
              <a:t> </a:t>
            </a:r>
          </a:p>
        </p:txBody>
      </p:sp>
      <p:sp>
        <p:nvSpPr>
          <p:cNvPr id="17" name="Rectangle 16">
            <a:extLst>
              <a:ext uri="{FF2B5EF4-FFF2-40B4-BE49-F238E27FC236}">
                <a16:creationId xmlns:a16="http://schemas.microsoft.com/office/drawing/2014/main" id="{5A80BDC6-4C57-41A2-9291-6EEFDCCEFBFB}"/>
              </a:ext>
            </a:extLst>
          </p:cNvPr>
          <p:cNvSpPr/>
          <p:nvPr/>
        </p:nvSpPr>
        <p:spPr>
          <a:xfrm>
            <a:off x="371133" y="594783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A821BBAC-1AC9-4C21-A6B5-2A33D3961E6D}"/>
              </a:ext>
            </a:extLst>
          </p:cNvPr>
          <p:cNvSpPr/>
          <p:nvPr/>
        </p:nvSpPr>
        <p:spPr>
          <a:xfrm>
            <a:off x="9168659" y="2199246"/>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23" name="Rectangle 22">
            <a:extLst>
              <a:ext uri="{FF2B5EF4-FFF2-40B4-BE49-F238E27FC236}">
                <a16:creationId xmlns:a16="http://schemas.microsoft.com/office/drawing/2014/main" id="{B8EDE9C2-6934-457D-BCE6-A34F313CFBBA}"/>
              </a:ext>
            </a:extLst>
          </p:cNvPr>
          <p:cNvSpPr/>
          <p:nvPr/>
        </p:nvSpPr>
        <p:spPr>
          <a:xfrm>
            <a:off x="9207987" y="2239282"/>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Tree>
    <p:extLst>
      <p:ext uri="{BB962C8B-B14F-4D97-AF65-F5344CB8AC3E}">
        <p14:creationId xmlns:p14="http://schemas.microsoft.com/office/powerpoint/2010/main" val="1037678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bittner\AppData\Local\Microsoft\Windows\Temporary Internet Files\Content.IE5\G20YC0K5\public-corrup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973" y="465616"/>
            <a:ext cx="2635458" cy="1620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928" y="184204"/>
            <a:ext cx="6019800" cy="1325562"/>
          </a:xfrm>
        </p:spPr>
        <p:txBody>
          <a:bodyPr>
            <a:normAutofit/>
          </a:bodyPr>
          <a:lstStyle/>
          <a:p>
            <a:r>
              <a:rPr lang="en-US" b="1" dirty="0"/>
              <a:t>Senior Medicare Patrol</a:t>
            </a:r>
            <a:br>
              <a:rPr lang="en-US" b="1" dirty="0"/>
            </a:br>
            <a:r>
              <a:rPr lang="en-US" sz="3200" b="1" dirty="0"/>
              <a:t>Protect yourself from Fraud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4903295"/>
              </p:ext>
            </p:extLst>
          </p:nvPr>
        </p:nvGraphicFramePr>
        <p:xfrm>
          <a:off x="546685" y="2693404"/>
          <a:ext cx="7909057" cy="3058740"/>
        </p:xfrm>
        <a:graphic>
          <a:graphicData uri="http://schemas.openxmlformats.org/drawingml/2006/table">
            <a:tbl>
              <a:tblPr firstRow="1" firstCol="1" bandRow="1"/>
              <a:tblGrid>
                <a:gridCol w="4251457">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3806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20675">
                <a:tc>
                  <a:txBody>
                    <a:bodyPr/>
                    <a:lstStyle/>
                    <a:p>
                      <a:r>
                        <a:rPr lang="en-US" sz="1800" kern="1200" dirty="0">
                          <a:solidFill>
                            <a:schemeClr val="tx1"/>
                          </a:solidFill>
                          <a:effectLst/>
                          <a:latin typeface="+mn-lt"/>
                          <a:ea typeface="+mn-ea"/>
                          <a:cs typeface="+mn-cs"/>
                        </a:rPr>
                        <a:t>Education for Medicare and Medicaid beneficiaries to detect, report, and prevent health care fraud.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Trained SMP staff and volunteers to conduct group education sessions, provide one-to-one counseling with Medicare beneficiaries, and hold regional Scam Jams.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kern="1200" dirty="0">
                          <a:solidFill>
                            <a:schemeClr val="tx1"/>
                          </a:solidFill>
                          <a:effectLst/>
                          <a:latin typeface="+mn-lt"/>
                          <a:ea typeface="+mn-ea"/>
                          <a:cs typeface="+mn-cs"/>
                        </a:rPr>
                        <a:t>Additional Contract with South Central Idaho Area Agency on Aging</a:t>
                      </a:r>
                    </a:p>
                    <a:p>
                      <a:pPr marL="285750" indent="-285750">
                        <a:buFontTx/>
                        <a:buChar char="-"/>
                      </a:pPr>
                      <a:r>
                        <a:rPr lang="en-US" dirty="0"/>
                        <a:t>Expenditures: $31,314</a:t>
                      </a:r>
                    </a:p>
                    <a:p>
                      <a:pPr marL="285750" indent="-285750">
                        <a:buFontTx/>
                        <a:buChar char="-"/>
                      </a:pPr>
                      <a:r>
                        <a:rPr lang="en-US" dirty="0"/>
                        <a:t>Volunteers Recruited: 4</a:t>
                      </a:r>
                    </a:p>
                    <a:p>
                      <a:pPr marL="285750" indent="-285750">
                        <a:buFontTx/>
                        <a:buChar char="-"/>
                      </a:pPr>
                      <a:r>
                        <a:rPr lang="en-US" dirty="0"/>
                        <a:t>Group Presentations: 28</a:t>
                      </a:r>
                    </a:p>
                    <a:p>
                      <a:pPr marL="285750" indent="-285750">
                        <a:buFontTx/>
                        <a:buChar char="-"/>
                      </a:pPr>
                      <a:r>
                        <a:rPr lang="en-US" dirty="0"/>
                        <a:t>Community Events: 128</a:t>
                      </a:r>
                    </a:p>
                    <a:p>
                      <a:pPr marL="285750" indent="-285750">
                        <a:buFontTx/>
                        <a:buChar char="-"/>
                      </a:pPr>
                      <a:r>
                        <a:rPr lang="en-US" dirty="0"/>
                        <a:t>One-to-one Counseling: 739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3517563"/>
              </p:ext>
            </p:extLst>
          </p:nvPr>
        </p:nvGraphicFramePr>
        <p:xfrm>
          <a:off x="546686" y="1709134"/>
          <a:ext cx="4800600" cy="941428"/>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0480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Target Population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6627">
                <a:tc>
                  <a:txBody>
                    <a:bodyPr/>
                    <a:lstStyle/>
                    <a:p>
                      <a:pPr marL="0" marR="0" algn="ctr">
                        <a:lnSpc>
                          <a:spcPct val="115000"/>
                        </a:lnSpc>
                        <a:spcBef>
                          <a:spcPts val="0"/>
                        </a:spcBef>
                        <a:spcAft>
                          <a:spcPts val="0"/>
                        </a:spcAft>
                      </a:pPr>
                      <a:r>
                        <a:rPr lang="en-US" sz="1800" dirty="0">
                          <a:effectLst/>
                          <a:latin typeface="Calibri"/>
                          <a:ea typeface="Calibri"/>
                          <a:cs typeface="Times New Roman"/>
                        </a:rPr>
                        <a:t> Medicare beneficiaries</a:t>
                      </a:r>
                      <a:r>
                        <a:rPr lang="en-US" sz="1800" baseline="0" dirty="0">
                          <a:effectLst/>
                          <a:latin typeface="Calibri"/>
                          <a:ea typeface="Calibri"/>
                          <a:cs typeface="Times New Roman"/>
                        </a:rPr>
                        <a:t> and their caregivers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80FF88C2-0246-457D-95A0-13D5E6090E5B}"/>
              </a:ext>
            </a:extLst>
          </p:cNvPr>
          <p:cNvSpPr/>
          <p:nvPr/>
        </p:nvSpPr>
        <p:spPr>
          <a:xfrm>
            <a:off x="8680242" y="3053047"/>
            <a:ext cx="3323255" cy="143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Expenditures: $252,823</a:t>
            </a:r>
          </a:p>
          <a:p>
            <a:pPr marL="285750" indent="-285750">
              <a:buFontTx/>
              <a:buChar char="-"/>
            </a:pPr>
            <a:r>
              <a:rPr lang="en-US" dirty="0"/>
              <a:t>Volunteers Recruited: 13</a:t>
            </a:r>
          </a:p>
          <a:p>
            <a:pPr marL="285750" indent="-285750">
              <a:buFontTx/>
              <a:buChar char="-"/>
            </a:pPr>
            <a:r>
              <a:rPr lang="en-US" dirty="0"/>
              <a:t>Group Presentations: 242</a:t>
            </a:r>
          </a:p>
          <a:p>
            <a:pPr marL="285750" indent="-285750">
              <a:buFontTx/>
              <a:buChar char="-"/>
            </a:pPr>
            <a:r>
              <a:rPr lang="en-US" dirty="0"/>
              <a:t>Community Events: 425 </a:t>
            </a:r>
          </a:p>
          <a:p>
            <a:pPr marL="285750" indent="-285750">
              <a:buFontTx/>
              <a:buChar char="-"/>
            </a:pPr>
            <a:r>
              <a:rPr lang="en-US" dirty="0"/>
              <a:t>One-to-one Counseling: 1,083</a:t>
            </a:r>
          </a:p>
        </p:txBody>
      </p:sp>
      <p:grpSp>
        <p:nvGrpSpPr>
          <p:cNvPr id="9" name="Group 8">
            <a:extLst>
              <a:ext uri="{FF2B5EF4-FFF2-40B4-BE49-F238E27FC236}">
                <a16:creationId xmlns:a16="http://schemas.microsoft.com/office/drawing/2014/main" id="{D71AE29D-62FB-4FE8-9EDB-D26CEAF4300D}"/>
              </a:ext>
            </a:extLst>
          </p:cNvPr>
          <p:cNvGrpSpPr/>
          <p:nvPr/>
        </p:nvGrpSpPr>
        <p:grpSpPr>
          <a:xfrm>
            <a:off x="6623958" y="1380818"/>
            <a:ext cx="1133342" cy="1107584"/>
            <a:chOff x="759853" y="3387841"/>
            <a:chExt cx="1133341" cy="1107584"/>
          </a:xfrm>
        </p:grpSpPr>
        <p:sp>
          <p:nvSpPr>
            <p:cNvPr id="10" name="Oval 9">
              <a:extLst>
                <a:ext uri="{FF2B5EF4-FFF2-40B4-BE49-F238E27FC236}">
                  <a16:creationId xmlns:a16="http://schemas.microsoft.com/office/drawing/2014/main" id="{1EBFA135-44D9-4F59-A933-8430BFCFF2B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95CCB80-03C2-43D3-A557-01055CED62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3EA5FE4E-5EC7-47CC-878C-FA0D5DCE5219}"/>
              </a:ext>
            </a:extLst>
          </p:cNvPr>
          <p:cNvSpPr txBox="1">
            <a:spLocks/>
          </p:cNvSpPr>
          <p:nvPr/>
        </p:nvSpPr>
        <p:spPr>
          <a:xfrm>
            <a:off x="5725622" y="485149"/>
            <a:ext cx="2930014" cy="6497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Seniors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82C9C16B-D4BA-4CE1-BE28-66FDB1A24753}"/>
              </a:ext>
            </a:extLst>
          </p:cNvPr>
          <p:cNvSpPr/>
          <p:nvPr/>
        </p:nvSpPr>
        <p:spPr>
          <a:xfrm>
            <a:off x="588256" y="17249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AA55D37B-3365-4621-8861-538F1BB0D977}"/>
              </a:ext>
            </a:extLst>
          </p:cNvPr>
          <p:cNvSpPr/>
          <p:nvPr/>
        </p:nvSpPr>
        <p:spPr>
          <a:xfrm>
            <a:off x="588256" y="272289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49CC9DE-85AF-4C7A-A092-620AE57E9B14}"/>
              </a:ext>
            </a:extLst>
          </p:cNvPr>
          <p:cNvSpPr/>
          <p:nvPr/>
        </p:nvSpPr>
        <p:spPr>
          <a:xfrm>
            <a:off x="4838072" y="271306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9B78CDD5-A803-431C-A3B6-1524126DF5C1}"/>
              </a:ext>
            </a:extLst>
          </p:cNvPr>
          <p:cNvSpPr/>
          <p:nvPr/>
        </p:nvSpPr>
        <p:spPr>
          <a:xfrm>
            <a:off x="8892668" y="2636826"/>
            <a:ext cx="28984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9" name="Rectangle 18">
            <a:extLst>
              <a:ext uri="{FF2B5EF4-FFF2-40B4-BE49-F238E27FC236}">
                <a16:creationId xmlns:a16="http://schemas.microsoft.com/office/drawing/2014/main" id="{C816DDBC-CF7F-48D0-BA77-B2558A7C5F32}"/>
              </a:ext>
            </a:extLst>
          </p:cNvPr>
          <p:cNvSpPr/>
          <p:nvPr/>
        </p:nvSpPr>
        <p:spPr>
          <a:xfrm>
            <a:off x="8929632" y="2667513"/>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031EDF82-2A63-46C8-BDCB-CA7CFFA7D88D}"/>
              </a:ext>
            </a:extLst>
          </p:cNvPr>
          <p:cNvSpPr/>
          <p:nvPr/>
        </p:nvSpPr>
        <p:spPr>
          <a:xfrm>
            <a:off x="175928" y="5914304"/>
            <a:ext cx="11750601" cy="8207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Metro Community Services (Southwest Idaho) Esmeralda Zamora </a:t>
            </a:r>
            <a:r>
              <a:rPr lang="en-US" sz="1600" dirty="0">
                <a:hlinkClick r:id="rId6"/>
              </a:rPr>
              <a:t>Esmeralda@metrocommunityservices.net</a:t>
            </a:r>
            <a:r>
              <a:rPr lang="en-US" sz="1600" dirty="0"/>
              <a:t>  1-208-459-0063 </a:t>
            </a:r>
          </a:p>
          <a:p>
            <a:pPr marL="285750" indent="-285750">
              <a:buFontTx/>
              <a:buChar char="-"/>
            </a:pPr>
            <a:r>
              <a:rPr lang="en-US" sz="1600" dirty="0"/>
              <a:t>Scam Jams: Patricia </a:t>
            </a:r>
            <a:r>
              <a:rPr lang="en-US" sz="1600" dirty="0" err="1"/>
              <a:t>Highley</a:t>
            </a:r>
            <a:r>
              <a:rPr lang="en-US" sz="1600" dirty="0"/>
              <a:t> – Dpt. of Finance 208-332-8077: </a:t>
            </a:r>
            <a:r>
              <a:rPr lang="en-US" sz="1600" u="sng" dirty="0">
                <a:hlinkClick r:id="rId7"/>
              </a:rPr>
              <a:t>https://www.idscamjamalliance.org/</a:t>
            </a:r>
            <a:endParaRPr lang="en-US" sz="1600" u="sng" dirty="0"/>
          </a:p>
          <a:p>
            <a:pPr marL="285750" indent="-285750">
              <a:buFontTx/>
              <a:buChar char="-"/>
            </a:pPr>
            <a:r>
              <a:rPr lang="en-US" sz="1600" dirty="0"/>
              <a:t>State oversight: </a:t>
            </a:r>
            <a:r>
              <a:rPr lang="en-US" sz="1600" dirty="0">
                <a:hlinkClick r:id="rId8"/>
              </a:rPr>
              <a:t>Admir.Selimovic@aging.Idaho.gov</a:t>
            </a:r>
            <a:r>
              <a:rPr lang="en-US" sz="1600" dirty="0"/>
              <a:t>   </a:t>
            </a:r>
          </a:p>
        </p:txBody>
      </p:sp>
      <p:sp>
        <p:nvSpPr>
          <p:cNvPr id="21" name="Rectangle 20">
            <a:extLst>
              <a:ext uri="{FF2B5EF4-FFF2-40B4-BE49-F238E27FC236}">
                <a16:creationId xmlns:a16="http://schemas.microsoft.com/office/drawing/2014/main" id="{394070B4-C002-4C83-9D4C-024A5AFFD788}"/>
              </a:ext>
            </a:extLst>
          </p:cNvPr>
          <p:cNvSpPr/>
          <p:nvPr/>
        </p:nvSpPr>
        <p:spPr>
          <a:xfrm>
            <a:off x="185760" y="59339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233043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8" y="102990"/>
            <a:ext cx="7281301" cy="987186"/>
          </a:xfrm>
        </p:spPr>
        <p:txBody>
          <a:bodyPr>
            <a:normAutofit/>
          </a:bodyPr>
          <a:lstStyle/>
          <a:p>
            <a:r>
              <a:rPr lang="en-US" sz="2800" b="1" dirty="0"/>
              <a:t>Dementia Capable - Alzheimer’s Disease Supportive Services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501831"/>
              </p:ext>
            </p:extLst>
          </p:nvPr>
        </p:nvGraphicFramePr>
        <p:xfrm>
          <a:off x="5466735" y="3101709"/>
          <a:ext cx="6489291" cy="3635808"/>
        </p:xfrm>
        <a:graphic>
          <a:graphicData uri="http://schemas.openxmlformats.org/drawingml/2006/table">
            <a:tbl>
              <a:tblPr firstRow="1" firstCol="1" bandRow="1"/>
              <a:tblGrid>
                <a:gridCol w="6489291">
                  <a:extLst>
                    <a:ext uri="{9D8B030D-6E8A-4147-A177-3AD203B41FA5}">
                      <a16:colId xmlns:a16="http://schemas.microsoft.com/office/drawing/2014/main" val="20000"/>
                    </a:ext>
                  </a:extLst>
                </a:gridCol>
              </a:tblGrid>
              <a:tr h="2837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38882">
                <a:tc>
                  <a:txBody>
                    <a:bodyPr/>
                    <a:lstStyle/>
                    <a:p>
                      <a:pPr marL="0" marR="0">
                        <a:lnSpc>
                          <a:spcPct val="100000"/>
                        </a:lnSpc>
                        <a:spcBef>
                          <a:spcPts val="0"/>
                        </a:spcBef>
                        <a:spcAft>
                          <a:spcPts val="0"/>
                        </a:spcAft>
                      </a:pPr>
                      <a:r>
                        <a:rPr lang="en-US" sz="1800" kern="1200" dirty="0">
                          <a:solidFill>
                            <a:schemeClr val="tx1"/>
                          </a:solidFill>
                          <a:effectLst/>
                          <a:latin typeface="+mn-lt"/>
                          <a:ea typeface="+mn-ea"/>
                          <a:cs typeface="+mn-cs"/>
                        </a:rPr>
                        <a:t>Expenditures: SFY19: $135,184 federal funds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Expand Powerful Tools for Caregivers (6-week workshop)</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Developed 6 Dementia Training modules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Implemented Consumer directed respite service pilot project with southwest Area Agency on Aging</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Provided Dementia Capable training to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Developing Caregiver Assessment Tool for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Alzheimer’s Association expanding “Knowing the 10 Signs and 5 Health Habits” education in southern Idaho</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Boise State University evaluating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4518289"/>
              </p:ext>
            </p:extLst>
          </p:nvPr>
        </p:nvGraphicFramePr>
        <p:xfrm>
          <a:off x="1329260" y="1133266"/>
          <a:ext cx="4252997" cy="1339133"/>
        </p:xfrm>
        <a:graphic>
          <a:graphicData uri="http://schemas.openxmlformats.org/drawingml/2006/table">
            <a:tbl>
              <a:tblPr firstRow="1" firstCol="1" bandRow="1"/>
              <a:tblGrid>
                <a:gridCol w="4252997">
                  <a:extLst>
                    <a:ext uri="{9D8B030D-6E8A-4147-A177-3AD203B41FA5}">
                      <a16:colId xmlns:a16="http://schemas.microsoft.com/office/drawing/2014/main" val="20000"/>
                    </a:ext>
                  </a:extLst>
                </a:gridCol>
              </a:tblGrid>
              <a:tr h="3970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42068">
                <a:tc>
                  <a:txBody>
                    <a:bodyPr/>
                    <a:lstStyle/>
                    <a:p>
                      <a:pPr algn="ctr"/>
                      <a:r>
                        <a:rPr lang="en-US" sz="1800" kern="1200" dirty="0">
                          <a:solidFill>
                            <a:schemeClr val="tx1"/>
                          </a:solidFill>
                          <a:effectLst/>
                          <a:latin typeface="+mn-lt"/>
                          <a:ea typeface="+mn-ea"/>
                          <a:cs typeface="+mn-cs"/>
                        </a:rPr>
                        <a:t>Competitive Three-year Grant: $649,093</a:t>
                      </a:r>
                    </a:p>
                    <a:p>
                      <a:pPr algn="ctr"/>
                      <a:r>
                        <a:rPr lang="en-US" sz="1800" kern="1200" dirty="0">
                          <a:solidFill>
                            <a:schemeClr val="tx1"/>
                          </a:solidFill>
                          <a:effectLst/>
                          <a:latin typeface="+mn-lt"/>
                          <a:ea typeface="+mn-ea"/>
                          <a:cs typeface="+mn-cs"/>
                        </a:rPr>
                        <a:t>Persons with Alzheimer’s disease and</a:t>
                      </a:r>
                      <a:r>
                        <a:rPr lang="en-US" sz="1800" kern="1200" baseline="0" dirty="0">
                          <a:solidFill>
                            <a:schemeClr val="tx1"/>
                          </a:solidFill>
                          <a:effectLst/>
                          <a:latin typeface="+mn-lt"/>
                          <a:ea typeface="+mn-ea"/>
                          <a:cs typeface="+mn-cs"/>
                        </a:rPr>
                        <a:t> their caregivers</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C958EE20-E518-4BE3-A769-FF9047CF22E3}"/>
              </a:ext>
            </a:extLst>
          </p:cNvPr>
          <p:cNvSpPr/>
          <p:nvPr/>
        </p:nvSpPr>
        <p:spPr>
          <a:xfrm>
            <a:off x="5844555" y="681348"/>
            <a:ext cx="6029112" cy="232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Subjective Cognitive Decline: Self-reported memory problems</a:t>
            </a:r>
          </a:p>
          <a:p>
            <a:pPr marL="285750" indent="-285750">
              <a:buFontTx/>
              <a:buChar char="-"/>
            </a:pPr>
            <a:r>
              <a:rPr lang="en-US" dirty="0"/>
              <a:t>1 in 9 people 45 and over are experiencing decline</a:t>
            </a:r>
          </a:p>
          <a:p>
            <a:pPr marL="285750" indent="-285750">
              <a:buFontTx/>
              <a:buChar char="-"/>
            </a:pPr>
            <a:r>
              <a:rPr lang="en-US" dirty="0"/>
              <a:t>83% have at least one chronic condition</a:t>
            </a:r>
          </a:p>
          <a:p>
            <a:pPr marL="285750" indent="-285750">
              <a:buFontTx/>
              <a:buChar char="-"/>
            </a:pPr>
            <a:r>
              <a:rPr lang="en-US" dirty="0"/>
              <a:t>37% gave up day to day activities</a:t>
            </a:r>
          </a:p>
          <a:p>
            <a:pPr marL="285750" indent="-285750">
              <a:buFontTx/>
              <a:buChar char="-"/>
            </a:pPr>
            <a:r>
              <a:rPr lang="en-US" dirty="0"/>
              <a:t>Less than half discussed with health care provider</a:t>
            </a:r>
          </a:p>
          <a:p>
            <a:pPr marL="285750" indent="-285750">
              <a:buFontTx/>
              <a:buChar char="-"/>
            </a:pPr>
            <a:r>
              <a:rPr lang="en-US" dirty="0"/>
              <a:t>1/3 people say it interferers with social activates, work or volunteering</a:t>
            </a:r>
          </a:p>
          <a:p>
            <a:pPr marL="285750" indent="-285750">
              <a:buFontTx/>
              <a:buChar char="-"/>
            </a:pPr>
            <a:r>
              <a:rPr lang="en-US" dirty="0"/>
              <a:t>25% need help with household tasks</a:t>
            </a:r>
          </a:p>
        </p:txBody>
      </p:sp>
      <p:sp>
        <p:nvSpPr>
          <p:cNvPr id="8" name="Rectangle 7">
            <a:extLst>
              <a:ext uri="{FF2B5EF4-FFF2-40B4-BE49-F238E27FC236}">
                <a16:creationId xmlns:a16="http://schemas.microsoft.com/office/drawing/2014/main" id="{4B65BC5C-8CE9-4467-B189-33757B458B88}"/>
              </a:ext>
            </a:extLst>
          </p:cNvPr>
          <p:cNvSpPr/>
          <p:nvPr/>
        </p:nvSpPr>
        <p:spPr>
          <a:xfrm>
            <a:off x="284893" y="3563831"/>
            <a:ext cx="5076637" cy="31811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bg1"/>
                </a:solidFill>
              </a:rPr>
              <a:t>      Contact: </a:t>
            </a:r>
          </a:p>
          <a:p>
            <a:pPr marL="285750" indent="-285750">
              <a:buFontTx/>
              <a:buChar char="-"/>
            </a:pPr>
            <a:r>
              <a:rPr lang="en-US" sz="1600" dirty="0">
                <a:solidFill>
                  <a:schemeClr val="tx1"/>
                </a:solidFill>
              </a:rPr>
              <a:t>Greater Idaho Chapter of Alzheimer’s Association: </a:t>
            </a:r>
          </a:p>
          <a:p>
            <a:r>
              <a:rPr lang="en-US" sz="1600" dirty="0">
                <a:solidFill>
                  <a:schemeClr val="tx1"/>
                </a:solidFill>
              </a:rPr>
              <a:t>      208-206-0041</a:t>
            </a:r>
          </a:p>
          <a:p>
            <a:pPr marL="285750" indent="-285750">
              <a:buFontTx/>
              <a:buChar char="-"/>
            </a:pPr>
            <a:r>
              <a:rPr lang="en-US" sz="1600" dirty="0">
                <a:solidFill>
                  <a:schemeClr val="tx1"/>
                </a:solidFill>
              </a:rPr>
              <a:t>Alzheimer’s Association Washington: 1-800-272-3900</a:t>
            </a:r>
          </a:p>
          <a:p>
            <a:pPr marL="285750" indent="-285750">
              <a:buFontTx/>
              <a:buChar char="-"/>
            </a:pPr>
            <a:r>
              <a:rPr lang="en-US" sz="1600" dirty="0">
                <a:solidFill>
                  <a:schemeClr val="tx1"/>
                </a:solidFill>
              </a:rPr>
              <a:t>Statewide oversight: </a:t>
            </a:r>
            <a:r>
              <a:rPr lang="en-US" sz="1600" dirty="0">
                <a:solidFill>
                  <a:schemeClr val="tx1"/>
                </a:solidFill>
                <a:hlinkClick r:id="rId3"/>
              </a:rPr>
              <a:t>Pam.Oliason@aging.Idaho.gov</a:t>
            </a:r>
            <a:endParaRPr lang="en-US" sz="1600" dirty="0">
              <a:solidFill>
                <a:schemeClr val="tx1"/>
              </a:solidFill>
            </a:endParaRPr>
          </a:p>
          <a:p>
            <a:r>
              <a:rPr lang="en-US" sz="1600" dirty="0">
                <a:solidFill>
                  <a:schemeClr val="bg1"/>
                </a:solidFill>
              </a:rPr>
              <a:t>Other Partners: </a:t>
            </a:r>
            <a:r>
              <a:rPr lang="en-US" sz="1600" dirty="0">
                <a:solidFill>
                  <a:schemeClr val="tx1"/>
                </a:solidFill>
              </a:rPr>
              <a:t>Legacy Corps at </a:t>
            </a:r>
            <a:r>
              <a:rPr lang="en-US" sz="1600" dirty="0" err="1">
                <a:solidFill>
                  <a:schemeClr val="tx1"/>
                </a:solidFill>
              </a:rPr>
              <a:t>Jannus</a:t>
            </a:r>
            <a:endParaRPr lang="en-US" sz="1600" dirty="0">
              <a:solidFill>
                <a:schemeClr val="tx1"/>
              </a:solidFill>
            </a:endParaRPr>
          </a:p>
          <a:p>
            <a:pPr marL="285750" lvl="0" indent="-285750">
              <a:buFontTx/>
              <a:buChar char="-"/>
            </a:pPr>
            <a:r>
              <a:rPr lang="en-US" sz="1600" dirty="0">
                <a:solidFill>
                  <a:schemeClr val="tx1"/>
                </a:solidFill>
              </a:rPr>
              <a:t>Area 3 Senior Services Agency (southwest Idaho)</a:t>
            </a:r>
          </a:p>
          <a:p>
            <a:pPr marL="285750" lvl="0" indent="-285750">
              <a:buFontTx/>
              <a:buChar char="-"/>
            </a:pPr>
            <a:r>
              <a:rPr lang="en-US" sz="1600" dirty="0">
                <a:solidFill>
                  <a:schemeClr val="tx1"/>
                </a:solidFill>
              </a:rPr>
              <a:t>Orchard Ridge: Coeur d’Alene</a:t>
            </a:r>
          </a:p>
          <a:p>
            <a:pPr marL="285750" lvl="0" indent="-285750">
              <a:buFontTx/>
              <a:buChar char="-"/>
            </a:pPr>
            <a:r>
              <a:rPr lang="en-US" sz="1600" dirty="0">
                <a:solidFill>
                  <a:schemeClr val="tx1"/>
                </a:solidFill>
              </a:rPr>
              <a:t>Boise State University for the Study of Aging</a:t>
            </a:r>
          </a:p>
          <a:p>
            <a:pPr marL="285750" lvl="0" indent="-285750">
              <a:buFontTx/>
              <a:buChar char="-"/>
            </a:pPr>
            <a:r>
              <a:rPr lang="en-US" sz="1600" dirty="0">
                <a:solidFill>
                  <a:schemeClr val="tx1"/>
                </a:solidFill>
              </a:rPr>
              <a:t>Idaho Department of Health and Welfare </a:t>
            </a:r>
          </a:p>
          <a:p>
            <a:pPr marL="742950" lvl="1" indent="-285750">
              <a:buFont typeface="Arial" panose="020B0604020202020204" pitchFamily="34" charset="0"/>
              <a:buChar char="•"/>
            </a:pPr>
            <a:r>
              <a:rPr lang="en-US" sz="1600" dirty="0">
                <a:solidFill>
                  <a:schemeClr val="tx1"/>
                </a:solidFill>
              </a:rPr>
              <a:t>Divisions of Medicaid, Licensing and Certification</a:t>
            </a:r>
          </a:p>
          <a:p>
            <a:pPr marL="742950" lvl="1" indent="-285750">
              <a:buFont typeface="Arial" panose="020B0604020202020204" pitchFamily="34" charset="0"/>
              <a:buChar char="•"/>
            </a:pPr>
            <a:r>
              <a:rPr lang="en-US" sz="1600" dirty="0">
                <a:solidFill>
                  <a:schemeClr val="tx1"/>
                </a:solidFill>
              </a:rPr>
              <a:t>Idaho Division of Veteran’s Services</a:t>
            </a:r>
          </a:p>
          <a:p>
            <a:pPr marL="742950" lvl="1" indent="-285750">
              <a:buFont typeface="Arial" panose="020B0604020202020204" pitchFamily="34" charset="0"/>
              <a:buChar char="•"/>
            </a:pPr>
            <a:r>
              <a:rPr lang="en-US" sz="1600" dirty="0">
                <a:solidFill>
                  <a:schemeClr val="tx1"/>
                </a:solidFill>
              </a:rPr>
              <a:t>Idaho Health Care Association     </a:t>
            </a:r>
          </a:p>
        </p:txBody>
      </p:sp>
      <p:grpSp>
        <p:nvGrpSpPr>
          <p:cNvPr id="9" name="Group 8">
            <a:extLst>
              <a:ext uri="{FF2B5EF4-FFF2-40B4-BE49-F238E27FC236}">
                <a16:creationId xmlns:a16="http://schemas.microsoft.com/office/drawing/2014/main" id="{8713E03C-B669-448B-82E8-12D4173D817F}"/>
              </a:ext>
            </a:extLst>
          </p:cNvPr>
          <p:cNvGrpSpPr/>
          <p:nvPr/>
        </p:nvGrpSpPr>
        <p:grpSpPr>
          <a:xfrm>
            <a:off x="84235" y="1219419"/>
            <a:ext cx="1133342" cy="1107584"/>
            <a:chOff x="759853" y="3387841"/>
            <a:chExt cx="1133341" cy="1107584"/>
          </a:xfrm>
        </p:grpSpPr>
        <p:sp>
          <p:nvSpPr>
            <p:cNvPr id="10" name="Oval 9">
              <a:extLst>
                <a:ext uri="{FF2B5EF4-FFF2-40B4-BE49-F238E27FC236}">
                  <a16:creationId xmlns:a16="http://schemas.microsoft.com/office/drawing/2014/main" id="{F6572D2A-5A83-41EE-880B-51257E3F97B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F07185F4-3FBC-4BA7-A3D4-86EF040FF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4" name="Title 1">
            <a:extLst>
              <a:ext uri="{FF2B5EF4-FFF2-40B4-BE49-F238E27FC236}">
                <a16:creationId xmlns:a16="http://schemas.microsoft.com/office/drawing/2014/main" id="{FE33D565-7734-4B3D-92A9-D93E1A59CA05}"/>
              </a:ext>
            </a:extLst>
          </p:cNvPr>
          <p:cNvSpPr txBox="1">
            <a:spLocks/>
          </p:cNvSpPr>
          <p:nvPr/>
        </p:nvSpPr>
        <p:spPr>
          <a:xfrm>
            <a:off x="10028109" y="150186"/>
            <a:ext cx="2019229" cy="559317"/>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2" name="Rectangle 11">
            <a:extLst>
              <a:ext uri="{FF2B5EF4-FFF2-40B4-BE49-F238E27FC236}">
                <a16:creationId xmlns:a16="http://schemas.microsoft.com/office/drawing/2014/main" id="{C763EE06-AFB2-4D56-8587-11456BB31121}"/>
              </a:ext>
            </a:extLst>
          </p:cNvPr>
          <p:cNvSpPr/>
          <p:nvPr/>
        </p:nvSpPr>
        <p:spPr>
          <a:xfrm>
            <a:off x="1378423" y="11571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69C93ABD-3C0B-4F68-8342-428EA47AEF70}"/>
              </a:ext>
            </a:extLst>
          </p:cNvPr>
          <p:cNvSpPr/>
          <p:nvPr/>
        </p:nvSpPr>
        <p:spPr>
          <a:xfrm>
            <a:off x="310443" y="25380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61CAB708-C4B1-4491-AA81-0A25DECFD517}"/>
              </a:ext>
            </a:extLst>
          </p:cNvPr>
          <p:cNvSpPr/>
          <p:nvPr/>
        </p:nvSpPr>
        <p:spPr>
          <a:xfrm>
            <a:off x="5499898" y="311619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DA3F8992-F9E4-43BC-AF92-23867531123F}"/>
              </a:ext>
            </a:extLst>
          </p:cNvPr>
          <p:cNvSpPr/>
          <p:nvPr/>
        </p:nvSpPr>
        <p:spPr>
          <a:xfrm>
            <a:off x="294725" y="35537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FDDACC31-D394-46FA-9D7F-134C1A1D88D9}"/>
              </a:ext>
            </a:extLst>
          </p:cNvPr>
          <p:cNvSpPr/>
          <p:nvPr/>
        </p:nvSpPr>
        <p:spPr>
          <a:xfrm>
            <a:off x="7625888" y="260887"/>
            <a:ext cx="22220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National Trends</a:t>
            </a:r>
          </a:p>
        </p:txBody>
      </p:sp>
      <p:sp>
        <p:nvSpPr>
          <p:cNvPr id="16" name="Rectangle 15">
            <a:extLst>
              <a:ext uri="{FF2B5EF4-FFF2-40B4-BE49-F238E27FC236}">
                <a16:creationId xmlns:a16="http://schemas.microsoft.com/office/drawing/2014/main" id="{D874948D-4BD6-4963-B996-C4F2656F9A77}"/>
              </a:ext>
            </a:extLst>
          </p:cNvPr>
          <p:cNvSpPr/>
          <p:nvPr/>
        </p:nvSpPr>
        <p:spPr>
          <a:xfrm>
            <a:off x="7665216" y="3194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5499" y="1038704"/>
            <a:ext cx="1000527" cy="98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9" name="Table 18">
            <a:extLst>
              <a:ext uri="{FF2B5EF4-FFF2-40B4-BE49-F238E27FC236}">
                <a16:creationId xmlns:a16="http://schemas.microsoft.com/office/drawing/2014/main" id="{A3D074BF-A037-4EB3-AC14-F652B155B8CE}"/>
              </a:ext>
            </a:extLst>
          </p:cNvPr>
          <p:cNvGraphicFramePr>
            <a:graphicFrameLocks noGrp="1"/>
          </p:cNvGraphicFramePr>
          <p:nvPr>
            <p:extLst>
              <p:ext uri="{D42A27DB-BD31-4B8C-83A1-F6EECF244321}">
                <p14:modId xmlns:p14="http://schemas.microsoft.com/office/powerpoint/2010/main" val="767588042"/>
              </p:ext>
            </p:extLst>
          </p:nvPr>
        </p:nvGraphicFramePr>
        <p:xfrm>
          <a:off x="284893" y="2538063"/>
          <a:ext cx="5076637" cy="991402"/>
        </p:xfrm>
        <a:graphic>
          <a:graphicData uri="http://schemas.openxmlformats.org/drawingml/2006/table">
            <a:tbl>
              <a:tblPr firstRow="1" firstCol="1" bandRow="1"/>
              <a:tblGrid>
                <a:gridCol w="5076637">
                  <a:extLst>
                    <a:ext uri="{9D8B030D-6E8A-4147-A177-3AD203B41FA5}">
                      <a16:colId xmlns:a16="http://schemas.microsoft.com/office/drawing/2014/main" val="20000"/>
                    </a:ext>
                  </a:extLst>
                </a:gridCol>
              </a:tblGrid>
              <a:tr h="292710">
                <a:tc>
                  <a:txBody>
                    <a:bodyPr/>
                    <a:lstStyle/>
                    <a:p>
                      <a:pPr algn="ctr">
                        <a:lnSpc>
                          <a:spcPct val="115000"/>
                        </a:lnSpc>
                      </a:pPr>
                      <a:r>
                        <a:rPr lang="en-US" b="1" u="sng" dirty="0">
                          <a:ea typeface="Calibri"/>
                          <a:cs typeface="Times New Roman"/>
                        </a:rPr>
                        <a:t>Service Description</a:t>
                      </a:r>
                      <a:endParaRPr lang="en-US" dirty="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4476">
                <a:tc>
                  <a:txBody>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Improving awareness, education, and direct services for people with dementia and their families.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9036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75CE-AA1A-434E-91D2-ED6F49466A8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F4A4E91-F2DA-4DDA-94D9-5021B7F6529C}"/>
              </a:ext>
            </a:extLst>
          </p:cNvPr>
          <p:cNvSpPr>
            <a:spLocks noGrp="1"/>
          </p:cNvSpPr>
          <p:nvPr>
            <p:ph idx="1"/>
          </p:nvPr>
        </p:nvSpPr>
        <p:spPr>
          <a:xfrm>
            <a:off x="553063" y="1690687"/>
            <a:ext cx="11147323" cy="4802187"/>
          </a:xfrm>
        </p:spPr>
        <p:txBody>
          <a:bodyPr>
            <a:normAutofit/>
          </a:bodyPr>
          <a:lstStyle/>
          <a:p>
            <a:pPr marL="0" indent="0">
              <a:buNone/>
            </a:pPr>
            <a:r>
              <a:rPr lang="en-US" dirty="0"/>
              <a:t>State Plan Development</a:t>
            </a:r>
          </a:p>
          <a:p>
            <a:pPr lvl="1"/>
            <a:r>
              <a:rPr lang="en-US" dirty="0"/>
              <a:t>Sept., Oct. and Nov. 2020: Public Meetings </a:t>
            </a:r>
          </a:p>
          <a:p>
            <a:pPr lvl="1"/>
            <a:r>
              <a:rPr lang="en-US" dirty="0"/>
              <a:t>Aug. – Feb.: Statewide needs assessment Idaho State University</a:t>
            </a:r>
          </a:p>
          <a:p>
            <a:pPr lvl="2">
              <a:buFont typeface="Courier New" panose="02070309020205020404" pitchFamily="49" charset="0"/>
              <a:buChar char="o"/>
            </a:pPr>
            <a:r>
              <a:rPr lang="en-US" dirty="0">
                <a:hlinkClick r:id="rId2"/>
              </a:rPr>
              <a:t>https://aging.idaho.gov/stay-informed/education-outreach/</a:t>
            </a:r>
            <a:r>
              <a:rPr lang="en-US" dirty="0"/>
              <a:t> </a:t>
            </a:r>
          </a:p>
          <a:p>
            <a:pPr lvl="2">
              <a:buFont typeface="Courier New" panose="02070309020205020404" pitchFamily="49" charset="0"/>
              <a:buChar char="o"/>
            </a:pPr>
            <a:r>
              <a:rPr lang="en-US" dirty="0"/>
              <a:t>Present Final assessment at ICOA Commissioners meeting in Feb. 2020</a:t>
            </a:r>
          </a:p>
          <a:p>
            <a:pPr lvl="1"/>
            <a:r>
              <a:rPr lang="en-US" dirty="0"/>
              <a:t>Mar. 23</a:t>
            </a:r>
            <a:r>
              <a:rPr lang="en-US" baseline="30000" dirty="0"/>
              <a:t>rd</a:t>
            </a:r>
            <a:r>
              <a:rPr lang="en-US" dirty="0"/>
              <a:t> – Apr. 30</a:t>
            </a:r>
            <a:r>
              <a:rPr lang="en-US" baseline="30000" dirty="0"/>
              <a:t>th</a:t>
            </a:r>
            <a:r>
              <a:rPr lang="en-US" dirty="0"/>
              <a:t> 2020: Release final draft Plan for Public Comment </a:t>
            </a:r>
          </a:p>
          <a:p>
            <a:pPr lvl="2">
              <a:buFont typeface="Courier New" panose="02070309020205020404" pitchFamily="49" charset="0"/>
              <a:buChar char="o"/>
            </a:pPr>
            <a:r>
              <a:rPr lang="en-US" dirty="0"/>
              <a:t> May 2020: Present for approval at ICOA Commissioners meeting</a:t>
            </a:r>
          </a:p>
          <a:p>
            <a:pPr lvl="1"/>
            <a:r>
              <a:rPr lang="en-US" dirty="0"/>
              <a:t>Jun 30, 2020: Submit plan to ACL </a:t>
            </a:r>
          </a:p>
          <a:p>
            <a:pPr marL="0" indent="0">
              <a:buNone/>
            </a:pPr>
            <a:r>
              <a:rPr lang="en-US" dirty="0"/>
              <a:t>Local Area Plan Development</a:t>
            </a:r>
          </a:p>
          <a:p>
            <a:pPr lvl="1"/>
            <a:r>
              <a:rPr lang="en-US" dirty="0"/>
              <a:t>Jul. 1, 2020: AAAs start developing their local Area Plans</a:t>
            </a:r>
          </a:p>
          <a:p>
            <a:pPr lvl="2">
              <a:buFont typeface="Courier New" panose="02070309020205020404" pitchFamily="49" charset="0"/>
              <a:buChar char="o"/>
            </a:pPr>
            <a:r>
              <a:rPr lang="en-US" dirty="0"/>
              <a:t>Jun. 30, 2021: AAAs Submit Area Plans to ICOA</a:t>
            </a:r>
          </a:p>
          <a:p>
            <a:pPr lvl="1"/>
            <a:r>
              <a:rPr lang="en-US" dirty="0"/>
              <a:t>October 1, 2021: ICOA reviews and approves Area Plans</a:t>
            </a:r>
          </a:p>
        </p:txBody>
      </p:sp>
      <p:pic>
        <p:nvPicPr>
          <p:cNvPr id="8" name="Picture 7">
            <a:extLst>
              <a:ext uri="{FF2B5EF4-FFF2-40B4-BE49-F238E27FC236}">
                <a16:creationId xmlns:a16="http://schemas.microsoft.com/office/drawing/2014/main" id="{FF4BBD71-D297-46AB-B52A-1904E5E3F6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67298" y="-446752"/>
            <a:ext cx="4506381" cy="2482030"/>
          </a:xfrm>
          <a:prstGeom prst="rect">
            <a:avLst/>
          </a:prstGeom>
        </p:spPr>
      </p:pic>
    </p:spTree>
    <p:extLst>
      <p:ext uri="{BB962C8B-B14F-4D97-AF65-F5344CB8AC3E}">
        <p14:creationId xmlns:p14="http://schemas.microsoft.com/office/powerpoint/2010/main" val="3187466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72FF-CFB8-4D81-8B01-22D1784E3E9D}"/>
              </a:ext>
            </a:extLst>
          </p:cNvPr>
          <p:cNvSpPr>
            <a:spLocks noGrp="1"/>
          </p:cNvSpPr>
          <p:nvPr>
            <p:ph type="title"/>
          </p:nvPr>
        </p:nvSpPr>
        <p:spPr>
          <a:xfrm>
            <a:off x="838200" y="365125"/>
            <a:ext cx="10515600" cy="844839"/>
          </a:xfrm>
        </p:spPr>
        <p:txBody>
          <a:bodyPr/>
          <a:lstStyle/>
          <a:p>
            <a:r>
              <a:rPr lang="en-US" dirty="0"/>
              <a:t>Resource Page</a:t>
            </a:r>
          </a:p>
        </p:txBody>
      </p:sp>
      <p:sp>
        <p:nvSpPr>
          <p:cNvPr id="3" name="Content Placeholder 2">
            <a:extLst>
              <a:ext uri="{FF2B5EF4-FFF2-40B4-BE49-F238E27FC236}">
                <a16:creationId xmlns:a16="http://schemas.microsoft.com/office/drawing/2014/main" id="{FB64A48B-4C33-4663-A6E8-33C42BC32D1F}"/>
              </a:ext>
            </a:extLst>
          </p:cNvPr>
          <p:cNvSpPr>
            <a:spLocks noGrp="1"/>
          </p:cNvSpPr>
          <p:nvPr>
            <p:ph idx="1"/>
          </p:nvPr>
        </p:nvSpPr>
        <p:spPr>
          <a:xfrm>
            <a:off x="412955" y="1337188"/>
            <a:ext cx="6763699" cy="5303758"/>
          </a:xfrm>
        </p:spPr>
        <p:txBody>
          <a:bodyPr>
            <a:normAutofit fontScale="85000" lnSpcReduction="20000"/>
          </a:bodyPr>
          <a:lstStyle/>
          <a:p>
            <a:pPr marL="0" indent="0">
              <a:buNone/>
            </a:pPr>
            <a:r>
              <a:rPr lang="en-US" dirty="0"/>
              <a:t>Area Agencies on Aging (AAA)</a:t>
            </a:r>
          </a:p>
          <a:p>
            <a:pPr lvl="1">
              <a:buFont typeface="Wingdings" panose="05000000000000000000" pitchFamily="2" charset="2"/>
              <a:buChar char="Ø"/>
            </a:pPr>
            <a:r>
              <a:rPr lang="en-US" dirty="0"/>
              <a:t>North Idaho Area Agency on Aging I – Coeur d’Alene</a:t>
            </a:r>
          </a:p>
          <a:p>
            <a:pPr marL="914400" lvl="2" indent="0">
              <a:buNone/>
            </a:pPr>
            <a:r>
              <a:rPr lang="en-US" dirty="0"/>
              <a:t>1-208-667-3179 or 1-800-786-5536</a:t>
            </a:r>
          </a:p>
          <a:p>
            <a:pPr marL="914400" lvl="2" indent="0">
              <a:buNone/>
            </a:pPr>
            <a:r>
              <a:rPr lang="en-US" u="sng" dirty="0">
                <a:hlinkClick r:id="rId2">
                  <a:extLst>
                    <a:ext uri="{A12FA001-AC4F-418D-AE19-62706E023703}">
                      <ahyp:hlinkClr xmlns:ahyp="http://schemas.microsoft.com/office/drawing/2018/hyperlinkcolor" val="tx"/>
                    </a:ext>
                  </a:extLst>
                </a:hlinkClick>
              </a:rPr>
              <a:t>http://www.aaani.org/</a:t>
            </a:r>
            <a:endParaRPr lang="en-US" dirty="0"/>
          </a:p>
          <a:p>
            <a:pPr lvl="1">
              <a:buFont typeface="Wingdings" panose="05000000000000000000" pitchFamily="2" charset="2"/>
              <a:buChar char="Ø"/>
            </a:pPr>
            <a:r>
              <a:rPr lang="en-US" dirty="0"/>
              <a:t> North Central Idaho Area Agency on Aging II – Lewiston </a:t>
            </a:r>
          </a:p>
          <a:p>
            <a:pPr marL="914400" lvl="2" indent="0">
              <a:buNone/>
            </a:pPr>
            <a:r>
              <a:rPr lang="en-US" dirty="0"/>
              <a:t>1-208-743-5580 or 1-800-877-3206</a:t>
            </a:r>
          </a:p>
          <a:p>
            <a:pPr marL="914400" lvl="2" indent="0">
              <a:buNone/>
            </a:pPr>
            <a:r>
              <a:rPr lang="en-US" u="sng" dirty="0">
                <a:hlinkClick r:id="rId3">
                  <a:extLst>
                    <a:ext uri="{A12FA001-AC4F-418D-AE19-62706E023703}">
                      <ahyp:hlinkClr xmlns:ahyp="http://schemas.microsoft.com/office/drawing/2018/hyperlinkcolor" val="tx"/>
                    </a:ext>
                  </a:extLst>
                </a:hlinkClick>
              </a:rPr>
              <a:t>http://www.cap4action.org/PSAgencyOnAging.html</a:t>
            </a:r>
            <a:endParaRPr lang="en-US" u="sng" dirty="0"/>
          </a:p>
          <a:p>
            <a:pPr lvl="1">
              <a:buFont typeface="Wingdings" panose="05000000000000000000" pitchFamily="2" charset="2"/>
              <a:buChar char="Ø"/>
            </a:pPr>
            <a:r>
              <a:rPr lang="en-US" dirty="0"/>
              <a:t>Southwest Idaho Area Agency on Aging III – Meridian </a:t>
            </a:r>
          </a:p>
          <a:p>
            <a:pPr marL="914400" lvl="2" indent="0">
              <a:buNone/>
            </a:pPr>
            <a:r>
              <a:rPr lang="en-US" dirty="0"/>
              <a:t>1-208-898-7060 or 1-844-850-2883</a:t>
            </a:r>
          </a:p>
          <a:p>
            <a:pPr marL="914400" lvl="2" indent="0">
              <a:buNone/>
            </a:pPr>
            <a:r>
              <a:rPr lang="en-US" u="sng" dirty="0">
                <a:hlinkClick r:id="rId4">
                  <a:extLst>
                    <a:ext uri="{A12FA001-AC4F-418D-AE19-62706E023703}">
                      <ahyp:hlinkClr xmlns:ahyp="http://schemas.microsoft.com/office/drawing/2018/hyperlinkcolor" val="tx"/>
                    </a:ext>
                  </a:extLst>
                </a:hlinkClick>
              </a:rPr>
              <a:t>http://www.a3ssa.com</a:t>
            </a:r>
            <a:endParaRPr lang="en-US" u="sng" dirty="0"/>
          </a:p>
          <a:p>
            <a:pPr lvl="1">
              <a:buFont typeface="Wingdings" panose="05000000000000000000" pitchFamily="2" charset="2"/>
              <a:buChar char="Ø"/>
            </a:pPr>
            <a:r>
              <a:rPr lang="en-US" dirty="0"/>
              <a:t>South Central Idaho Area Agency on Aging IV – Twin Falls</a:t>
            </a:r>
          </a:p>
          <a:p>
            <a:pPr marL="914400" lvl="2" indent="0">
              <a:buNone/>
            </a:pPr>
            <a:r>
              <a:rPr lang="en-US" dirty="0"/>
              <a:t>1-208-736-2122 or 1-800-574-8656</a:t>
            </a:r>
          </a:p>
          <a:p>
            <a:pPr marL="914400" lvl="2" indent="0">
              <a:buNone/>
            </a:pPr>
            <a:r>
              <a:rPr lang="en-US" dirty="0"/>
              <a:t> </a:t>
            </a:r>
            <a:r>
              <a:rPr lang="en-US" b="1" dirty="0">
                <a:hlinkClick r:id="rId5">
                  <a:extLst>
                    <a:ext uri="{A12FA001-AC4F-418D-AE19-62706E023703}">
                      <ahyp:hlinkClr xmlns:ahyp="http://schemas.microsoft.com/office/drawing/2018/hyperlinkcolor" val="tx"/>
                    </a:ext>
                  </a:extLst>
                </a:hlinkClick>
              </a:rPr>
              <a:t>https://sites.google.com/site/csiofficeonaging/</a:t>
            </a:r>
            <a:endParaRPr lang="en-US" b="1" dirty="0"/>
          </a:p>
          <a:p>
            <a:pPr lvl="1">
              <a:buFont typeface="Wingdings" panose="05000000000000000000" pitchFamily="2" charset="2"/>
              <a:buChar char="Ø"/>
            </a:pPr>
            <a:r>
              <a:rPr lang="en-US" dirty="0"/>
              <a:t>Southeastern Idaho Area Agency on Aging V – Pocatello </a:t>
            </a:r>
          </a:p>
          <a:p>
            <a:pPr marL="914400" lvl="2" indent="0">
              <a:buNone/>
            </a:pPr>
            <a:r>
              <a:rPr lang="en-US" dirty="0"/>
              <a:t>1-208-233-4032 or 1-800-526-8129</a:t>
            </a:r>
          </a:p>
          <a:p>
            <a:pPr marL="914400" lvl="2" indent="0">
              <a:buNone/>
            </a:pPr>
            <a:r>
              <a:rPr lang="en-US" dirty="0"/>
              <a:t> </a:t>
            </a:r>
            <a:r>
              <a:rPr lang="en-US" u="sng" dirty="0">
                <a:hlinkClick r:id="rId6">
                  <a:extLst>
                    <a:ext uri="{A12FA001-AC4F-418D-AE19-62706E023703}">
                      <ahyp:hlinkClr xmlns:ahyp="http://schemas.microsoft.com/office/drawing/2018/hyperlinkcolor" val="tx"/>
                    </a:ext>
                  </a:extLst>
                </a:hlinkClick>
              </a:rPr>
              <a:t>http://www.sicog.org/aaa-home.html</a:t>
            </a:r>
            <a:endParaRPr lang="en-US" u="sng" dirty="0"/>
          </a:p>
          <a:p>
            <a:pPr lvl="1">
              <a:buFont typeface="Wingdings" panose="05000000000000000000" pitchFamily="2" charset="2"/>
              <a:buChar char="Ø"/>
            </a:pPr>
            <a:r>
              <a:rPr lang="en-US" dirty="0"/>
              <a:t>Eastern Idaho Area Agency on Aging VI – Idaho Falls</a:t>
            </a:r>
          </a:p>
          <a:p>
            <a:pPr marL="914400" lvl="2" indent="0">
              <a:buNone/>
            </a:pPr>
            <a:r>
              <a:rPr lang="en-US" dirty="0"/>
              <a:t>1-208-522-5391 or 1-800-632-4813</a:t>
            </a:r>
          </a:p>
          <a:p>
            <a:pPr marL="914400" lvl="2" indent="0">
              <a:buNone/>
            </a:pPr>
            <a:r>
              <a:rPr lang="en-US" dirty="0"/>
              <a:t> </a:t>
            </a:r>
            <a:r>
              <a:rPr lang="en-US" u="sng" dirty="0">
                <a:hlinkClick r:id="rId7">
                  <a:extLst>
                    <a:ext uri="{A12FA001-AC4F-418D-AE19-62706E023703}">
                      <ahyp:hlinkClr xmlns:ahyp="http://schemas.microsoft.com/office/drawing/2018/hyperlinkcolor" val="tx"/>
                    </a:ext>
                  </a:extLst>
                </a:hlinkClick>
              </a:rPr>
              <a:t>http://www.eastidahoaging.com</a:t>
            </a:r>
            <a:r>
              <a:rPr lang="en-US" u="sng" dirty="0"/>
              <a:t> </a:t>
            </a:r>
          </a:p>
        </p:txBody>
      </p:sp>
      <p:sp>
        <p:nvSpPr>
          <p:cNvPr id="4" name="Content Placeholder 2">
            <a:extLst>
              <a:ext uri="{FF2B5EF4-FFF2-40B4-BE49-F238E27FC236}">
                <a16:creationId xmlns:a16="http://schemas.microsoft.com/office/drawing/2014/main" id="{CE65D1BA-5ED3-48BB-B4BA-3B0F8C374B1F}"/>
              </a:ext>
            </a:extLst>
          </p:cNvPr>
          <p:cNvSpPr txBox="1">
            <a:spLocks/>
          </p:cNvSpPr>
          <p:nvPr/>
        </p:nvSpPr>
        <p:spPr>
          <a:xfrm>
            <a:off x="7008780" y="926225"/>
            <a:ext cx="4858030" cy="17062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State Agency:</a:t>
            </a:r>
          </a:p>
          <a:p>
            <a:pPr lvl="1">
              <a:buFont typeface="Wingdings" panose="05000000000000000000" pitchFamily="2" charset="2"/>
              <a:buChar char="Ø"/>
            </a:pPr>
            <a:r>
              <a:rPr lang="en-US" dirty="0"/>
              <a:t>Idaho Commission on Aging (ICOA) </a:t>
            </a:r>
          </a:p>
          <a:p>
            <a:pPr marL="914400" lvl="2" indent="0">
              <a:buFont typeface="Arial" panose="020B0604020202020204" pitchFamily="34" charset="0"/>
              <a:buNone/>
            </a:pPr>
            <a:r>
              <a:rPr lang="en-US" dirty="0"/>
              <a:t>1-208-334-3833 or 1-877-471-2777</a:t>
            </a:r>
          </a:p>
          <a:p>
            <a:pPr marL="914400" lvl="2" indent="0">
              <a:buFont typeface="Arial" panose="020B0604020202020204" pitchFamily="34" charset="0"/>
              <a:buNone/>
            </a:pPr>
            <a:r>
              <a:rPr lang="en-US" dirty="0">
                <a:hlinkClick r:id="rId8">
                  <a:extLst>
                    <a:ext uri="{A12FA001-AC4F-418D-AE19-62706E023703}">
                      <ahyp:hlinkClr xmlns:ahyp="http://schemas.microsoft.com/office/drawing/2018/hyperlinkcolor" val="tx"/>
                    </a:ext>
                  </a:extLst>
                </a:hlinkClick>
              </a:rPr>
              <a:t>https://aging.idaho.gov/stay-informed/planning-coordination/</a:t>
            </a:r>
            <a:r>
              <a:rPr lang="en-US" dirty="0"/>
              <a:t> </a:t>
            </a:r>
          </a:p>
          <a:p>
            <a:pPr marL="914400" lvl="2" indent="0">
              <a:buNone/>
            </a:pPr>
            <a:endParaRPr lang="en-US" dirty="0"/>
          </a:p>
        </p:txBody>
      </p:sp>
      <p:pic>
        <p:nvPicPr>
          <p:cNvPr id="5" name="Picture 4" descr="A close up of a map&#10;&#10;Description automatically generated">
            <a:extLst>
              <a:ext uri="{FF2B5EF4-FFF2-40B4-BE49-F238E27FC236}">
                <a16:creationId xmlns:a16="http://schemas.microsoft.com/office/drawing/2014/main" id="{727DE2FE-01D9-4F30-91EC-1DF9B891D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6440" y="1891606"/>
            <a:ext cx="3731621" cy="4749340"/>
          </a:xfrm>
          <a:prstGeom prst="rect">
            <a:avLst/>
          </a:prstGeom>
        </p:spPr>
      </p:pic>
      <p:sp>
        <p:nvSpPr>
          <p:cNvPr id="6" name="Content Placeholder 2">
            <a:extLst>
              <a:ext uri="{FF2B5EF4-FFF2-40B4-BE49-F238E27FC236}">
                <a16:creationId xmlns:a16="http://schemas.microsoft.com/office/drawing/2014/main" id="{7B6C8AF7-D8D0-4EA6-B296-DFAF4A254DDF}"/>
              </a:ext>
            </a:extLst>
          </p:cNvPr>
          <p:cNvSpPr txBox="1">
            <a:spLocks/>
          </p:cNvSpPr>
          <p:nvPr/>
        </p:nvSpPr>
        <p:spPr>
          <a:xfrm>
            <a:off x="8141110" y="2418314"/>
            <a:ext cx="3725700" cy="136710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pPr>
              <a:buFont typeface="Wingdings" panose="05000000000000000000" pitchFamily="2" charset="2"/>
              <a:buChar char="Ø"/>
            </a:pPr>
            <a:r>
              <a:rPr lang="en-US" dirty="0"/>
              <a:t>Statewide needs assessment: </a:t>
            </a:r>
            <a:r>
              <a:rPr lang="en-US" dirty="0">
                <a:hlinkClick r:id="rId10"/>
              </a:rPr>
              <a:t>https://aging.idaho.gov/stay-informed/education-outreach/</a:t>
            </a:r>
            <a:endParaRPr lang="en-US" dirty="0"/>
          </a:p>
        </p:txBody>
      </p:sp>
    </p:spTree>
    <p:extLst>
      <p:ext uri="{BB962C8B-B14F-4D97-AF65-F5344CB8AC3E}">
        <p14:creationId xmlns:p14="http://schemas.microsoft.com/office/powerpoint/2010/main" val="2063709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63318" y="1981201"/>
            <a:ext cx="4357196" cy="2604851"/>
          </a:xfrm>
        </p:spPr>
        <p:txBody>
          <a:bodyPr>
            <a:normAutofit/>
          </a:bodyPr>
          <a:lstStyle/>
          <a:p>
            <a:r>
              <a:rPr lang="en-US" dirty="0"/>
              <a:t>THANK YOU</a:t>
            </a:r>
          </a:p>
        </p:txBody>
      </p:sp>
      <p:pic>
        <p:nvPicPr>
          <p:cNvPr id="3" name="Picture 5" descr="C:\Users\kbittner\AppData\Local\Microsoft\Windows\Temporary Internet Files\Content.IE5\8MC02SFO\springcleaning[1].jpg">
            <a:extLst>
              <a:ext uri="{FF2B5EF4-FFF2-40B4-BE49-F238E27FC236}">
                <a16:creationId xmlns:a16="http://schemas.microsoft.com/office/drawing/2014/main" id="{D139002D-0E27-4347-B63A-E9A0F8D99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64" y="410074"/>
            <a:ext cx="974026" cy="1025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kbittner\AppData\Local\Microsoft\Windows\Temporary Internet Files\Content.IE5\DB1WRKOP\medium-Funny-Bus-stop-33.3-10344[1].gif">
            <a:extLst>
              <a:ext uri="{FF2B5EF4-FFF2-40B4-BE49-F238E27FC236}">
                <a16:creationId xmlns:a16="http://schemas.microsoft.com/office/drawing/2014/main" id="{5CBC5E14-54BB-41A3-973C-F6BD9FF3F7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816" y="1902948"/>
            <a:ext cx="925387" cy="1397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kbittner\AppData\Local\Microsoft\Windows\INetCache\IE\0Z1PVRRK\grandparents2[1].jpg">
            <a:extLst>
              <a:ext uri="{FF2B5EF4-FFF2-40B4-BE49-F238E27FC236}">
                <a16:creationId xmlns:a16="http://schemas.microsoft.com/office/drawing/2014/main" id="{4D7F65B5-3505-4AC3-ABB2-836038534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583" y="2782765"/>
            <a:ext cx="1017693" cy="963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bittner\AppData\Local\Microsoft\Windows\Temporary Internet Files\Content.IE5\XCHAJWFJ\cooking-clip-art[1].jpg">
            <a:extLst>
              <a:ext uri="{FF2B5EF4-FFF2-40B4-BE49-F238E27FC236}">
                <a16:creationId xmlns:a16="http://schemas.microsoft.com/office/drawing/2014/main" id="{3B8C901D-180D-4786-A96F-5B45A9DB6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580" y="4424694"/>
            <a:ext cx="936509" cy="818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bittner\AppData\Local\Microsoft\Windows\Temporary Internet Files\Content.IE5\8MC02SFO\A_Nurse_Pushing_a_Man_In_a_Wheelchair_Royalty_Free_Clipart_Picture_100615-215396-809009[1].jpg">
            <a:extLst>
              <a:ext uri="{FF2B5EF4-FFF2-40B4-BE49-F238E27FC236}">
                <a16:creationId xmlns:a16="http://schemas.microsoft.com/office/drawing/2014/main" id="{C19C59C0-A68C-4329-95F9-8640DF3946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7244" y="3831360"/>
            <a:ext cx="1392599" cy="1524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bittner\AppData\Local\Microsoft\Windows\Temporary Internet Files\Content.IE5\34HNDFOO\cleaning_7.jpg[1].jpeg">
            <a:extLst>
              <a:ext uri="{FF2B5EF4-FFF2-40B4-BE49-F238E27FC236}">
                <a16:creationId xmlns:a16="http://schemas.microsoft.com/office/drawing/2014/main" id="{00869AC1-72EB-4247-AB6C-211762E0B6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66329" y="5493143"/>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kbittner\AppData\Local\Microsoft\Windows\Temporary Internet Files\Content.IE5\34HNDFOO\decision[1].jpg">
            <a:extLst>
              <a:ext uri="{FF2B5EF4-FFF2-40B4-BE49-F238E27FC236}">
                <a16:creationId xmlns:a16="http://schemas.microsoft.com/office/drawing/2014/main" id="{1D207CF1-3203-483E-B1E1-87CD600DE9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41409" y="1590258"/>
            <a:ext cx="1270108" cy="1011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bittner\AppData\Local\Microsoft\Windows\Temporary Internet Files\Content.IE5\9K9DD4TM\eating-at-the-table[1].gif">
            <a:extLst>
              <a:ext uri="{FF2B5EF4-FFF2-40B4-BE49-F238E27FC236}">
                <a16:creationId xmlns:a16="http://schemas.microsoft.com/office/drawing/2014/main" id="{D955DF21-25F8-431F-832D-9E65891E35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7601" y="4013057"/>
            <a:ext cx="1120251" cy="9634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kbittner\AppData\Local\Microsoft\Windows\Temporary Internet Files\Content.IE5\BEZPMDNV\dangers-of-social-networking[1].jpg">
            <a:extLst>
              <a:ext uri="{FF2B5EF4-FFF2-40B4-BE49-F238E27FC236}">
                <a16:creationId xmlns:a16="http://schemas.microsoft.com/office/drawing/2014/main" id="{6905056C-CEB9-4E96-9C32-64FD27DC972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6704" y="3627057"/>
            <a:ext cx="1513577" cy="1135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kbittner\AppData\Local\Microsoft\Windows\Temporary Internet Files\Content.IE5\8MC02SFO\Legal-System-Spain[1].jpg">
            <a:extLst>
              <a:ext uri="{FF2B5EF4-FFF2-40B4-BE49-F238E27FC236}">
                <a16:creationId xmlns:a16="http://schemas.microsoft.com/office/drawing/2014/main" id="{ABDF6AFF-570A-499F-8C2F-020D3EC598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6523" y="5676248"/>
            <a:ext cx="1392600" cy="9094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bittner\AppData\Local\Microsoft\Windows\Temporary Internet Files\Content.IE5\DB1WRKOP\women_exercising[1].jpg">
            <a:extLst>
              <a:ext uri="{FF2B5EF4-FFF2-40B4-BE49-F238E27FC236}">
                <a16:creationId xmlns:a16="http://schemas.microsoft.com/office/drawing/2014/main" id="{40CB2DD5-3E22-427E-B22E-B6DC99D354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3803" y="5348423"/>
            <a:ext cx="1191854" cy="13571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bittner\AppData\Local\Microsoft\Windows\Temporary Internet Files\Content.IE5\XCHAJWFJ\beratung-coaching-inconet[1].jpg">
            <a:extLst>
              <a:ext uri="{FF2B5EF4-FFF2-40B4-BE49-F238E27FC236}">
                <a16:creationId xmlns:a16="http://schemas.microsoft.com/office/drawing/2014/main" id="{C546F803-1F79-438D-9DD6-33951A6E30C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44314" y="1359186"/>
            <a:ext cx="1511517"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kbittner\AppData\Local\Microsoft\Windows\Temporary Internet Files\Content.IE5\M4PDR282\livingroom[1].gif">
            <a:extLst>
              <a:ext uri="{FF2B5EF4-FFF2-40B4-BE49-F238E27FC236}">
                <a16:creationId xmlns:a16="http://schemas.microsoft.com/office/drawing/2014/main" id="{314E08E6-96E0-4451-B78B-B3722C9F1CA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55490" y="1520786"/>
            <a:ext cx="1642065" cy="1162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kbittner\AppData\Local\Microsoft\Windows\Temporary Internet Files\Content.IE5\G20YC0K5\public-corruption[1].jpg">
            <a:extLst>
              <a:ext uri="{FF2B5EF4-FFF2-40B4-BE49-F238E27FC236}">
                <a16:creationId xmlns:a16="http://schemas.microsoft.com/office/drawing/2014/main" id="{51590F18-F486-4F1C-859F-42F058ED6A7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39933" y="198008"/>
            <a:ext cx="1843486"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kbittner\AppData\Local\Microsoft\Windows\Temporary Internet Files\Content.IE5\8MC02SFO\fist_full_of_money_clip_art_22967[1].jpg">
            <a:extLst>
              <a:ext uri="{FF2B5EF4-FFF2-40B4-BE49-F238E27FC236}">
                <a16:creationId xmlns:a16="http://schemas.microsoft.com/office/drawing/2014/main" id="{65ED40B2-D618-4A4E-B9D1-7D39A220499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66301" y="1638199"/>
            <a:ext cx="893143" cy="9634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bittner\AppData\Local\Microsoft\Windows\Temporary Internet Files\Content.IE5\XCHAJWFJ\healthcare[1].jpg">
            <a:extLst>
              <a:ext uri="{FF2B5EF4-FFF2-40B4-BE49-F238E27FC236}">
                <a16:creationId xmlns:a16="http://schemas.microsoft.com/office/drawing/2014/main" id="{2EF54C6C-1BD6-4C1F-9B89-CEEFA149714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4161" y="3058576"/>
            <a:ext cx="1136073"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kbittner\AppData\Local\Microsoft\Windows\Temporary Internet Files\Content.IE5\M4PDR282\1905673_xl-1024x1024[1].jpg">
            <a:extLst>
              <a:ext uri="{FF2B5EF4-FFF2-40B4-BE49-F238E27FC236}">
                <a16:creationId xmlns:a16="http://schemas.microsoft.com/office/drawing/2014/main" id="{006A1E9C-0BDE-4186-9A8A-FF2747DD799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01499" y="5517266"/>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kbittner\AppData\Local\Microsoft\Windows\Temporary Internet Files\Content.IE5\G20YC0K5\online-customers-share-information[1].jpg">
            <a:extLst>
              <a:ext uri="{FF2B5EF4-FFF2-40B4-BE49-F238E27FC236}">
                <a16:creationId xmlns:a16="http://schemas.microsoft.com/office/drawing/2014/main" id="{86BC7FD3-97C0-42C5-BF36-C24E9CF23C9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35700" y="3984295"/>
            <a:ext cx="1032172" cy="12035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C:\Users\kbittner\AppData\Local\Microsoft\Windows\Temporary Internet Files\Content.IE5\8MC02SFO\happy-old-man-in-walker[1].jpg">
            <a:extLst>
              <a:ext uri="{FF2B5EF4-FFF2-40B4-BE49-F238E27FC236}">
                <a16:creationId xmlns:a16="http://schemas.microsoft.com/office/drawing/2014/main" id="{24BD7A93-616D-4DC1-B63B-19A80D2CFC8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545963" y="2726586"/>
            <a:ext cx="1016653" cy="10957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kbittner\AppData\Local\Microsoft\Windows\Temporary Internet Files\Content.IE5\G20YC0K5\spring_rain[1].gif">
            <a:extLst>
              <a:ext uri="{FF2B5EF4-FFF2-40B4-BE49-F238E27FC236}">
                <a16:creationId xmlns:a16="http://schemas.microsoft.com/office/drawing/2014/main" id="{62CFF305-B769-429B-8EDE-94C301DA362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34560" y="4079270"/>
            <a:ext cx="844736"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kbittner\AppData\Local\Microsoft\Windows\Temporary Internet Files\Content.IE5\DB1WRKOP\car_clipart[1].jpg">
            <a:extLst>
              <a:ext uri="{FF2B5EF4-FFF2-40B4-BE49-F238E27FC236}">
                <a16:creationId xmlns:a16="http://schemas.microsoft.com/office/drawing/2014/main" id="{C4E9E0DF-DAEA-45AC-B802-E44391AD480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24711" y="5466076"/>
            <a:ext cx="1011503" cy="10115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bittner\AppData\Local\Microsoft\Windows\Temporary Internet Files\Content.IE5\M4PDR282\Grocery%20Clip%20Art[1].jpg">
            <a:extLst>
              <a:ext uri="{FF2B5EF4-FFF2-40B4-BE49-F238E27FC236}">
                <a16:creationId xmlns:a16="http://schemas.microsoft.com/office/drawing/2014/main" id="{565DBA61-172C-4DA4-9BCD-F1720B1AED2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38743" y="3977976"/>
            <a:ext cx="1099270" cy="10684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bittner\AppData\Local\Microsoft\Windows\Temporary Internet Files\Content.IE5\XCHAJWFJ\entrevistador[1].jpg">
            <a:extLst>
              <a:ext uri="{FF2B5EF4-FFF2-40B4-BE49-F238E27FC236}">
                <a16:creationId xmlns:a16="http://schemas.microsoft.com/office/drawing/2014/main" id="{3D6D86CF-D688-45B4-A734-964C88E6C13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16129" y="340470"/>
            <a:ext cx="983876" cy="9838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0EB93866-D60A-44CF-8275-FE768EFEFA8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187" y="5187808"/>
            <a:ext cx="1263659" cy="124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kbittner\AppData\Local\Microsoft\Windows\Temporary Internet Files\Content.IE5\XCHAJWFJ\choicegif_2014101709340798[1].jpg">
            <a:extLst>
              <a:ext uri="{FF2B5EF4-FFF2-40B4-BE49-F238E27FC236}">
                <a16:creationId xmlns:a16="http://schemas.microsoft.com/office/drawing/2014/main" id="{329D0B99-8277-4544-A0AF-A62CE736A6C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93762" y="1485705"/>
            <a:ext cx="1256905" cy="13905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kbittner\AppData\Local\Microsoft\Windows\Temporary Internet Files\Content.IE5\M4PDR282\progetto-legalità[1].jpg">
            <a:extLst>
              <a:ext uri="{FF2B5EF4-FFF2-40B4-BE49-F238E27FC236}">
                <a16:creationId xmlns:a16="http://schemas.microsoft.com/office/drawing/2014/main" id="{D38C3C7D-0F5E-414D-B59F-659866F92C0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726721" y="206044"/>
            <a:ext cx="960463" cy="8632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693B077E-B41F-4E1F-A10F-C0C308325EEC}"/>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3740430" y="236808"/>
            <a:ext cx="1209737" cy="1209737"/>
          </a:xfrm>
          <a:prstGeom prst="rect">
            <a:avLst/>
          </a:prstGeom>
        </p:spPr>
      </p:pic>
      <p:pic>
        <p:nvPicPr>
          <p:cNvPr id="32" name="Picture 31">
            <a:extLst>
              <a:ext uri="{FF2B5EF4-FFF2-40B4-BE49-F238E27FC236}">
                <a16:creationId xmlns:a16="http://schemas.microsoft.com/office/drawing/2014/main" id="{DE864FB3-9258-4621-8340-9731AE3F5A9D}"/>
              </a:ext>
            </a:extLst>
          </p:cNvPr>
          <p:cNvPicPr>
            <a:picLocks noChangeAspect="1"/>
          </p:cNvPicPr>
          <p:nvPr/>
        </p:nvPicPr>
        <p:blipFill>
          <a:blip r:embed="rId31">
            <a:extLst>
              <a:ext uri="{28A0092B-C50C-407E-A947-70E740481C1C}">
                <a14:useLocalDpi xmlns:a14="http://schemas.microsoft.com/office/drawing/2010/main" val="0"/>
              </a:ext>
              <a:ext uri="{837473B0-CC2E-450A-ABE3-18F120FF3D39}">
                <a1611:picAttrSrcUrl xmlns:a1611="http://schemas.microsoft.com/office/drawing/2016/11/main" r:id="rId32"/>
              </a:ext>
            </a:extLst>
          </a:blip>
          <a:stretch>
            <a:fillRect/>
          </a:stretch>
        </p:blipFill>
        <p:spPr>
          <a:xfrm>
            <a:off x="1932572" y="2868490"/>
            <a:ext cx="1367618" cy="890428"/>
          </a:xfrm>
          <a:prstGeom prst="rect">
            <a:avLst/>
          </a:prstGeom>
        </p:spPr>
      </p:pic>
      <p:pic>
        <p:nvPicPr>
          <p:cNvPr id="33" name="Picture 3" descr="C:\Users\kbittner\AppData\Local\Microsoft\Windows\Temporary Internet Files\Content.IE5\M4PDR282\assessment[1].gif">
            <a:extLst>
              <a:ext uri="{FF2B5EF4-FFF2-40B4-BE49-F238E27FC236}">
                <a16:creationId xmlns:a16="http://schemas.microsoft.com/office/drawing/2014/main" id="{21CC5E1A-1E61-4C12-B148-A3889D1E6DB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941822" y="29630"/>
            <a:ext cx="1511333" cy="13781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ECFFEA4-D02A-4BD5-97B0-96F8129C0A38}"/>
              </a:ext>
            </a:extLst>
          </p:cNvPr>
          <p:cNvPicPr>
            <a:picLocks noChangeAspect="1"/>
          </p:cNvPicPr>
          <p:nvPr/>
        </p:nvPicPr>
        <p:blipFill>
          <a:blip r:embed="rId34">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blipFill>
        <p:spPr>
          <a:xfrm>
            <a:off x="8879690" y="5403051"/>
            <a:ext cx="1663804" cy="1247853"/>
          </a:xfrm>
          <a:prstGeom prst="rect">
            <a:avLst/>
          </a:prstGeom>
        </p:spPr>
      </p:pic>
      <p:pic>
        <p:nvPicPr>
          <p:cNvPr id="35" name="Picture 34">
            <a:extLst>
              <a:ext uri="{FF2B5EF4-FFF2-40B4-BE49-F238E27FC236}">
                <a16:creationId xmlns:a16="http://schemas.microsoft.com/office/drawing/2014/main" id="{DECB78FA-75A7-4418-ABFC-A644361D8632}"/>
              </a:ext>
            </a:extLst>
          </p:cNvPr>
          <p:cNvPicPr>
            <a:picLocks noChangeAspect="1"/>
          </p:cNvPicPr>
          <p:nvPr/>
        </p:nvPicPr>
        <p:blipFill>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198077" y="213604"/>
            <a:ext cx="1987629" cy="1118042"/>
          </a:xfrm>
          <a:prstGeom prst="rect">
            <a:avLst/>
          </a:prstGeom>
        </p:spPr>
      </p:pic>
      <p:pic>
        <p:nvPicPr>
          <p:cNvPr id="36" name="Picture 35">
            <a:extLst>
              <a:ext uri="{FF2B5EF4-FFF2-40B4-BE49-F238E27FC236}">
                <a16:creationId xmlns:a16="http://schemas.microsoft.com/office/drawing/2014/main" id="{1F623330-8FA2-4263-91EB-35F45585386F}"/>
              </a:ext>
            </a:extLst>
          </p:cNvPr>
          <p:cNvPicPr>
            <a:picLocks noChangeAspect="1"/>
          </p:cNvPicPr>
          <p:nvPr/>
        </p:nvPicPr>
        <p:blipFill>
          <a:blip r:embed="rId38">
            <a:extLst>
              <a:ext uri="{28A0092B-C50C-407E-A947-70E740481C1C}">
                <a14:useLocalDpi xmlns:a14="http://schemas.microsoft.com/office/drawing/2010/main" val="0"/>
              </a:ext>
              <a:ext uri="{837473B0-CC2E-450A-ABE3-18F120FF3D39}">
                <a1611:picAttrSrcUrl xmlns:a1611="http://schemas.microsoft.com/office/drawing/2016/11/main" r:id="rId39"/>
              </a:ext>
            </a:extLst>
          </a:blip>
          <a:stretch>
            <a:fillRect/>
          </a:stretch>
        </p:blipFill>
        <p:spPr>
          <a:xfrm>
            <a:off x="2405020" y="1258870"/>
            <a:ext cx="2422503" cy="1334269"/>
          </a:xfrm>
          <a:prstGeom prst="rect">
            <a:avLst/>
          </a:prstGeom>
        </p:spPr>
      </p:pic>
    </p:spTree>
    <p:extLst>
      <p:ext uri="{BB962C8B-B14F-4D97-AF65-F5344CB8AC3E}">
        <p14:creationId xmlns:p14="http://schemas.microsoft.com/office/powerpoint/2010/main" val="13392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EBC8-DC4B-4F33-B1D0-16D636F08342}"/>
              </a:ext>
            </a:extLst>
          </p:cNvPr>
          <p:cNvSpPr>
            <a:spLocks noGrp="1"/>
          </p:cNvSpPr>
          <p:nvPr>
            <p:ph type="title"/>
          </p:nvPr>
        </p:nvSpPr>
        <p:spPr>
          <a:xfrm>
            <a:off x="838200" y="365126"/>
            <a:ext cx="10515600" cy="1175040"/>
          </a:xfrm>
        </p:spPr>
        <p:txBody>
          <a:bodyPr/>
          <a:lstStyle/>
          <a:p>
            <a:r>
              <a:rPr lang="en-US" dirty="0"/>
              <a:t>Four-year State Plan Requirements</a:t>
            </a:r>
          </a:p>
        </p:txBody>
      </p:sp>
      <p:sp>
        <p:nvSpPr>
          <p:cNvPr id="6" name="Equals 5">
            <a:extLst>
              <a:ext uri="{FF2B5EF4-FFF2-40B4-BE49-F238E27FC236}">
                <a16:creationId xmlns:a16="http://schemas.microsoft.com/office/drawing/2014/main" id="{C34C1A33-0152-4703-A8D4-81C878CD469E}"/>
              </a:ext>
            </a:extLst>
          </p:cNvPr>
          <p:cNvSpPr/>
          <p:nvPr/>
        </p:nvSpPr>
        <p:spPr>
          <a:xfrm>
            <a:off x="7984780" y="4227955"/>
            <a:ext cx="986302" cy="928687"/>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EBAA3A3-E70A-40F0-B857-FD30790E5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485" y="3988472"/>
            <a:ext cx="1782213" cy="1627238"/>
          </a:xfrm>
          <a:prstGeom prst="rect">
            <a:avLst/>
          </a:prstGeom>
        </p:spPr>
      </p:pic>
      <p:sp>
        <p:nvSpPr>
          <p:cNvPr id="8" name="Rectangle: Rounded Corners 7">
            <a:extLst>
              <a:ext uri="{FF2B5EF4-FFF2-40B4-BE49-F238E27FC236}">
                <a16:creationId xmlns:a16="http://schemas.microsoft.com/office/drawing/2014/main" id="{550F629F-975B-4F5F-877D-0AD28501D3DC}"/>
              </a:ext>
            </a:extLst>
          </p:cNvPr>
          <p:cNvSpPr/>
          <p:nvPr/>
        </p:nvSpPr>
        <p:spPr>
          <a:xfrm>
            <a:off x="707478" y="243641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Senior Service</a:t>
            </a:r>
          </a:p>
        </p:txBody>
      </p:sp>
      <p:sp>
        <p:nvSpPr>
          <p:cNvPr id="9" name="Rectangle: Rounded Corners 8">
            <a:extLst>
              <a:ext uri="{FF2B5EF4-FFF2-40B4-BE49-F238E27FC236}">
                <a16:creationId xmlns:a16="http://schemas.microsoft.com/office/drawing/2014/main" id="{7F34CE10-94F2-4CC4-9307-EB1EBA4B5A08}"/>
              </a:ext>
            </a:extLst>
          </p:cNvPr>
          <p:cNvSpPr/>
          <p:nvPr/>
        </p:nvSpPr>
        <p:spPr>
          <a:xfrm>
            <a:off x="689006" y="3376111"/>
            <a:ext cx="2098964" cy="904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Funding Distribution</a:t>
            </a:r>
          </a:p>
        </p:txBody>
      </p:sp>
      <p:sp>
        <p:nvSpPr>
          <p:cNvPr id="10" name="Rectangle: Rounded Corners 9">
            <a:extLst>
              <a:ext uri="{FF2B5EF4-FFF2-40B4-BE49-F238E27FC236}">
                <a16:creationId xmlns:a16="http://schemas.microsoft.com/office/drawing/2014/main" id="{897CB7C6-40E1-4FC6-AC72-C50C023A8B5F}"/>
              </a:ext>
            </a:extLst>
          </p:cNvPr>
          <p:cNvSpPr/>
          <p:nvPr/>
        </p:nvSpPr>
        <p:spPr>
          <a:xfrm>
            <a:off x="671952" y="4332076"/>
            <a:ext cx="2098964" cy="914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Address Federal Compliance</a:t>
            </a:r>
          </a:p>
        </p:txBody>
      </p:sp>
      <p:sp>
        <p:nvSpPr>
          <p:cNvPr id="11" name="Rectangle: Rounded Corners 10">
            <a:extLst>
              <a:ext uri="{FF2B5EF4-FFF2-40B4-BE49-F238E27FC236}">
                <a16:creationId xmlns:a16="http://schemas.microsoft.com/office/drawing/2014/main" id="{23B2A300-CD5A-4455-A9AB-CC61715976F0}"/>
              </a:ext>
            </a:extLst>
          </p:cNvPr>
          <p:cNvSpPr/>
          <p:nvPr/>
        </p:nvSpPr>
        <p:spPr>
          <a:xfrm>
            <a:off x="653643" y="5301979"/>
            <a:ext cx="2098964" cy="904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Supporting Documents</a:t>
            </a:r>
          </a:p>
        </p:txBody>
      </p:sp>
      <p:pic>
        <p:nvPicPr>
          <p:cNvPr id="16" name="Picture 15">
            <a:extLst>
              <a:ext uri="{FF2B5EF4-FFF2-40B4-BE49-F238E27FC236}">
                <a16:creationId xmlns:a16="http://schemas.microsoft.com/office/drawing/2014/main" id="{02F5F488-92B8-420C-805F-AE054B7A67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89916" y="3930744"/>
            <a:ext cx="1523110" cy="1523110"/>
          </a:xfrm>
          <a:prstGeom prst="rect">
            <a:avLst/>
          </a:prstGeom>
          <a:noFill/>
        </p:spPr>
      </p:pic>
      <p:sp>
        <p:nvSpPr>
          <p:cNvPr id="18" name="Rectangle 17">
            <a:extLst>
              <a:ext uri="{FF2B5EF4-FFF2-40B4-BE49-F238E27FC236}">
                <a16:creationId xmlns:a16="http://schemas.microsoft.com/office/drawing/2014/main" id="{C2C9618A-F1EF-41A2-B15F-3EFC83D43E1B}"/>
              </a:ext>
            </a:extLst>
          </p:cNvPr>
          <p:cNvSpPr/>
          <p:nvPr/>
        </p:nvSpPr>
        <p:spPr>
          <a:xfrm>
            <a:off x="3186255" y="3101403"/>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June 30, 2020</a:t>
            </a:r>
          </a:p>
        </p:txBody>
      </p:sp>
      <p:sp>
        <p:nvSpPr>
          <p:cNvPr id="19" name="Rectangle 18">
            <a:extLst>
              <a:ext uri="{FF2B5EF4-FFF2-40B4-BE49-F238E27FC236}">
                <a16:creationId xmlns:a16="http://schemas.microsoft.com/office/drawing/2014/main" id="{09EF2655-E47B-443A-AAD5-7EB5A49E11E1}"/>
              </a:ext>
            </a:extLst>
          </p:cNvPr>
          <p:cNvSpPr/>
          <p:nvPr/>
        </p:nvSpPr>
        <p:spPr>
          <a:xfrm>
            <a:off x="5641018" y="3101402"/>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October 1, 2020</a:t>
            </a:r>
          </a:p>
        </p:txBody>
      </p:sp>
      <p:sp>
        <p:nvSpPr>
          <p:cNvPr id="20" name="Rectangle 19">
            <a:extLst>
              <a:ext uri="{FF2B5EF4-FFF2-40B4-BE49-F238E27FC236}">
                <a16:creationId xmlns:a16="http://schemas.microsoft.com/office/drawing/2014/main" id="{D0172A8C-4C06-4A5B-B75D-E6FC4CEF6A44}"/>
              </a:ext>
            </a:extLst>
          </p:cNvPr>
          <p:cNvSpPr/>
          <p:nvPr/>
        </p:nvSpPr>
        <p:spPr>
          <a:xfrm>
            <a:off x="9223606" y="3101401"/>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Federal Funding</a:t>
            </a:r>
          </a:p>
        </p:txBody>
      </p:sp>
      <p:sp>
        <p:nvSpPr>
          <p:cNvPr id="21" name="Rectangle 20">
            <a:extLst>
              <a:ext uri="{FF2B5EF4-FFF2-40B4-BE49-F238E27FC236}">
                <a16:creationId xmlns:a16="http://schemas.microsoft.com/office/drawing/2014/main" id="{9D3DD2AE-5F35-4EF7-A000-CEC2E764100D}"/>
              </a:ext>
            </a:extLst>
          </p:cNvPr>
          <p:cNvSpPr/>
          <p:nvPr/>
        </p:nvSpPr>
        <p:spPr>
          <a:xfrm>
            <a:off x="3533085" y="2255679"/>
            <a:ext cx="717186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Administration for Community Living </a:t>
            </a:r>
          </a:p>
        </p:txBody>
      </p:sp>
      <p:sp>
        <p:nvSpPr>
          <p:cNvPr id="12" name="TextBox 11">
            <a:extLst>
              <a:ext uri="{FF2B5EF4-FFF2-40B4-BE49-F238E27FC236}">
                <a16:creationId xmlns:a16="http://schemas.microsoft.com/office/drawing/2014/main" id="{8E094FBE-ABA6-4346-B625-8F1F66ED9F3F}"/>
              </a:ext>
            </a:extLst>
          </p:cNvPr>
          <p:cNvSpPr txBox="1"/>
          <p:nvPr/>
        </p:nvSpPr>
        <p:spPr>
          <a:xfrm>
            <a:off x="3445537" y="7043112"/>
            <a:ext cx="1467489" cy="507831"/>
          </a:xfrm>
          <a:prstGeom prst="rect">
            <a:avLst/>
          </a:prstGeom>
          <a:noFill/>
        </p:spPr>
        <p:txBody>
          <a:bodyPr wrap="square" rtlCol="0">
            <a:spAutoFit/>
          </a:bodyPr>
          <a:lstStyle/>
          <a:p>
            <a:r>
              <a:rPr lang="en-US" sz="900">
                <a:hlinkClick r:id="rId5" tooltip="http://commons.wikimedia.org/wiki/File:Symbol_thumbs_up_green.png"/>
              </a:rPr>
              <a:t>This Photo</a:t>
            </a:r>
            <a:r>
              <a:rPr lang="en-US" sz="900"/>
              <a:t> by Unknown Author is licensed under </a:t>
            </a:r>
            <a:r>
              <a:rPr lang="en-US" sz="900">
                <a:hlinkClick r:id="rId6" tooltip="https://creativecommons.org/licenses/by-sa/3.0/"/>
              </a:rPr>
              <a:t>CC BY-SA</a:t>
            </a:r>
            <a:endParaRPr lang="en-US" sz="900"/>
          </a:p>
        </p:txBody>
      </p:sp>
      <p:pic>
        <p:nvPicPr>
          <p:cNvPr id="17" name="Picture 16">
            <a:extLst>
              <a:ext uri="{FF2B5EF4-FFF2-40B4-BE49-F238E27FC236}">
                <a16:creationId xmlns:a16="http://schemas.microsoft.com/office/drawing/2014/main" id="{C6D9F5A3-3FD9-4B3B-B172-855AFA08733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19048" y="3947125"/>
            <a:ext cx="1400730" cy="1400730"/>
          </a:xfrm>
          <a:prstGeom prst="rect">
            <a:avLst/>
          </a:prstGeom>
        </p:spPr>
      </p:pic>
      <p:sp>
        <p:nvSpPr>
          <p:cNvPr id="23" name="Rectangle: Rounded Corners 22">
            <a:extLst>
              <a:ext uri="{FF2B5EF4-FFF2-40B4-BE49-F238E27FC236}">
                <a16:creationId xmlns:a16="http://schemas.microsoft.com/office/drawing/2014/main" id="{C6B788A9-BDA9-4FEC-99B9-6D73A9F07106}"/>
              </a:ext>
            </a:extLst>
          </p:cNvPr>
          <p:cNvSpPr/>
          <p:nvPr/>
        </p:nvSpPr>
        <p:spPr>
          <a:xfrm>
            <a:off x="717500" y="149606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Involve Public &amp; Stakeholders</a:t>
            </a:r>
          </a:p>
        </p:txBody>
      </p:sp>
    </p:spTree>
    <p:extLst>
      <p:ext uri="{BB962C8B-B14F-4D97-AF65-F5344CB8AC3E}">
        <p14:creationId xmlns:p14="http://schemas.microsoft.com/office/powerpoint/2010/main" val="389138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8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C2E2-AF28-45F4-B2D1-5E670835BFBD}"/>
              </a:ext>
            </a:extLst>
          </p:cNvPr>
          <p:cNvSpPr>
            <a:spLocks noGrp="1"/>
          </p:cNvSpPr>
          <p:nvPr>
            <p:ph type="title"/>
          </p:nvPr>
        </p:nvSpPr>
        <p:spPr>
          <a:xfrm>
            <a:off x="838200" y="365125"/>
            <a:ext cx="10515600" cy="1552165"/>
          </a:xfrm>
        </p:spPr>
        <p:txBody>
          <a:bodyPr>
            <a:normAutofit/>
          </a:bodyPr>
          <a:lstStyle/>
          <a:p>
            <a:r>
              <a:rPr lang="en-US" dirty="0"/>
              <a:t>Idaho Senior Services Act</a:t>
            </a:r>
            <a:br>
              <a:rPr lang="en-US" dirty="0"/>
            </a:br>
            <a:r>
              <a:rPr lang="en-US" dirty="0"/>
              <a:t>Legislative Intent</a:t>
            </a:r>
          </a:p>
        </p:txBody>
      </p:sp>
      <p:sp>
        <p:nvSpPr>
          <p:cNvPr id="3" name="Content Placeholder 2">
            <a:extLst>
              <a:ext uri="{FF2B5EF4-FFF2-40B4-BE49-F238E27FC236}">
                <a16:creationId xmlns:a16="http://schemas.microsoft.com/office/drawing/2014/main" id="{4389DCBC-5B5B-4C05-9E49-C084D5C94E1A}"/>
              </a:ext>
            </a:extLst>
          </p:cNvPr>
          <p:cNvSpPr>
            <a:spLocks noGrp="1"/>
          </p:cNvSpPr>
          <p:nvPr>
            <p:ph idx="1"/>
          </p:nvPr>
        </p:nvSpPr>
        <p:spPr>
          <a:xfrm>
            <a:off x="629265" y="2405175"/>
            <a:ext cx="10724535" cy="2209800"/>
          </a:xfrm>
        </p:spPr>
        <p:txBody>
          <a:bodyPr>
            <a:normAutofit/>
          </a:bodyPr>
          <a:lstStyle/>
          <a:p>
            <a:pPr marL="0" indent="0" algn="ctr">
              <a:buNone/>
            </a:pPr>
            <a:r>
              <a:rPr lang="en-US" sz="3200" dirty="0"/>
              <a:t>Provide efficient community services . . . </a:t>
            </a:r>
          </a:p>
          <a:p>
            <a:pPr marL="0" indent="0" algn="ctr">
              <a:buNone/>
            </a:pPr>
            <a:r>
              <a:rPr lang="en-US" sz="3200" dirty="0"/>
              <a:t>designed to permit its older people to </a:t>
            </a:r>
          </a:p>
          <a:p>
            <a:pPr marL="0" indent="0" algn="ctr">
              <a:buNone/>
            </a:pPr>
            <a:r>
              <a:rPr lang="en-US" sz="3200" b="1" u="sng" dirty="0">
                <a:solidFill>
                  <a:schemeClr val="bg1"/>
                </a:solidFill>
              </a:rPr>
              <a:t>remain independent </a:t>
            </a:r>
            <a:r>
              <a:rPr lang="en-US" sz="3200" dirty="0"/>
              <a:t>and . . . to </a:t>
            </a:r>
            <a:r>
              <a:rPr lang="en-US" sz="3200" b="1" u="sng" dirty="0">
                <a:solidFill>
                  <a:schemeClr val="bg1"/>
                </a:solidFill>
              </a:rPr>
              <a:t>avoid institutionalization</a:t>
            </a:r>
          </a:p>
        </p:txBody>
      </p:sp>
      <p:sp>
        <p:nvSpPr>
          <p:cNvPr id="4" name="Content Placeholder 2">
            <a:extLst>
              <a:ext uri="{FF2B5EF4-FFF2-40B4-BE49-F238E27FC236}">
                <a16:creationId xmlns:a16="http://schemas.microsoft.com/office/drawing/2014/main" id="{67519518-CB01-40EF-A1B5-5ADA9C4F3A6D}"/>
              </a:ext>
            </a:extLst>
          </p:cNvPr>
          <p:cNvSpPr txBox="1">
            <a:spLocks/>
          </p:cNvSpPr>
          <p:nvPr/>
        </p:nvSpPr>
        <p:spPr>
          <a:xfrm>
            <a:off x="7566890" y="5943744"/>
            <a:ext cx="3657600" cy="6858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t>TITLE 67 STATE GOVERNMENT AND STATE AFFAIRS</a:t>
            </a:r>
            <a:endParaRPr lang="en-US" dirty="0"/>
          </a:p>
          <a:p>
            <a:pPr marL="0" indent="0">
              <a:buNone/>
            </a:pPr>
            <a:r>
              <a:rPr lang="en-US" b="1" u="sng" dirty="0"/>
              <a:t>CHAPTER 50 COMMISSION ON AGING 67-5005. </a:t>
            </a:r>
            <a:endParaRPr lang="en-US" dirty="0"/>
          </a:p>
          <a:p>
            <a:pPr marL="0" indent="0">
              <a:buNone/>
            </a:pPr>
            <a:r>
              <a:rPr lang="en-US" b="1" u="sng" dirty="0"/>
              <a:t>Legislative intent. </a:t>
            </a:r>
            <a:endParaRPr lang="en-US" dirty="0"/>
          </a:p>
        </p:txBody>
      </p:sp>
      <p:pic>
        <p:nvPicPr>
          <p:cNvPr id="6" name="Picture 5" descr="A picture containing doll, toy&#10;&#10;Description generated with very high confidence">
            <a:extLst>
              <a:ext uri="{FF2B5EF4-FFF2-40B4-BE49-F238E27FC236}">
                <a16:creationId xmlns:a16="http://schemas.microsoft.com/office/drawing/2014/main" id="{0A027D0E-C16B-4A4C-B4BD-B31B1CD5E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10" y="4348158"/>
            <a:ext cx="3099233" cy="2042029"/>
          </a:xfrm>
          <a:prstGeom prst="rect">
            <a:avLst/>
          </a:prstGeom>
        </p:spPr>
      </p:pic>
    </p:spTree>
    <p:extLst>
      <p:ext uri="{BB962C8B-B14F-4D97-AF65-F5344CB8AC3E}">
        <p14:creationId xmlns:p14="http://schemas.microsoft.com/office/powerpoint/2010/main" val="261556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6D04-806C-4472-A1AF-4C8A55D5EF7D}"/>
              </a:ext>
            </a:extLst>
          </p:cNvPr>
          <p:cNvSpPr>
            <a:spLocks noGrp="1"/>
          </p:cNvSpPr>
          <p:nvPr>
            <p:ph type="title"/>
          </p:nvPr>
        </p:nvSpPr>
        <p:spPr>
          <a:xfrm>
            <a:off x="454429" y="162554"/>
            <a:ext cx="10515600" cy="1325563"/>
          </a:xfrm>
        </p:spPr>
        <p:txBody>
          <a:bodyPr/>
          <a:lstStyle/>
          <a:p>
            <a:r>
              <a:rPr lang="en-US" dirty="0"/>
              <a:t>Cost of Institutionalization</a:t>
            </a:r>
          </a:p>
        </p:txBody>
      </p:sp>
      <p:sp>
        <p:nvSpPr>
          <p:cNvPr id="5" name="Rectangle 4">
            <a:extLst>
              <a:ext uri="{FF2B5EF4-FFF2-40B4-BE49-F238E27FC236}">
                <a16:creationId xmlns:a16="http://schemas.microsoft.com/office/drawing/2014/main" id="{2E5F42D3-5872-4F10-B4D0-D4E72FDF9271}"/>
              </a:ext>
            </a:extLst>
          </p:cNvPr>
          <p:cNvSpPr/>
          <p:nvPr/>
        </p:nvSpPr>
        <p:spPr>
          <a:xfrm>
            <a:off x="350138" y="1867549"/>
            <a:ext cx="3261742" cy="1426533"/>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dirty="0"/>
              <a:t>Assisted Living Care: </a:t>
            </a:r>
          </a:p>
          <a:p>
            <a:pPr algn="ctr"/>
            <a:r>
              <a:rPr lang="en-US" b="1" u="sng" dirty="0"/>
              <a:t>Assistance</a:t>
            </a:r>
            <a:r>
              <a:rPr lang="en-US" dirty="0"/>
              <a:t> with Activities of Daily Living (ADLs)</a:t>
            </a:r>
          </a:p>
        </p:txBody>
      </p:sp>
      <p:sp>
        <p:nvSpPr>
          <p:cNvPr id="6" name="Rectangle 5">
            <a:extLst>
              <a:ext uri="{FF2B5EF4-FFF2-40B4-BE49-F238E27FC236}">
                <a16:creationId xmlns:a16="http://schemas.microsoft.com/office/drawing/2014/main" id="{1E8C77F7-5ABF-4ED6-A8DB-8FD52AF0FB39}"/>
              </a:ext>
            </a:extLst>
          </p:cNvPr>
          <p:cNvSpPr/>
          <p:nvPr/>
        </p:nvSpPr>
        <p:spPr>
          <a:xfrm>
            <a:off x="345329" y="4268079"/>
            <a:ext cx="3261742" cy="1426533"/>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u="sng" dirty="0"/>
              <a:t>Nursing Home Care: </a:t>
            </a:r>
          </a:p>
          <a:p>
            <a:pPr algn="ctr"/>
            <a:r>
              <a:rPr lang="en-US" b="1" u="sng" dirty="0"/>
              <a:t>Assistance</a:t>
            </a:r>
            <a:r>
              <a:rPr lang="en-US" dirty="0"/>
              <a:t> with ADLs, but provides </a:t>
            </a:r>
            <a:r>
              <a:rPr lang="en-US" b="1" u="sng" dirty="0"/>
              <a:t>24 hr. skilled nursing care</a:t>
            </a:r>
            <a:r>
              <a:rPr lang="en-US" dirty="0"/>
              <a:t> </a:t>
            </a:r>
          </a:p>
        </p:txBody>
      </p:sp>
      <p:sp>
        <p:nvSpPr>
          <p:cNvPr id="10" name="Rectangle 9">
            <a:extLst>
              <a:ext uri="{FF2B5EF4-FFF2-40B4-BE49-F238E27FC236}">
                <a16:creationId xmlns:a16="http://schemas.microsoft.com/office/drawing/2014/main" id="{A10C2700-4B2B-43EC-BDE3-6CD1ACAA99C9}"/>
              </a:ext>
            </a:extLst>
          </p:cNvPr>
          <p:cNvSpPr/>
          <p:nvPr/>
        </p:nvSpPr>
        <p:spPr>
          <a:xfrm>
            <a:off x="0" y="6502518"/>
            <a:ext cx="4295775" cy="3554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t>*Self-Pay: 2018 AARP Public Policy Institute (last updated 8/28/2018) </a:t>
            </a:r>
          </a:p>
          <a:p>
            <a:r>
              <a:rPr lang="en-US" sz="1000" dirty="0"/>
              <a:t>**Medicaid: Estimates from the Bureau Chief of Medicaid Financial Operations</a:t>
            </a:r>
          </a:p>
        </p:txBody>
      </p:sp>
      <p:pic>
        <p:nvPicPr>
          <p:cNvPr id="8" name="Picture 7">
            <a:extLst>
              <a:ext uri="{FF2B5EF4-FFF2-40B4-BE49-F238E27FC236}">
                <a16:creationId xmlns:a16="http://schemas.microsoft.com/office/drawing/2014/main" id="{13236C74-5B1D-4B2F-A056-98A23977054B}"/>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91677" y="1574198"/>
            <a:ext cx="2707392" cy="2009486"/>
          </a:xfrm>
          <a:prstGeom prst="rect">
            <a:avLst/>
          </a:prstGeom>
        </p:spPr>
      </p:pic>
      <p:pic>
        <p:nvPicPr>
          <p:cNvPr id="7" name="Picture 6">
            <a:extLst>
              <a:ext uri="{FF2B5EF4-FFF2-40B4-BE49-F238E27FC236}">
                <a16:creationId xmlns:a16="http://schemas.microsoft.com/office/drawing/2014/main" id="{B8F241A9-C119-4C40-90A3-C17C161D7AD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82439" y="4053844"/>
            <a:ext cx="2707392" cy="2009486"/>
          </a:xfrm>
          <a:prstGeom prst="rect">
            <a:avLst/>
          </a:prstGeom>
        </p:spPr>
      </p:pic>
      <p:sp>
        <p:nvSpPr>
          <p:cNvPr id="13" name="Rectangle 12">
            <a:extLst>
              <a:ext uri="{FF2B5EF4-FFF2-40B4-BE49-F238E27FC236}">
                <a16:creationId xmlns:a16="http://schemas.microsoft.com/office/drawing/2014/main" id="{A78A92C0-A33B-40E3-8381-AC4AE56D14B6}"/>
              </a:ext>
            </a:extLst>
          </p:cNvPr>
          <p:cNvSpPr/>
          <p:nvPr/>
        </p:nvSpPr>
        <p:spPr>
          <a:xfrm>
            <a:off x="6604974" y="2008038"/>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$2,000 to $6,500</a:t>
            </a:r>
          </a:p>
        </p:txBody>
      </p:sp>
      <p:sp>
        <p:nvSpPr>
          <p:cNvPr id="15" name="Rectangle 14">
            <a:extLst>
              <a:ext uri="{FF2B5EF4-FFF2-40B4-BE49-F238E27FC236}">
                <a16:creationId xmlns:a16="http://schemas.microsoft.com/office/drawing/2014/main" id="{EA4BE4A9-D5DE-411F-AF45-A22A9325D417}"/>
              </a:ext>
            </a:extLst>
          </p:cNvPr>
          <p:cNvSpPr/>
          <p:nvPr/>
        </p:nvSpPr>
        <p:spPr>
          <a:xfrm>
            <a:off x="8865538" y="2315480"/>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ACD406E8-5547-4E5B-8595-F9E7D1CEA9B9}"/>
              </a:ext>
            </a:extLst>
          </p:cNvPr>
          <p:cNvSpPr/>
          <p:nvPr/>
        </p:nvSpPr>
        <p:spPr>
          <a:xfrm>
            <a:off x="9783188" y="200803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$24,000 to $78,000</a:t>
            </a:r>
          </a:p>
        </p:txBody>
      </p:sp>
      <p:sp>
        <p:nvSpPr>
          <p:cNvPr id="17" name="Rectangle 16">
            <a:extLst>
              <a:ext uri="{FF2B5EF4-FFF2-40B4-BE49-F238E27FC236}">
                <a16:creationId xmlns:a16="http://schemas.microsoft.com/office/drawing/2014/main" id="{E60FB237-238C-4037-AAA8-819E7529BAF6}"/>
              </a:ext>
            </a:extLst>
          </p:cNvPr>
          <p:cNvSpPr/>
          <p:nvPr/>
        </p:nvSpPr>
        <p:spPr>
          <a:xfrm>
            <a:off x="6604973" y="4442749"/>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$7,000 to $9,000</a:t>
            </a:r>
          </a:p>
        </p:txBody>
      </p:sp>
      <p:sp>
        <p:nvSpPr>
          <p:cNvPr id="18" name="Rectangle 17">
            <a:extLst>
              <a:ext uri="{FF2B5EF4-FFF2-40B4-BE49-F238E27FC236}">
                <a16:creationId xmlns:a16="http://schemas.microsoft.com/office/drawing/2014/main" id="{40B071D9-E8E6-417E-AE21-D6B480B546D2}"/>
              </a:ext>
            </a:extLst>
          </p:cNvPr>
          <p:cNvSpPr/>
          <p:nvPr/>
        </p:nvSpPr>
        <p:spPr>
          <a:xfrm>
            <a:off x="8874774" y="4775604"/>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9" name="Rectangle 18">
            <a:extLst>
              <a:ext uri="{FF2B5EF4-FFF2-40B4-BE49-F238E27FC236}">
                <a16:creationId xmlns:a16="http://schemas.microsoft.com/office/drawing/2014/main" id="{0F97DF3B-6427-47F5-8C4D-3B02D39EA8AF}"/>
              </a:ext>
            </a:extLst>
          </p:cNvPr>
          <p:cNvSpPr/>
          <p:nvPr/>
        </p:nvSpPr>
        <p:spPr>
          <a:xfrm>
            <a:off x="9829371" y="444274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$84,000 to $108,000</a:t>
            </a:r>
          </a:p>
        </p:txBody>
      </p:sp>
      <p:sp>
        <p:nvSpPr>
          <p:cNvPr id="20" name="Rectangle 19">
            <a:extLst>
              <a:ext uri="{FF2B5EF4-FFF2-40B4-BE49-F238E27FC236}">
                <a16:creationId xmlns:a16="http://schemas.microsoft.com/office/drawing/2014/main" id="{36771977-596D-4BBD-86C5-A5622D4C0920}"/>
              </a:ext>
            </a:extLst>
          </p:cNvPr>
          <p:cNvSpPr/>
          <p:nvPr/>
        </p:nvSpPr>
        <p:spPr>
          <a:xfrm>
            <a:off x="7630622" y="1529015"/>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$13,500 annually</a:t>
            </a:r>
          </a:p>
        </p:txBody>
      </p:sp>
      <p:sp>
        <p:nvSpPr>
          <p:cNvPr id="21" name="Rectangle 20">
            <a:extLst>
              <a:ext uri="{FF2B5EF4-FFF2-40B4-BE49-F238E27FC236}">
                <a16:creationId xmlns:a16="http://schemas.microsoft.com/office/drawing/2014/main" id="{2359200A-D33B-42DC-B646-533AC84356D6}"/>
              </a:ext>
            </a:extLst>
          </p:cNvPr>
          <p:cNvSpPr/>
          <p:nvPr/>
        </p:nvSpPr>
        <p:spPr>
          <a:xfrm>
            <a:off x="7662046" y="3976970"/>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$80,000 annually</a:t>
            </a:r>
          </a:p>
        </p:txBody>
      </p:sp>
    </p:spTree>
    <p:extLst>
      <p:ext uri="{BB962C8B-B14F-4D97-AF65-F5344CB8AC3E}">
        <p14:creationId xmlns:p14="http://schemas.microsoft.com/office/powerpoint/2010/main" val="128587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BD638B9-A0EF-42B5-9911-A35C3E831CBF}"/>
              </a:ext>
            </a:extLst>
          </p:cNvPr>
          <p:cNvSpPr>
            <a:spLocks noGrp="1"/>
          </p:cNvSpPr>
          <p:nvPr>
            <p:ph type="title"/>
          </p:nvPr>
        </p:nvSpPr>
        <p:spPr/>
        <p:txBody>
          <a:bodyPr/>
          <a:lstStyle/>
          <a:p>
            <a:r>
              <a:rPr lang="en-US" dirty="0"/>
              <a:t>Helping People Stay Independent</a:t>
            </a:r>
          </a:p>
        </p:txBody>
      </p:sp>
      <p:pic>
        <p:nvPicPr>
          <p:cNvPr id="4" name="Content Placeholder 3" descr="C:\Users\kbittner\AppData\Local\Microsoft\Windows\Temporary Internet Files\Content.IE5\34HNDFOO\rule_book1[1].gif">
            <a:extLst>
              <a:ext uri="{FF2B5EF4-FFF2-40B4-BE49-F238E27FC236}">
                <a16:creationId xmlns:a16="http://schemas.microsoft.com/office/drawing/2014/main" id="{7384EC60-0FA2-457D-A6B2-E4AAB1B4F2F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81899" y="3183231"/>
            <a:ext cx="1872902" cy="126018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FA2DDA9-6D7D-4B10-A1C9-C13C982BBCA1}"/>
              </a:ext>
            </a:extLst>
          </p:cNvPr>
          <p:cNvSpPr txBox="1">
            <a:spLocks/>
          </p:cNvSpPr>
          <p:nvPr/>
        </p:nvSpPr>
        <p:spPr>
          <a:xfrm>
            <a:off x="1212835" y="2226216"/>
            <a:ext cx="2551541" cy="144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Federal: Older Americans Act</a:t>
            </a:r>
          </a:p>
        </p:txBody>
      </p:sp>
      <p:sp>
        <p:nvSpPr>
          <p:cNvPr id="6" name="Content Placeholder 2">
            <a:extLst>
              <a:ext uri="{FF2B5EF4-FFF2-40B4-BE49-F238E27FC236}">
                <a16:creationId xmlns:a16="http://schemas.microsoft.com/office/drawing/2014/main" id="{AF7C3ED2-19A9-4067-BC4C-E3917FE1BF0B}"/>
              </a:ext>
            </a:extLst>
          </p:cNvPr>
          <p:cNvSpPr txBox="1">
            <a:spLocks/>
          </p:cNvSpPr>
          <p:nvPr/>
        </p:nvSpPr>
        <p:spPr>
          <a:xfrm>
            <a:off x="1088020" y="4103411"/>
            <a:ext cx="3052322" cy="1325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State: Idaho Senior Services Act</a:t>
            </a:r>
          </a:p>
        </p:txBody>
      </p:sp>
      <p:sp>
        <p:nvSpPr>
          <p:cNvPr id="12" name="Content Placeholder 2">
            <a:extLst>
              <a:ext uri="{FF2B5EF4-FFF2-40B4-BE49-F238E27FC236}">
                <a16:creationId xmlns:a16="http://schemas.microsoft.com/office/drawing/2014/main" id="{0305AEB0-C44B-4286-B827-26A6CD479385}"/>
              </a:ext>
            </a:extLst>
          </p:cNvPr>
          <p:cNvSpPr txBox="1">
            <a:spLocks/>
          </p:cNvSpPr>
          <p:nvPr/>
        </p:nvSpPr>
        <p:spPr>
          <a:xfrm>
            <a:off x="4747403" y="2500337"/>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3" name="Content Placeholder 2">
            <a:extLst>
              <a:ext uri="{FF2B5EF4-FFF2-40B4-BE49-F238E27FC236}">
                <a16:creationId xmlns:a16="http://schemas.microsoft.com/office/drawing/2014/main" id="{6D4EEB2A-50FB-4482-B7DD-9A798A0C93F7}"/>
              </a:ext>
            </a:extLst>
          </p:cNvPr>
          <p:cNvSpPr txBox="1">
            <a:spLocks/>
          </p:cNvSpPr>
          <p:nvPr/>
        </p:nvSpPr>
        <p:spPr>
          <a:xfrm>
            <a:off x="4747403" y="4515680"/>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5" name="Content Placeholder 2">
            <a:extLst>
              <a:ext uri="{FF2B5EF4-FFF2-40B4-BE49-F238E27FC236}">
                <a16:creationId xmlns:a16="http://schemas.microsoft.com/office/drawing/2014/main" id="{89673AC3-B1B6-4697-8435-0239B1D64B9D}"/>
              </a:ext>
            </a:extLst>
          </p:cNvPr>
          <p:cNvSpPr txBox="1">
            <a:spLocks/>
          </p:cNvSpPr>
          <p:nvPr/>
        </p:nvSpPr>
        <p:spPr>
          <a:xfrm>
            <a:off x="6273618" y="2339532"/>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$9,076,000</a:t>
            </a:r>
          </a:p>
        </p:txBody>
      </p:sp>
      <p:sp>
        <p:nvSpPr>
          <p:cNvPr id="16" name="Content Placeholder 2">
            <a:extLst>
              <a:ext uri="{FF2B5EF4-FFF2-40B4-BE49-F238E27FC236}">
                <a16:creationId xmlns:a16="http://schemas.microsoft.com/office/drawing/2014/main" id="{5AD57CC6-D634-4D80-8BDE-DF4C93C4256B}"/>
              </a:ext>
            </a:extLst>
          </p:cNvPr>
          <p:cNvSpPr txBox="1">
            <a:spLocks/>
          </p:cNvSpPr>
          <p:nvPr/>
        </p:nvSpPr>
        <p:spPr>
          <a:xfrm>
            <a:off x="6301325" y="4362436"/>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u="sng" dirty="0"/>
              <a:t>$4,604,000</a:t>
            </a:r>
          </a:p>
        </p:txBody>
      </p:sp>
      <p:sp>
        <p:nvSpPr>
          <p:cNvPr id="17" name="Content Placeholder 2">
            <a:extLst>
              <a:ext uri="{FF2B5EF4-FFF2-40B4-BE49-F238E27FC236}">
                <a16:creationId xmlns:a16="http://schemas.microsoft.com/office/drawing/2014/main" id="{E08C2CBC-DC27-4A6B-BDC0-5BB0587A4B1A}"/>
              </a:ext>
            </a:extLst>
          </p:cNvPr>
          <p:cNvSpPr txBox="1">
            <a:spLocks/>
          </p:cNvSpPr>
          <p:nvPr/>
        </p:nvSpPr>
        <p:spPr>
          <a:xfrm>
            <a:off x="4845784" y="5589188"/>
            <a:ext cx="5525837" cy="1162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dirty="0"/>
              <a:t>$13,680,000</a:t>
            </a:r>
          </a:p>
        </p:txBody>
      </p:sp>
    </p:spTree>
    <p:extLst>
      <p:ext uri="{BB962C8B-B14F-4D97-AF65-F5344CB8AC3E}">
        <p14:creationId xmlns:p14="http://schemas.microsoft.com/office/powerpoint/2010/main" val="56030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9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438942DB-03BB-4C2F-B713-FC279378EA1E}"/>
              </a:ext>
            </a:extLst>
          </p:cNvPr>
          <p:cNvSpPr/>
          <p:nvPr/>
        </p:nvSpPr>
        <p:spPr>
          <a:xfrm>
            <a:off x="398232" y="85254"/>
            <a:ext cx="2988397" cy="2691802"/>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Flowchart: Connector 16">
            <a:extLst>
              <a:ext uri="{FF2B5EF4-FFF2-40B4-BE49-F238E27FC236}">
                <a16:creationId xmlns:a16="http://schemas.microsoft.com/office/drawing/2014/main" id="{E3B768C0-A341-4ABD-8342-7622CC8322E0}"/>
              </a:ext>
            </a:extLst>
          </p:cNvPr>
          <p:cNvSpPr/>
          <p:nvPr/>
        </p:nvSpPr>
        <p:spPr>
          <a:xfrm>
            <a:off x="398233" y="2077190"/>
            <a:ext cx="2944110" cy="2790618"/>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a:p>
            <a:pPr algn="ctr"/>
            <a:endParaRPr lang="en-US" dirty="0">
              <a:solidFill>
                <a:schemeClr val="bg1"/>
              </a:solidFill>
            </a:endParaRPr>
          </a:p>
        </p:txBody>
      </p:sp>
      <p:sp>
        <p:nvSpPr>
          <p:cNvPr id="11" name="Content Placeholder 2">
            <a:extLst>
              <a:ext uri="{FF2B5EF4-FFF2-40B4-BE49-F238E27FC236}">
                <a16:creationId xmlns:a16="http://schemas.microsoft.com/office/drawing/2014/main" id="{5A3CBA57-AF1E-4D6A-946B-4956E6E1EA34}"/>
              </a:ext>
            </a:extLst>
          </p:cNvPr>
          <p:cNvSpPr txBox="1">
            <a:spLocks/>
          </p:cNvSpPr>
          <p:nvPr/>
        </p:nvSpPr>
        <p:spPr>
          <a:xfrm>
            <a:off x="156191" y="310479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$4,973,000</a:t>
            </a:r>
          </a:p>
        </p:txBody>
      </p:sp>
      <p:sp>
        <p:nvSpPr>
          <p:cNvPr id="12" name="Content Placeholder 2">
            <a:extLst>
              <a:ext uri="{FF2B5EF4-FFF2-40B4-BE49-F238E27FC236}">
                <a16:creationId xmlns:a16="http://schemas.microsoft.com/office/drawing/2014/main" id="{89088E33-2657-48FF-AB7C-AAC9ED00DCBA}"/>
              </a:ext>
            </a:extLst>
          </p:cNvPr>
          <p:cNvSpPr txBox="1">
            <a:spLocks/>
          </p:cNvSpPr>
          <p:nvPr/>
        </p:nvSpPr>
        <p:spPr>
          <a:xfrm>
            <a:off x="279362" y="1106189"/>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$2,162,000</a:t>
            </a:r>
          </a:p>
        </p:txBody>
      </p:sp>
      <p:sp>
        <p:nvSpPr>
          <p:cNvPr id="14" name="Rectangle 13">
            <a:extLst>
              <a:ext uri="{FF2B5EF4-FFF2-40B4-BE49-F238E27FC236}">
                <a16:creationId xmlns:a16="http://schemas.microsoft.com/office/drawing/2014/main" id="{D24D5EAD-FAF7-4FD1-BFFD-AA174B255F19}"/>
              </a:ext>
            </a:extLst>
          </p:cNvPr>
          <p:cNvSpPr/>
          <p:nvPr/>
        </p:nvSpPr>
        <p:spPr>
          <a:xfrm>
            <a:off x="494314" y="2350252"/>
            <a:ext cx="2687781" cy="36945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TARGETED FOCUS</a:t>
            </a:r>
          </a:p>
        </p:txBody>
      </p:sp>
      <p:sp>
        <p:nvSpPr>
          <p:cNvPr id="15" name="Rectangle 14">
            <a:extLst>
              <a:ext uri="{FF2B5EF4-FFF2-40B4-BE49-F238E27FC236}">
                <a16:creationId xmlns:a16="http://schemas.microsoft.com/office/drawing/2014/main" id="{409222EB-5803-4F06-B19C-780B55D3AEA8}"/>
              </a:ext>
            </a:extLst>
          </p:cNvPr>
          <p:cNvSpPr/>
          <p:nvPr/>
        </p:nvSpPr>
        <p:spPr>
          <a:xfrm>
            <a:off x="486208" y="314099"/>
            <a:ext cx="2812767" cy="438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CRISIS FOCUS</a:t>
            </a:r>
          </a:p>
        </p:txBody>
      </p:sp>
      <p:sp>
        <p:nvSpPr>
          <p:cNvPr id="16" name="Title 1">
            <a:extLst>
              <a:ext uri="{FF2B5EF4-FFF2-40B4-BE49-F238E27FC236}">
                <a16:creationId xmlns:a16="http://schemas.microsoft.com/office/drawing/2014/main" id="{9A09CB91-D1A1-4C11-8098-DBBE91818159}"/>
              </a:ext>
            </a:extLst>
          </p:cNvPr>
          <p:cNvSpPr>
            <a:spLocks noGrp="1"/>
          </p:cNvSpPr>
          <p:nvPr>
            <p:ph type="title"/>
          </p:nvPr>
        </p:nvSpPr>
        <p:spPr>
          <a:xfrm>
            <a:off x="4126203" y="66573"/>
            <a:ext cx="7138800" cy="511594"/>
          </a:xfrm>
        </p:spPr>
        <p:txBody>
          <a:bodyPr>
            <a:normAutofit fontScale="90000"/>
          </a:bodyPr>
          <a:lstStyle/>
          <a:p>
            <a:r>
              <a:rPr lang="en-US" dirty="0"/>
              <a:t>Funding Focus Areas $13,680,000</a:t>
            </a:r>
          </a:p>
        </p:txBody>
      </p:sp>
      <p:sp>
        <p:nvSpPr>
          <p:cNvPr id="18" name="Flowchart: Connector 17">
            <a:extLst>
              <a:ext uri="{FF2B5EF4-FFF2-40B4-BE49-F238E27FC236}">
                <a16:creationId xmlns:a16="http://schemas.microsoft.com/office/drawing/2014/main" id="{9A1C143C-134A-4878-B2C1-3440EC44A885}"/>
              </a:ext>
            </a:extLst>
          </p:cNvPr>
          <p:cNvSpPr/>
          <p:nvPr/>
        </p:nvSpPr>
        <p:spPr>
          <a:xfrm>
            <a:off x="398233" y="4011300"/>
            <a:ext cx="2848028" cy="27906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900DF6BA-B679-4B45-9075-776E37A2AD12}"/>
              </a:ext>
            </a:extLst>
          </p:cNvPr>
          <p:cNvSpPr/>
          <p:nvPr/>
        </p:nvSpPr>
        <p:spPr>
          <a:xfrm>
            <a:off x="419931" y="4226478"/>
            <a:ext cx="2660073" cy="36945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UNIVERSAL FOCUS</a:t>
            </a:r>
          </a:p>
        </p:txBody>
      </p:sp>
      <p:sp>
        <p:nvSpPr>
          <p:cNvPr id="10" name="Content Placeholder 2">
            <a:extLst>
              <a:ext uri="{FF2B5EF4-FFF2-40B4-BE49-F238E27FC236}">
                <a16:creationId xmlns:a16="http://schemas.microsoft.com/office/drawing/2014/main" id="{9023917C-17FD-43C5-A569-E6444A61A5A5}"/>
              </a:ext>
            </a:extLst>
          </p:cNvPr>
          <p:cNvSpPr txBox="1">
            <a:spLocks/>
          </p:cNvSpPr>
          <p:nvPr/>
        </p:nvSpPr>
        <p:spPr>
          <a:xfrm>
            <a:off x="97719" y="509838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$6,545,000</a:t>
            </a:r>
          </a:p>
        </p:txBody>
      </p:sp>
      <p:grpSp>
        <p:nvGrpSpPr>
          <p:cNvPr id="19" name="Group 18">
            <a:extLst>
              <a:ext uri="{FF2B5EF4-FFF2-40B4-BE49-F238E27FC236}">
                <a16:creationId xmlns:a16="http://schemas.microsoft.com/office/drawing/2014/main" id="{AEA53276-1EBD-4131-83D2-2DD80CC8442E}"/>
              </a:ext>
            </a:extLst>
          </p:cNvPr>
          <p:cNvGrpSpPr/>
          <p:nvPr/>
        </p:nvGrpSpPr>
        <p:grpSpPr>
          <a:xfrm>
            <a:off x="3080004" y="1002220"/>
            <a:ext cx="1133342" cy="1107584"/>
            <a:chOff x="687740" y="4792336"/>
            <a:chExt cx="1133341" cy="1107584"/>
          </a:xfrm>
        </p:grpSpPr>
        <p:sp>
          <p:nvSpPr>
            <p:cNvPr id="20" name="Oval 19">
              <a:extLst>
                <a:ext uri="{FF2B5EF4-FFF2-40B4-BE49-F238E27FC236}">
                  <a16:creationId xmlns:a16="http://schemas.microsoft.com/office/drawing/2014/main" id="{4894FCA4-3E90-423A-8A15-17FF40EDE45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AEDA52D1-AD9C-47AD-80A9-4487227D2A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grpSp>
        <p:nvGrpSpPr>
          <p:cNvPr id="22" name="Group 21">
            <a:extLst>
              <a:ext uri="{FF2B5EF4-FFF2-40B4-BE49-F238E27FC236}">
                <a16:creationId xmlns:a16="http://schemas.microsoft.com/office/drawing/2014/main" id="{D595E58E-0B57-4E9B-B9EA-BF751337281C}"/>
              </a:ext>
            </a:extLst>
          </p:cNvPr>
          <p:cNvGrpSpPr/>
          <p:nvPr/>
        </p:nvGrpSpPr>
        <p:grpSpPr>
          <a:xfrm>
            <a:off x="3051333" y="3018921"/>
            <a:ext cx="1133342" cy="1107584"/>
            <a:chOff x="1339403" y="1983346"/>
            <a:chExt cx="1133341" cy="1107584"/>
          </a:xfrm>
        </p:grpSpPr>
        <p:sp>
          <p:nvSpPr>
            <p:cNvPr id="23" name="Oval 22">
              <a:extLst>
                <a:ext uri="{FF2B5EF4-FFF2-40B4-BE49-F238E27FC236}">
                  <a16:creationId xmlns:a16="http://schemas.microsoft.com/office/drawing/2014/main" id="{705D8477-AE7C-45C2-85D4-6D5D35F2CAC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FEA63E3B-20B7-4F5E-B0BB-5D9731818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grpSp>
        <p:nvGrpSpPr>
          <p:cNvPr id="25" name="Group 24">
            <a:extLst>
              <a:ext uri="{FF2B5EF4-FFF2-40B4-BE49-F238E27FC236}">
                <a16:creationId xmlns:a16="http://schemas.microsoft.com/office/drawing/2014/main" id="{E2892B74-559D-4950-8A1F-4ADDFAE0C448}"/>
              </a:ext>
            </a:extLst>
          </p:cNvPr>
          <p:cNvGrpSpPr/>
          <p:nvPr/>
        </p:nvGrpSpPr>
        <p:grpSpPr>
          <a:xfrm>
            <a:off x="2992861" y="4997028"/>
            <a:ext cx="1133342" cy="1107584"/>
            <a:chOff x="759853" y="3387841"/>
            <a:chExt cx="1133341" cy="1107584"/>
          </a:xfrm>
        </p:grpSpPr>
        <p:sp>
          <p:nvSpPr>
            <p:cNvPr id="26" name="Oval 25">
              <a:extLst>
                <a:ext uri="{FF2B5EF4-FFF2-40B4-BE49-F238E27FC236}">
                  <a16:creationId xmlns:a16="http://schemas.microsoft.com/office/drawing/2014/main" id="{E1822766-B634-40FB-8788-26FC20B761C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4595DA52-6C3D-4AEE-BA6C-B39D7D84A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sp>
        <p:nvSpPr>
          <p:cNvPr id="28" name="Content Placeholder 2">
            <a:extLst>
              <a:ext uri="{FF2B5EF4-FFF2-40B4-BE49-F238E27FC236}">
                <a16:creationId xmlns:a16="http://schemas.microsoft.com/office/drawing/2014/main" id="{084E0DCA-FE4D-4389-A71E-FEE26626EA1B}"/>
              </a:ext>
            </a:extLst>
          </p:cNvPr>
          <p:cNvSpPr txBox="1">
            <a:spLocks/>
          </p:cNvSpPr>
          <p:nvPr/>
        </p:nvSpPr>
        <p:spPr>
          <a:xfrm>
            <a:off x="3539313" y="591217"/>
            <a:ext cx="8422441" cy="1976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Preserving Rights and Safety</a:t>
            </a:r>
          </a:p>
          <a:p>
            <a:pPr lvl="1"/>
            <a:r>
              <a:rPr lang="en-US" dirty="0">
                <a:solidFill>
                  <a:schemeClr val="bg1"/>
                </a:solidFill>
              </a:rPr>
              <a:t>Right to live without abuse, neglect, exploitation </a:t>
            </a:r>
          </a:p>
          <a:p>
            <a:pPr lvl="1"/>
            <a:r>
              <a:rPr lang="en-US" dirty="0">
                <a:solidFill>
                  <a:schemeClr val="bg1"/>
                </a:solidFill>
              </a:rPr>
              <a:t>Right to live with dignity</a:t>
            </a:r>
          </a:p>
          <a:p>
            <a:pPr lvl="1"/>
            <a:r>
              <a:rPr lang="en-US" dirty="0">
                <a:solidFill>
                  <a:schemeClr val="bg1"/>
                </a:solidFill>
              </a:rPr>
              <a:t>Right to make our own decisions</a:t>
            </a:r>
          </a:p>
        </p:txBody>
      </p:sp>
      <p:sp>
        <p:nvSpPr>
          <p:cNvPr id="29" name="Content Placeholder 2">
            <a:extLst>
              <a:ext uri="{FF2B5EF4-FFF2-40B4-BE49-F238E27FC236}">
                <a16:creationId xmlns:a16="http://schemas.microsoft.com/office/drawing/2014/main" id="{6262C60D-41AE-4D84-A4D9-B166D88E40B9}"/>
              </a:ext>
            </a:extLst>
          </p:cNvPr>
          <p:cNvSpPr txBox="1">
            <a:spLocks/>
          </p:cNvSpPr>
          <p:nvPr/>
        </p:nvSpPr>
        <p:spPr>
          <a:xfrm>
            <a:off x="3507237" y="2480120"/>
            <a:ext cx="8571942" cy="2387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Preventing Institutionalization</a:t>
            </a:r>
          </a:p>
          <a:p>
            <a:pPr lvl="1"/>
            <a:r>
              <a:rPr lang="en-US" dirty="0">
                <a:solidFill>
                  <a:schemeClr val="bg1"/>
                </a:solidFill>
              </a:rPr>
              <a:t>Assistance with independent living needs:</a:t>
            </a:r>
          </a:p>
          <a:p>
            <a:pPr lvl="2"/>
            <a:r>
              <a:rPr lang="en-US" dirty="0"/>
              <a:t>Caregiving, home delivered meals, transportation, housework, medication management, employment training and referrals for low income Medicare benefits </a:t>
            </a:r>
          </a:p>
        </p:txBody>
      </p:sp>
      <p:sp>
        <p:nvSpPr>
          <p:cNvPr id="30" name="Content Placeholder 2">
            <a:extLst>
              <a:ext uri="{FF2B5EF4-FFF2-40B4-BE49-F238E27FC236}">
                <a16:creationId xmlns:a16="http://schemas.microsoft.com/office/drawing/2014/main" id="{ACBEBCDA-5846-4F25-B6D6-1163C90A9618}"/>
              </a:ext>
            </a:extLst>
          </p:cNvPr>
          <p:cNvSpPr txBox="1">
            <a:spLocks/>
          </p:cNvSpPr>
          <p:nvPr/>
        </p:nvSpPr>
        <p:spPr>
          <a:xfrm>
            <a:off x="3499660" y="4386075"/>
            <a:ext cx="8579519" cy="2370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Investing in Healthy Aging</a:t>
            </a:r>
          </a:p>
          <a:p>
            <a:pPr lvl="1"/>
            <a:r>
              <a:rPr lang="en-US" dirty="0">
                <a:solidFill>
                  <a:schemeClr val="bg1"/>
                </a:solidFill>
              </a:rPr>
              <a:t>Access reliable and trustworthy information, services and supports</a:t>
            </a:r>
          </a:p>
          <a:p>
            <a:pPr lvl="1"/>
            <a:r>
              <a:rPr lang="en-US" dirty="0">
                <a:solidFill>
                  <a:schemeClr val="bg1"/>
                </a:solidFill>
              </a:rPr>
              <a:t>Opportunities for seniors to stay active in the community</a:t>
            </a:r>
          </a:p>
          <a:p>
            <a:pPr lvl="1"/>
            <a:r>
              <a:rPr lang="en-US" dirty="0">
                <a:solidFill>
                  <a:schemeClr val="bg1"/>
                </a:solidFill>
              </a:rPr>
              <a:t>Caregiver training and resources</a:t>
            </a:r>
          </a:p>
          <a:p>
            <a:pPr lvl="1"/>
            <a:r>
              <a:rPr lang="en-US" dirty="0">
                <a:solidFill>
                  <a:schemeClr val="bg1"/>
                </a:solidFill>
              </a:rPr>
              <a:t>Planning for your own independent living needs as you age</a:t>
            </a:r>
          </a:p>
        </p:txBody>
      </p:sp>
    </p:spTree>
    <p:extLst>
      <p:ext uri="{BB962C8B-B14F-4D97-AF65-F5344CB8AC3E}">
        <p14:creationId xmlns:p14="http://schemas.microsoft.com/office/powerpoint/2010/main" val="3219121621"/>
      </p:ext>
    </p:extLst>
  </p:cSld>
  <p:clrMapOvr>
    <a:masterClrMapping/>
  </p:clrMapOvr>
</p:sld>
</file>

<file path=ppt/theme/theme1.xml><?xml version="1.0" encoding="utf-8"?>
<a:theme xmlns:a="http://schemas.openxmlformats.org/drawingml/2006/main" name="ICOA Modern">
  <a:themeElements>
    <a:clrScheme name="icoa Modern">
      <a:dk1>
        <a:srgbClr val="000000"/>
      </a:dk1>
      <a:lt1>
        <a:srgbClr val="FFFFFF"/>
      </a:lt1>
      <a:dk2>
        <a:srgbClr val="203260"/>
      </a:dk2>
      <a:lt2>
        <a:srgbClr val="EBAD3B"/>
      </a:lt2>
      <a:accent1>
        <a:srgbClr val="499949"/>
      </a:accent1>
      <a:accent2>
        <a:srgbClr val="436898"/>
      </a:accent2>
      <a:accent3>
        <a:srgbClr val="542971"/>
      </a:accent3>
      <a:accent4>
        <a:srgbClr val="6C92CB"/>
      </a:accent4>
      <a:accent5>
        <a:srgbClr val="AE2F25"/>
      </a:accent5>
      <a:accent6>
        <a:srgbClr val="D77428"/>
      </a:accent6>
      <a:hlink>
        <a:srgbClr val="0000FF"/>
      </a:hlink>
      <a:folHlink>
        <a:srgbClr val="7575FF"/>
      </a:folHlink>
    </a:clrScheme>
    <a:fontScheme name="ICOA Classic Font S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52273</TotalTime>
  <Words>6466</Words>
  <Application>Microsoft Office PowerPoint</Application>
  <PresentationFormat>Widescreen</PresentationFormat>
  <Paragraphs>1457</Paragraphs>
  <Slides>47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Courier New</vt:lpstr>
      <vt:lpstr>Wingdings</vt:lpstr>
      <vt:lpstr>ICOA Modern</vt:lpstr>
      <vt:lpstr>WELCOME TO  THE IDAHO COMMISSION ON AGING</vt:lpstr>
      <vt:lpstr>Idaho’s Senior Services State Plan Town Hall Meetings</vt:lpstr>
      <vt:lpstr>Topic Areas</vt:lpstr>
      <vt:lpstr>Townhall Meeting Schedule</vt:lpstr>
      <vt:lpstr>Four-year State Plan Requirements</vt:lpstr>
      <vt:lpstr>Idaho Senior Services Act Legislative Intent</vt:lpstr>
      <vt:lpstr>Cost of Institutionalization</vt:lpstr>
      <vt:lpstr>Helping People Stay Independent</vt:lpstr>
      <vt:lpstr>Funding Focus Areas $13,680,000</vt:lpstr>
      <vt:lpstr>PowerPoint Presentation</vt:lpstr>
      <vt:lpstr>PowerPoint Presentation</vt:lpstr>
      <vt:lpstr>Federal Funding Allocation Requirements</vt:lpstr>
      <vt:lpstr>SFY2020 Funding Allocation by Census Demographics </vt:lpstr>
      <vt:lpstr>Current Funding Formula: 10,079,000 July 1, 2019 – June 30, 2020 </vt:lpstr>
      <vt:lpstr>State Fiscal Year 2020 Funding Summary </vt:lpstr>
      <vt:lpstr>PowerPoint Presentation</vt:lpstr>
      <vt:lpstr>Funding Formula Methodology Change: July 1, 2022: Adding an Incentive Performance Calculation </vt:lpstr>
      <vt:lpstr>SFY2019 Registered Seniors Served in Idaho</vt:lpstr>
      <vt:lpstr>Funding Formula Change: July 1, 2022  Adding an Incentive Performance Calculation </vt:lpstr>
      <vt:lpstr>PowerPoint Presentation</vt:lpstr>
      <vt:lpstr>State &amp; Local Ombudsmen Your Rights, Your Advocates</vt:lpstr>
      <vt:lpstr>Local Adult Protective Services  Right to live free of abuse, neglect and exploitation</vt:lpstr>
      <vt:lpstr>Local Legal Assistance Professional Advice, Counsel or Representation</vt:lpstr>
      <vt:lpstr>State Adult Protective Services Right to live free of abuse, neglect and exploitation</vt:lpstr>
      <vt:lpstr>PowerPoint Presentation</vt:lpstr>
      <vt:lpstr>Local Home Delivered Meal Service Helping Seniors Stay in their Homes</vt:lpstr>
      <vt:lpstr>Local In-home Service: Homemaker Maintaining Independence</vt:lpstr>
      <vt:lpstr>Local In-home Service: Chore</vt:lpstr>
      <vt:lpstr>Local In-home service: Case Management</vt:lpstr>
      <vt:lpstr>Local Senior Transportation</vt:lpstr>
      <vt:lpstr>Local Family Caregiver Support Program</vt:lpstr>
      <vt:lpstr>Idaho Lifespan Respite Project</vt:lpstr>
      <vt:lpstr>Senior Community Service Employment Program</vt:lpstr>
      <vt:lpstr>Nutrition Supplemental Incentive Program  (Home Delivered and Congregate Meals)</vt:lpstr>
      <vt:lpstr>Commodity Supplement Food Program (CSFP)</vt:lpstr>
      <vt:lpstr>Medicare Improvements for Patients and Providers Act (MIPPA)</vt:lpstr>
      <vt:lpstr>PowerPoint Presentation</vt:lpstr>
      <vt:lpstr>Congregate Meals Participating in the Community</vt:lpstr>
      <vt:lpstr>Information and Assistance (I&amp;A) Access to Trustworthy and Reliable Information</vt:lpstr>
      <vt:lpstr>Disease Prevention and Health Promotions Keeping the body strong</vt:lpstr>
      <vt:lpstr>Planning &amp; Coordination Identifying needs, creating solutions</vt:lpstr>
      <vt:lpstr>Elder Rights/Legal Assistance Developer Improving access and service</vt:lpstr>
      <vt:lpstr>Senior Medicare Patrol Protect yourself from Fraud</vt:lpstr>
      <vt:lpstr>Dementia Capable - Alzheimer’s Disease Supportive Services Program</vt:lpstr>
      <vt:lpstr>Next Steps</vt:lpstr>
      <vt:lpstr>Resource Page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Idaho’s Senior Services State Plan Develoment</dc:title>
  <dc:creator>Kevin Bittner</dc:creator>
  <cp:lastModifiedBy>Kevin Bittner</cp:lastModifiedBy>
  <cp:revision>934</cp:revision>
  <cp:lastPrinted>2019-08-29T22:18:58Z</cp:lastPrinted>
  <dcterms:created xsi:type="dcterms:W3CDTF">2019-07-18T21:26:03Z</dcterms:created>
  <dcterms:modified xsi:type="dcterms:W3CDTF">2019-10-03T18:40:29Z</dcterms:modified>
</cp:coreProperties>
</file>