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7.jpg"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61" r:id="rId1"/>
  </p:sldMasterIdLst>
  <p:notesMasterIdLst>
    <p:notesMasterId r:id="rId49"/>
  </p:notesMasterIdLst>
  <p:sldIdLst>
    <p:sldId id="523" r:id="rId2"/>
    <p:sldId id="256" r:id="rId3"/>
    <p:sldId id="420" r:id="rId4"/>
    <p:sldId id="504" r:id="rId5"/>
    <p:sldId id="486" r:id="rId6"/>
    <p:sldId id="414" r:id="rId7"/>
    <p:sldId id="422" r:id="rId8"/>
    <p:sldId id="257" r:id="rId9"/>
    <p:sldId id="259" r:id="rId10"/>
    <p:sldId id="375" r:id="rId11"/>
    <p:sldId id="451" r:id="rId12"/>
    <p:sldId id="497" r:id="rId13"/>
    <p:sldId id="509" r:id="rId14"/>
    <p:sldId id="510" r:id="rId15"/>
    <p:sldId id="447" r:id="rId16"/>
    <p:sldId id="373" r:id="rId17"/>
    <p:sldId id="506" r:id="rId18"/>
    <p:sldId id="508" r:id="rId19"/>
    <p:sldId id="520" r:id="rId20"/>
    <p:sldId id="454" r:id="rId21"/>
    <p:sldId id="309" r:id="rId22"/>
    <p:sldId id="311" r:id="rId23"/>
    <p:sldId id="321" r:id="rId24"/>
    <p:sldId id="505" r:id="rId25"/>
    <p:sldId id="462" r:id="rId26"/>
    <p:sldId id="323" r:id="rId27"/>
    <p:sldId id="318" r:id="rId28"/>
    <p:sldId id="319" r:id="rId29"/>
    <p:sldId id="317" r:id="rId30"/>
    <p:sldId id="271" r:id="rId31"/>
    <p:sldId id="325" r:id="rId32"/>
    <p:sldId id="334" r:id="rId33"/>
    <p:sldId id="332" r:id="rId34"/>
    <p:sldId id="513" r:id="rId35"/>
    <p:sldId id="331" r:id="rId36"/>
    <p:sldId id="522" r:id="rId37"/>
    <p:sldId id="461" r:id="rId38"/>
    <p:sldId id="322" r:id="rId39"/>
    <p:sldId id="316" r:id="rId40"/>
    <p:sldId id="324" r:id="rId41"/>
    <p:sldId id="315" r:id="rId42"/>
    <p:sldId id="310" r:id="rId43"/>
    <p:sldId id="329" r:id="rId44"/>
    <p:sldId id="336" r:id="rId45"/>
    <p:sldId id="521" r:id="rId46"/>
    <p:sldId id="489" r:id="rId47"/>
    <p:sldId id="382"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77ACA74-82D2-47CA-8B64-0B79D90FD01C}">
          <p14:sldIdLst>
            <p14:sldId id="523"/>
            <p14:sldId id="256"/>
            <p14:sldId id="420"/>
            <p14:sldId id="504"/>
            <p14:sldId id="486"/>
            <p14:sldId id="414"/>
            <p14:sldId id="422"/>
            <p14:sldId id="257"/>
            <p14:sldId id="259"/>
            <p14:sldId id="375"/>
            <p14:sldId id="451"/>
            <p14:sldId id="497"/>
            <p14:sldId id="509"/>
            <p14:sldId id="510"/>
            <p14:sldId id="447"/>
            <p14:sldId id="373"/>
            <p14:sldId id="506"/>
            <p14:sldId id="508"/>
            <p14:sldId id="520"/>
            <p14:sldId id="454"/>
            <p14:sldId id="309"/>
            <p14:sldId id="311"/>
            <p14:sldId id="321"/>
            <p14:sldId id="505"/>
            <p14:sldId id="462"/>
            <p14:sldId id="323"/>
            <p14:sldId id="318"/>
            <p14:sldId id="319"/>
            <p14:sldId id="317"/>
            <p14:sldId id="271"/>
            <p14:sldId id="325"/>
            <p14:sldId id="334"/>
            <p14:sldId id="332"/>
            <p14:sldId id="513"/>
            <p14:sldId id="331"/>
            <p14:sldId id="522"/>
            <p14:sldId id="461"/>
            <p14:sldId id="322"/>
            <p14:sldId id="316"/>
            <p14:sldId id="324"/>
            <p14:sldId id="315"/>
            <p14:sldId id="310"/>
            <p14:sldId id="329"/>
            <p14:sldId id="336"/>
            <p14:sldId id="521"/>
            <p14:sldId id="489"/>
          </p14:sldIdLst>
        </p14:section>
        <p14:section name="Untitled Section" id="{CB45B5E1-5326-474A-8750-BCCB026B8E4E}">
          <p14:sldIdLst>
            <p14:sldId id="3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3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78" d="100"/>
          <a:sy n="78" d="100"/>
        </p:scale>
        <p:origin x="3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9FC7F-5DDB-4C3E-8885-FA3D1945FB29}" type="datetimeFigureOut">
              <a:rPr lang="en-US" smtClean="0"/>
              <a:t>10/29/2019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2DEC35-4E73-4C95-B92B-9208B629F0C5}" type="slidenum">
              <a:rPr lang="en-US" smtClean="0"/>
              <a:t>‹#›</a:t>
            </a:fld>
            <a:endParaRPr lang="en-US"/>
          </a:p>
        </p:txBody>
      </p:sp>
    </p:spTree>
    <p:extLst>
      <p:ext uri="{BB962C8B-B14F-4D97-AF65-F5344CB8AC3E}">
        <p14:creationId xmlns:p14="http://schemas.microsoft.com/office/powerpoint/2010/main" val="4205572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TITLE 67 STATE GOVERNMENT AND STATE AFFAIRS</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CHAPTER 50 COMMISSION ON AGING 67-5005.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Legislative intent. </a:t>
            </a:r>
            <a:endParaRPr lang="en-U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legislature hereby finds and recognizes the need to provide basic necessities to its older people in their later years and particularly in providing efficient community services, including access transportation, adequate nutrition, in-home services, and adult day care, designed to permit its older people to remain independent and to be able to avoid institutionalization; and that these services be provided in a coordinated manner and be readily available when needed and accessible to all older people. This act shall be known as the "Idaho Senior Services Act."</a:t>
            </a:r>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6</a:t>
            </a:fld>
            <a:endParaRPr lang="en-US"/>
          </a:p>
        </p:txBody>
      </p:sp>
    </p:spTree>
    <p:extLst>
      <p:ext uri="{BB962C8B-B14F-4D97-AF65-F5344CB8AC3E}">
        <p14:creationId xmlns:p14="http://schemas.microsoft.com/office/powerpoint/2010/main" val="352529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27</a:t>
            </a:fld>
            <a:endParaRPr lang="en-US"/>
          </a:p>
        </p:txBody>
      </p:sp>
    </p:spTree>
    <p:extLst>
      <p:ext uri="{BB962C8B-B14F-4D97-AF65-F5344CB8AC3E}">
        <p14:creationId xmlns:p14="http://schemas.microsoft.com/office/powerpoint/2010/main" val="338393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AAAs </a:t>
            </a:r>
          </a:p>
        </p:txBody>
      </p:sp>
      <p:sp>
        <p:nvSpPr>
          <p:cNvPr id="4" name="Slide Number Placeholder 3"/>
          <p:cNvSpPr>
            <a:spLocks noGrp="1"/>
          </p:cNvSpPr>
          <p:nvPr>
            <p:ph type="sldNum" sz="quarter" idx="10"/>
          </p:nvPr>
        </p:nvSpPr>
        <p:spPr/>
        <p:txBody>
          <a:bodyPr/>
          <a:lstStyle/>
          <a:p>
            <a:fld id="{A4165929-4988-4402-840A-3DCA505D7826}" type="slidenum">
              <a:rPr lang="en-US" smtClean="0"/>
              <a:t>28</a:t>
            </a:fld>
            <a:endParaRPr lang="en-US"/>
          </a:p>
        </p:txBody>
      </p:sp>
    </p:spTree>
    <p:extLst>
      <p:ext uri="{BB962C8B-B14F-4D97-AF65-F5344CB8AC3E}">
        <p14:creationId xmlns:p14="http://schemas.microsoft.com/office/powerpoint/2010/main" val="219673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29</a:t>
            </a:fld>
            <a:endParaRPr lang="en-US"/>
          </a:p>
        </p:txBody>
      </p:sp>
    </p:spTree>
    <p:extLst>
      <p:ext uri="{BB962C8B-B14F-4D97-AF65-F5344CB8AC3E}">
        <p14:creationId xmlns:p14="http://schemas.microsoft.com/office/powerpoint/2010/main" val="33420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30</a:t>
            </a:fld>
            <a:endParaRPr lang="en-US"/>
          </a:p>
        </p:txBody>
      </p:sp>
    </p:spTree>
    <p:extLst>
      <p:ext uri="{BB962C8B-B14F-4D97-AF65-F5344CB8AC3E}">
        <p14:creationId xmlns:p14="http://schemas.microsoft.com/office/powerpoint/2010/main" val="202410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31</a:t>
            </a:fld>
            <a:endParaRPr lang="en-US"/>
          </a:p>
        </p:txBody>
      </p:sp>
    </p:spTree>
    <p:extLst>
      <p:ext uri="{BB962C8B-B14F-4D97-AF65-F5344CB8AC3E}">
        <p14:creationId xmlns:p14="http://schemas.microsoft.com/office/powerpoint/2010/main" val="2539082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32</a:t>
            </a:fld>
            <a:endParaRPr lang="en-US"/>
          </a:p>
        </p:txBody>
      </p:sp>
    </p:spTree>
    <p:extLst>
      <p:ext uri="{BB962C8B-B14F-4D97-AF65-F5344CB8AC3E}">
        <p14:creationId xmlns:p14="http://schemas.microsoft.com/office/powerpoint/2010/main" val="9171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33</a:t>
            </a:fld>
            <a:endParaRPr lang="en-US"/>
          </a:p>
        </p:txBody>
      </p:sp>
    </p:spTree>
    <p:extLst>
      <p:ext uri="{BB962C8B-B14F-4D97-AF65-F5344CB8AC3E}">
        <p14:creationId xmlns:p14="http://schemas.microsoft.com/office/powerpoint/2010/main" val="1875487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34</a:t>
            </a:fld>
            <a:endParaRPr lang="en-US"/>
          </a:p>
        </p:txBody>
      </p:sp>
    </p:spTree>
    <p:extLst>
      <p:ext uri="{BB962C8B-B14F-4D97-AF65-F5344CB8AC3E}">
        <p14:creationId xmlns:p14="http://schemas.microsoft.com/office/powerpoint/2010/main" val="3983005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35</a:t>
            </a:fld>
            <a:endParaRPr lang="en-US"/>
          </a:p>
        </p:txBody>
      </p:sp>
    </p:spTree>
    <p:extLst>
      <p:ext uri="{BB962C8B-B14F-4D97-AF65-F5344CB8AC3E}">
        <p14:creationId xmlns:p14="http://schemas.microsoft.com/office/powerpoint/2010/main" val="420491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36</a:t>
            </a:fld>
            <a:endParaRPr lang="en-US"/>
          </a:p>
        </p:txBody>
      </p:sp>
    </p:spTree>
    <p:extLst>
      <p:ext uri="{BB962C8B-B14F-4D97-AF65-F5344CB8AC3E}">
        <p14:creationId xmlns:p14="http://schemas.microsoft.com/office/powerpoint/2010/main" val="332440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provided by the Bureau Chief of Medicaid Financial Operations, the average daily Medicaid payment for an Assisted Living facility is $37.00 per day and for a SNF the rate is $220.00 per day which is equivalent to $13,505 and $80,000. The Executive Director of the Idaho Health Care Association stated private pay rates are on an average of $2,000  - $6,500 for Assistive Living and $7,000 - $9,000 for SNF per month which would be equivalent to $24,000 - $78,000 or $84,000 - $108,000. </a:t>
            </a:r>
          </a:p>
          <a:p>
            <a:endParaRPr lang="en-US" dirty="0"/>
          </a:p>
          <a:p>
            <a:r>
              <a:rPr lang="en-US" dirty="0"/>
              <a:t>Assisted Living and Skilled Nursing Facilities the resident must contribute whatever he/she can for their share of cost. </a:t>
            </a:r>
          </a:p>
          <a:p>
            <a:r>
              <a:rPr lang="en-US" dirty="0"/>
              <a:t>If eligible for Medicaid, the federal share is 71.5% and state share is 28.5%</a:t>
            </a:r>
          </a:p>
          <a:p>
            <a:endParaRPr lang="en-US" dirty="0"/>
          </a:p>
          <a:p>
            <a:r>
              <a:rPr lang="en-US" dirty="0"/>
              <a:t>Source</a:t>
            </a:r>
            <a:r>
              <a:rPr lang="en-US" baseline="0" dirty="0"/>
              <a:t> for Medicaid Residential Care Facility Cost: OPE Residential Care Report January 2018</a:t>
            </a:r>
          </a:p>
          <a:p>
            <a:pPr marL="171450" indent="-171450">
              <a:buFont typeface="Arial" panose="020B0604020202020204" pitchFamily="34" charset="0"/>
              <a:buChar char="•"/>
            </a:pPr>
            <a:r>
              <a:rPr lang="en-US" baseline="0" dirty="0"/>
              <a:t>Page 22: Residential Care Facility</a:t>
            </a:r>
          </a:p>
          <a:p>
            <a:pPr marL="171450" indent="-171450">
              <a:buFont typeface="Arial" panose="020B0604020202020204" pitchFamily="34" charset="0"/>
              <a:buChar char="•"/>
            </a:pPr>
            <a:r>
              <a:rPr lang="en-US" baseline="0" dirty="0"/>
              <a:t>Page 24: Federal and State Reimbursement percentages</a:t>
            </a:r>
          </a:p>
          <a:p>
            <a:endParaRPr lang="en-US" baseline="0" dirty="0"/>
          </a:p>
          <a:p>
            <a:r>
              <a:rPr lang="en-US" baseline="0" dirty="0"/>
              <a:t>ADL: Eating, Toileting, Walking, Transferring, Dressing, Bathing</a:t>
            </a:r>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7</a:t>
            </a:fld>
            <a:endParaRPr lang="en-US"/>
          </a:p>
        </p:txBody>
      </p:sp>
    </p:spTree>
    <p:extLst>
      <p:ext uri="{BB962C8B-B14F-4D97-AF65-F5344CB8AC3E}">
        <p14:creationId xmlns:p14="http://schemas.microsoft.com/office/powerpoint/2010/main" val="1805754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38</a:t>
            </a:fld>
            <a:endParaRPr lang="en-US"/>
          </a:p>
        </p:txBody>
      </p:sp>
    </p:spTree>
    <p:extLst>
      <p:ext uri="{BB962C8B-B14F-4D97-AF65-F5344CB8AC3E}">
        <p14:creationId xmlns:p14="http://schemas.microsoft.com/office/powerpoint/2010/main" val="294178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39</a:t>
            </a:fld>
            <a:endParaRPr lang="en-US"/>
          </a:p>
        </p:txBody>
      </p:sp>
    </p:spTree>
    <p:extLst>
      <p:ext uri="{BB962C8B-B14F-4D97-AF65-F5344CB8AC3E}">
        <p14:creationId xmlns:p14="http://schemas.microsoft.com/office/powerpoint/2010/main" val="431913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40</a:t>
            </a:fld>
            <a:endParaRPr lang="en-US"/>
          </a:p>
        </p:txBody>
      </p:sp>
    </p:spTree>
    <p:extLst>
      <p:ext uri="{BB962C8B-B14F-4D97-AF65-F5344CB8AC3E}">
        <p14:creationId xmlns:p14="http://schemas.microsoft.com/office/powerpoint/2010/main" val="77706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41</a:t>
            </a:fld>
            <a:endParaRPr lang="en-US"/>
          </a:p>
        </p:txBody>
      </p:sp>
    </p:spTree>
    <p:extLst>
      <p:ext uri="{BB962C8B-B14F-4D97-AF65-F5344CB8AC3E}">
        <p14:creationId xmlns:p14="http://schemas.microsoft.com/office/powerpoint/2010/main" val="2714586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42</a:t>
            </a:fld>
            <a:endParaRPr lang="en-US"/>
          </a:p>
        </p:txBody>
      </p:sp>
    </p:spTree>
    <p:extLst>
      <p:ext uri="{BB962C8B-B14F-4D97-AF65-F5344CB8AC3E}">
        <p14:creationId xmlns:p14="http://schemas.microsoft.com/office/powerpoint/2010/main" val="2944314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43</a:t>
            </a:fld>
            <a:endParaRPr lang="en-US"/>
          </a:p>
        </p:txBody>
      </p:sp>
    </p:spTree>
    <p:extLst>
      <p:ext uri="{BB962C8B-B14F-4D97-AF65-F5344CB8AC3E}">
        <p14:creationId xmlns:p14="http://schemas.microsoft.com/office/powerpoint/2010/main" val="498089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44</a:t>
            </a:fld>
            <a:endParaRPr lang="en-US"/>
          </a:p>
        </p:txBody>
      </p:sp>
    </p:spTree>
    <p:extLst>
      <p:ext uri="{BB962C8B-B14F-4D97-AF65-F5344CB8AC3E}">
        <p14:creationId xmlns:p14="http://schemas.microsoft.com/office/powerpoint/2010/main" val="4085690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do?</a:t>
            </a:r>
          </a:p>
          <a:p>
            <a:r>
              <a:rPr lang="en-US" dirty="0"/>
              <a:t>We</a:t>
            </a:r>
            <a:r>
              <a:rPr lang="en-US" baseline="0" dirty="0"/>
              <a:t> placed our services in four essential categories: Stay Home, Stay Safe, Stay Healthy and Stay Informed </a:t>
            </a:r>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47</a:t>
            </a:fld>
            <a:endParaRPr lang="en-US"/>
          </a:p>
        </p:txBody>
      </p:sp>
    </p:spTree>
    <p:extLst>
      <p:ext uri="{BB962C8B-B14F-4D97-AF65-F5344CB8AC3E}">
        <p14:creationId xmlns:p14="http://schemas.microsoft.com/office/powerpoint/2010/main" val="191249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population for each PSA = % of total 60+ state population</a:t>
            </a:r>
          </a:p>
        </p:txBody>
      </p:sp>
      <p:sp>
        <p:nvSpPr>
          <p:cNvPr id="4" name="Slide Number Placeholder 3"/>
          <p:cNvSpPr>
            <a:spLocks noGrp="1"/>
          </p:cNvSpPr>
          <p:nvPr>
            <p:ph type="sldNum" sz="quarter" idx="5"/>
          </p:nvPr>
        </p:nvSpPr>
        <p:spPr/>
        <p:txBody>
          <a:bodyPr/>
          <a:lstStyle/>
          <a:p>
            <a:fld id="{B02DEC35-4E73-4C95-B92B-9208B629F0C5}" type="slidenum">
              <a:rPr lang="en-US" smtClean="0"/>
              <a:t>13</a:t>
            </a:fld>
            <a:endParaRPr lang="en-US"/>
          </a:p>
        </p:txBody>
      </p:sp>
    </p:spTree>
    <p:extLst>
      <p:ext uri="{BB962C8B-B14F-4D97-AF65-F5344CB8AC3E}">
        <p14:creationId xmlns:p14="http://schemas.microsoft.com/office/powerpoint/2010/main" val="66421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a:t>
            </a:r>
            <a:r>
              <a:rPr lang="en-US" baseline="0" dirty="0"/>
              <a:t> Older Americans Act Requirement is to divide the state into Planning and Services Areas. </a:t>
            </a:r>
          </a:p>
          <a:p>
            <a:r>
              <a:rPr lang="en-US" baseline="0" dirty="0"/>
              <a:t>These are the initial PSAs since ICOA was designated in 1968. </a:t>
            </a:r>
          </a:p>
          <a:p>
            <a:r>
              <a:rPr lang="en-US" baseline="0" dirty="0"/>
              <a:t>The boundaries are the same as the Idaho Transportation Departments boundaries, but different than H&amp;W’s.</a:t>
            </a:r>
          </a:p>
          <a:p>
            <a:r>
              <a:rPr lang="en-US" b="1" u="sng" dirty="0"/>
              <a:t>TITLE 67 STATE GOVERNMENT AND STATE AFFAIRS</a:t>
            </a:r>
            <a:endParaRPr lang="en-US" dirty="0"/>
          </a:p>
          <a:p>
            <a:r>
              <a:rPr lang="en-US" b="1" u="sng" dirty="0"/>
              <a:t>CHAPTER 50 COMMISSION ON AGING 67-5003. </a:t>
            </a:r>
            <a:endParaRPr lang="en-US" dirty="0"/>
          </a:p>
          <a:p>
            <a:endParaRPr lang="en-US" dirty="0"/>
          </a:p>
          <a:p>
            <a:pPr defTabSz="931774">
              <a:defRPr/>
            </a:pPr>
            <a:r>
              <a:rPr lang="en-US" dirty="0"/>
              <a:t>(6)  Designate "planning and service areas" and area agencies on aging in accordance with the older Americans act and federal regulations promulgated thereunder. The commission shall review the boundaries of the "planning and service areas" periodically and shall change them as necessary;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165929-4988-4402-840A-3DCA505D7826}" type="slidenum">
              <a:rPr lang="en-US" smtClean="0"/>
              <a:t>16</a:t>
            </a:fld>
            <a:endParaRPr lang="en-US"/>
          </a:p>
        </p:txBody>
      </p:sp>
    </p:spTree>
    <p:extLst>
      <p:ext uri="{BB962C8B-B14F-4D97-AF65-F5344CB8AC3E}">
        <p14:creationId xmlns:p14="http://schemas.microsoft.com/office/powerpoint/2010/main" val="4172539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21</a:t>
            </a:fld>
            <a:endParaRPr lang="en-US"/>
          </a:p>
        </p:txBody>
      </p:sp>
    </p:spTree>
    <p:extLst>
      <p:ext uri="{BB962C8B-B14F-4D97-AF65-F5344CB8AC3E}">
        <p14:creationId xmlns:p14="http://schemas.microsoft.com/office/powerpoint/2010/main" val="183812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22</a:t>
            </a:fld>
            <a:endParaRPr lang="en-US"/>
          </a:p>
        </p:txBody>
      </p:sp>
    </p:spTree>
    <p:extLst>
      <p:ext uri="{BB962C8B-B14F-4D97-AF65-F5344CB8AC3E}">
        <p14:creationId xmlns:p14="http://schemas.microsoft.com/office/powerpoint/2010/main" val="41786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23</a:t>
            </a:fld>
            <a:endParaRPr lang="en-US"/>
          </a:p>
        </p:txBody>
      </p:sp>
    </p:spTree>
    <p:extLst>
      <p:ext uri="{BB962C8B-B14F-4D97-AF65-F5344CB8AC3E}">
        <p14:creationId xmlns:p14="http://schemas.microsoft.com/office/powerpoint/2010/main" val="181488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Arizona, Arkansas, California, Idaho, Maine, Massachusetts, Minnesota, Montana, Nevada, Ohio, Oklahoma, Pennsylvania, Rhode Island and Virginia. </a:t>
            </a:r>
          </a:p>
        </p:txBody>
      </p:sp>
      <p:sp>
        <p:nvSpPr>
          <p:cNvPr id="4" name="Slide Number Placeholder 3"/>
          <p:cNvSpPr>
            <a:spLocks noGrp="1"/>
          </p:cNvSpPr>
          <p:nvPr>
            <p:ph type="sldNum" sz="quarter" idx="10"/>
          </p:nvPr>
        </p:nvSpPr>
        <p:spPr/>
        <p:txBody>
          <a:bodyPr/>
          <a:lstStyle/>
          <a:p>
            <a:fld id="{A4165929-4988-4402-840A-3DCA505D7826}" type="slidenum">
              <a:rPr lang="en-US" smtClean="0"/>
              <a:t>24</a:t>
            </a:fld>
            <a:endParaRPr lang="en-US"/>
          </a:p>
        </p:txBody>
      </p:sp>
    </p:spTree>
    <p:extLst>
      <p:ext uri="{BB962C8B-B14F-4D97-AF65-F5344CB8AC3E}">
        <p14:creationId xmlns:p14="http://schemas.microsoft.com/office/powerpoint/2010/main" val="2842531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165929-4988-4402-840A-3DCA505D7826}" type="slidenum">
              <a:rPr lang="en-US" smtClean="0"/>
              <a:t>26</a:t>
            </a:fld>
            <a:endParaRPr lang="en-US"/>
          </a:p>
        </p:txBody>
      </p:sp>
    </p:spTree>
    <p:extLst>
      <p:ext uri="{BB962C8B-B14F-4D97-AF65-F5344CB8AC3E}">
        <p14:creationId xmlns:p14="http://schemas.microsoft.com/office/powerpoint/2010/main" val="235227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00E0-F06E-4DB0-A9F9-F302C53B7B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F4A8B9-3CC9-4BC7-AE02-52B78AC7D9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71B90D-0A25-416F-98CF-DDA5D5FC5B39}"/>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5" name="Footer Placeholder 4">
            <a:extLst>
              <a:ext uri="{FF2B5EF4-FFF2-40B4-BE49-F238E27FC236}">
                <a16:creationId xmlns:a16="http://schemas.microsoft.com/office/drawing/2014/main" id="{3307981B-003C-4F2D-8834-9280FD623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270772-BAB6-4F78-8092-F731896ACA5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59270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0279-CE72-4C4F-A688-92AC2121F3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39F29C-E088-4C4E-A003-A4933EA8E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91BAA-3055-414C-AAB3-7952F1AF5A81}"/>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5" name="Footer Placeholder 4">
            <a:extLst>
              <a:ext uri="{FF2B5EF4-FFF2-40B4-BE49-F238E27FC236}">
                <a16:creationId xmlns:a16="http://schemas.microsoft.com/office/drawing/2014/main" id="{47129C2D-C583-4A6F-9FD7-DA007100C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A8384-FD9B-4CD4-8B65-6F10F699B24B}"/>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72914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AF4EF-A9EE-4237-B4F3-9ECCF8EB88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70F7C6-1488-4F9D-B385-B4D37143E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C14B8-F73B-4195-BB78-7F975D54C854}"/>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5" name="Footer Placeholder 4">
            <a:extLst>
              <a:ext uri="{FF2B5EF4-FFF2-40B4-BE49-F238E27FC236}">
                <a16:creationId xmlns:a16="http://schemas.microsoft.com/office/drawing/2014/main" id="{8ED98FD3-47FA-44E6-A760-B9799F353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468B9A-477D-4F92-BBF1-AD81486DD43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348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1426-E846-4F54-A410-79A2E11A5D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5653C2-D684-422C-BCD9-363A77023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7A13BA-80C6-4CD6-A410-A7F8C5FD403D}"/>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5" name="Footer Placeholder 4">
            <a:extLst>
              <a:ext uri="{FF2B5EF4-FFF2-40B4-BE49-F238E27FC236}">
                <a16:creationId xmlns:a16="http://schemas.microsoft.com/office/drawing/2014/main" id="{E0AF05CA-EA16-43F4-BF9B-73AF650DF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BA00F-91F8-4E14-8671-CF087C12FE0C}"/>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551628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F79D7-3AE2-4E7B-A8D3-81E8338FE9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C97EC-19E8-4CD1-A552-63567776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0063A-D04A-4019-938B-5C2947ABA42F}"/>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5" name="Footer Placeholder 4">
            <a:extLst>
              <a:ext uri="{FF2B5EF4-FFF2-40B4-BE49-F238E27FC236}">
                <a16:creationId xmlns:a16="http://schemas.microsoft.com/office/drawing/2014/main" id="{1B34D5BC-DF1B-40A1-B80F-DC4AA0924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2911-BC7F-41AA-A77B-C432EE123812}"/>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6522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34255-12BD-4B4E-AEE2-C41200AF8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31E1FD-AF0D-4DD2-BB6E-260E415F44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BB55A9-6405-4EEE-9EBD-DFECE53381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F36FC8-E317-47A8-8571-483BCA50FB27}"/>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6" name="Footer Placeholder 5">
            <a:extLst>
              <a:ext uri="{FF2B5EF4-FFF2-40B4-BE49-F238E27FC236}">
                <a16:creationId xmlns:a16="http://schemas.microsoft.com/office/drawing/2014/main" id="{EE69DE7A-6FA4-4E4B-9BB1-42515E2CC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421D52-B388-47A1-B9D9-C0E949862A9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0888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668E-C585-4582-A7E7-BBEBE88E9F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9815D-D0A7-498B-88ED-C3DA9CC50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2A5B2-2602-4F5D-A487-6F6700CA8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6DA9A0-4F99-4FC6-ADCB-E35008990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65D32-9940-4977-B0EB-6E53D865F1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0CFE3F-0B66-47AA-A96C-3048C88AE8F6}"/>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8" name="Footer Placeholder 7">
            <a:extLst>
              <a:ext uri="{FF2B5EF4-FFF2-40B4-BE49-F238E27FC236}">
                <a16:creationId xmlns:a16="http://schemas.microsoft.com/office/drawing/2014/main" id="{8105705D-3593-4A1E-987D-C605FF99F3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9B45D2-7257-4BF5-9EB4-950914771A06}"/>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48904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116E-EE41-4E78-A9F4-63DF1A27E8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2D41B-5E9C-411F-91E8-77982F77DA9D}"/>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4" name="Footer Placeholder 3">
            <a:extLst>
              <a:ext uri="{FF2B5EF4-FFF2-40B4-BE49-F238E27FC236}">
                <a16:creationId xmlns:a16="http://schemas.microsoft.com/office/drawing/2014/main" id="{7FAC0509-517D-49E5-B5D6-EF81173819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11A41-1DEF-43D1-A125-1B2DE38540AD}"/>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88307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66B6E3-C5CD-456E-9FC0-6F7F79FC38BD}"/>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3" name="Footer Placeholder 2">
            <a:extLst>
              <a:ext uri="{FF2B5EF4-FFF2-40B4-BE49-F238E27FC236}">
                <a16:creationId xmlns:a16="http://schemas.microsoft.com/office/drawing/2014/main" id="{4B56FF09-78E6-4E26-AD38-07182A81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D1D8F-A601-4036-8518-8005B9C01F2A}"/>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1336898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B020-E2E2-43D4-9C43-43F2EF819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E71328-5AF6-4479-A167-6D117A3A8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169D46-681D-4DBC-9A5A-08C116B095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9425C7-94F1-463B-9B95-B3383452DC8D}"/>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6" name="Footer Placeholder 5">
            <a:extLst>
              <a:ext uri="{FF2B5EF4-FFF2-40B4-BE49-F238E27FC236}">
                <a16:creationId xmlns:a16="http://schemas.microsoft.com/office/drawing/2014/main" id="{4DBF3E59-883B-41B5-8F58-8F4D90711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BDAC4-0A6A-488A-BAE2-A23565E3A600}"/>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2717695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D518-0695-4C5E-942A-E6728EA8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12F51-F008-4A62-A5F6-9743CB1FD9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012BFEB-98F7-4869-ACA5-DE09B5C203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B8DEF-8874-4493-A682-9F329FF416BD}"/>
              </a:ext>
            </a:extLst>
          </p:cNvPr>
          <p:cNvSpPr>
            <a:spLocks noGrp="1"/>
          </p:cNvSpPr>
          <p:nvPr>
            <p:ph type="dt" sz="half" idx="10"/>
          </p:nvPr>
        </p:nvSpPr>
        <p:spPr/>
        <p:txBody>
          <a:bodyPr/>
          <a:lstStyle/>
          <a:p>
            <a:fld id="{BE073ED7-BD05-44A5-847F-0C23C343C3A0}" type="datetimeFigureOut">
              <a:rPr lang="en-US" smtClean="0"/>
              <a:t>10/29/2019</a:t>
            </a:fld>
            <a:endParaRPr lang="en-US"/>
          </a:p>
        </p:txBody>
      </p:sp>
      <p:sp>
        <p:nvSpPr>
          <p:cNvPr id="6" name="Footer Placeholder 5">
            <a:extLst>
              <a:ext uri="{FF2B5EF4-FFF2-40B4-BE49-F238E27FC236}">
                <a16:creationId xmlns:a16="http://schemas.microsoft.com/office/drawing/2014/main" id="{7DCEB1E7-DFB2-4BB3-97AC-92EB723E8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22E5F-5837-49AD-88AD-4F59F0ACAE73}"/>
              </a:ext>
            </a:extLst>
          </p:cNvPr>
          <p:cNvSpPr>
            <a:spLocks noGrp="1"/>
          </p:cNvSpPr>
          <p:nvPr>
            <p:ph type="sldNum" sz="quarter" idx="12"/>
          </p:nvPr>
        </p:nvSpPr>
        <p:spPr/>
        <p:txBody>
          <a:bodyPr/>
          <a:lstStyle/>
          <a:p>
            <a:fld id="{688E33D5-F067-4697-A676-00D4D5748E7E}" type="slidenum">
              <a:rPr lang="en-US" smtClean="0"/>
              <a:t>‹#›</a:t>
            </a:fld>
            <a:endParaRPr lang="en-US"/>
          </a:p>
        </p:txBody>
      </p:sp>
    </p:spTree>
    <p:extLst>
      <p:ext uri="{BB962C8B-B14F-4D97-AF65-F5344CB8AC3E}">
        <p14:creationId xmlns:p14="http://schemas.microsoft.com/office/powerpoint/2010/main" val="390742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F0E5A-93D5-40CD-A571-7DF6AE57F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28785-6277-4BA9-B25B-47B4FC16FE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3B15A3-8288-405A-BDFC-849552BD2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73ED7-BD05-44A5-847F-0C23C343C3A0}" type="datetimeFigureOut">
              <a:rPr lang="en-US" smtClean="0"/>
              <a:t>10/29/2019</a:t>
            </a:fld>
            <a:endParaRPr lang="en-US"/>
          </a:p>
        </p:txBody>
      </p:sp>
      <p:sp>
        <p:nvSpPr>
          <p:cNvPr id="5" name="Footer Placeholder 4">
            <a:extLst>
              <a:ext uri="{FF2B5EF4-FFF2-40B4-BE49-F238E27FC236}">
                <a16:creationId xmlns:a16="http://schemas.microsoft.com/office/drawing/2014/main" id="{8E63B30B-C8FE-4066-AC05-9CC7A31324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5294DB-D254-4BD4-90EF-27C8AFAFAE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E33D5-F067-4697-A676-00D4D5748E7E}" type="slidenum">
              <a:rPr lang="en-US" smtClean="0"/>
              <a:t>‹#›</a:t>
            </a:fld>
            <a:endParaRPr lang="en-US"/>
          </a:p>
        </p:txBody>
      </p:sp>
    </p:spTree>
    <p:extLst>
      <p:ext uri="{BB962C8B-B14F-4D97-AF65-F5344CB8AC3E}">
        <p14:creationId xmlns:p14="http://schemas.microsoft.com/office/powerpoint/2010/main" val="3939931207"/>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ging.idaho.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14.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commons.wikimedia.org/wiki/File:Cifr%C3%A3o_symbol.svg" TargetMode="External"/><Relationship Id="rId13"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18.png"/><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4.png"/><Relationship Id="rId7" Type="http://schemas.openxmlformats.org/officeDocument/2006/relationships/image" Target="../media/image18.png"/><Relationship Id="rId12"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commons.wikimedia.org/wiki/File:Pr%C3%A9position_entre_(lits).svg" TargetMode="External"/><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hyperlink" Target="https://www.geripal.org/2012/03/elders-older-adults-seniors-language.html" TargetMode="External"/><Relationship Id="rId4" Type="http://schemas.openxmlformats.org/officeDocument/2006/relationships/image" Target="../media/image28.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pngall.com/community-png/download/24453" TargetMode="External"/><Relationship Id="rId5" Type="http://schemas.openxmlformats.org/officeDocument/2006/relationships/image" Target="../media/image34.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hyperlink" Target="mailto:Deedra.hunt@aging.Idaho.gov" TargetMode="External"/><Relationship Id="rId7" Type="http://schemas.openxmlformats.org/officeDocument/2006/relationships/hyperlink" Target="https://www.peoplemattersglobal.com/blog/technology/hr-challenges-and-interventions-for-organizations-1597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12.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9.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n.wikipedia.org/wiki/Meals_on_Wheels" TargetMode="External"/><Relationship Id="rId5" Type="http://schemas.openxmlformats.org/officeDocument/2006/relationships/image" Target="../media/image38.jpg"/><Relationship Id="rId4" Type="http://schemas.openxmlformats.org/officeDocument/2006/relationships/image" Target="../media/image14.svg"/></Relationships>
</file>

<file path=ppt/slides/_rels/slide27.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13.pn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dstil.ghost.io/activities-of-daily-living/" TargetMode="External"/><Relationship Id="rId5" Type="http://schemas.openxmlformats.org/officeDocument/2006/relationships/image" Target="../media/image8.png"/><Relationship Id="rId4" Type="http://schemas.openxmlformats.org/officeDocument/2006/relationships/image" Target="../media/image14.svg"/></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9.gif"/><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hyperlink" Target="mailto:Pam.Oliason@aging.Idaho.gov" TargetMode="External"/><Relationship Id="rId3" Type="http://schemas.openxmlformats.org/officeDocument/2006/relationships/hyperlink" Target="mailto:Annika@familiestogether.org" TargetMode="External"/><Relationship Id="rId7" Type="http://schemas.openxmlformats.org/officeDocument/2006/relationships/hyperlink" Target="https://seniorconnectionidaho.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corwynscause.org/" TargetMode="External"/><Relationship Id="rId11" Type="http://schemas.openxmlformats.org/officeDocument/2006/relationships/image" Target="../media/image14.svg"/><Relationship Id="rId5" Type="http://schemas.openxmlformats.org/officeDocument/2006/relationships/hyperlink" Target="http://www.jannus.org/legacy-corps" TargetMode="External"/><Relationship Id="rId10" Type="http://schemas.openxmlformats.org/officeDocument/2006/relationships/image" Target="../media/image13.png"/><Relationship Id="rId4" Type="http://schemas.openxmlformats.org/officeDocument/2006/relationships/hyperlink" Target="http://www.johnandjunesmission.org/" TargetMode="External"/><Relationship Id="rId9" Type="http://schemas.openxmlformats.org/officeDocument/2006/relationships/image" Target="../media/image45.jpeg"/></Relationships>
</file>

<file path=ppt/slides/_rels/slide33.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46.jpeg"/><Relationship Id="rId7"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Admir.Selimovic@aging.Idaho.gov" TargetMode="External"/><Relationship Id="rId4" Type="http://schemas.openxmlformats.org/officeDocument/2006/relationships/hyperlink" Target="http://www.esgw.org/scsep"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lerendeleiders.nl/conceptualiseren/318-blinden-en-olifanten" TargetMode="External"/><Relationship Id="rId5" Type="http://schemas.openxmlformats.org/officeDocument/2006/relationships/image" Target="../media/image47.jpg"/><Relationship Id="rId4" Type="http://schemas.openxmlformats.org/officeDocument/2006/relationships/image" Target="../media/image14.svg"/></Relationships>
</file>

<file path=ppt/slides/_rels/slide35.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48.jpeg"/><Relationship Id="rId7"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Birgit.Luebeck@aging.Idaho.gov" TargetMode="External"/><Relationship Id="rId4" Type="http://schemas.openxmlformats.org/officeDocument/2006/relationships/hyperlink" Target="mailto:sajones@idahofoodbank.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mailto:Admir.Selimovic@aging.Idaho.govv" TargetMode="External"/><Relationship Id="rId4" Type="http://schemas.openxmlformats.org/officeDocument/2006/relationships/hyperlink" Target="mailto:jlykins@nic.edu"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1.gif"/><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flickr.com/photos/lumaxart/2626682758/" TargetMode="External"/><Relationship Id="rId5" Type="http://schemas.openxmlformats.org/officeDocument/2006/relationships/image" Target="../media/image53.jpg"/><Relationship Id="rId4" Type="http://schemas.openxmlformats.org/officeDocument/2006/relationships/image" Target="../media/image16.svg"/></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hyperlink" Target="mailto:Deedra.hunt@aging.Idaho.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Rachelpiscette@idaholegalaid.org"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8" Type="http://schemas.openxmlformats.org/officeDocument/2006/relationships/hyperlink" Target="mailto:Admir.Selimovic@aging.Idaho.gov" TargetMode="External"/><Relationship Id="rId3" Type="http://schemas.openxmlformats.org/officeDocument/2006/relationships/image" Target="../media/image55.jpeg"/><Relationship Id="rId7" Type="http://schemas.openxmlformats.org/officeDocument/2006/relationships/hyperlink" Target="https://www.idscamjamalliance.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jlykins@nic.edu"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Pam.Oliason@aging.Idaho.gov" TargetMode="External"/><Relationship Id="rId5" Type="http://schemas.openxmlformats.org/officeDocument/2006/relationships/image" Target="../media/image56.png"/><Relationship Id="rId4" Type="http://schemas.openxmlformats.org/officeDocument/2006/relationships/image" Target="../media/image16.sv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ging.idaho.gov/stay-informed/education-outreach/" TargetMode="External"/><Relationship Id="rId1" Type="http://schemas.openxmlformats.org/officeDocument/2006/relationships/slideLayout" Target="../slideLayouts/slideLayout2.xml"/><Relationship Id="rId4" Type="http://schemas.openxmlformats.org/officeDocument/2006/relationships/hyperlink" Target="http://www.pngall.com/community-png/download/24460"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aging.idaho.gov/stay-informed/planning-coordination/" TargetMode="External"/><Relationship Id="rId3" Type="http://schemas.openxmlformats.org/officeDocument/2006/relationships/hyperlink" Target="http://www.cap4action.org/PSAgencyOnAging.html" TargetMode="External"/><Relationship Id="rId7" Type="http://schemas.openxmlformats.org/officeDocument/2006/relationships/hyperlink" Target="http://www.eastidahoaging.com/" TargetMode="External"/><Relationship Id="rId2" Type="http://schemas.openxmlformats.org/officeDocument/2006/relationships/hyperlink" Target="http://www.aaani.org/" TargetMode="External"/><Relationship Id="rId1" Type="http://schemas.openxmlformats.org/officeDocument/2006/relationships/slideLayout" Target="../slideLayouts/slideLayout2.xml"/><Relationship Id="rId6" Type="http://schemas.openxmlformats.org/officeDocument/2006/relationships/hyperlink" Target="http://www.sicog.org/aaa-home.html" TargetMode="External"/><Relationship Id="rId5" Type="http://schemas.openxmlformats.org/officeDocument/2006/relationships/hyperlink" Target="https://sites.google.com/site/csiofficeonaging/" TargetMode="External"/><Relationship Id="rId10" Type="http://schemas.openxmlformats.org/officeDocument/2006/relationships/hyperlink" Target="https://aging.idaho.gov/stay-informed/education-outreach/" TargetMode="External"/><Relationship Id="rId4" Type="http://schemas.openxmlformats.org/officeDocument/2006/relationships/hyperlink" Target="http://www.a3ssa.com/" TargetMode="External"/><Relationship Id="rId9" Type="http://schemas.openxmlformats.org/officeDocument/2006/relationships/image" Target="../media/image58.png"/></Relationships>
</file>

<file path=ppt/slides/_rels/slide47.xml.rels><?xml version="1.0" encoding="UTF-8" standalone="yes"?>
<Relationships xmlns="http://schemas.openxmlformats.org/package/2006/relationships"><Relationship Id="rId13" Type="http://schemas.openxmlformats.org/officeDocument/2006/relationships/image" Target="../media/image52.jpeg"/><Relationship Id="rId18" Type="http://schemas.openxmlformats.org/officeDocument/2006/relationships/image" Target="../media/image45.jpeg"/><Relationship Id="rId26" Type="http://schemas.openxmlformats.org/officeDocument/2006/relationships/image" Target="../media/image56.png"/><Relationship Id="rId39" Type="http://schemas.openxmlformats.org/officeDocument/2006/relationships/hyperlink" Target="http://www.pngall.com/community-png/download/24460" TargetMode="External"/><Relationship Id="rId21" Type="http://schemas.openxmlformats.org/officeDocument/2006/relationships/image" Target="../media/image70.jpeg"/><Relationship Id="rId34" Type="http://schemas.openxmlformats.org/officeDocument/2006/relationships/image" Target="../media/image34.png"/><Relationship Id="rId7" Type="http://schemas.openxmlformats.org/officeDocument/2006/relationships/image" Target="../media/image44.jpeg"/><Relationship Id="rId12" Type="http://schemas.openxmlformats.org/officeDocument/2006/relationships/image" Target="../media/image36.jpeg"/><Relationship Id="rId17" Type="http://schemas.openxmlformats.org/officeDocument/2006/relationships/image" Target="../media/image67.jpeg"/><Relationship Id="rId25" Type="http://schemas.openxmlformats.org/officeDocument/2006/relationships/image" Target="../media/image46.jpeg"/><Relationship Id="rId33" Type="http://schemas.openxmlformats.org/officeDocument/2006/relationships/image" Target="../media/image39.gif"/><Relationship Id="rId38" Type="http://schemas.openxmlformats.org/officeDocument/2006/relationships/image" Target="../media/image57.png"/><Relationship Id="rId2" Type="http://schemas.openxmlformats.org/officeDocument/2006/relationships/notesSlide" Target="../notesSlides/notesSlide27.xml"/><Relationship Id="rId16" Type="http://schemas.openxmlformats.org/officeDocument/2006/relationships/image" Target="../media/image55.jpeg"/><Relationship Id="rId20" Type="http://schemas.openxmlformats.org/officeDocument/2006/relationships/image" Target="../media/image69.jpeg"/><Relationship Id="rId29" Type="http://schemas.openxmlformats.org/officeDocument/2006/relationships/image" Target="../media/image53.jpg"/><Relationship Id="rId1" Type="http://schemas.openxmlformats.org/officeDocument/2006/relationships/slideLayout" Target="../slideLayouts/slideLayout2.xml"/><Relationship Id="rId6" Type="http://schemas.openxmlformats.org/officeDocument/2006/relationships/image" Target="../media/image61.jpeg"/><Relationship Id="rId11" Type="http://schemas.openxmlformats.org/officeDocument/2006/relationships/image" Target="../media/image64.jpeg"/><Relationship Id="rId24" Type="http://schemas.openxmlformats.org/officeDocument/2006/relationships/image" Target="../media/image48.jpeg"/><Relationship Id="rId32" Type="http://schemas.openxmlformats.org/officeDocument/2006/relationships/hyperlink" Target="https://www.lerendeleiders.nl/conceptualiseren/318-blinden-en-olifanten" TargetMode="External"/><Relationship Id="rId37" Type="http://schemas.openxmlformats.org/officeDocument/2006/relationships/hyperlink" Target="https://www.peoplemattersglobal.com/blog/technology/hr-challenges-and-interventions-for-organizations-15978" TargetMode="External"/><Relationship Id="rId5" Type="http://schemas.openxmlformats.org/officeDocument/2006/relationships/image" Target="../media/image60.jpeg"/><Relationship Id="rId15" Type="http://schemas.openxmlformats.org/officeDocument/2006/relationships/image" Target="../media/image66.gif"/><Relationship Id="rId23" Type="http://schemas.openxmlformats.org/officeDocument/2006/relationships/image" Target="../media/image71.jpeg"/><Relationship Id="rId28" Type="http://schemas.openxmlformats.org/officeDocument/2006/relationships/image" Target="../media/image54.jpeg"/><Relationship Id="rId36" Type="http://schemas.openxmlformats.org/officeDocument/2006/relationships/image" Target="../media/image37.jpg"/><Relationship Id="rId10" Type="http://schemas.openxmlformats.org/officeDocument/2006/relationships/image" Target="../media/image50.gif"/><Relationship Id="rId19" Type="http://schemas.openxmlformats.org/officeDocument/2006/relationships/image" Target="../media/image68.jpeg"/><Relationship Id="rId31" Type="http://schemas.openxmlformats.org/officeDocument/2006/relationships/image" Target="../media/image47.jpg"/><Relationship Id="rId4" Type="http://schemas.openxmlformats.org/officeDocument/2006/relationships/image" Target="../media/image59.png"/><Relationship Id="rId9" Type="http://schemas.openxmlformats.org/officeDocument/2006/relationships/image" Target="../media/image63.jpeg"/><Relationship Id="rId14" Type="http://schemas.openxmlformats.org/officeDocument/2006/relationships/image" Target="../media/image65.jpeg"/><Relationship Id="rId22" Type="http://schemas.openxmlformats.org/officeDocument/2006/relationships/image" Target="../media/image35.gif"/><Relationship Id="rId27" Type="http://schemas.openxmlformats.org/officeDocument/2006/relationships/image" Target="../media/image51.gif"/><Relationship Id="rId30" Type="http://schemas.openxmlformats.org/officeDocument/2006/relationships/hyperlink" Target="https://www.flickr.com/photos/lumaxart/2626682758/" TargetMode="External"/><Relationship Id="rId35" Type="http://schemas.openxmlformats.org/officeDocument/2006/relationships/hyperlink" Target="http://www.pngall.com/community-png/download/24453" TargetMode="External"/><Relationship Id="rId8" Type="http://schemas.openxmlformats.org/officeDocument/2006/relationships/image" Target="../media/image62.jpeg"/><Relationship Id="rId3" Type="http://schemas.openxmlformats.org/officeDocument/2006/relationships/image" Target="../media/image40.jpeg"/></Relationships>
</file>

<file path=ppt/slides/_rels/slide5.xml.rels><?xml version="1.0" encoding="UTF-8" standalone="yes"?>
<Relationships xmlns="http://schemas.openxmlformats.org/package/2006/relationships"><Relationship Id="rId8" Type="http://schemas.openxmlformats.org/officeDocument/2006/relationships/hyperlink" Target="https://cute-pictures.blogspot.com/2011/08/75-free-stock-images-3d-human-character.html" TargetMode="External"/><Relationship Id="rId3" Type="http://schemas.openxmlformats.org/officeDocument/2006/relationships/image" Target="../media/image5.png"/><Relationship Id="rId7"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commons.wikimedia.org/wiki/File:Symbol_thumbs_up_green.png" TargetMode="External"/><Relationship Id="rId4" Type="http://schemas.openxmlformats.org/officeDocument/2006/relationships/hyperlink" Target="https://mrkarianov.deviantart.com/art/Telegram-Icon-71262249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bihog.com/social-entrepreneurship-ideas-make-earth-better-place/" TargetMode="External"/><Relationship Id="rId5" Type="http://schemas.openxmlformats.org/officeDocument/2006/relationships/image" Target="../media/image9.jpg"/><Relationship Id="rId4" Type="http://schemas.openxmlformats.org/officeDocument/2006/relationships/hyperlink" Target="http://dstil.ghost.io/activities-of-daily-livin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4861-03EE-4EFE-83B6-FAD649A8509F}"/>
              </a:ext>
            </a:extLst>
          </p:cNvPr>
          <p:cNvSpPr>
            <a:spLocks noGrp="1"/>
          </p:cNvSpPr>
          <p:nvPr>
            <p:ph type="title"/>
          </p:nvPr>
        </p:nvSpPr>
        <p:spPr>
          <a:xfrm>
            <a:off x="838200" y="365125"/>
            <a:ext cx="10515600" cy="2240424"/>
          </a:xfrm>
        </p:spPr>
        <p:txBody>
          <a:bodyPr>
            <a:normAutofit/>
          </a:bodyPr>
          <a:lstStyle/>
          <a:p>
            <a:pPr algn="ctr"/>
            <a:r>
              <a:rPr lang="en-US" sz="8800" dirty="0"/>
              <a:t>WELCOME TO </a:t>
            </a:r>
            <a:br>
              <a:rPr lang="en-US" sz="5400" dirty="0"/>
            </a:br>
            <a:r>
              <a:rPr lang="en-US" sz="5400" dirty="0"/>
              <a:t>THE IDAHO COMMISSION ON AGING</a:t>
            </a:r>
          </a:p>
        </p:txBody>
      </p:sp>
      <p:sp>
        <p:nvSpPr>
          <p:cNvPr id="3" name="Content Placeholder 2">
            <a:extLst>
              <a:ext uri="{FF2B5EF4-FFF2-40B4-BE49-F238E27FC236}">
                <a16:creationId xmlns:a16="http://schemas.microsoft.com/office/drawing/2014/main" id="{849E187A-0721-4595-9FAD-49D498C00D40}"/>
              </a:ext>
            </a:extLst>
          </p:cNvPr>
          <p:cNvSpPr>
            <a:spLocks noGrp="1"/>
          </p:cNvSpPr>
          <p:nvPr>
            <p:ph idx="1"/>
          </p:nvPr>
        </p:nvSpPr>
        <p:spPr>
          <a:xfrm>
            <a:off x="749709" y="2924432"/>
            <a:ext cx="10515600" cy="1325563"/>
          </a:xfrm>
        </p:spPr>
        <p:txBody>
          <a:bodyPr>
            <a:normAutofit/>
          </a:bodyPr>
          <a:lstStyle/>
          <a:p>
            <a:pPr marL="0" indent="0" algn="ctr">
              <a:buNone/>
            </a:pPr>
            <a:r>
              <a:rPr lang="en-US" sz="8000" dirty="0">
                <a:hlinkClick r:id="rId2"/>
              </a:rPr>
              <a:t>aging.idaho.gov</a:t>
            </a:r>
            <a:endParaRPr lang="en-US" sz="8000" dirty="0"/>
          </a:p>
        </p:txBody>
      </p:sp>
      <p:sp>
        <p:nvSpPr>
          <p:cNvPr id="7" name="Content Placeholder 2">
            <a:extLst>
              <a:ext uri="{FF2B5EF4-FFF2-40B4-BE49-F238E27FC236}">
                <a16:creationId xmlns:a16="http://schemas.microsoft.com/office/drawing/2014/main" id="{86FF4401-DAE8-4C11-B971-0C9805B6A9A4}"/>
              </a:ext>
            </a:extLst>
          </p:cNvPr>
          <p:cNvSpPr txBox="1">
            <a:spLocks/>
          </p:cNvSpPr>
          <p:nvPr/>
        </p:nvSpPr>
        <p:spPr>
          <a:xfrm>
            <a:off x="1187244" y="5016910"/>
            <a:ext cx="10515600" cy="13255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000" dirty="0"/>
              <a:t>Lake City and Sandpoint Senior Centers</a:t>
            </a:r>
          </a:p>
          <a:p>
            <a:pPr marL="0" indent="0" algn="ctr">
              <a:buFont typeface="Arial" panose="020B0604020202020204" pitchFamily="34" charset="0"/>
              <a:buNone/>
            </a:pPr>
            <a:r>
              <a:rPr lang="en-US" sz="8000" dirty="0"/>
              <a:t>September 23 and 24, 2019 </a:t>
            </a:r>
          </a:p>
        </p:txBody>
      </p:sp>
    </p:spTree>
    <p:extLst>
      <p:ext uri="{BB962C8B-B14F-4D97-AF65-F5344CB8AC3E}">
        <p14:creationId xmlns:p14="http://schemas.microsoft.com/office/powerpoint/2010/main" val="356316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F41213-B952-4257-9023-B25AE96DBA7E}"/>
              </a:ext>
            </a:extLst>
          </p:cNvPr>
          <p:cNvSpPr/>
          <p:nvPr/>
        </p:nvSpPr>
        <p:spPr>
          <a:xfrm>
            <a:off x="461818" y="344776"/>
            <a:ext cx="11383844" cy="629605"/>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Statewide Focus Areas: $3,601,000</a:t>
            </a:r>
          </a:p>
        </p:txBody>
      </p:sp>
      <p:sp>
        <p:nvSpPr>
          <p:cNvPr id="5" name="Rectangle 4">
            <a:extLst>
              <a:ext uri="{FF2B5EF4-FFF2-40B4-BE49-F238E27FC236}">
                <a16:creationId xmlns:a16="http://schemas.microsoft.com/office/drawing/2014/main" id="{A3FEF209-C3C4-48EA-BA40-CA842AA3A265}"/>
              </a:ext>
            </a:extLst>
          </p:cNvPr>
          <p:cNvSpPr/>
          <p:nvPr/>
        </p:nvSpPr>
        <p:spPr>
          <a:xfrm>
            <a:off x="6573255" y="568009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Plan Administration: $942,000</a:t>
            </a:r>
          </a:p>
        </p:txBody>
      </p:sp>
      <p:sp>
        <p:nvSpPr>
          <p:cNvPr id="6" name="Rectangle 5">
            <a:extLst>
              <a:ext uri="{FF2B5EF4-FFF2-40B4-BE49-F238E27FC236}">
                <a16:creationId xmlns:a16="http://schemas.microsoft.com/office/drawing/2014/main" id="{749C2469-8B3E-4058-8BEE-B1EBB941BEDC}"/>
              </a:ext>
            </a:extLst>
          </p:cNvPr>
          <p:cNvSpPr/>
          <p:nvPr/>
        </p:nvSpPr>
        <p:spPr>
          <a:xfrm>
            <a:off x="6573255" y="5335764"/>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 $24,000</a:t>
            </a:r>
          </a:p>
        </p:txBody>
      </p:sp>
      <p:sp>
        <p:nvSpPr>
          <p:cNvPr id="7" name="Rectangle 6">
            <a:extLst>
              <a:ext uri="{FF2B5EF4-FFF2-40B4-BE49-F238E27FC236}">
                <a16:creationId xmlns:a16="http://schemas.microsoft.com/office/drawing/2014/main" id="{D77731E8-B0DE-4BC5-9EB7-F239E763DB4B}"/>
              </a:ext>
            </a:extLst>
          </p:cNvPr>
          <p:cNvSpPr/>
          <p:nvPr/>
        </p:nvSpPr>
        <p:spPr>
          <a:xfrm>
            <a:off x="6573254" y="5001872"/>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 $50,000</a:t>
            </a:r>
          </a:p>
        </p:txBody>
      </p:sp>
      <p:sp>
        <p:nvSpPr>
          <p:cNvPr id="8" name="Rectangle 7">
            <a:extLst>
              <a:ext uri="{FF2B5EF4-FFF2-40B4-BE49-F238E27FC236}">
                <a16:creationId xmlns:a16="http://schemas.microsoft.com/office/drawing/2014/main" id="{282B717B-3E8C-4866-9F43-BCA14F43A853}"/>
              </a:ext>
            </a:extLst>
          </p:cNvPr>
          <p:cNvSpPr/>
          <p:nvPr/>
        </p:nvSpPr>
        <p:spPr>
          <a:xfrm>
            <a:off x="6573252" y="4054526"/>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 Grant: $300,000</a:t>
            </a:r>
          </a:p>
        </p:txBody>
      </p:sp>
      <p:sp>
        <p:nvSpPr>
          <p:cNvPr id="9" name="Rectangle 8">
            <a:extLst>
              <a:ext uri="{FF2B5EF4-FFF2-40B4-BE49-F238E27FC236}">
                <a16:creationId xmlns:a16="http://schemas.microsoft.com/office/drawing/2014/main" id="{04E43DA6-5FDD-428F-B422-38FD319A3BBB}"/>
              </a:ext>
            </a:extLst>
          </p:cNvPr>
          <p:cNvSpPr/>
          <p:nvPr/>
        </p:nvSpPr>
        <p:spPr>
          <a:xfrm>
            <a:off x="608684" y="5023058"/>
            <a:ext cx="5155738"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 Grant: $254,000</a:t>
            </a:r>
          </a:p>
        </p:txBody>
      </p:sp>
      <p:sp>
        <p:nvSpPr>
          <p:cNvPr id="10" name="Rectangle 9">
            <a:extLst>
              <a:ext uri="{FF2B5EF4-FFF2-40B4-BE49-F238E27FC236}">
                <a16:creationId xmlns:a16="http://schemas.microsoft.com/office/drawing/2014/main" id="{293C843D-1476-42A0-8EE0-DB84997AA8FE}"/>
              </a:ext>
            </a:extLst>
          </p:cNvPr>
          <p:cNvSpPr/>
          <p:nvPr/>
        </p:nvSpPr>
        <p:spPr>
          <a:xfrm>
            <a:off x="6573253" y="4398860"/>
            <a:ext cx="5301673" cy="57950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 $366,000</a:t>
            </a:r>
          </a:p>
        </p:txBody>
      </p:sp>
      <p:sp>
        <p:nvSpPr>
          <p:cNvPr id="11" name="Rectangle 10">
            <a:extLst>
              <a:ext uri="{FF2B5EF4-FFF2-40B4-BE49-F238E27FC236}">
                <a16:creationId xmlns:a16="http://schemas.microsoft.com/office/drawing/2014/main" id="{BC07C318-885E-45A5-A032-33BDEC5AD2BE}"/>
              </a:ext>
            </a:extLst>
          </p:cNvPr>
          <p:cNvSpPr/>
          <p:nvPr/>
        </p:nvSpPr>
        <p:spPr>
          <a:xfrm>
            <a:off x="608683" y="3834086"/>
            <a:ext cx="5155738" cy="543825"/>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 $422,000</a:t>
            </a:r>
          </a:p>
        </p:txBody>
      </p:sp>
      <p:sp>
        <p:nvSpPr>
          <p:cNvPr id="12" name="Rectangle 11">
            <a:extLst>
              <a:ext uri="{FF2B5EF4-FFF2-40B4-BE49-F238E27FC236}">
                <a16:creationId xmlns:a16="http://schemas.microsoft.com/office/drawing/2014/main" id="{E975C0E3-4D96-49F8-8448-CBB86DA80E05}"/>
              </a:ext>
            </a:extLst>
          </p:cNvPr>
          <p:cNvSpPr/>
          <p:nvPr/>
        </p:nvSpPr>
        <p:spPr>
          <a:xfrm>
            <a:off x="608684" y="5380405"/>
            <a:ext cx="5155737" cy="362687"/>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 $182,000</a:t>
            </a:r>
          </a:p>
        </p:txBody>
      </p:sp>
      <p:sp>
        <p:nvSpPr>
          <p:cNvPr id="13" name="Rectangle 12">
            <a:extLst>
              <a:ext uri="{FF2B5EF4-FFF2-40B4-BE49-F238E27FC236}">
                <a16:creationId xmlns:a16="http://schemas.microsoft.com/office/drawing/2014/main" id="{23A97848-539B-45BA-A711-F1CD51A4B891}"/>
              </a:ext>
            </a:extLst>
          </p:cNvPr>
          <p:cNvSpPr/>
          <p:nvPr/>
        </p:nvSpPr>
        <p:spPr>
          <a:xfrm>
            <a:off x="608683" y="5777817"/>
            <a:ext cx="5155737"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 $80,000 </a:t>
            </a:r>
          </a:p>
        </p:txBody>
      </p:sp>
      <p:sp>
        <p:nvSpPr>
          <p:cNvPr id="14" name="Rectangle 13">
            <a:extLst>
              <a:ext uri="{FF2B5EF4-FFF2-40B4-BE49-F238E27FC236}">
                <a16:creationId xmlns:a16="http://schemas.microsoft.com/office/drawing/2014/main" id="{FA682234-2886-4E44-BEAC-1149269BED08}"/>
              </a:ext>
            </a:extLst>
          </p:cNvPr>
          <p:cNvSpPr/>
          <p:nvPr/>
        </p:nvSpPr>
        <p:spPr>
          <a:xfrm>
            <a:off x="1613668" y="2643331"/>
            <a:ext cx="4428811" cy="3666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$101,000</a:t>
            </a:r>
          </a:p>
        </p:txBody>
      </p:sp>
      <p:sp>
        <p:nvSpPr>
          <p:cNvPr id="15" name="Rectangle 14">
            <a:extLst>
              <a:ext uri="{FF2B5EF4-FFF2-40B4-BE49-F238E27FC236}">
                <a16:creationId xmlns:a16="http://schemas.microsoft.com/office/drawing/2014/main" id="{FB74C250-4891-4955-A4B8-271F326164ED}"/>
              </a:ext>
            </a:extLst>
          </p:cNvPr>
          <p:cNvSpPr/>
          <p:nvPr/>
        </p:nvSpPr>
        <p:spPr>
          <a:xfrm>
            <a:off x="6573253" y="3726045"/>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$245,000</a:t>
            </a:r>
          </a:p>
        </p:txBody>
      </p:sp>
      <p:sp>
        <p:nvSpPr>
          <p:cNvPr id="16" name="Rectangle 15">
            <a:extLst>
              <a:ext uri="{FF2B5EF4-FFF2-40B4-BE49-F238E27FC236}">
                <a16:creationId xmlns:a16="http://schemas.microsoft.com/office/drawing/2014/main" id="{90CF4704-9FD8-43A4-8F9F-251489384CC8}"/>
              </a:ext>
            </a:extLst>
          </p:cNvPr>
          <p:cNvSpPr/>
          <p:nvPr/>
        </p:nvSpPr>
        <p:spPr>
          <a:xfrm>
            <a:off x="1613668" y="2275648"/>
            <a:ext cx="4428811" cy="312722"/>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Grant: $239,000</a:t>
            </a:r>
          </a:p>
        </p:txBody>
      </p:sp>
      <p:sp>
        <p:nvSpPr>
          <p:cNvPr id="20" name="Rectangle 19">
            <a:extLst>
              <a:ext uri="{FF2B5EF4-FFF2-40B4-BE49-F238E27FC236}">
                <a16:creationId xmlns:a16="http://schemas.microsoft.com/office/drawing/2014/main" id="{CF7580FC-FAA1-4EC1-BBEB-50E0269DE416}"/>
              </a:ext>
            </a:extLst>
          </p:cNvPr>
          <p:cNvSpPr/>
          <p:nvPr/>
        </p:nvSpPr>
        <p:spPr>
          <a:xfrm>
            <a:off x="608684" y="4410065"/>
            <a:ext cx="5155738" cy="57950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 $397,000</a:t>
            </a:r>
          </a:p>
        </p:txBody>
      </p:sp>
      <p:sp>
        <p:nvSpPr>
          <p:cNvPr id="30" name="Rectangle 29">
            <a:extLst>
              <a:ext uri="{FF2B5EF4-FFF2-40B4-BE49-F238E27FC236}">
                <a16:creationId xmlns:a16="http://schemas.microsoft.com/office/drawing/2014/main" id="{FBF31F32-5238-4F38-BE6A-57082986E5E6}"/>
              </a:ext>
            </a:extLst>
          </p:cNvPr>
          <p:cNvSpPr/>
          <p:nvPr/>
        </p:nvSpPr>
        <p:spPr>
          <a:xfrm>
            <a:off x="8696019"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32" name="Rectangle 31">
            <a:extLst>
              <a:ext uri="{FF2B5EF4-FFF2-40B4-BE49-F238E27FC236}">
                <a16:creationId xmlns:a16="http://schemas.microsoft.com/office/drawing/2014/main" id="{37FA5D16-2DD9-4BC4-80E0-E1FE73E79401}"/>
              </a:ext>
            </a:extLst>
          </p:cNvPr>
          <p:cNvSpPr/>
          <p:nvPr/>
        </p:nvSpPr>
        <p:spPr>
          <a:xfrm>
            <a:off x="162090" y="3446460"/>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$1,335,000</a:t>
            </a:r>
          </a:p>
        </p:txBody>
      </p:sp>
      <p:grpSp>
        <p:nvGrpSpPr>
          <p:cNvPr id="24" name="Group 23">
            <a:extLst>
              <a:ext uri="{FF2B5EF4-FFF2-40B4-BE49-F238E27FC236}">
                <a16:creationId xmlns:a16="http://schemas.microsoft.com/office/drawing/2014/main" id="{94C16457-F248-40E2-A920-49AE7A4D7BE4}"/>
              </a:ext>
            </a:extLst>
          </p:cNvPr>
          <p:cNvGrpSpPr/>
          <p:nvPr/>
        </p:nvGrpSpPr>
        <p:grpSpPr>
          <a:xfrm>
            <a:off x="147353" y="2625580"/>
            <a:ext cx="1133342" cy="1107584"/>
            <a:chOff x="1339403" y="1983346"/>
            <a:chExt cx="1133341" cy="1107584"/>
          </a:xfrm>
        </p:grpSpPr>
        <p:sp>
          <p:nvSpPr>
            <p:cNvPr id="25" name="Oval 24">
              <a:extLst>
                <a:ext uri="{FF2B5EF4-FFF2-40B4-BE49-F238E27FC236}">
                  <a16:creationId xmlns:a16="http://schemas.microsoft.com/office/drawing/2014/main" id="{8F89D48E-904E-4329-8654-EE6B86F1DC4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85FE93DC-2A21-4FA6-B005-8C6B1A643C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
        <p:nvSpPr>
          <p:cNvPr id="33" name="Rectangle 32">
            <a:extLst>
              <a:ext uri="{FF2B5EF4-FFF2-40B4-BE49-F238E27FC236}">
                <a16:creationId xmlns:a16="http://schemas.microsoft.com/office/drawing/2014/main" id="{8D215E59-830C-439B-8489-9D24E6EA2574}"/>
              </a:ext>
            </a:extLst>
          </p:cNvPr>
          <p:cNvSpPr/>
          <p:nvPr/>
        </p:nvSpPr>
        <p:spPr>
          <a:xfrm>
            <a:off x="311513" y="1896673"/>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$340,000</a:t>
            </a:r>
          </a:p>
        </p:txBody>
      </p:sp>
      <p:grpSp>
        <p:nvGrpSpPr>
          <p:cNvPr id="27" name="Group 26">
            <a:extLst>
              <a:ext uri="{FF2B5EF4-FFF2-40B4-BE49-F238E27FC236}">
                <a16:creationId xmlns:a16="http://schemas.microsoft.com/office/drawing/2014/main" id="{E8C0D95D-54E6-4DDF-A497-D6686FC10F72}"/>
              </a:ext>
            </a:extLst>
          </p:cNvPr>
          <p:cNvGrpSpPr/>
          <p:nvPr/>
        </p:nvGrpSpPr>
        <p:grpSpPr>
          <a:xfrm>
            <a:off x="289906" y="1050093"/>
            <a:ext cx="1133342" cy="1107584"/>
            <a:chOff x="687740" y="4792336"/>
            <a:chExt cx="1133341" cy="1107584"/>
          </a:xfrm>
        </p:grpSpPr>
        <p:sp>
          <p:nvSpPr>
            <p:cNvPr id="28" name="Oval 27">
              <a:extLst>
                <a:ext uri="{FF2B5EF4-FFF2-40B4-BE49-F238E27FC236}">
                  <a16:creationId xmlns:a16="http://schemas.microsoft.com/office/drawing/2014/main" id="{68CC5E77-67B8-46D0-BC3A-5229C9B1160C}"/>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7BC6246B-91DF-4CCF-B877-50DA2E701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4" name="Rectangle 33">
            <a:extLst>
              <a:ext uri="{FF2B5EF4-FFF2-40B4-BE49-F238E27FC236}">
                <a16:creationId xmlns:a16="http://schemas.microsoft.com/office/drawing/2014/main" id="{FDCBD910-981B-4857-8D7C-9ADB939D70A9}"/>
              </a:ext>
            </a:extLst>
          </p:cNvPr>
          <p:cNvSpPr/>
          <p:nvPr/>
        </p:nvSpPr>
        <p:spPr>
          <a:xfrm>
            <a:off x="6409380" y="3401237"/>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$1,927,000 </a:t>
            </a:r>
          </a:p>
        </p:txBody>
      </p:sp>
      <p:grpSp>
        <p:nvGrpSpPr>
          <p:cNvPr id="21" name="Group 20">
            <a:extLst>
              <a:ext uri="{FF2B5EF4-FFF2-40B4-BE49-F238E27FC236}">
                <a16:creationId xmlns:a16="http://schemas.microsoft.com/office/drawing/2014/main" id="{CEFADDD2-CA84-4459-A625-9C8CC510F38A}"/>
              </a:ext>
            </a:extLst>
          </p:cNvPr>
          <p:cNvGrpSpPr/>
          <p:nvPr/>
        </p:nvGrpSpPr>
        <p:grpSpPr>
          <a:xfrm>
            <a:off x="6365651" y="2536086"/>
            <a:ext cx="1133342" cy="1107584"/>
            <a:chOff x="759853" y="3387841"/>
            <a:chExt cx="1133341" cy="1107584"/>
          </a:xfrm>
        </p:grpSpPr>
        <p:sp>
          <p:nvSpPr>
            <p:cNvPr id="22" name="Oval 21">
              <a:extLst>
                <a:ext uri="{FF2B5EF4-FFF2-40B4-BE49-F238E27FC236}">
                  <a16:creationId xmlns:a16="http://schemas.microsoft.com/office/drawing/2014/main" id="{706215CA-09D2-4DA1-8263-0BC7B5A9A936}"/>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15DAAFEA-2FF8-4BFD-A5F3-C184F84830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cxnSp>
        <p:nvCxnSpPr>
          <p:cNvPr id="3" name="Straight Arrow Connector 2">
            <a:extLst>
              <a:ext uri="{FF2B5EF4-FFF2-40B4-BE49-F238E27FC236}">
                <a16:creationId xmlns:a16="http://schemas.microsoft.com/office/drawing/2014/main" id="{48AF3111-40DF-4F9C-85FC-9DBDB5A876B7}"/>
              </a:ext>
            </a:extLst>
          </p:cNvPr>
          <p:cNvCxnSpPr>
            <a:stCxn id="10" idx="1"/>
            <a:endCxn id="20" idx="3"/>
          </p:cNvCxnSpPr>
          <p:nvPr/>
        </p:nvCxnSpPr>
        <p:spPr>
          <a:xfrm flipH="1">
            <a:off x="5764422" y="4688613"/>
            <a:ext cx="808831" cy="11205"/>
          </a:xfrm>
          <a:prstGeom prst="straightConnector1">
            <a:avLst/>
          </a:prstGeom>
          <a:ln w="381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70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A1B26F-EAB2-4B23-9302-CDABF0ACBD71}"/>
              </a:ext>
            </a:extLst>
          </p:cNvPr>
          <p:cNvSpPr/>
          <p:nvPr/>
        </p:nvSpPr>
        <p:spPr>
          <a:xfrm>
            <a:off x="133965" y="234778"/>
            <a:ext cx="11841060" cy="629605"/>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3200" dirty="0"/>
              <a:t>Area Agency on Aging Focus Areas: $10,079,000</a:t>
            </a:r>
          </a:p>
        </p:txBody>
      </p:sp>
      <p:sp>
        <p:nvSpPr>
          <p:cNvPr id="25" name="Rectangle 24">
            <a:extLst>
              <a:ext uri="{FF2B5EF4-FFF2-40B4-BE49-F238E27FC236}">
                <a16:creationId xmlns:a16="http://schemas.microsoft.com/office/drawing/2014/main" id="{1F980866-E598-47F6-8AC0-1A657ACD552F}"/>
              </a:ext>
            </a:extLst>
          </p:cNvPr>
          <p:cNvSpPr/>
          <p:nvPr/>
        </p:nvSpPr>
        <p:spPr>
          <a:xfrm>
            <a:off x="148971" y="3573329"/>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$3,062,000</a:t>
            </a:r>
          </a:p>
        </p:txBody>
      </p:sp>
      <p:sp>
        <p:nvSpPr>
          <p:cNvPr id="26" name="Rectangle 25">
            <a:extLst>
              <a:ext uri="{FF2B5EF4-FFF2-40B4-BE49-F238E27FC236}">
                <a16:creationId xmlns:a16="http://schemas.microsoft.com/office/drawing/2014/main" id="{03B4B395-C544-4124-AC09-0725F1E1A0EE}"/>
              </a:ext>
            </a:extLst>
          </p:cNvPr>
          <p:cNvSpPr/>
          <p:nvPr/>
        </p:nvSpPr>
        <p:spPr>
          <a:xfrm>
            <a:off x="79522" y="1832321"/>
            <a:ext cx="6183497" cy="30861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Crisis: Preserving Rights and Safety: $1,823,000</a:t>
            </a:r>
          </a:p>
        </p:txBody>
      </p:sp>
      <p:sp>
        <p:nvSpPr>
          <p:cNvPr id="36" name="Rectangle 35">
            <a:extLst>
              <a:ext uri="{FF2B5EF4-FFF2-40B4-BE49-F238E27FC236}">
                <a16:creationId xmlns:a16="http://schemas.microsoft.com/office/drawing/2014/main" id="{42470CF8-19DB-4A6F-9C8B-C8014D5B607C}"/>
              </a:ext>
            </a:extLst>
          </p:cNvPr>
          <p:cNvSpPr/>
          <p:nvPr/>
        </p:nvSpPr>
        <p:spPr>
          <a:xfrm>
            <a:off x="494675" y="4306555"/>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$742,000</a:t>
            </a:r>
          </a:p>
        </p:txBody>
      </p:sp>
      <p:sp>
        <p:nvSpPr>
          <p:cNvPr id="39" name="Rectangle 38">
            <a:extLst>
              <a:ext uri="{FF2B5EF4-FFF2-40B4-BE49-F238E27FC236}">
                <a16:creationId xmlns:a16="http://schemas.microsoft.com/office/drawing/2014/main" id="{D3773172-7023-4635-A217-FEA657EE6AD9}"/>
              </a:ext>
            </a:extLst>
          </p:cNvPr>
          <p:cNvSpPr/>
          <p:nvPr/>
        </p:nvSpPr>
        <p:spPr>
          <a:xfrm>
            <a:off x="504024" y="3963993"/>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 $1,743,000</a:t>
            </a:r>
          </a:p>
        </p:txBody>
      </p:sp>
      <p:sp>
        <p:nvSpPr>
          <p:cNvPr id="41" name="Rectangle 40">
            <a:extLst>
              <a:ext uri="{FF2B5EF4-FFF2-40B4-BE49-F238E27FC236}">
                <a16:creationId xmlns:a16="http://schemas.microsoft.com/office/drawing/2014/main" id="{ABBBA00E-CD5C-4D8B-B8AC-FFBEE42E652C}"/>
              </a:ext>
            </a:extLst>
          </p:cNvPr>
          <p:cNvSpPr/>
          <p:nvPr/>
        </p:nvSpPr>
        <p:spPr>
          <a:xfrm>
            <a:off x="487263" y="5385014"/>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$110,000</a:t>
            </a:r>
          </a:p>
        </p:txBody>
      </p:sp>
      <p:sp>
        <p:nvSpPr>
          <p:cNvPr id="43" name="Rectangle 42">
            <a:extLst>
              <a:ext uri="{FF2B5EF4-FFF2-40B4-BE49-F238E27FC236}">
                <a16:creationId xmlns:a16="http://schemas.microsoft.com/office/drawing/2014/main" id="{2EBEC092-451C-4569-9623-CFC5900D1159}"/>
              </a:ext>
            </a:extLst>
          </p:cNvPr>
          <p:cNvSpPr/>
          <p:nvPr/>
        </p:nvSpPr>
        <p:spPr>
          <a:xfrm>
            <a:off x="0" y="6509497"/>
            <a:ext cx="3495981" cy="348503"/>
          </a:xfrm>
          <a:prstGeom prst="rect">
            <a:avLst/>
          </a:prstGeom>
          <a:solidFill>
            <a:schemeClr val="bg2">
              <a:lumMod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Initial State Fiscal Year 2020 Budget</a:t>
            </a:r>
          </a:p>
        </p:txBody>
      </p:sp>
      <p:sp>
        <p:nvSpPr>
          <p:cNvPr id="44" name="Rectangle 43">
            <a:extLst>
              <a:ext uri="{FF2B5EF4-FFF2-40B4-BE49-F238E27FC236}">
                <a16:creationId xmlns:a16="http://schemas.microsoft.com/office/drawing/2014/main" id="{2B84AD02-9D7A-4B83-88A5-61E8953D8FE3}"/>
              </a:ext>
            </a:extLst>
          </p:cNvPr>
          <p:cNvSpPr/>
          <p:nvPr/>
        </p:nvSpPr>
        <p:spPr>
          <a:xfrm>
            <a:off x="1417697" y="2494030"/>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Ombudsman: $725,000</a:t>
            </a:r>
          </a:p>
        </p:txBody>
      </p:sp>
      <p:sp>
        <p:nvSpPr>
          <p:cNvPr id="45" name="Rectangle 44">
            <a:extLst>
              <a:ext uri="{FF2B5EF4-FFF2-40B4-BE49-F238E27FC236}">
                <a16:creationId xmlns:a16="http://schemas.microsoft.com/office/drawing/2014/main" id="{63AB169D-B478-448A-A3A0-1C51541D7896}"/>
              </a:ext>
            </a:extLst>
          </p:cNvPr>
          <p:cNvSpPr/>
          <p:nvPr/>
        </p:nvSpPr>
        <p:spPr>
          <a:xfrm>
            <a:off x="1419440" y="2840391"/>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 $106,000</a:t>
            </a:r>
          </a:p>
        </p:txBody>
      </p:sp>
      <p:sp>
        <p:nvSpPr>
          <p:cNvPr id="48" name="Rectangle 47">
            <a:extLst>
              <a:ext uri="{FF2B5EF4-FFF2-40B4-BE49-F238E27FC236}">
                <a16:creationId xmlns:a16="http://schemas.microsoft.com/office/drawing/2014/main" id="{A8F3714B-FE66-4C85-85CF-663187D21750}"/>
              </a:ext>
            </a:extLst>
          </p:cNvPr>
          <p:cNvSpPr/>
          <p:nvPr/>
        </p:nvSpPr>
        <p:spPr>
          <a:xfrm>
            <a:off x="1417697" y="2159244"/>
            <a:ext cx="4680418" cy="30861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Adult Protective Services: $991,000</a:t>
            </a:r>
          </a:p>
        </p:txBody>
      </p:sp>
      <p:sp>
        <p:nvSpPr>
          <p:cNvPr id="49" name="Rectangle 48">
            <a:extLst>
              <a:ext uri="{FF2B5EF4-FFF2-40B4-BE49-F238E27FC236}">
                <a16:creationId xmlns:a16="http://schemas.microsoft.com/office/drawing/2014/main" id="{366D6D6E-C6C5-4A2D-A6C6-EEF7F6CB5B9F}"/>
              </a:ext>
            </a:extLst>
          </p:cNvPr>
          <p:cNvSpPr/>
          <p:nvPr/>
        </p:nvSpPr>
        <p:spPr>
          <a:xfrm>
            <a:off x="6432530" y="3006078"/>
            <a:ext cx="5663014" cy="31890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Universal: Investing in Healthy Aging: $4,618,000 </a:t>
            </a:r>
          </a:p>
        </p:txBody>
      </p:sp>
      <p:sp>
        <p:nvSpPr>
          <p:cNvPr id="50" name="Rectangle 49">
            <a:extLst>
              <a:ext uri="{FF2B5EF4-FFF2-40B4-BE49-F238E27FC236}">
                <a16:creationId xmlns:a16="http://schemas.microsoft.com/office/drawing/2014/main" id="{1D388D42-0645-44B5-A944-95D47F8CAB5E}"/>
              </a:ext>
            </a:extLst>
          </p:cNvPr>
          <p:cNvSpPr/>
          <p:nvPr/>
        </p:nvSpPr>
        <p:spPr>
          <a:xfrm>
            <a:off x="6633419" y="536232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Area Plan Administration: $1,000,000</a:t>
            </a:r>
          </a:p>
        </p:txBody>
      </p:sp>
      <p:sp>
        <p:nvSpPr>
          <p:cNvPr id="51" name="Rectangle 50">
            <a:extLst>
              <a:ext uri="{FF2B5EF4-FFF2-40B4-BE49-F238E27FC236}">
                <a16:creationId xmlns:a16="http://schemas.microsoft.com/office/drawing/2014/main" id="{103B7E3A-F938-481B-8E7D-F76CE5FC4F1E}"/>
              </a:ext>
            </a:extLst>
          </p:cNvPr>
          <p:cNvSpPr/>
          <p:nvPr/>
        </p:nvSpPr>
        <p:spPr>
          <a:xfrm>
            <a:off x="6633419" y="5008968"/>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 $99,000</a:t>
            </a:r>
          </a:p>
        </p:txBody>
      </p:sp>
      <p:sp>
        <p:nvSpPr>
          <p:cNvPr id="52" name="Rectangle 51">
            <a:extLst>
              <a:ext uri="{FF2B5EF4-FFF2-40B4-BE49-F238E27FC236}">
                <a16:creationId xmlns:a16="http://schemas.microsoft.com/office/drawing/2014/main" id="{CBBFBC6E-0E7F-44CF-849D-3DA8892C2426}"/>
              </a:ext>
            </a:extLst>
          </p:cNvPr>
          <p:cNvSpPr/>
          <p:nvPr/>
        </p:nvSpPr>
        <p:spPr>
          <a:xfrm>
            <a:off x="6633419" y="3682916"/>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&amp; Outreach: $938,000</a:t>
            </a:r>
          </a:p>
        </p:txBody>
      </p:sp>
      <p:sp>
        <p:nvSpPr>
          <p:cNvPr id="54" name="Rectangle 53">
            <a:extLst>
              <a:ext uri="{FF2B5EF4-FFF2-40B4-BE49-F238E27FC236}">
                <a16:creationId xmlns:a16="http://schemas.microsoft.com/office/drawing/2014/main" id="{CDECE610-DC39-49F6-BF11-B9E28A6CD0F1}"/>
              </a:ext>
            </a:extLst>
          </p:cNvPr>
          <p:cNvSpPr/>
          <p:nvPr/>
        </p:nvSpPr>
        <p:spPr>
          <a:xfrm>
            <a:off x="6633416" y="3340060"/>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 $2,195,000</a:t>
            </a:r>
          </a:p>
        </p:txBody>
      </p:sp>
      <p:sp>
        <p:nvSpPr>
          <p:cNvPr id="55" name="Rectangle 54">
            <a:extLst>
              <a:ext uri="{FF2B5EF4-FFF2-40B4-BE49-F238E27FC236}">
                <a16:creationId xmlns:a16="http://schemas.microsoft.com/office/drawing/2014/main" id="{0152FA91-26FC-4964-9025-A65C42F908D2}"/>
              </a:ext>
            </a:extLst>
          </p:cNvPr>
          <p:cNvSpPr/>
          <p:nvPr/>
        </p:nvSpPr>
        <p:spPr>
          <a:xfrm>
            <a:off x="6628791" y="4654043"/>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 $113,000</a:t>
            </a:r>
          </a:p>
        </p:txBody>
      </p:sp>
      <p:sp>
        <p:nvSpPr>
          <p:cNvPr id="57" name="Rectangle 56">
            <a:extLst>
              <a:ext uri="{FF2B5EF4-FFF2-40B4-BE49-F238E27FC236}">
                <a16:creationId xmlns:a16="http://schemas.microsoft.com/office/drawing/2014/main" id="{3ACDF9D0-44EA-4195-9735-DB55DFE7934D}"/>
              </a:ext>
            </a:extLst>
          </p:cNvPr>
          <p:cNvSpPr/>
          <p:nvPr/>
        </p:nvSpPr>
        <p:spPr>
          <a:xfrm>
            <a:off x="6633415" y="4022325"/>
            <a:ext cx="5301673" cy="60313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Information &amp; Assistance &amp; Outreach: $273,000</a:t>
            </a:r>
          </a:p>
        </p:txBody>
      </p:sp>
      <p:sp>
        <p:nvSpPr>
          <p:cNvPr id="60" name="Rectangle 59">
            <a:extLst>
              <a:ext uri="{FF2B5EF4-FFF2-40B4-BE49-F238E27FC236}">
                <a16:creationId xmlns:a16="http://schemas.microsoft.com/office/drawing/2014/main" id="{511D754F-95E0-4633-A05B-578360EDF52D}"/>
              </a:ext>
            </a:extLst>
          </p:cNvPr>
          <p:cNvSpPr/>
          <p:nvPr/>
        </p:nvSpPr>
        <p:spPr>
          <a:xfrm>
            <a:off x="480027" y="4667546"/>
            <a:ext cx="5308597"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 $576,000</a:t>
            </a:r>
          </a:p>
        </p:txBody>
      </p:sp>
      <p:sp>
        <p:nvSpPr>
          <p:cNvPr id="30" name="Rectangle 29">
            <a:extLst>
              <a:ext uri="{FF2B5EF4-FFF2-40B4-BE49-F238E27FC236}">
                <a16:creationId xmlns:a16="http://schemas.microsoft.com/office/drawing/2014/main" id="{BB7D381B-283C-44CA-B249-3425543B82F5}"/>
              </a:ext>
            </a:extLst>
          </p:cNvPr>
          <p:cNvSpPr/>
          <p:nvPr/>
        </p:nvSpPr>
        <p:spPr>
          <a:xfrm>
            <a:off x="494187" y="5015300"/>
            <a:ext cx="5301673"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 $469,000</a:t>
            </a:r>
          </a:p>
        </p:txBody>
      </p:sp>
      <p:grpSp>
        <p:nvGrpSpPr>
          <p:cNvPr id="23" name="Group 22">
            <a:extLst>
              <a:ext uri="{FF2B5EF4-FFF2-40B4-BE49-F238E27FC236}">
                <a16:creationId xmlns:a16="http://schemas.microsoft.com/office/drawing/2014/main" id="{5009F2A9-0680-4C75-B786-41F27E118982}"/>
              </a:ext>
            </a:extLst>
          </p:cNvPr>
          <p:cNvGrpSpPr/>
          <p:nvPr/>
        </p:nvGrpSpPr>
        <p:grpSpPr>
          <a:xfrm>
            <a:off x="6348970" y="2140559"/>
            <a:ext cx="1133342" cy="1107584"/>
            <a:chOff x="759853" y="3387841"/>
            <a:chExt cx="1133341" cy="1107584"/>
          </a:xfrm>
        </p:grpSpPr>
        <p:sp>
          <p:nvSpPr>
            <p:cNvPr id="24" name="Oval 23">
              <a:extLst>
                <a:ext uri="{FF2B5EF4-FFF2-40B4-BE49-F238E27FC236}">
                  <a16:creationId xmlns:a16="http://schemas.microsoft.com/office/drawing/2014/main" id="{87CC0B23-A632-4316-9DA3-087A5AF14E6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912E8992-9CA3-4357-B505-BF1920D122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grpSp>
        <p:nvGrpSpPr>
          <p:cNvPr id="32" name="Group 31">
            <a:extLst>
              <a:ext uri="{FF2B5EF4-FFF2-40B4-BE49-F238E27FC236}">
                <a16:creationId xmlns:a16="http://schemas.microsoft.com/office/drawing/2014/main" id="{4970353A-A6DC-4FCB-9A5C-8D363E034120}"/>
              </a:ext>
            </a:extLst>
          </p:cNvPr>
          <p:cNvGrpSpPr/>
          <p:nvPr/>
        </p:nvGrpSpPr>
        <p:grpSpPr>
          <a:xfrm>
            <a:off x="85924" y="983574"/>
            <a:ext cx="1133342" cy="1107584"/>
            <a:chOff x="687740" y="4792336"/>
            <a:chExt cx="1133341" cy="1107584"/>
          </a:xfrm>
        </p:grpSpPr>
        <p:sp>
          <p:nvSpPr>
            <p:cNvPr id="33" name="Oval 32">
              <a:extLst>
                <a:ext uri="{FF2B5EF4-FFF2-40B4-BE49-F238E27FC236}">
                  <a16:creationId xmlns:a16="http://schemas.microsoft.com/office/drawing/2014/main" id="{30FAEB1D-DE84-4887-B6BA-1D90EC7908D3}"/>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a:extLst>
                <a:ext uri="{FF2B5EF4-FFF2-40B4-BE49-F238E27FC236}">
                  <a16:creationId xmlns:a16="http://schemas.microsoft.com/office/drawing/2014/main" id="{8B11CD3C-58F8-4A2B-BE24-F1C33003E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35" name="Rectangle 34">
            <a:extLst>
              <a:ext uri="{FF2B5EF4-FFF2-40B4-BE49-F238E27FC236}">
                <a16:creationId xmlns:a16="http://schemas.microsoft.com/office/drawing/2014/main" id="{259877C2-28AA-4411-8FAC-A0A093C0D7D5}"/>
              </a:ext>
            </a:extLst>
          </p:cNvPr>
          <p:cNvSpPr/>
          <p:nvPr/>
        </p:nvSpPr>
        <p:spPr>
          <a:xfrm>
            <a:off x="150513" y="3559962"/>
            <a:ext cx="6101358" cy="3433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Targeted: Preventing Institutionalization: $3,638,000</a:t>
            </a:r>
          </a:p>
        </p:txBody>
      </p:sp>
      <p:grpSp>
        <p:nvGrpSpPr>
          <p:cNvPr id="28" name="Group 27">
            <a:extLst>
              <a:ext uri="{FF2B5EF4-FFF2-40B4-BE49-F238E27FC236}">
                <a16:creationId xmlns:a16="http://schemas.microsoft.com/office/drawing/2014/main" id="{0E6A8AE1-6E77-4C3E-9082-7822C3881AE4}"/>
              </a:ext>
            </a:extLst>
          </p:cNvPr>
          <p:cNvGrpSpPr/>
          <p:nvPr/>
        </p:nvGrpSpPr>
        <p:grpSpPr>
          <a:xfrm>
            <a:off x="109075" y="2756190"/>
            <a:ext cx="1133342" cy="1107584"/>
            <a:chOff x="1339403" y="1983346"/>
            <a:chExt cx="1133341" cy="1107584"/>
          </a:xfrm>
        </p:grpSpPr>
        <p:sp>
          <p:nvSpPr>
            <p:cNvPr id="29" name="Oval 28">
              <a:extLst>
                <a:ext uri="{FF2B5EF4-FFF2-40B4-BE49-F238E27FC236}">
                  <a16:creationId xmlns:a16="http://schemas.microsoft.com/office/drawing/2014/main" id="{5EB9F4EF-B313-4A13-831D-D5EF751DC2B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a:extLst>
                <a:ext uri="{FF2B5EF4-FFF2-40B4-BE49-F238E27FC236}">
                  <a16:creationId xmlns:a16="http://schemas.microsoft.com/office/drawing/2014/main" id="{5DA036D5-885C-4A1D-A84D-A4C2399465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02997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89A4-0628-4517-BC12-0EE68AF1D9CA}"/>
              </a:ext>
            </a:extLst>
          </p:cNvPr>
          <p:cNvSpPr>
            <a:spLocks noGrp="1"/>
          </p:cNvSpPr>
          <p:nvPr>
            <p:ph type="title"/>
          </p:nvPr>
        </p:nvSpPr>
        <p:spPr/>
        <p:txBody>
          <a:bodyPr/>
          <a:lstStyle/>
          <a:p>
            <a:r>
              <a:rPr lang="en-US" dirty="0"/>
              <a:t>Federal Funding Allocation Requirements</a:t>
            </a:r>
          </a:p>
        </p:txBody>
      </p:sp>
      <p:sp>
        <p:nvSpPr>
          <p:cNvPr id="4" name="Rectangle 3">
            <a:extLst>
              <a:ext uri="{FF2B5EF4-FFF2-40B4-BE49-F238E27FC236}">
                <a16:creationId xmlns:a16="http://schemas.microsoft.com/office/drawing/2014/main" id="{ACA5A1F8-D94F-4D87-ADEB-FD36B530DA5C}"/>
              </a:ext>
            </a:extLst>
          </p:cNvPr>
          <p:cNvSpPr/>
          <p:nvPr/>
        </p:nvSpPr>
        <p:spPr>
          <a:xfrm>
            <a:off x="1331089" y="1898248"/>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Federal Focus</a:t>
            </a:r>
          </a:p>
        </p:txBody>
      </p:sp>
      <p:sp>
        <p:nvSpPr>
          <p:cNvPr id="5" name="Rectangle 4">
            <a:extLst>
              <a:ext uri="{FF2B5EF4-FFF2-40B4-BE49-F238E27FC236}">
                <a16:creationId xmlns:a16="http://schemas.microsoft.com/office/drawing/2014/main" id="{901F516B-06C2-42B8-9766-8063C0A5460A}"/>
              </a:ext>
            </a:extLst>
          </p:cNvPr>
          <p:cNvSpPr/>
          <p:nvPr/>
        </p:nvSpPr>
        <p:spPr>
          <a:xfrm>
            <a:off x="1331089" y="260738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Risk of Institutional Placement</a:t>
            </a:r>
          </a:p>
        </p:txBody>
      </p:sp>
      <p:sp>
        <p:nvSpPr>
          <p:cNvPr id="6" name="Rectangle 5">
            <a:extLst>
              <a:ext uri="{FF2B5EF4-FFF2-40B4-BE49-F238E27FC236}">
                <a16:creationId xmlns:a16="http://schemas.microsoft.com/office/drawing/2014/main" id="{3C41352F-D01F-4F62-A863-94D20DFB1B1E}"/>
              </a:ext>
            </a:extLst>
          </p:cNvPr>
          <p:cNvSpPr/>
          <p:nvPr/>
        </p:nvSpPr>
        <p:spPr>
          <a:xfrm>
            <a:off x="1331086" y="3764053"/>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Social Need</a:t>
            </a:r>
          </a:p>
        </p:txBody>
      </p:sp>
      <p:sp>
        <p:nvSpPr>
          <p:cNvPr id="7" name="Rectangle 6">
            <a:extLst>
              <a:ext uri="{FF2B5EF4-FFF2-40B4-BE49-F238E27FC236}">
                <a16:creationId xmlns:a16="http://schemas.microsoft.com/office/drawing/2014/main" id="{18F52D8B-416A-4FAF-AA6B-EA75AC4C2F1F}"/>
              </a:ext>
            </a:extLst>
          </p:cNvPr>
          <p:cNvSpPr/>
          <p:nvPr/>
        </p:nvSpPr>
        <p:spPr>
          <a:xfrm>
            <a:off x="1331084" y="3177250"/>
            <a:ext cx="3576577" cy="48613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Greatest Economic Need</a:t>
            </a:r>
          </a:p>
        </p:txBody>
      </p:sp>
      <p:sp>
        <p:nvSpPr>
          <p:cNvPr id="8" name="Rectangle 7">
            <a:extLst>
              <a:ext uri="{FF2B5EF4-FFF2-40B4-BE49-F238E27FC236}">
                <a16:creationId xmlns:a16="http://schemas.microsoft.com/office/drawing/2014/main" id="{6CF3BE18-AF72-408C-95A0-8F27A5AF202D}"/>
              </a:ext>
            </a:extLst>
          </p:cNvPr>
          <p:cNvSpPr/>
          <p:nvPr/>
        </p:nvSpPr>
        <p:spPr>
          <a:xfrm>
            <a:off x="6680522" y="1898247"/>
            <a:ext cx="3576577" cy="4861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State Criteria</a:t>
            </a:r>
          </a:p>
        </p:txBody>
      </p:sp>
      <p:sp>
        <p:nvSpPr>
          <p:cNvPr id="9" name="Rectangle 8">
            <a:extLst>
              <a:ext uri="{FF2B5EF4-FFF2-40B4-BE49-F238E27FC236}">
                <a16:creationId xmlns:a16="http://schemas.microsoft.com/office/drawing/2014/main" id="{F064FA28-C680-4A41-901A-9D60D9A324C3}"/>
              </a:ext>
            </a:extLst>
          </p:cNvPr>
          <p:cNvSpPr/>
          <p:nvPr/>
        </p:nvSpPr>
        <p:spPr>
          <a:xfrm>
            <a:off x="6680521" y="26104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Seniors 75 and older</a:t>
            </a:r>
          </a:p>
        </p:txBody>
      </p:sp>
      <p:sp>
        <p:nvSpPr>
          <p:cNvPr id="10" name="Rectangle 9">
            <a:extLst>
              <a:ext uri="{FF2B5EF4-FFF2-40B4-BE49-F238E27FC236}">
                <a16:creationId xmlns:a16="http://schemas.microsoft.com/office/drawing/2014/main" id="{9475770D-7597-4497-96DB-B25C0DF4B3C4}"/>
              </a:ext>
            </a:extLst>
          </p:cNvPr>
          <p:cNvSpPr/>
          <p:nvPr/>
        </p:nvSpPr>
        <p:spPr>
          <a:xfrm>
            <a:off x="6680516" y="3177250"/>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poverty</a:t>
            </a:r>
          </a:p>
        </p:txBody>
      </p:sp>
      <p:sp>
        <p:nvSpPr>
          <p:cNvPr id="11" name="Rectangle 10">
            <a:extLst>
              <a:ext uri="{FF2B5EF4-FFF2-40B4-BE49-F238E27FC236}">
                <a16:creationId xmlns:a16="http://schemas.microsoft.com/office/drawing/2014/main" id="{CEB00A89-C312-4D5C-A3CB-020E2DAA5E70}"/>
              </a:ext>
            </a:extLst>
          </p:cNvPr>
          <p:cNvSpPr/>
          <p:nvPr/>
        </p:nvSpPr>
        <p:spPr>
          <a:xfrm>
            <a:off x="6680519" y="3764052"/>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alone</a:t>
            </a:r>
          </a:p>
        </p:txBody>
      </p:sp>
      <p:sp>
        <p:nvSpPr>
          <p:cNvPr id="12" name="Rectangle 11">
            <a:extLst>
              <a:ext uri="{FF2B5EF4-FFF2-40B4-BE49-F238E27FC236}">
                <a16:creationId xmlns:a16="http://schemas.microsoft.com/office/drawing/2014/main" id="{332C3266-F22F-4629-A6FE-A23E718DCC57}"/>
              </a:ext>
            </a:extLst>
          </p:cNvPr>
          <p:cNvSpPr/>
          <p:nvPr/>
        </p:nvSpPr>
        <p:spPr>
          <a:xfrm>
            <a:off x="6680518" y="4351653"/>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living in rural communities</a:t>
            </a:r>
          </a:p>
        </p:txBody>
      </p:sp>
      <p:sp>
        <p:nvSpPr>
          <p:cNvPr id="13" name="Rectangle 12">
            <a:extLst>
              <a:ext uri="{FF2B5EF4-FFF2-40B4-BE49-F238E27FC236}">
                <a16:creationId xmlns:a16="http://schemas.microsoft.com/office/drawing/2014/main" id="{3FAE45BB-6609-4B95-8901-097A481BECD2}"/>
              </a:ext>
            </a:extLst>
          </p:cNvPr>
          <p:cNvSpPr/>
          <p:nvPr/>
        </p:nvSpPr>
        <p:spPr>
          <a:xfrm>
            <a:off x="6680517" y="4939254"/>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Hispanic</a:t>
            </a:r>
          </a:p>
        </p:txBody>
      </p:sp>
      <p:sp>
        <p:nvSpPr>
          <p:cNvPr id="14" name="Rectangle 13">
            <a:extLst>
              <a:ext uri="{FF2B5EF4-FFF2-40B4-BE49-F238E27FC236}">
                <a16:creationId xmlns:a16="http://schemas.microsoft.com/office/drawing/2014/main" id="{49C5B3A1-B696-48E7-8602-7E0972C78267}"/>
              </a:ext>
            </a:extLst>
          </p:cNvPr>
          <p:cNvSpPr/>
          <p:nvPr/>
        </p:nvSpPr>
        <p:spPr>
          <a:xfrm>
            <a:off x="6680517" y="5526855"/>
            <a:ext cx="3576577" cy="4861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Seniors who are Racial Minority</a:t>
            </a:r>
          </a:p>
        </p:txBody>
      </p:sp>
      <p:cxnSp>
        <p:nvCxnSpPr>
          <p:cNvPr id="18" name="Straight Connector 17">
            <a:extLst>
              <a:ext uri="{FF2B5EF4-FFF2-40B4-BE49-F238E27FC236}">
                <a16:creationId xmlns:a16="http://schemas.microsoft.com/office/drawing/2014/main" id="{EF88EFA7-1FEA-48AC-B70C-093B2AC331F8}"/>
              </a:ext>
            </a:extLst>
          </p:cNvPr>
          <p:cNvCxnSpPr/>
          <p:nvPr/>
        </p:nvCxnSpPr>
        <p:spPr>
          <a:xfrm>
            <a:off x="4888373" y="397704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DE8D21EA-449F-4EAD-858A-571236A04C36}"/>
              </a:ext>
            </a:extLst>
          </p:cNvPr>
          <p:cNvCxnSpPr/>
          <p:nvPr/>
        </p:nvCxnSpPr>
        <p:spPr>
          <a:xfrm>
            <a:off x="4888372" y="3447877"/>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E69E2F35-390B-4E62-88B0-667D6CC7BA65}"/>
              </a:ext>
            </a:extLst>
          </p:cNvPr>
          <p:cNvCxnSpPr/>
          <p:nvPr/>
        </p:nvCxnSpPr>
        <p:spPr>
          <a:xfrm>
            <a:off x="4907661" y="2858981"/>
            <a:ext cx="1772855" cy="3074"/>
          </a:xfrm>
          <a:prstGeom prst="line">
            <a:avLst/>
          </a:prstGeom>
          <a:ln w="28575"/>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19A99BD5-7A57-42BF-9979-1B61CFA46B62}"/>
              </a:ext>
            </a:extLst>
          </p:cNvPr>
          <p:cNvCxnSpPr>
            <a:cxnSpLocks/>
          </p:cNvCxnSpPr>
          <p:nvPr/>
        </p:nvCxnSpPr>
        <p:spPr>
          <a:xfrm>
            <a:off x="6001472" y="3977047"/>
            <a:ext cx="0" cy="1792876"/>
          </a:xfrm>
          <a:prstGeom prst="line">
            <a:avLst/>
          </a:prstGeom>
          <a:ln w="28575"/>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E691FC37-1F1B-4660-A056-3112FBB497FB}"/>
              </a:ext>
            </a:extLst>
          </p:cNvPr>
          <p:cNvCxnSpPr>
            <a:cxnSpLocks/>
          </p:cNvCxnSpPr>
          <p:nvPr/>
        </p:nvCxnSpPr>
        <p:spPr>
          <a:xfrm>
            <a:off x="6001472" y="5751294"/>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9F402119-FB78-4395-AD6F-1418108CDD84}"/>
              </a:ext>
            </a:extLst>
          </p:cNvPr>
          <p:cNvCxnSpPr>
            <a:cxnSpLocks/>
          </p:cNvCxnSpPr>
          <p:nvPr/>
        </p:nvCxnSpPr>
        <p:spPr>
          <a:xfrm>
            <a:off x="5982183" y="5182322"/>
            <a:ext cx="679044"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7068C19D-556F-4050-B402-BEE3B4848EA6}"/>
              </a:ext>
            </a:extLst>
          </p:cNvPr>
          <p:cNvCxnSpPr>
            <a:cxnSpLocks/>
          </p:cNvCxnSpPr>
          <p:nvPr/>
        </p:nvCxnSpPr>
        <p:spPr>
          <a:xfrm>
            <a:off x="5982183" y="4594721"/>
            <a:ext cx="679044"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3495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358810" y="121186"/>
            <a:ext cx="11619830" cy="1101823"/>
          </a:xfrm>
        </p:spPr>
        <p:txBody>
          <a:bodyPr>
            <a:normAutofit fontScale="90000"/>
          </a:bodyPr>
          <a:lstStyle/>
          <a:p>
            <a:pPr algn="ctr"/>
            <a:r>
              <a:rPr lang="en-US" dirty="0"/>
              <a:t>SFY2020 Funding Allocation by Census Demographics </a:t>
            </a:r>
          </a:p>
        </p:txBody>
      </p:sp>
      <p:pic>
        <p:nvPicPr>
          <p:cNvPr id="13" name="Picture 12">
            <a:extLst>
              <a:ext uri="{FF2B5EF4-FFF2-40B4-BE49-F238E27FC236}">
                <a16:creationId xmlns:a16="http://schemas.microsoft.com/office/drawing/2014/main" id="{3EDDA18A-43D6-47C1-B06B-5B1D3A46DCF0}"/>
              </a:ext>
            </a:extLst>
          </p:cNvPr>
          <p:cNvPicPr>
            <a:picLocks noChangeAspect="1"/>
          </p:cNvPicPr>
          <p:nvPr/>
        </p:nvPicPr>
        <p:blipFill>
          <a:blip r:embed="rId3"/>
          <a:stretch>
            <a:fillRect/>
          </a:stretch>
        </p:blipFill>
        <p:spPr>
          <a:xfrm>
            <a:off x="213360" y="1417320"/>
            <a:ext cx="11737081" cy="5063490"/>
          </a:xfrm>
          <a:prstGeom prst="rect">
            <a:avLst/>
          </a:prstGeom>
        </p:spPr>
      </p:pic>
    </p:spTree>
    <p:extLst>
      <p:ext uri="{BB962C8B-B14F-4D97-AF65-F5344CB8AC3E}">
        <p14:creationId xmlns:p14="http://schemas.microsoft.com/office/powerpoint/2010/main" val="3507595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Current Funding Formula: 10,079,000</a:t>
            </a:r>
            <a:br>
              <a:rPr lang="en-US" dirty="0"/>
            </a:br>
            <a:r>
              <a:rPr lang="en-US" dirty="0"/>
              <a:t>July 1, 2019 – June 30, 2020 </a:t>
            </a:r>
          </a:p>
        </p:txBody>
      </p:sp>
      <p:sp>
        <p:nvSpPr>
          <p:cNvPr id="4" name="Slide Number Placeholder 3"/>
          <p:cNvSpPr>
            <a:spLocks noGrp="1"/>
          </p:cNvSpPr>
          <p:nvPr>
            <p:ph type="sldNum" sz="quarter" idx="12"/>
          </p:nvPr>
        </p:nvSpPr>
        <p:spPr>
          <a:xfrm>
            <a:off x="8480538" y="6162631"/>
            <a:ext cx="2743200" cy="365125"/>
          </a:xfrm>
        </p:spPr>
        <p:txBody>
          <a:bodyPr/>
          <a:lstStyle/>
          <a:p>
            <a:fld id="{27D3D9F1-79A9-4DC6-B99A-BA211D5B403F}" type="slidenum">
              <a:rPr lang="en-US" smtClean="0">
                <a:solidFill>
                  <a:prstClr val="black">
                    <a:tint val="75000"/>
                  </a:prstClr>
                </a:solidFill>
              </a:rPr>
              <a:pPr/>
              <a:t>14</a:t>
            </a:fld>
            <a:endParaRPr lang="en-US" dirty="0">
              <a:solidFill>
                <a:prstClr val="black">
                  <a:tint val="75000"/>
                </a:prstClr>
              </a:solidFill>
            </a:endParaRPr>
          </a:p>
        </p:txBody>
      </p:sp>
      <p:sp>
        <p:nvSpPr>
          <p:cNvPr id="15" name="Rectangle 14">
            <a:extLst>
              <a:ext uri="{FF2B5EF4-FFF2-40B4-BE49-F238E27FC236}">
                <a16:creationId xmlns:a16="http://schemas.microsoft.com/office/drawing/2014/main" id="{B0DCACD1-0A92-41C5-9CC2-C735B0642796}"/>
              </a:ext>
            </a:extLst>
          </p:cNvPr>
          <p:cNvSpPr/>
          <p:nvPr/>
        </p:nvSpPr>
        <p:spPr>
          <a:xfrm>
            <a:off x="5469526"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211" y="1672195"/>
            <a:ext cx="2261591" cy="1490122"/>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125" y="1672195"/>
            <a:ext cx="1762712" cy="1609433"/>
          </a:xfrm>
          <a:prstGeom prst="rect">
            <a:avLst/>
          </a:prstGeom>
        </p:spPr>
      </p:pic>
      <p:sp>
        <p:nvSpPr>
          <p:cNvPr id="17" name="Rectangle 16">
            <a:extLst>
              <a:ext uri="{FF2B5EF4-FFF2-40B4-BE49-F238E27FC236}">
                <a16:creationId xmlns:a16="http://schemas.microsoft.com/office/drawing/2014/main" id="{065D4BB5-AD22-4DBC-9397-E6CBF5F5477D}"/>
              </a:ext>
            </a:extLst>
          </p:cNvPr>
          <p:cNvSpPr/>
          <p:nvPr/>
        </p:nvSpPr>
        <p:spPr>
          <a:xfrm>
            <a:off x="2338134"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19" name="Picture 18">
            <a:extLst>
              <a:ext uri="{FF2B5EF4-FFF2-40B4-BE49-F238E27FC236}">
                <a16:creationId xmlns:a16="http://schemas.microsoft.com/office/drawing/2014/main" id="{539E47A9-8D80-4102-9A60-EA845B0A06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090" y="1785165"/>
            <a:ext cx="1636294" cy="1377152"/>
          </a:xfrm>
          <a:prstGeom prst="rect">
            <a:avLst/>
          </a:prstGeom>
        </p:spPr>
      </p:pic>
      <p:sp>
        <p:nvSpPr>
          <p:cNvPr id="18" name="Arrow: Curved Left 17">
            <a:extLst>
              <a:ext uri="{FF2B5EF4-FFF2-40B4-BE49-F238E27FC236}">
                <a16:creationId xmlns:a16="http://schemas.microsoft.com/office/drawing/2014/main" id="{25D21283-9A03-4FEB-97AD-E94CD6AAE2AC}"/>
              </a:ext>
            </a:extLst>
          </p:cNvPr>
          <p:cNvSpPr/>
          <p:nvPr/>
        </p:nvSpPr>
        <p:spPr>
          <a:xfrm rot="5400000">
            <a:off x="3589511" y="3661818"/>
            <a:ext cx="957210" cy="496033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Rectangle 22">
            <a:extLst>
              <a:ext uri="{FF2B5EF4-FFF2-40B4-BE49-F238E27FC236}">
                <a16:creationId xmlns:a16="http://schemas.microsoft.com/office/drawing/2014/main" id="{F88E8334-7681-494F-84D8-B6B56995D4AD}"/>
              </a:ext>
            </a:extLst>
          </p:cNvPr>
          <p:cNvSpPr/>
          <p:nvPr/>
        </p:nvSpPr>
        <p:spPr>
          <a:xfrm>
            <a:off x="696267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52347A23-C876-431E-BB5B-852C246DAA82}"/>
              </a:ext>
            </a:extLst>
          </p:cNvPr>
          <p:cNvSpPr/>
          <p:nvPr/>
        </p:nvSpPr>
        <p:spPr>
          <a:xfrm>
            <a:off x="9799940" y="4470269"/>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6" name="Picture 25">
            <a:extLst>
              <a:ext uri="{FF2B5EF4-FFF2-40B4-BE49-F238E27FC236}">
                <a16:creationId xmlns:a16="http://schemas.microsoft.com/office/drawing/2014/main" id="{C559345C-00F3-46F8-ABE1-47AE75230D1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31808" y="1902835"/>
            <a:ext cx="2107995" cy="1220332"/>
          </a:xfrm>
          <a:prstGeom prst="rect">
            <a:avLst/>
          </a:prstGeom>
        </p:spPr>
      </p:pic>
      <p:pic>
        <p:nvPicPr>
          <p:cNvPr id="31" name="Picture 30">
            <a:extLst>
              <a:ext uri="{FF2B5EF4-FFF2-40B4-BE49-F238E27FC236}">
                <a16:creationId xmlns:a16="http://schemas.microsoft.com/office/drawing/2014/main" id="{20D7C37F-0C3F-4DC1-B0F1-1057C97115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876756" y="2004682"/>
            <a:ext cx="1013254" cy="1013254"/>
          </a:xfrm>
          <a:prstGeom prst="rect">
            <a:avLst/>
          </a:prstGeom>
        </p:spPr>
      </p:pic>
      <p:pic>
        <p:nvPicPr>
          <p:cNvPr id="40" name="Picture 39">
            <a:extLst>
              <a:ext uri="{FF2B5EF4-FFF2-40B4-BE49-F238E27FC236}">
                <a16:creationId xmlns:a16="http://schemas.microsoft.com/office/drawing/2014/main" id="{591748D0-134C-4B38-9DD2-91ABA5301E88}"/>
              </a:ext>
            </a:extLst>
          </p:cNvPr>
          <p:cNvPicPr>
            <a:picLocks noChangeAspect="1"/>
          </p:cNvPicPr>
          <p:nvPr/>
        </p:nvPicPr>
        <p:blipFill>
          <a:blip r:embed="rId9"/>
          <a:stretch>
            <a:fillRect/>
          </a:stretch>
        </p:blipFill>
        <p:spPr>
          <a:xfrm>
            <a:off x="2798367" y="3241590"/>
            <a:ext cx="2613280" cy="2421790"/>
          </a:xfrm>
          <a:prstGeom prst="rect">
            <a:avLst/>
          </a:prstGeom>
        </p:spPr>
      </p:pic>
      <p:pic>
        <p:nvPicPr>
          <p:cNvPr id="41" name="Picture 40">
            <a:extLst>
              <a:ext uri="{FF2B5EF4-FFF2-40B4-BE49-F238E27FC236}">
                <a16:creationId xmlns:a16="http://schemas.microsoft.com/office/drawing/2014/main" id="{F27167C4-D61F-4A08-8933-47E983FF5D0D}"/>
              </a:ext>
            </a:extLst>
          </p:cNvPr>
          <p:cNvPicPr>
            <a:picLocks noChangeAspect="1"/>
          </p:cNvPicPr>
          <p:nvPr/>
        </p:nvPicPr>
        <p:blipFill>
          <a:blip r:embed="rId10"/>
          <a:stretch>
            <a:fillRect/>
          </a:stretch>
        </p:blipFill>
        <p:spPr>
          <a:xfrm>
            <a:off x="466816" y="3235976"/>
            <a:ext cx="1790793" cy="2417571"/>
          </a:xfrm>
          <a:prstGeom prst="rect">
            <a:avLst/>
          </a:prstGeom>
        </p:spPr>
      </p:pic>
      <p:pic>
        <p:nvPicPr>
          <p:cNvPr id="43" name="Picture 42">
            <a:extLst>
              <a:ext uri="{FF2B5EF4-FFF2-40B4-BE49-F238E27FC236}">
                <a16:creationId xmlns:a16="http://schemas.microsoft.com/office/drawing/2014/main" id="{511838FE-B387-457A-8001-378C11ACEBDD}"/>
              </a:ext>
            </a:extLst>
          </p:cNvPr>
          <p:cNvPicPr>
            <a:picLocks noChangeAspect="1"/>
          </p:cNvPicPr>
          <p:nvPr/>
        </p:nvPicPr>
        <p:blipFill>
          <a:blip r:embed="rId11"/>
          <a:stretch>
            <a:fillRect/>
          </a:stretch>
        </p:blipFill>
        <p:spPr>
          <a:xfrm>
            <a:off x="7407962" y="3235976"/>
            <a:ext cx="2316140" cy="2394087"/>
          </a:xfrm>
          <a:prstGeom prst="rect">
            <a:avLst/>
          </a:prstGeom>
        </p:spPr>
      </p:pic>
      <p:pic>
        <p:nvPicPr>
          <p:cNvPr id="44" name="Picture 43">
            <a:extLst>
              <a:ext uri="{FF2B5EF4-FFF2-40B4-BE49-F238E27FC236}">
                <a16:creationId xmlns:a16="http://schemas.microsoft.com/office/drawing/2014/main" id="{D296E74E-5208-4C05-8A26-B20206E04FFF}"/>
              </a:ext>
            </a:extLst>
          </p:cNvPr>
          <p:cNvPicPr>
            <a:picLocks noChangeAspect="1"/>
          </p:cNvPicPr>
          <p:nvPr/>
        </p:nvPicPr>
        <p:blipFill>
          <a:blip r:embed="rId12"/>
          <a:stretch>
            <a:fillRect/>
          </a:stretch>
        </p:blipFill>
        <p:spPr>
          <a:xfrm>
            <a:off x="5914818" y="3235976"/>
            <a:ext cx="987459" cy="2417571"/>
          </a:xfrm>
          <a:prstGeom prst="rect">
            <a:avLst/>
          </a:prstGeom>
        </p:spPr>
      </p:pic>
      <p:pic>
        <p:nvPicPr>
          <p:cNvPr id="45" name="Picture 44">
            <a:extLst>
              <a:ext uri="{FF2B5EF4-FFF2-40B4-BE49-F238E27FC236}">
                <a16:creationId xmlns:a16="http://schemas.microsoft.com/office/drawing/2014/main" id="{1AC767B5-167C-4B1E-B7F5-7DA06B4446FD}"/>
              </a:ext>
            </a:extLst>
          </p:cNvPr>
          <p:cNvPicPr>
            <a:picLocks noChangeAspect="1"/>
          </p:cNvPicPr>
          <p:nvPr/>
        </p:nvPicPr>
        <p:blipFill>
          <a:blip r:embed="rId13"/>
          <a:stretch>
            <a:fillRect/>
          </a:stretch>
        </p:blipFill>
        <p:spPr>
          <a:xfrm>
            <a:off x="10307979" y="3235976"/>
            <a:ext cx="1028614" cy="2392646"/>
          </a:xfrm>
          <a:prstGeom prst="rect">
            <a:avLst/>
          </a:prstGeom>
        </p:spPr>
      </p:pic>
      <p:sp>
        <p:nvSpPr>
          <p:cNvPr id="47" name="Arrow: Curved Left 46">
            <a:extLst>
              <a:ext uri="{FF2B5EF4-FFF2-40B4-BE49-F238E27FC236}">
                <a16:creationId xmlns:a16="http://schemas.microsoft.com/office/drawing/2014/main" id="{2E0360D7-08CE-442C-926A-7CF941A12B1E}"/>
              </a:ext>
            </a:extLst>
          </p:cNvPr>
          <p:cNvSpPr/>
          <p:nvPr/>
        </p:nvSpPr>
        <p:spPr>
          <a:xfrm rot="5400000">
            <a:off x="5255341" y="5166852"/>
            <a:ext cx="688259" cy="1681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39041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ED15-D040-4AAC-AF98-3A08BF7897D2}"/>
              </a:ext>
            </a:extLst>
          </p:cNvPr>
          <p:cNvSpPr>
            <a:spLocks noGrp="1"/>
          </p:cNvSpPr>
          <p:nvPr>
            <p:ph type="title"/>
          </p:nvPr>
        </p:nvSpPr>
        <p:spPr>
          <a:xfrm>
            <a:off x="838200" y="365125"/>
            <a:ext cx="10515600" cy="752475"/>
          </a:xfrm>
        </p:spPr>
        <p:txBody>
          <a:bodyPr/>
          <a:lstStyle/>
          <a:p>
            <a:r>
              <a:rPr lang="en-US" dirty="0"/>
              <a:t>State Fiscal Year 2020 Funding Summary </a:t>
            </a:r>
          </a:p>
        </p:txBody>
      </p:sp>
      <p:graphicFrame>
        <p:nvGraphicFramePr>
          <p:cNvPr id="6" name="Content Placeholder 5">
            <a:extLst>
              <a:ext uri="{FF2B5EF4-FFF2-40B4-BE49-F238E27FC236}">
                <a16:creationId xmlns:a16="http://schemas.microsoft.com/office/drawing/2014/main" id="{75AFDDE5-5CE6-4195-9EFC-CCC858BD30A7}"/>
              </a:ext>
            </a:extLst>
          </p:cNvPr>
          <p:cNvGraphicFramePr>
            <a:graphicFrameLocks noGrp="1"/>
          </p:cNvGraphicFramePr>
          <p:nvPr>
            <p:ph idx="1"/>
            <p:extLst>
              <p:ext uri="{D42A27DB-BD31-4B8C-83A1-F6EECF244321}">
                <p14:modId xmlns:p14="http://schemas.microsoft.com/office/powerpoint/2010/main" val="3804879192"/>
              </p:ext>
            </p:extLst>
          </p:nvPr>
        </p:nvGraphicFramePr>
        <p:xfrm>
          <a:off x="480291" y="1243740"/>
          <a:ext cx="11296073" cy="3510280"/>
        </p:xfrm>
        <a:graphic>
          <a:graphicData uri="http://schemas.openxmlformats.org/drawingml/2006/table">
            <a:tbl>
              <a:tblPr firstRow="1" bandRow="1">
                <a:tableStyleId>{5C22544A-7EE6-4342-B048-85BDC9FD1C3A}</a:tableStyleId>
              </a:tblPr>
              <a:tblGrid>
                <a:gridCol w="3029527">
                  <a:extLst>
                    <a:ext uri="{9D8B030D-6E8A-4147-A177-3AD203B41FA5}">
                      <a16:colId xmlns:a16="http://schemas.microsoft.com/office/drawing/2014/main" val="1457177505"/>
                    </a:ext>
                  </a:extLst>
                </a:gridCol>
                <a:gridCol w="1579418">
                  <a:extLst>
                    <a:ext uri="{9D8B030D-6E8A-4147-A177-3AD203B41FA5}">
                      <a16:colId xmlns:a16="http://schemas.microsoft.com/office/drawing/2014/main" val="470074851"/>
                    </a:ext>
                  </a:extLst>
                </a:gridCol>
                <a:gridCol w="1644073">
                  <a:extLst>
                    <a:ext uri="{9D8B030D-6E8A-4147-A177-3AD203B41FA5}">
                      <a16:colId xmlns:a16="http://schemas.microsoft.com/office/drawing/2014/main" val="2761128809"/>
                    </a:ext>
                  </a:extLst>
                </a:gridCol>
                <a:gridCol w="1870120">
                  <a:extLst>
                    <a:ext uri="{9D8B030D-6E8A-4147-A177-3AD203B41FA5}">
                      <a16:colId xmlns:a16="http://schemas.microsoft.com/office/drawing/2014/main" val="2888047246"/>
                    </a:ext>
                  </a:extLst>
                </a:gridCol>
                <a:gridCol w="1695043">
                  <a:extLst>
                    <a:ext uri="{9D8B030D-6E8A-4147-A177-3AD203B41FA5}">
                      <a16:colId xmlns:a16="http://schemas.microsoft.com/office/drawing/2014/main" val="3153378908"/>
                    </a:ext>
                  </a:extLst>
                </a:gridCol>
                <a:gridCol w="1477892">
                  <a:extLst>
                    <a:ext uri="{9D8B030D-6E8A-4147-A177-3AD203B41FA5}">
                      <a16:colId xmlns:a16="http://schemas.microsoft.com/office/drawing/2014/main" val="3211949474"/>
                    </a:ext>
                  </a:extLst>
                </a:gridCol>
              </a:tblGrid>
              <a:tr h="370840">
                <a:tc>
                  <a:txBody>
                    <a:bodyPr/>
                    <a:lstStyle/>
                    <a:p>
                      <a:pPr algn="ctr"/>
                      <a:r>
                        <a:rPr lang="en-US" dirty="0"/>
                        <a:t>Area Agencies on Aging</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State Program Adult Protective Services</a:t>
                      </a:r>
                    </a:p>
                  </a:txBody>
                  <a:tcPr/>
                </a:tc>
                <a:tc>
                  <a:txBody>
                    <a:bodyPr/>
                    <a:lstStyle/>
                    <a:p>
                      <a:pPr algn="ctr"/>
                      <a:r>
                        <a:rPr lang="en-US" dirty="0"/>
                        <a:t>Additional State Support</a:t>
                      </a:r>
                    </a:p>
                  </a:txBody>
                  <a:tcPr/>
                </a:tc>
                <a:tc>
                  <a:txBody>
                    <a:bodyPr/>
                    <a:lstStyle/>
                    <a:p>
                      <a:pPr algn="ctr"/>
                      <a:r>
                        <a:rPr lang="en-US" dirty="0"/>
                        <a:t>Total Budget</a:t>
                      </a:r>
                    </a:p>
                  </a:txBody>
                  <a:tcPr/>
                </a:tc>
                <a:extLst>
                  <a:ext uri="{0D108BD9-81ED-4DB2-BD59-A6C34878D82A}">
                    <a16:rowId xmlns:a16="http://schemas.microsoft.com/office/drawing/2014/main" val="3345040452"/>
                  </a:ext>
                </a:extLst>
              </a:tr>
              <a:tr h="370840">
                <a:tc>
                  <a:txBody>
                    <a:bodyPr/>
                    <a:lstStyle/>
                    <a:p>
                      <a:r>
                        <a:rPr lang="en-US" dirty="0"/>
                        <a:t>AAA I-North Idaho</a:t>
                      </a:r>
                    </a:p>
                  </a:txBody>
                  <a:tcPr/>
                </a:tc>
                <a:tc>
                  <a:txBody>
                    <a:bodyPr/>
                    <a:lstStyle/>
                    <a:p>
                      <a:pPr algn="r"/>
                      <a:r>
                        <a:rPr lang="en-US" dirty="0"/>
                        <a:t>$1,050,000</a:t>
                      </a:r>
                    </a:p>
                  </a:txBody>
                  <a:tcPr/>
                </a:tc>
                <a:tc>
                  <a:txBody>
                    <a:bodyPr/>
                    <a:lstStyle/>
                    <a:p>
                      <a:pPr algn="r"/>
                      <a:r>
                        <a:rPr lang="en-US" dirty="0"/>
                        <a:t>$216,000</a:t>
                      </a:r>
                    </a:p>
                  </a:txBody>
                  <a:tcPr/>
                </a:tc>
                <a:tc>
                  <a:txBody>
                    <a:bodyPr/>
                    <a:lstStyle/>
                    <a:p>
                      <a:pPr algn="r"/>
                      <a:r>
                        <a:rPr lang="en-US" dirty="0"/>
                        <a:t>$194,000</a:t>
                      </a:r>
                    </a:p>
                  </a:txBody>
                  <a:tcPr/>
                </a:tc>
                <a:tc>
                  <a:txBody>
                    <a:bodyPr/>
                    <a:lstStyle/>
                    <a:p>
                      <a:pPr algn="r"/>
                      <a:r>
                        <a:rPr lang="en-US" dirty="0"/>
                        <a:t>$276,000</a:t>
                      </a:r>
                    </a:p>
                  </a:txBody>
                  <a:tcPr/>
                </a:tc>
                <a:tc>
                  <a:txBody>
                    <a:bodyPr/>
                    <a:lstStyle/>
                    <a:p>
                      <a:pPr algn="r"/>
                      <a:r>
                        <a:rPr lang="en-US" dirty="0"/>
                        <a:t>$1,736,000</a:t>
                      </a:r>
                    </a:p>
                  </a:txBody>
                  <a:tcPr/>
                </a:tc>
                <a:extLst>
                  <a:ext uri="{0D108BD9-81ED-4DB2-BD59-A6C34878D82A}">
                    <a16:rowId xmlns:a16="http://schemas.microsoft.com/office/drawing/2014/main" val="3271758630"/>
                  </a:ext>
                </a:extLst>
              </a:tr>
              <a:tr h="370840">
                <a:tc>
                  <a:txBody>
                    <a:bodyPr/>
                    <a:lstStyle/>
                    <a:p>
                      <a:r>
                        <a:rPr lang="en-US" dirty="0"/>
                        <a:t>AAA II-North Central Idaho</a:t>
                      </a:r>
                    </a:p>
                  </a:txBody>
                  <a:tcPr/>
                </a:tc>
                <a:tc>
                  <a:txBody>
                    <a:bodyPr/>
                    <a:lstStyle/>
                    <a:p>
                      <a:pPr algn="r"/>
                      <a:r>
                        <a:rPr lang="en-US" dirty="0"/>
                        <a:t>$548,000</a:t>
                      </a:r>
                    </a:p>
                  </a:txBody>
                  <a:tcPr/>
                </a:tc>
                <a:tc>
                  <a:txBody>
                    <a:bodyPr/>
                    <a:lstStyle/>
                    <a:p>
                      <a:pPr algn="r"/>
                      <a:r>
                        <a:rPr lang="en-US" dirty="0"/>
                        <a:t>$113,000</a:t>
                      </a:r>
                    </a:p>
                  </a:txBody>
                  <a:tcPr/>
                </a:tc>
                <a:tc>
                  <a:txBody>
                    <a:bodyPr/>
                    <a:lstStyle/>
                    <a:p>
                      <a:pPr algn="r"/>
                      <a:r>
                        <a:rPr lang="en-US" dirty="0"/>
                        <a:t>$78,000</a:t>
                      </a:r>
                    </a:p>
                  </a:txBody>
                  <a:tcPr/>
                </a:tc>
                <a:tc>
                  <a:txBody>
                    <a:bodyPr/>
                    <a:lstStyle/>
                    <a:p>
                      <a:pPr algn="r"/>
                      <a:r>
                        <a:rPr lang="en-US" dirty="0"/>
                        <a:t>$166,000</a:t>
                      </a:r>
                    </a:p>
                  </a:txBody>
                  <a:tcPr/>
                </a:tc>
                <a:tc>
                  <a:txBody>
                    <a:bodyPr/>
                    <a:lstStyle/>
                    <a:p>
                      <a:pPr algn="r"/>
                      <a:r>
                        <a:rPr lang="en-US" dirty="0"/>
                        <a:t>$905,000</a:t>
                      </a:r>
                    </a:p>
                  </a:txBody>
                  <a:tcPr/>
                </a:tc>
                <a:extLst>
                  <a:ext uri="{0D108BD9-81ED-4DB2-BD59-A6C34878D82A}">
                    <a16:rowId xmlns:a16="http://schemas.microsoft.com/office/drawing/2014/main" val="3858539889"/>
                  </a:ext>
                </a:extLst>
              </a:tr>
              <a:tr h="370840">
                <a:tc>
                  <a:txBody>
                    <a:bodyPr/>
                    <a:lstStyle/>
                    <a:p>
                      <a:r>
                        <a:rPr lang="en-US" dirty="0"/>
                        <a:t>AAA III-Southwest Idaho</a:t>
                      </a:r>
                    </a:p>
                  </a:txBody>
                  <a:tcPr/>
                </a:tc>
                <a:tc>
                  <a:txBody>
                    <a:bodyPr/>
                    <a:lstStyle/>
                    <a:p>
                      <a:pPr algn="r"/>
                      <a:r>
                        <a:rPr lang="en-US" dirty="0"/>
                        <a:t>$2,148,000</a:t>
                      </a:r>
                    </a:p>
                  </a:txBody>
                  <a:tcPr/>
                </a:tc>
                <a:tc>
                  <a:txBody>
                    <a:bodyPr/>
                    <a:lstStyle/>
                    <a:p>
                      <a:pPr algn="r"/>
                      <a:r>
                        <a:rPr lang="en-US" dirty="0"/>
                        <a:t>$439,000</a:t>
                      </a:r>
                    </a:p>
                  </a:txBody>
                  <a:tcPr/>
                </a:tc>
                <a:tc>
                  <a:txBody>
                    <a:bodyPr/>
                    <a:lstStyle/>
                    <a:p>
                      <a:pPr algn="r"/>
                      <a:r>
                        <a:rPr lang="en-US" dirty="0"/>
                        <a:t>$316,000</a:t>
                      </a:r>
                    </a:p>
                  </a:txBody>
                  <a:tcPr/>
                </a:tc>
                <a:tc>
                  <a:txBody>
                    <a:bodyPr/>
                    <a:lstStyle/>
                    <a:p>
                      <a:pPr algn="r"/>
                      <a:r>
                        <a:rPr lang="en-US" dirty="0"/>
                        <a:t>$640,000</a:t>
                      </a:r>
                    </a:p>
                  </a:txBody>
                  <a:tcPr/>
                </a:tc>
                <a:tc>
                  <a:txBody>
                    <a:bodyPr/>
                    <a:lstStyle/>
                    <a:p>
                      <a:pPr algn="r"/>
                      <a:r>
                        <a:rPr lang="en-US" dirty="0"/>
                        <a:t>$3,543,000</a:t>
                      </a:r>
                    </a:p>
                  </a:txBody>
                  <a:tcPr/>
                </a:tc>
                <a:extLst>
                  <a:ext uri="{0D108BD9-81ED-4DB2-BD59-A6C34878D82A}">
                    <a16:rowId xmlns:a16="http://schemas.microsoft.com/office/drawing/2014/main" val="2701890115"/>
                  </a:ext>
                </a:extLst>
              </a:tr>
              <a:tr h="370840">
                <a:tc>
                  <a:txBody>
                    <a:bodyPr/>
                    <a:lstStyle/>
                    <a:p>
                      <a:r>
                        <a:rPr lang="en-US" dirty="0"/>
                        <a:t>AAA IV-South Central Idaho</a:t>
                      </a:r>
                    </a:p>
                  </a:txBody>
                  <a:tcPr/>
                </a:tc>
                <a:tc>
                  <a:txBody>
                    <a:bodyPr/>
                    <a:lstStyle/>
                    <a:p>
                      <a:pPr algn="r"/>
                      <a:r>
                        <a:rPr lang="en-US" dirty="0"/>
                        <a:t>$923,000</a:t>
                      </a:r>
                    </a:p>
                  </a:txBody>
                  <a:tcPr/>
                </a:tc>
                <a:tc>
                  <a:txBody>
                    <a:bodyPr/>
                    <a:lstStyle/>
                    <a:p>
                      <a:pPr algn="r"/>
                      <a:r>
                        <a:rPr lang="en-US" dirty="0"/>
                        <a:t>$190,000</a:t>
                      </a:r>
                    </a:p>
                  </a:txBody>
                  <a:tcPr/>
                </a:tc>
                <a:tc>
                  <a:txBody>
                    <a:bodyPr/>
                    <a:lstStyle/>
                    <a:p>
                      <a:pPr algn="r"/>
                      <a:r>
                        <a:rPr lang="en-US" dirty="0"/>
                        <a:t>$132,000</a:t>
                      </a:r>
                    </a:p>
                  </a:txBody>
                  <a:tcPr/>
                </a:tc>
                <a:tc>
                  <a:txBody>
                    <a:bodyPr/>
                    <a:lstStyle/>
                    <a:p>
                      <a:pPr algn="r"/>
                      <a:r>
                        <a:rPr lang="en-US" dirty="0"/>
                        <a:t>$282,000</a:t>
                      </a:r>
                    </a:p>
                  </a:txBody>
                  <a:tcPr/>
                </a:tc>
                <a:tc>
                  <a:txBody>
                    <a:bodyPr/>
                    <a:lstStyle/>
                    <a:p>
                      <a:pPr algn="r"/>
                      <a:r>
                        <a:rPr lang="en-US" dirty="0"/>
                        <a:t>$1,528,000</a:t>
                      </a:r>
                    </a:p>
                  </a:txBody>
                  <a:tcPr/>
                </a:tc>
                <a:extLst>
                  <a:ext uri="{0D108BD9-81ED-4DB2-BD59-A6C34878D82A}">
                    <a16:rowId xmlns:a16="http://schemas.microsoft.com/office/drawing/2014/main" val="2991880689"/>
                  </a:ext>
                </a:extLst>
              </a:tr>
              <a:tr h="370840">
                <a:tc>
                  <a:txBody>
                    <a:bodyPr/>
                    <a:lstStyle/>
                    <a:p>
                      <a:r>
                        <a:rPr lang="en-US" dirty="0"/>
                        <a:t>AAA V-Southeast Idaho</a:t>
                      </a:r>
                    </a:p>
                  </a:txBody>
                  <a:tcPr/>
                </a:tc>
                <a:tc>
                  <a:txBody>
                    <a:bodyPr/>
                    <a:lstStyle/>
                    <a:p>
                      <a:pPr algn="r"/>
                      <a:r>
                        <a:rPr lang="en-US" dirty="0"/>
                        <a:t>$720,000</a:t>
                      </a:r>
                    </a:p>
                  </a:txBody>
                  <a:tcPr/>
                </a:tc>
                <a:tc>
                  <a:txBody>
                    <a:bodyPr/>
                    <a:lstStyle/>
                    <a:p>
                      <a:pPr algn="r"/>
                      <a:r>
                        <a:rPr lang="en-US" dirty="0"/>
                        <a:t>$148,000</a:t>
                      </a:r>
                    </a:p>
                  </a:txBody>
                  <a:tcPr/>
                </a:tc>
                <a:tc>
                  <a:txBody>
                    <a:bodyPr/>
                    <a:lstStyle/>
                    <a:p>
                      <a:pPr algn="r"/>
                      <a:r>
                        <a:rPr lang="en-US" dirty="0"/>
                        <a:t>$149,000</a:t>
                      </a:r>
                    </a:p>
                  </a:txBody>
                  <a:tcPr/>
                </a:tc>
                <a:tc>
                  <a:txBody>
                    <a:bodyPr/>
                    <a:lstStyle/>
                    <a:p>
                      <a:pPr algn="r"/>
                      <a:r>
                        <a:rPr lang="en-US" dirty="0"/>
                        <a:t>$174,000</a:t>
                      </a:r>
                    </a:p>
                  </a:txBody>
                  <a:tcPr/>
                </a:tc>
                <a:tc>
                  <a:txBody>
                    <a:bodyPr/>
                    <a:lstStyle/>
                    <a:p>
                      <a:pPr algn="r"/>
                      <a:r>
                        <a:rPr lang="en-US" dirty="0"/>
                        <a:t>$1,191,000</a:t>
                      </a:r>
                    </a:p>
                  </a:txBody>
                  <a:tcPr/>
                </a:tc>
                <a:extLst>
                  <a:ext uri="{0D108BD9-81ED-4DB2-BD59-A6C34878D82A}">
                    <a16:rowId xmlns:a16="http://schemas.microsoft.com/office/drawing/2014/main" val="1342188905"/>
                  </a:ext>
                </a:extLst>
              </a:tr>
              <a:tr h="370840">
                <a:tc>
                  <a:txBody>
                    <a:bodyPr/>
                    <a:lstStyle/>
                    <a:p>
                      <a:r>
                        <a:rPr lang="en-US" dirty="0"/>
                        <a:t>AAA VI-Eastern Idaho</a:t>
                      </a:r>
                    </a:p>
                  </a:txBody>
                  <a:tcPr/>
                </a:tc>
                <a:tc>
                  <a:txBody>
                    <a:bodyPr/>
                    <a:lstStyle/>
                    <a:p>
                      <a:pPr algn="r"/>
                      <a:r>
                        <a:rPr lang="en-US" dirty="0"/>
                        <a:t>$712,000</a:t>
                      </a:r>
                    </a:p>
                  </a:txBody>
                  <a:tcPr/>
                </a:tc>
                <a:tc>
                  <a:txBody>
                    <a:bodyPr/>
                    <a:lstStyle/>
                    <a:p>
                      <a:pPr algn="r"/>
                      <a:r>
                        <a:rPr lang="en-US" dirty="0"/>
                        <a:t>$146,000</a:t>
                      </a:r>
                    </a:p>
                  </a:txBody>
                  <a:tcPr/>
                </a:tc>
                <a:tc>
                  <a:txBody>
                    <a:bodyPr/>
                    <a:lstStyle/>
                    <a:p>
                      <a:pPr algn="r"/>
                      <a:r>
                        <a:rPr lang="en-US" dirty="0"/>
                        <a:t>$123,000</a:t>
                      </a:r>
                    </a:p>
                  </a:txBody>
                  <a:tcPr/>
                </a:tc>
                <a:tc>
                  <a:txBody>
                    <a:bodyPr/>
                    <a:lstStyle/>
                    <a:p>
                      <a:pPr algn="r"/>
                      <a:r>
                        <a:rPr lang="en-US" dirty="0"/>
                        <a:t>$195,000</a:t>
                      </a:r>
                    </a:p>
                  </a:txBody>
                  <a:tcPr/>
                </a:tc>
                <a:tc>
                  <a:txBody>
                    <a:bodyPr/>
                    <a:lstStyle/>
                    <a:p>
                      <a:pPr algn="r"/>
                      <a:r>
                        <a:rPr lang="en-US" dirty="0"/>
                        <a:t>$1,176,000</a:t>
                      </a:r>
                    </a:p>
                  </a:txBody>
                  <a:tcPr/>
                </a:tc>
                <a:extLst>
                  <a:ext uri="{0D108BD9-81ED-4DB2-BD59-A6C34878D82A}">
                    <a16:rowId xmlns:a16="http://schemas.microsoft.com/office/drawing/2014/main" val="1764100520"/>
                  </a:ext>
                </a:extLst>
              </a:tr>
              <a:tr h="370840">
                <a:tc>
                  <a:txBody>
                    <a:bodyPr/>
                    <a:lstStyle/>
                    <a:p>
                      <a:r>
                        <a:rPr lang="en-US" dirty="0"/>
                        <a:t>Total</a:t>
                      </a:r>
                    </a:p>
                  </a:txBody>
                  <a:tcPr/>
                </a:tc>
                <a:tc>
                  <a:txBody>
                    <a:bodyPr/>
                    <a:lstStyle/>
                    <a:p>
                      <a:pPr algn="r"/>
                      <a:r>
                        <a:rPr lang="en-US" dirty="0"/>
                        <a:t>$6,101,000</a:t>
                      </a:r>
                    </a:p>
                  </a:txBody>
                  <a:tcPr/>
                </a:tc>
                <a:tc>
                  <a:txBody>
                    <a:bodyPr/>
                    <a:lstStyle/>
                    <a:p>
                      <a:pPr algn="r"/>
                      <a:r>
                        <a:rPr lang="en-US" dirty="0"/>
                        <a:t>$1,252,000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$10,079,000</a:t>
                      </a:r>
                    </a:p>
                  </a:txBody>
                  <a:tcPr/>
                </a:tc>
                <a:extLst>
                  <a:ext uri="{0D108BD9-81ED-4DB2-BD59-A6C34878D82A}">
                    <a16:rowId xmlns:a16="http://schemas.microsoft.com/office/drawing/2014/main" val="1368080889"/>
                  </a:ext>
                </a:extLst>
              </a:tr>
            </a:tbl>
          </a:graphicData>
        </a:graphic>
      </p:graphicFrame>
      <p:graphicFrame>
        <p:nvGraphicFramePr>
          <p:cNvPr id="9" name="Table 8">
            <a:extLst>
              <a:ext uri="{FF2B5EF4-FFF2-40B4-BE49-F238E27FC236}">
                <a16:creationId xmlns:a16="http://schemas.microsoft.com/office/drawing/2014/main" id="{E990C5B9-F0E2-4525-9882-AE7368A3C0E1}"/>
              </a:ext>
            </a:extLst>
          </p:cNvPr>
          <p:cNvGraphicFramePr>
            <a:graphicFrameLocks noGrp="1"/>
          </p:cNvGraphicFramePr>
          <p:nvPr>
            <p:extLst>
              <p:ext uri="{D42A27DB-BD31-4B8C-83A1-F6EECF244321}">
                <p14:modId xmlns:p14="http://schemas.microsoft.com/office/powerpoint/2010/main" val="2581901640"/>
              </p:ext>
            </p:extLst>
          </p:nvPr>
        </p:nvGraphicFramePr>
        <p:xfrm>
          <a:off x="480291" y="4974849"/>
          <a:ext cx="11296072" cy="1381760"/>
        </p:xfrm>
        <a:graphic>
          <a:graphicData uri="http://schemas.openxmlformats.org/drawingml/2006/table">
            <a:tbl>
              <a:tblPr firstRow="1" bandRow="1">
                <a:tableStyleId>{5C22544A-7EE6-4342-B048-85BDC9FD1C3A}</a:tableStyleId>
              </a:tblPr>
              <a:tblGrid>
                <a:gridCol w="3020291">
                  <a:extLst>
                    <a:ext uri="{9D8B030D-6E8A-4147-A177-3AD203B41FA5}">
                      <a16:colId xmlns:a16="http://schemas.microsoft.com/office/drawing/2014/main" val="1016715043"/>
                    </a:ext>
                  </a:extLst>
                </a:gridCol>
                <a:gridCol w="1607127">
                  <a:extLst>
                    <a:ext uri="{9D8B030D-6E8A-4147-A177-3AD203B41FA5}">
                      <a16:colId xmlns:a16="http://schemas.microsoft.com/office/drawing/2014/main" val="1807998767"/>
                    </a:ext>
                  </a:extLst>
                </a:gridCol>
                <a:gridCol w="1644073">
                  <a:extLst>
                    <a:ext uri="{9D8B030D-6E8A-4147-A177-3AD203B41FA5}">
                      <a16:colId xmlns:a16="http://schemas.microsoft.com/office/drawing/2014/main" val="2853242543"/>
                    </a:ext>
                  </a:extLst>
                </a:gridCol>
                <a:gridCol w="1851646">
                  <a:extLst>
                    <a:ext uri="{9D8B030D-6E8A-4147-A177-3AD203B41FA5}">
                      <a16:colId xmlns:a16="http://schemas.microsoft.com/office/drawing/2014/main" val="757759357"/>
                    </a:ext>
                  </a:extLst>
                </a:gridCol>
                <a:gridCol w="1695043">
                  <a:extLst>
                    <a:ext uri="{9D8B030D-6E8A-4147-A177-3AD203B41FA5}">
                      <a16:colId xmlns:a16="http://schemas.microsoft.com/office/drawing/2014/main" val="569363263"/>
                    </a:ext>
                  </a:extLst>
                </a:gridCol>
                <a:gridCol w="1477892">
                  <a:extLst>
                    <a:ext uri="{9D8B030D-6E8A-4147-A177-3AD203B41FA5}">
                      <a16:colId xmlns:a16="http://schemas.microsoft.com/office/drawing/2014/main" val="2026124421"/>
                    </a:ext>
                  </a:extLst>
                </a:gridCol>
              </a:tblGrid>
              <a:tr h="370840">
                <a:tc>
                  <a:txBody>
                    <a:bodyPr/>
                    <a:lstStyle/>
                    <a:p>
                      <a:pPr algn="ctr"/>
                      <a:r>
                        <a:rPr lang="en-US" dirty="0"/>
                        <a:t>State Commission</a:t>
                      </a:r>
                    </a:p>
                  </a:txBody>
                  <a:tcPr/>
                </a:tc>
                <a:tc>
                  <a:txBody>
                    <a:bodyPr/>
                    <a:lstStyle/>
                    <a:p>
                      <a:pPr algn="ctr"/>
                      <a:r>
                        <a:rPr lang="en-US" dirty="0"/>
                        <a:t>Federal Funds</a:t>
                      </a:r>
                    </a:p>
                  </a:txBody>
                  <a:tcPr/>
                </a:tc>
                <a:tc>
                  <a:txBody>
                    <a:bodyPr/>
                    <a:lstStyle/>
                    <a:p>
                      <a:pPr algn="ctr"/>
                      <a:r>
                        <a:rPr lang="en-US" dirty="0"/>
                        <a:t>Required Match (State)</a:t>
                      </a:r>
                    </a:p>
                  </a:txBody>
                  <a:tcPr/>
                </a:tc>
                <a:tc>
                  <a:txBody>
                    <a:bodyPr/>
                    <a:lstStyle/>
                    <a:p>
                      <a:pPr algn="ctr"/>
                      <a:r>
                        <a:rPr lang="en-US" dirty="0"/>
                        <a:t>N/A</a:t>
                      </a:r>
                    </a:p>
                  </a:txBody>
                  <a:tcPr/>
                </a:tc>
                <a:tc>
                  <a:txBody>
                    <a:bodyPr/>
                    <a:lstStyle/>
                    <a:p>
                      <a:pPr algn="ctr"/>
                      <a:r>
                        <a:rPr lang="en-US" dirty="0"/>
                        <a:t>N/A</a:t>
                      </a:r>
                    </a:p>
                  </a:txBody>
                  <a:tcPr/>
                </a:tc>
                <a:tc>
                  <a:txBody>
                    <a:bodyPr/>
                    <a:lstStyle/>
                    <a:p>
                      <a:pPr algn="ctr"/>
                      <a:r>
                        <a:rPr lang="en-US" dirty="0"/>
                        <a:t>Total Budget</a:t>
                      </a:r>
                    </a:p>
                  </a:txBody>
                  <a:tcPr/>
                </a:tc>
                <a:extLst>
                  <a:ext uri="{0D108BD9-81ED-4DB2-BD59-A6C34878D82A}">
                    <a16:rowId xmlns:a16="http://schemas.microsoft.com/office/drawing/2014/main" val="2513787225"/>
                  </a:ext>
                </a:extLst>
              </a:tr>
              <a:tr h="370840">
                <a:tc>
                  <a:txBody>
                    <a:bodyPr/>
                    <a:lstStyle/>
                    <a:p>
                      <a:r>
                        <a:rPr lang="en-US" dirty="0"/>
                        <a:t>Idaho Commission on Aging</a:t>
                      </a:r>
                    </a:p>
                  </a:txBody>
                  <a:tcPr/>
                </a:tc>
                <a:tc>
                  <a:txBody>
                    <a:bodyPr/>
                    <a:lstStyle/>
                    <a:p>
                      <a:pPr algn="r"/>
                      <a:r>
                        <a:rPr lang="en-US" dirty="0"/>
                        <a:t>$2,975,000</a:t>
                      </a:r>
                    </a:p>
                  </a:txBody>
                  <a:tcPr/>
                </a:tc>
                <a:tc>
                  <a:txBody>
                    <a:bodyPr/>
                    <a:lstStyle/>
                    <a:p>
                      <a:pPr algn="r"/>
                      <a:r>
                        <a:rPr lang="en-US" dirty="0"/>
                        <a:t>$626,000</a:t>
                      </a:r>
                    </a:p>
                  </a:txBody>
                  <a:tcPr/>
                </a:tc>
                <a:tc>
                  <a:txBody>
                    <a:bodyPr/>
                    <a:lstStyle/>
                    <a:p>
                      <a:pPr algn="r"/>
                      <a:endParaRPr lang="en-US" dirty="0"/>
                    </a:p>
                  </a:txBody>
                  <a:tcPr/>
                </a:tc>
                <a:tc>
                  <a:txBody>
                    <a:bodyPr/>
                    <a:lstStyle/>
                    <a:p>
                      <a:pPr algn="r"/>
                      <a:endParaRPr lang="en-US" dirty="0"/>
                    </a:p>
                  </a:txBody>
                  <a:tcPr/>
                </a:tc>
                <a:tc>
                  <a:txBody>
                    <a:bodyPr/>
                    <a:lstStyle/>
                    <a:p>
                      <a:pPr algn="r"/>
                      <a:r>
                        <a:rPr lang="en-US" dirty="0"/>
                        <a:t>$3,601,000</a:t>
                      </a:r>
                    </a:p>
                  </a:txBody>
                  <a:tcPr/>
                </a:tc>
                <a:extLst>
                  <a:ext uri="{0D108BD9-81ED-4DB2-BD59-A6C34878D82A}">
                    <a16:rowId xmlns:a16="http://schemas.microsoft.com/office/drawing/2014/main" val="4190053426"/>
                  </a:ext>
                </a:extLst>
              </a:tr>
              <a:tr h="370840">
                <a:tc>
                  <a:txBody>
                    <a:bodyPr/>
                    <a:lstStyle/>
                    <a:p>
                      <a:r>
                        <a:rPr lang="en-US" dirty="0"/>
                        <a:t>Total ICOA and AAA</a:t>
                      </a:r>
                    </a:p>
                  </a:txBody>
                  <a:tcPr/>
                </a:tc>
                <a:tc>
                  <a:txBody>
                    <a:bodyPr/>
                    <a:lstStyle/>
                    <a:p>
                      <a:pPr algn="r"/>
                      <a:r>
                        <a:rPr lang="en-US" dirty="0"/>
                        <a:t>$9,076,000</a:t>
                      </a:r>
                    </a:p>
                  </a:txBody>
                  <a:tcPr/>
                </a:tc>
                <a:tc>
                  <a:txBody>
                    <a:bodyPr/>
                    <a:lstStyle/>
                    <a:p>
                      <a:pPr algn="r"/>
                      <a:r>
                        <a:rPr lang="en-US" dirty="0"/>
                        <a:t>$1,878,000</a:t>
                      </a:r>
                    </a:p>
                  </a:txBody>
                  <a:tcPr/>
                </a:tc>
                <a:tc>
                  <a:txBody>
                    <a:bodyPr/>
                    <a:lstStyle/>
                    <a:p>
                      <a:pPr algn="r"/>
                      <a:r>
                        <a:rPr lang="en-US" dirty="0"/>
                        <a:t>$992,000</a:t>
                      </a:r>
                    </a:p>
                  </a:txBody>
                  <a:tcPr/>
                </a:tc>
                <a:tc>
                  <a:txBody>
                    <a:bodyPr/>
                    <a:lstStyle/>
                    <a:p>
                      <a:pPr algn="r"/>
                      <a:r>
                        <a:rPr lang="en-US" dirty="0"/>
                        <a:t>$1,733,000</a:t>
                      </a:r>
                    </a:p>
                  </a:txBody>
                  <a:tcPr/>
                </a:tc>
                <a:tc>
                  <a:txBody>
                    <a:bodyPr/>
                    <a:lstStyle/>
                    <a:p>
                      <a:pPr algn="r"/>
                      <a:r>
                        <a:rPr lang="en-US" dirty="0"/>
                        <a:t>$13,680,000</a:t>
                      </a:r>
                    </a:p>
                  </a:txBody>
                  <a:tcPr/>
                </a:tc>
                <a:extLst>
                  <a:ext uri="{0D108BD9-81ED-4DB2-BD59-A6C34878D82A}">
                    <a16:rowId xmlns:a16="http://schemas.microsoft.com/office/drawing/2014/main" val="218496709"/>
                  </a:ext>
                </a:extLst>
              </a:tr>
            </a:tbl>
          </a:graphicData>
        </a:graphic>
      </p:graphicFrame>
      <p:sp>
        <p:nvSpPr>
          <p:cNvPr id="11" name="Callout: Up Arrow 10">
            <a:extLst>
              <a:ext uri="{FF2B5EF4-FFF2-40B4-BE49-F238E27FC236}">
                <a16:creationId xmlns:a16="http://schemas.microsoft.com/office/drawing/2014/main" id="{8264C16A-F2F4-4A84-867C-ECFC3FE8C65C}"/>
              </a:ext>
            </a:extLst>
          </p:cNvPr>
          <p:cNvSpPr/>
          <p:nvPr/>
        </p:nvSpPr>
        <p:spPr>
          <a:xfrm rot="16200000">
            <a:off x="10266070" y="2201407"/>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Up Arrow 6">
            <a:extLst>
              <a:ext uri="{FF2B5EF4-FFF2-40B4-BE49-F238E27FC236}">
                <a16:creationId xmlns:a16="http://schemas.microsoft.com/office/drawing/2014/main" id="{D3EF1379-178B-4DA9-BB88-0608D1CF1500}"/>
              </a:ext>
            </a:extLst>
          </p:cNvPr>
          <p:cNvSpPr/>
          <p:nvPr/>
        </p:nvSpPr>
        <p:spPr>
          <a:xfrm rot="5400000">
            <a:off x="93555" y="2178168"/>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27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87" y="1089702"/>
            <a:ext cx="3035642" cy="419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a:cxnSpLocks/>
          </p:cNvCxnSpPr>
          <p:nvPr/>
        </p:nvCxnSpPr>
        <p:spPr>
          <a:xfrm flipV="1">
            <a:off x="6819029" y="5584359"/>
            <a:ext cx="0"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20616EB-9EED-4486-BB7B-C35E4EF5517A}"/>
              </a:ext>
            </a:extLst>
          </p:cNvPr>
          <p:cNvSpPr/>
          <p:nvPr/>
        </p:nvSpPr>
        <p:spPr>
          <a:xfrm>
            <a:off x="6316681" y="2091346"/>
            <a:ext cx="471814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Universal-Investing in Healthy Aging</a:t>
            </a:r>
          </a:p>
        </p:txBody>
      </p:sp>
      <p:sp>
        <p:nvSpPr>
          <p:cNvPr id="24" name="Rectangle 23">
            <a:extLst>
              <a:ext uri="{FF2B5EF4-FFF2-40B4-BE49-F238E27FC236}">
                <a16:creationId xmlns:a16="http://schemas.microsoft.com/office/drawing/2014/main" id="{7CC91552-7300-4EAA-9235-B7B35D28962A}"/>
              </a:ext>
            </a:extLst>
          </p:cNvPr>
          <p:cNvSpPr/>
          <p:nvPr/>
        </p:nvSpPr>
        <p:spPr>
          <a:xfrm>
            <a:off x="6316681" y="1718202"/>
            <a:ext cx="4718146" cy="39255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Targeted-Preventing Institutionalization</a:t>
            </a:r>
          </a:p>
        </p:txBody>
      </p:sp>
      <p:sp>
        <p:nvSpPr>
          <p:cNvPr id="26" name="Rectangle 25">
            <a:extLst>
              <a:ext uri="{FF2B5EF4-FFF2-40B4-BE49-F238E27FC236}">
                <a16:creationId xmlns:a16="http://schemas.microsoft.com/office/drawing/2014/main" id="{FD553604-3ED6-4A0E-A879-128CCABC33B1}"/>
              </a:ext>
            </a:extLst>
          </p:cNvPr>
          <p:cNvSpPr/>
          <p:nvPr/>
        </p:nvSpPr>
        <p:spPr>
          <a:xfrm>
            <a:off x="6316681" y="1334890"/>
            <a:ext cx="471814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Crisis-Preserving Rights and Safety</a:t>
            </a:r>
          </a:p>
        </p:txBody>
      </p:sp>
      <p:sp>
        <p:nvSpPr>
          <p:cNvPr id="27" name="Rectangle 26">
            <a:extLst>
              <a:ext uri="{FF2B5EF4-FFF2-40B4-BE49-F238E27FC236}">
                <a16:creationId xmlns:a16="http://schemas.microsoft.com/office/drawing/2014/main" id="{5FC0DABD-A9FA-4DF9-9828-BE25F0339B98}"/>
              </a:ext>
            </a:extLst>
          </p:cNvPr>
          <p:cNvSpPr/>
          <p:nvPr/>
        </p:nvSpPr>
        <p:spPr>
          <a:xfrm>
            <a:off x="1742043" y="2245086"/>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$887,000</a:t>
            </a:r>
          </a:p>
        </p:txBody>
      </p:sp>
      <p:sp>
        <p:nvSpPr>
          <p:cNvPr id="28" name="Rectangle 27">
            <a:extLst>
              <a:ext uri="{FF2B5EF4-FFF2-40B4-BE49-F238E27FC236}">
                <a16:creationId xmlns:a16="http://schemas.microsoft.com/office/drawing/2014/main" id="{6AC365E9-5827-4832-BE21-A91F69C2F825}"/>
              </a:ext>
            </a:extLst>
          </p:cNvPr>
          <p:cNvSpPr/>
          <p:nvPr/>
        </p:nvSpPr>
        <p:spPr>
          <a:xfrm>
            <a:off x="1738133" y="184031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$507,000</a:t>
            </a:r>
          </a:p>
        </p:txBody>
      </p:sp>
      <p:sp>
        <p:nvSpPr>
          <p:cNvPr id="29" name="Rectangle 28">
            <a:extLst>
              <a:ext uri="{FF2B5EF4-FFF2-40B4-BE49-F238E27FC236}">
                <a16:creationId xmlns:a16="http://schemas.microsoft.com/office/drawing/2014/main" id="{4E9FBDEC-F226-4405-BBC4-F58860215D56}"/>
              </a:ext>
            </a:extLst>
          </p:cNvPr>
          <p:cNvSpPr/>
          <p:nvPr/>
        </p:nvSpPr>
        <p:spPr>
          <a:xfrm>
            <a:off x="1734369" y="1462318"/>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$341,000</a:t>
            </a:r>
          </a:p>
        </p:txBody>
      </p:sp>
      <p:sp>
        <p:nvSpPr>
          <p:cNvPr id="30" name="Rectangle 29">
            <a:extLst>
              <a:ext uri="{FF2B5EF4-FFF2-40B4-BE49-F238E27FC236}">
                <a16:creationId xmlns:a16="http://schemas.microsoft.com/office/drawing/2014/main" id="{C590E75B-BC78-4A56-BB51-7C19A9BCBB15}"/>
              </a:ext>
            </a:extLst>
          </p:cNvPr>
          <p:cNvSpPr/>
          <p:nvPr/>
        </p:nvSpPr>
        <p:spPr>
          <a:xfrm>
            <a:off x="1753617" y="2840170"/>
            <a:ext cx="1838036" cy="3925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$162,000</a:t>
            </a:r>
          </a:p>
        </p:txBody>
      </p:sp>
      <p:sp>
        <p:nvSpPr>
          <p:cNvPr id="31" name="Rectangle 30">
            <a:extLst>
              <a:ext uri="{FF2B5EF4-FFF2-40B4-BE49-F238E27FC236}">
                <a16:creationId xmlns:a16="http://schemas.microsoft.com/office/drawing/2014/main" id="{2E620819-D1ED-4CE5-8ED3-B09ED1631449}"/>
              </a:ext>
            </a:extLst>
          </p:cNvPr>
          <p:cNvSpPr/>
          <p:nvPr/>
        </p:nvSpPr>
        <p:spPr>
          <a:xfrm>
            <a:off x="1753617" y="3232720"/>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$378,000</a:t>
            </a:r>
          </a:p>
        </p:txBody>
      </p:sp>
      <p:sp>
        <p:nvSpPr>
          <p:cNvPr id="32" name="Rectangle 31">
            <a:extLst>
              <a:ext uri="{FF2B5EF4-FFF2-40B4-BE49-F238E27FC236}">
                <a16:creationId xmlns:a16="http://schemas.microsoft.com/office/drawing/2014/main" id="{0E97D3DA-AF68-4E7E-A300-0F512B3ADB6B}"/>
              </a:ext>
            </a:extLst>
          </p:cNvPr>
          <p:cNvSpPr/>
          <p:nvPr/>
        </p:nvSpPr>
        <p:spPr>
          <a:xfrm>
            <a:off x="1753617" y="3625270"/>
            <a:ext cx="1838036" cy="39255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$366,000</a:t>
            </a:r>
          </a:p>
        </p:txBody>
      </p:sp>
      <p:sp>
        <p:nvSpPr>
          <p:cNvPr id="33" name="Rectangle 32">
            <a:extLst>
              <a:ext uri="{FF2B5EF4-FFF2-40B4-BE49-F238E27FC236}">
                <a16:creationId xmlns:a16="http://schemas.microsoft.com/office/drawing/2014/main" id="{A66277EF-C5C4-4374-BC21-9946952FCB1D}"/>
              </a:ext>
            </a:extLst>
          </p:cNvPr>
          <p:cNvSpPr/>
          <p:nvPr/>
        </p:nvSpPr>
        <p:spPr>
          <a:xfrm>
            <a:off x="1730763" y="5015945"/>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$1,458,000</a:t>
            </a:r>
          </a:p>
        </p:txBody>
      </p:sp>
      <p:sp>
        <p:nvSpPr>
          <p:cNvPr id="34" name="Rectangle 33">
            <a:extLst>
              <a:ext uri="{FF2B5EF4-FFF2-40B4-BE49-F238E27FC236}">
                <a16:creationId xmlns:a16="http://schemas.microsoft.com/office/drawing/2014/main" id="{AD3FFEF8-84A8-43B1-9920-A1C19DDB6F06}"/>
              </a:ext>
            </a:extLst>
          </p:cNvPr>
          <p:cNvSpPr/>
          <p:nvPr/>
        </p:nvSpPr>
        <p:spPr>
          <a:xfrm>
            <a:off x="1730763" y="4615062"/>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$1,498,000</a:t>
            </a:r>
          </a:p>
        </p:txBody>
      </p:sp>
      <p:sp>
        <p:nvSpPr>
          <p:cNvPr id="35" name="Rectangle 34">
            <a:extLst>
              <a:ext uri="{FF2B5EF4-FFF2-40B4-BE49-F238E27FC236}">
                <a16:creationId xmlns:a16="http://schemas.microsoft.com/office/drawing/2014/main" id="{7B0786A6-68B4-45D6-9E95-0416B32719B9}"/>
              </a:ext>
            </a:extLst>
          </p:cNvPr>
          <p:cNvSpPr/>
          <p:nvPr/>
        </p:nvSpPr>
        <p:spPr>
          <a:xfrm>
            <a:off x="1730763" y="422251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$587,000</a:t>
            </a:r>
          </a:p>
        </p:txBody>
      </p:sp>
      <p:sp>
        <p:nvSpPr>
          <p:cNvPr id="36" name="Rectangle 35">
            <a:extLst>
              <a:ext uri="{FF2B5EF4-FFF2-40B4-BE49-F238E27FC236}">
                <a16:creationId xmlns:a16="http://schemas.microsoft.com/office/drawing/2014/main" id="{2E4083EA-1117-4C20-9CBB-80111DD68F67}"/>
              </a:ext>
            </a:extLst>
          </p:cNvPr>
          <p:cNvSpPr/>
          <p:nvPr/>
        </p:nvSpPr>
        <p:spPr>
          <a:xfrm>
            <a:off x="5402398" y="640093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$812,000</a:t>
            </a:r>
          </a:p>
        </p:txBody>
      </p:sp>
      <p:sp>
        <p:nvSpPr>
          <p:cNvPr id="37" name="Rectangle 36">
            <a:extLst>
              <a:ext uri="{FF2B5EF4-FFF2-40B4-BE49-F238E27FC236}">
                <a16:creationId xmlns:a16="http://schemas.microsoft.com/office/drawing/2014/main" id="{601B1824-8893-4FB9-BF3A-1040A158D957}"/>
              </a:ext>
            </a:extLst>
          </p:cNvPr>
          <p:cNvSpPr/>
          <p:nvPr/>
        </p:nvSpPr>
        <p:spPr>
          <a:xfrm>
            <a:off x="5402401" y="6019733"/>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$451,000</a:t>
            </a:r>
          </a:p>
        </p:txBody>
      </p:sp>
      <p:sp>
        <p:nvSpPr>
          <p:cNvPr id="38" name="Rectangle 37">
            <a:extLst>
              <a:ext uri="{FF2B5EF4-FFF2-40B4-BE49-F238E27FC236}">
                <a16:creationId xmlns:a16="http://schemas.microsoft.com/office/drawing/2014/main" id="{C7627CA5-C9B1-40F7-AC4A-9B755C7BA59C}"/>
              </a:ext>
            </a:extLst>
          </p:cNvPr>
          <p:cNvSpPr/>
          <p:nvPr/>
        </p:nvSpPr>
        <p:spPr>
          <a:xfrm>
            <a:off x="5407563" y="562718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$265,000</a:t>
            </a:r>
          </a:p>
        </p:txBody>
      </p:sp>
      <p:sp>
        <p:nvSpPr>
          <p:cNvPr id="39" name="Rectangle 38">
            <a:extLst>
              <a:ext uri="{FF2B5EF4-FFF2-40B4-BE49-F238E27FC236}">
                <a16:creationId xmlns:a16="http://schemas.microsoft.com/office/drawing/2014/main" id="{2EF8B051-754C-4365-B494-4CAEF057D526}"/>
              </a:ext>
            </a:extLst>
          </p:cNvPr>
          <p:cNvSpPr/>
          <p:nvPr/>
        </p:nvSpPr>
        <p:spPr>
          <a:xfrm>
            <a:off x="7945444" y="5329212"/>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$541,000</a:t>
            </a:r>
          </a:p>
        </p:txBody>
      </p:sp>
      <p:sp>
        <p:nvSpPr>
          <p:cNvPr id="40" name="Rectangle 39">
            <a:extLst>
              <a:ext uri="{FF2B5EF4-FFF2-40B4-BE49-F238E27FC236}">
                <a16:creationId xmlns:a16="http://schemas.microsoft.com/office/drawing/2014/main" id="{7908BE46-CE56-44A5-9D24-F4CC275D8C09}"/>
              </a:ext>
            </a:extLst>
          </p:cNvPr>
          <p:cNvSpPr/>
          <p:nvPr/>
        </p:nvSpPr>
        <p:spPr>
          <a:xfrm>
            <a:off x="7954600" y="4930407"/>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$419,000</a:t>
            </a:r>
          </a:p>
        </p:txBody>
      </p:sp>
      <p:sp>
        <p:nvSpPr>
          <p:cNvPr id="41" name="Rectangle 40">
            <a:extLst>
              <a:ext uri="{FF2B5EF4-FFF2-40B4-BE49-F238E27FC236}">
                <a16:creationId xmlns:a16="http://schemas.microsoft.com/office/drawing/2014/main" id="{8BC64F0B-AF17-4E2D-A661-83D214F6AE3D}"/>
              </a:ext>
            </a:extLst>
          </p:cNvPr>
          <p:cNvSpPr/>
          <p:nvPr/>
        </p:nvSpPr>
        <p:spPr>
          <a:xfrm>
            <a:off x="7951504" y="4546772"/>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$231,000</a:t>
            </a:r>
          </a:p>
        </p:txBody>
      </p:sp>
      <p:sp>
        <p:nvSpPr>
          <p:cNvPr id="42" name="Rectangle 41">
            <a:extLst>
              <a:ext uri="{FF2B5EF4-FFF2-40B4-BE49-F238E27FC236}">
                <a16:creationId xmlns:a16="http://schemas.microsoft.com/office/drawing/2014/main" id="{446B44E2-DFE5-49A1-9506-E262DF6C2E2C}"/>
              </a:ext>
            </a:extLst>
          </p:cNvPr>
          <p:cNvSpPr/>
          <p:nvPr/>
        </p:nvSpPr>
        <p:spPr>
          <a:xfrm>
            <a:off x="7922296" y="3938299"/>
            <a:ext cx="1838036" cy="3925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$555,000</a:t>
            </a:r>
          </a:p>
        </p:txBody>
      </p:sp>
      <p:sp>
        <p:nvSpPr>
          <p:cNvPr id="43" name="Rectangle 42">
            <a:extLst>
              <a:ext uri="{FF2B5EF4-FFF2-40B4-BE49-F238E27FC236}">
                <a16:creationId xmlns:a16="http://schemas.microsoft.com/office/drawing/2014/main" id="{F6CC424C-64E2-466F-954D-A22FC3FC71E3}"/>
              </a:ext>
            </a:extLst>
          </p:cNvPr>
          <p:cNvSpPr/>
          <p:nvPr/>
        </p:nvSpPr>
        <p:spPr>
          <a:xfrm>
            <a:off x="7924456" y="3545335"/>
            <a:ext cx="1838036" cy="3925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$385,000</a:t>
            </a:r>
          </a:p>
        </p:txBody>
      </p:sp>
      <p:sp>
        <p:nvSpPr>
          <p:cNvPr id="44" name="Rectangle 43">
            <a:extLst>
              <a:ext uri="{FF2B5EF4-FFF2-40B4-BE49-F238E27FC236}">
                <a16:creationId xmlns:a16="http://schemas.microsoft.com/office/drawing/2014/main" id="{4A06AD19-366A-4784-BEB8-F3FD1EB62E61}"/>
              </a:ext>
            </a:extLst>
          </p:cNvPr>
          <p:cNvSpPr/>
          <p:nvPr/>
        </p:nvSpPr>
        <p:spPr>
          <a:xfrm>
            <a:off x="7931452" y="3172665"/>
            <a:ext cx="1838036" cy="392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$236,000</a:t>
            </a:r>
          </a:p>
        </p:txBody>
      </p:sp>
      <p:sp>
        <p:nvSpPr>
          <p:cNvPr id="45" name="Rectangle 44">
            <a:extLst>
              <a:ext uri="{FF2B5EF4-FFF2-40B4-BE49-F238E27FC236}">
                <a16:creationId xmlns:a16="http://schemas.microsoft.com/office/drawing/2014/main" id="{A64BF97F-7FE2-4192-9555-8B78ED661C45}"/>
              </a:ext>
            </a:extLst>
          </p:cNvPr>
          <p:cNvSpPr/>
          <p:nvPr/>
        </p:nvSpPr>
        <p:spPr>
          <a:xfrm>
            <a:off x="370386" y="1459338"/>
            <a:ext cx="1379321"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$1,735,000</a:t>
            </a:r>
          </a:p>
        </p:txBody>
      </p:sp>
      <p:sp>
        <p:nvSpPr>
          <p:cNvPr id="46" name="Rectangle 45">
            <a:extLst>
              <a:ext uri="{FF2B5EF4-FFF2-40B4-BE49-F238E27FC236}">
                <a16:creationId xmlns:a16="http://schemas.microsoft.com/office/drawing/2014/main" id="{B35A3FD4-706B-432C-80CE-D00CE6F1DF25}"/>
              </a:ext>
            </a:extLst>
          </p:cNvPr>
          <p:cNvSpPr/>
          <p:nvPr/>
        </p:nvSpPr>
        <p:spPr>
          <a:xfrm>
            <a:off x="393535" y="2840170"/>
            <a:ext cx="1360082"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$906,000</a:t>
            </a:r>
          </a:p>
        </p:txBody>
      </p:sp>
      <p:sp>
        <p:nvSpPr>
          <p:cNvPr id="47" name="Rectangle 46">
            <a:extLst>
              <a:ext uri="{FF2B5EF4-FFF2-40B4-BE49-F238E27FC236}">
                <a16:creationId xmlns:a16="http://schemas.microsoft.com/office/drawing/2014/main" id="{CBE95A12-92E5-4EB5-B6B3-811694E81320}"/>
              </a:ext>
            </a:extLst>
          </p:cNvPr>
          <p:cNvSpPr/>
          <p:nvPr/>
        </p:nvSpPr>
        <p:spPr>
          <a:xfrm>
            <a:off x="416687" y="4213596"/>
            <a:ext cx="1290926"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$3,543,000</a:t>
            </a:r>
          </a:p>
        </p:txBody>
      </p:sp>
      <p:sp>
        <p:nvSpPr>
          <p:cNvPr id="48" name="Rectangle 47">
            <a:extLst>
              <a:ext uri="{FF2B5EF4-FFF2-40B4-BE49-F238E27FC236}">
                <a16:creationId xmlns:a16="http://schemas.microsoft.com/office/drawing/2014/main" id="{47CBD887-9DBE-480A-80C4-4C165762B97C}"/>
              </a:ext>
            </a:extLst>
          </p:cNvPr>
          <p:cNvSpPr/>
          <p:nvPr/>
        </p:nvSpPr>
        <p:spPr>
          <a:xfrm>
            <a:off x="4155315" y="5627920"/>
            <a:ext cx="1232463"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$1,528,000</a:t>
            </a:r>
          </a:p>
        </p:txBody>
      </p:sp>
      <p:sp>
        <p:nvSpPr>
          <p:cNvPr id="49" name="Rectangle 48">
            <a:extLst>
              <a:ext uri="{FF2B5EF4-FFF2-40B4-BE49-F238E27FC236}">
                <a16:creationId xmlns:a16="http://schemas.microsoft.com/office/drawing/2014/main" id="{54326057-33A8-43BE-A0B0-D47E2B962D5D}"/>
              </a:ext>
            </a:extLst>
          </p:cNvPr>
          <p:cNvSpPr/>
          <p:nvPr/>
        </p:nvSpPr>
        <p:spPr>
          <a:xfrm>
            <a:off x="9763384" y="3172191"/>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$1,176,000</a:t>
            </a:r>
          </a:p>
        </p:txBody>
      </p:sp>
      <p:sp>
        <p:nvSpPr>
          <p:cNvPr id="50" name="Rectangle 49">
            <a:extLst>
              <a:ext uri="{FF2B5EF4-FFF2-40B4-BE49-F238E27FC236}">
                <a16:creationId xmlns:a16="http://schemas.microsoft.com/office/drawing/2014/main" id="{D33EC1EC-968F-4899-A401-0DBE7336B043}"/>
              </a:ext>
            </a:extLst>
          </p:cNvPr>
          <p:cNvSpPr/>
          <p:nvPr/>
        </p:nvSpPr>
        <p:spPr>
          <a:xfrm>
            <a:off x="9786532" y="4537856"/>
            <a:ext cx="1302015" cy="11776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$1,191,000</a:t>
            </a:r>
          </a:p>
        </p:txBody>
      </p:sp>
      <p:sp>
        <p:nvSpPr>
          <p:cNvPr id="51" name="Content Placeholder 2">
            <a:extLst>
              <a:ext uri="{FF2B5EF4-FFF2-40B4-BE49-F238E27FC236}">
                <a16:creationId xmlns:a16="http://schemas.microsoft.com/office/drawing/2014/main" id="{3DEA2A50-44E6-408D-93EC-DD709DE2EB4B}"/>
              </a:ext>
            </a:extLst>
          </p:cNvPr>
          <p:cNvSpPr txBox="1">
            <a:spLocks/>
          </p:cNvSpPr>
          <p:nvPr/>
        </p:nvSpPr>
        <p:spPr>
          <a:xfrm>
            <a:off x="182093" y="212582"/>
            <a:ext cx="11774555" cy="69999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t>AAA Focus Area Funding $10,079,000</a:t>
            </a:r>
          </a:p>
        </p:txBody>
      </p:sp>
      <p:cxnSp>
        <p:nvCxnSpPr>
          <p:cNvPr id="52" name="Straight Connector 51">
            <a:extLst>
              <a:ext uri="{FF2B5EF4-FFF2-40B4-BE49-F238E27FC236}">
                <a16:creationId xmlns:a16="http://schemas.microsoft.com/office/drawing/2014/main" id="{EB196CC7-2DB5-47F6-A411-B297AC3597B9}"/>
              </a:ext>
            </a:extLst>
          </p:cNvPr>
          <p:cNvCxnSpPr>
            <a:cxnSpLocks/>
          </p:cNvCxnSpPr>
          <p:nvPr/>
        </p:nvCxnSpPr>
        <p:spPr>
          <a:xfrm flipV="1">
            <a:off x="6263544" y="6192097"/>
            <a:ext cx="0" cy="185692"/>
          </a:xfrm>
          <a:prstGeom prst="line">
            <a:avLst/>
          </a:prstGeom>
        </p:spPr>
        <p:style>
          <a:lnRef idx="1">
            <a:schemeClr val="accent1"/>
          </a:lnRef>
          <a:fillRef idx="0">
            <a:schemeClr val="accent1"/>
          </a:fillRef>
          <a:effectRef idx="0">
            <a:schemeClr val="accent1"/>
          </a:effectRef>
          <a:fontRef idx="minor">
            <a:schemeClr val="tx1"/>
          </a:fontRef>
        </p:style>
      </p:cxnSp>
      <p:sp>
        <p:nvSpPr>
          <p:cNvPr id="7" name="Right Bracket 6">
            <a:extLst>
              <a:ext uri="{FF2B5EF4-FFF2-40B4-BE49-F238E27FC236}">
                <a16:creationId xmlns:a16="http://schemas.microsoft.com/office/drawing/2014/main" id="{C10C8BBD-41A4-458D-9E73-D335C1CF3B33}"/>
              </a:ext>
            </a:extLst>
          </p:cNvPr>
          <p:cNvSpPr/>
          <p:nvPr/>
        </p:nvSpPr>
        <p:spPr>
          <a:xfrm>
            <a:off x="3611299" y="1459338"/>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3" name="Right Bracket 52">
            <a:extLst>
              <a:ext uri="{FF2B5EF4-FFF2-40B4-BE49-F238E27FC236}">
                <a16:creationId xmlns:a16="http://schemas.microsoft.com/office/drawing/2014/main" id="{90BCA3B9-F78E-4CA4-AFC7-45F5834A829E}"/>
              </a:ext>
            </a:extLst>
          </p:cNvPr>
          <p:cNvSpPr/>
          <p:nvPr/>
        </p:nvSpPr>
        <p:spPr>
          <a:xfrm>
            <a:off x="3614487" y="2840170"/>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Right Bracket 53">
            <a:extLst>
              <a:ext uri="{FF2B5EF4-FFF2-40B4-BE49-F238E27FC236}">
                <a16:creationId xmlns:a16="http://schemas.microsoft.com/office/drawing/2014/main" id="{125228C0-1941-4722-B081-4AFE3E2837EE}"/>
              </a:ext>
            </a:extLst>
          </p:cNvPr>
          <p:cNvSpPr/>
          <p:nvPr/>
        </p:nvSpPr>
        <p:spPr>
          <a:xfrm>
            <a:off x="3581527" y="4239634"/>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5" name="Right Bracket 54">
            <a:extLst>
              <a:ext uri="{FF2B5EF4-FFF2-40B4-BE49-F238E27FC236}">
                <a16:creationId xmlns:a16="http://schemas.microsoft.com/office/drawing/2014/main" id="{52FACAF6-928B-495D-90BD-B4139CF2CF42}"/>
              </a:ext>
            </a:extLst>
          </p:cNvPr>
          <p:cNvSpPr/>
          <p:nvPr/>
        </p:nvSpPr>
        <p:spPr>
          <a:xfrm rot="10800000">
            <a:off x="7739689" y="3172191"/>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6" name="Right Bracket 55">
            <a:extLst>
              <a:ext uri="{FF2B5EF4-FFF2-40B4-BE49-F238E27FC236}">
                <a16:creationId xmlns:a16="http://schemas.microsoft.com/office/drawing/2014/main" id="{5D8D86EF-EF3A-45C1-A6FC-C9CD403D487F}"/>
              </a:ext>
            </a:extLst>
          </p:cNvPr>
          <p:cNvSpPr/>
          <p:nvPr/>
        </p:nvSpPr>
        <p:spPr>
          <a:xfrm rot="10800000">
            <a:off x="7753192" y="4551506"/>
            <a:ext cx="161252" cy="1177650"/>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7" name="Right Bracket 56">
            <a:extLst>
              <a:ext uri="{FF2B5EF4-FFF2-40B4-BE49-F238E27FC236}">
                <a16:creationId xmlns:a16="http://schemas.microsoft.com/office/drawing/2014/main" id="{68BE3C76-01F5-44AF-AA9E-395527D605B3}"/>
              </a:ext>
            </a:extLst>
          </p:cNvPr>
          <p:cNvSpPr/>
          <p:nvPr/>
        </p:nvSpPr>
        <p:spPr>
          <a:xfrm rot="16200000">
            <a:off x="5634821" y="3986349"/>
            <a:ext cx="114537" cy="3096693"/>
          </a:xfrm>
          <a:prstGeom prst="righ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9CAE7BC-FB84-4A17-AD2F-71243D218E93}"/>
              </a:ext>
            </a:extLst>
          </p:cNvPr>
          <p:cNvCxnSpPr>
            <a:stCxn id="7" idx="2"/>
          </p:cNvCxnSpPr>
          <p:nvPr/>
        </p:nvCxnSpPr>
        <p:spPr>
          <a:xfrm flipV="1">
            <a:off x="3772551" y="1727440"/>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8" name="Straight Arrow Connector 57">
            <a:extLst>
              <a:ext uri="{FF2B5EF4-FFF2-40B4-BE49-F238E27FC236}">
                <a16:creationId xmlns:a16="http://schemas.microsoft.com/office/drawing/2014/main" id="{5753215D-46B0-49C2-B69F-034F30813757}"/>
              </a:ext>
            </a:extLst>
          </p:cNvPr>
          <p:cNvCxnSpPr/>
          <p:nvPr/>
        </p:nvCxnSpPr>
        <p:spPr>
          <a:xfrm flipV="1">
            <a:off x="3798573" y="3108272"/>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9" name="Straight Arrow Connector 58">
            <a:extLst>
              <a:ext uri="{FF2B5EF4-FFF2-40B4-BE49-F238E27FC236}">
                <a16:creationId xmlns:a16="http://schemas.microsoft.com/office/drawing/2014/main" id="{26A06EBC-685E-49DB-9234-145651A861EC}"/>
              </a:ext>
            </a:extLst>
          </p:cNvPr>
          <p:cNvCxnSpPr/>
          <p:nvPr/>
        </p:nvCxnSpPr>
        <p:spPr>
          <a:xfrm flipV="1">
            <a:off x="3760531" y="4522199"/>
            <a:ext cx="683702" cy="32072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id="{20326328-1742-41B6-9DEE-50798894050E}"/>
              </a:ext>
            </a:extLst>
          </p:cNvPr>
          <p:cNvCxnSpPr>
            <a:cxnSpLocks/>
          </p:cNvCxnSpPr>
          <p:nvPr/>
        </p:nvCxnSpPr>
        <p:spPr>
          <a:xfrm flipH="1" flipV="1">
            <a:off x="7067879" y="4811337"/>
            <a:ext cx="679149" cy="357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1" name="Straight Arrow Connector 60">
            <a:extLst>
              <a:ext uri="{FF2B5EF4-FFF2-40B4-BE49-F238E27FC236}">
                <a16:creationId xmlns:a16="http://schemas.microsoft.com/office/drawing/2014/main" id="{D7BEB965-A69A-47EC-B350-822B4EC38B20}"/>
              </a:ext>
            </a:extLst>
          </p:cNvPr>
          <p:cNvCxnSpPr>
            <a:cxnSpLocks/>
          </p:cNvCxnSpPr>
          <p:nvPr/>
        </p:nvCxnSpPr>
        <p:spPr>
          <a:xfrm flipH="1">
            <a:off x="7067879" y="3821545"/>
            <a:ext cx="656554" cy="1163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EB1A63F2-425D-4E7C-86AE-68A3BE20B24E}"/>
              </a:ext>
            </a:extLst>
          </p:cNvPr>
          <p:cNvCxnSpPr>
            <a:cxnSpLocks/>
          </p:cNvCxnSpPr>
          <p:nvPr/>
        </p:nvCxnSpPr>
        <p:spPr>
          <a:xfrm flipV="1">
            <a:off x="5743124" y="5160802"/>
            <a:ext cx="0" cy="3021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844807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883D-FBCB-4989-AAC3-EDE09E4D8395}"/>
              </a:ext>
            </a:extLst>
          </p:cNvPr>
          <p:cNvSpPr>
            <a:spLocks noGrp="1"/>
          </p:cNvSpPr>
          <p:nvPr>
            <p:ph type="title"/>
          </p:nvPr>
        </p:nvSpPr>
        <p:spPr>
          <a:xfrm>
            <a:off x="481781" y="365125"/>
            <a:ext cx="11307096" cy="1325563"/>
          </a:xfrm>
        </p:spPr>
        <p:txBody>
          <a:bodyPr>
            <a:noAutofit/>
          </a:bodyPr>
          <a:lstStyle/>
          <a:p>
            <a:r>
              <a:rPr lang="en-US" sz="4000" dirty="0"/>
              <a:t>Funding Formula Methodology Change: July 1, 2022: Adding an Incentive Performance Calculation </a:t>
            </a:r>
          </a:p>
        </p:txBody>
      </p:sp>
      <p:sp>
        <p:nvSpPr>
          <p:cNvPr id="3" name="Content Placeholder 2">
            <a:extLst>
              <a:ext uri="{FF2B5EF4-FFF2-40B4-BE49-F238E27FC236}">
                <a16:creationId xmlns:a16="http://schemas.microsoft.com/office/drawing/2014/main" id="{3A874F93-5284-467A-A2D9-2BA23004C1B7}"/>
              </a:ext>
            </a:extLst>
          </p:cNvPr>
          <p:cNvSpPr>
            <a:spLocks noGrp="1"/>
          </p:cNvSpPr>
          <p:nvPr>
            <p:ph idx="1"/>
          </p:nvPr>
        </p:nvSpPr>
        <p:spPr>
          <a:xfrm>
            <a:off x="999694" y="3040991"/>
            <a:ext cx="4642167" cy="2504330"/>
          </a:xfrm>
        </p:spPr>
        <p:txBody>
          <a:bodyPr>
            <a:normAutofit fontScale="85000" lnSpcReduction="20000"/>
          </a:bodyPr>
          <a:lstStyle/>
          <a:p>
            <a:r>
              <a:rPr lang="en-US" dirty="0"/>
              <a:t>Registered Clients Served</a:t>
            </a:r>
          </a:p>
          <a:p>
            <a:pPr lvl="1">
              <a:buFont typeface="Courier New" panose="02070309020205020404" pitchFamily="49" charset="0"/>
              <a:buChar char="o"/>
            </a:pPr>
            <a:r>
              <a:rPr lang="en-US" dirty="0"/>
              <a:t>Home Delivered Meals</a:t>
            </a:r>
          </a:p>
          <a:p>
            <a:pPr lvl="1">
              <a:buFont typeface="Courier New" panose="02070309020205020404" pitchFamily="49" charset="0"/>
              <a:buChar char="o"/>
            </a:pPr>
            <a:r>
              <a:rPr lang="en-US" dirty="0"/>
              <a:t>Homemaker</a:t>
            </a:r>
          </a:p>
          <a:p>
            <a:pPr lvl="1">
              <a:buFont typeface="Courier New" panose="02070309020205020404" pitchFamily="49" charset="0"/>
              <a:buChar char="o"/>
            </a:pPr>
            <a:r>
              <a:rPr lang="en-US" dirty="0"/>
              <a:t>Caregiver</a:t>
            </a:r>
          </a:p>
          <a:p>
            <a:pPr lvl="1">
              <a:buFont typeface="Courier New" panose="02070309020205020404" pitchFamily="49" charset="0"/>
              <a:buChar char="o"/>
            </a:pPr>
            <a:r>
              <a:rPr lang="en-US" dirty="0"/>
              <a:t>Case Management</a:t>
            </a:r>
          </a:p>
          <a:p>
            <a:pPr lvl="1">
              <a:buFont typeface="Courier New" panose="02070309020205020404" pitchFamily="49" charset="0"/>
              <a:buChar char="o"/>
            </a:pPr>
            <a:r>
              <a:rPr lang="en-US" dirty="0"/>
              <a:t>Chore</a:t>
            </a:r>
          </a:p>
          <a:p>
            <a:pPr lvl="1">
              <a:buFont typeface="Courier New" panose="02070309020205020404" pitchFamily="49" charset="0"/>
              <a:buChar char="o"/>
            </a:pPr>
            <a:r>
              <a:rPr lang="en-US" dirty="0"/>
              <a:t>Congregate Meals</a:t>
            </a:r>
          </a:p>
          <a:p>
            <a:pPr lvl="1">
              <a:buFont typeface="Courier New" panose="02070309020205020404" pitchFamily="49" charset="0"/>
              <a:buChar char="o"/>
            </a:pPr>
            <a:r>
              <a:rPr lang="en-US" dirty="0"/>
              <a:t>Diseases Prevention &amp; Health Promotion Program</a:t>
            </a:r>
          </a:p>
          <a:p>
            <a:pPr marL="457200" lvl="1" indent="0">
              <a:buNone/>
            </a:pPr>
            <a:endParaRPr lang="en-US" dirty="0"/>
          </a:p>
          <a:p>
            <a:pPr marL="457200" lvl="1" indent="0">
              <a:buNone/>
            </a:pPr>
            <a:endParaRPr lang="en-US" sz="2800" dirty="0"/>
          </a:p>
        </p:txBody>
      </p:sp>
      <p:sp>
        <p:nvSpPr>
          <p:cNvPr id="8" name="Content Placeholder 2">
            <a:extLst>
              <a:ext uri="{FF2B5EF4-FFF2-40B4-BE49-F238E27FC236}">
                <a16:creationId xmlns:a16="http://schemas.microsoft.com/office/drawing/2014/main" id="{0AB8FA62-ACC8-4396-A851-8125BA61A460}"/>
              </a:ext>
            </a:extLst>
          </p:cNvPr>
          <p:cNvSpPr txBox="1">
            <a:spLocks/>
          </p:cNvSpPr>
          <p:nvPr/>
        </p:nvSpPr>
        <p:spPr>
          <a:xfrm>
            <a:off x="6550140" y="3023665"/>
            <a:ext cx="4412673" cy="25904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Census Demographic Categories</a:t>
            </a:r>
          </a:p>
          <a:p>
            <a:pPr lvl="1">
              <a:buFont typeface="Courier New" panose="02070309020205020404" pitchFamily="49" charset="0"/>
              <a:buChar char="o"/>
            </a:pPr>
            <a:r>
              <a:rPr lang="en-US" dirty="0"/>
              <a:t>75+</a:t>
            </a:r>
          </a:p>
          <a:p>
            <a:pPr lvl="1">
              <a:buFont typeface="Courier New" panose="02070309020205020404" pitchFamily="49" charset="0"/>
              <a:buChar char="o"/>
            </a:pPr>
            <a:r>
              <a:rPr lang="en-US" dirty="0"/>
              <a:t>85+</a:t>
            </a:r>
          </a:p>
          <a:p>
            <a:pPr lvl="1">
              <a:buFont typeface="Courier New" panose="02070309020205020404" pitchFamily="49" charset="0"/>
              <a:buChar char="o"/>
            </a:pPr>
            <a:r>
              <a:rPr lang="en-US" dirty="0"/>
              <a:t>65+ living in Poverty</a:t>
            </a:r>
          </a:p>
          <a:p>
            <a:pPr lvl="1">
              <a:buFont typeface="Courier New" panose="02070309020205020404" pitchFamily="49" charset="0"/>
              <a:buChar char="o"/>
            </a:pPr>
            <a:r>
              <a:rPr lang="en-US" dirty="0"/>
              <a:t>65+ Living alone</a:t>
            </a:r>
          </a:p>
          <a:p>
            <a:pPr lvl="1">
              <a:buFont typeface="Courier New" panose="02070309020205020404" pitchFamily="49" charset="0"/>
              <a:buChar char="o"/>
            </a:pPr>
            <a:r>
              <a:rPr lang="en-US" dirty="0"/>
              <a:t>60+ Racial Minority (not Hispanic)</a:t>
            </a:r>
          </a:p>
          <a:p>
            <a:pPr lvl="1">
              <a:buFont typeface="Courier New" panose="02070309020205020404" pitchFamily="49" charset="0"/>
              <a:buChar char="o"/>
            </a:pPr>
            <a:r>
              <a:rPr lang="en-US" dirty="0"/>
              <a:t>60+Hispanic</a:t>
            </a:r>
          </a:p>
          <a:p>
            <a:pPr lvl="1">
              <a:buFont typeface="Courier New" panose="02070309020205020404" pitchFamily="49" charset="0"/>
              <a:buChar char="o"/>
            </a:pPr>
            <a:r>
              <a:rPr lang="en-US" dirty="0"/>
              <a:t>60+ Living in Rural Counties</a:t>
            </a:r>
          </a:p>
          <a:p>
            <a:pPr marL="457200" lvl="1" indent="0">
              <a:buFont typeface="Arial" panose="020B0604020202020204" pitchFamily="34" charset="0"/>
              <a:buNone/>
            </a:pPr>
            <a:endParaRPr lang="en-US" sz="2800" dirty="0"/>
          </a:p>
        </p:txBody>
      </p:sp>
      <p:sp>
        <p:nvSpPr>
          <p:cNvPr id="4" name="Rectangle 3">
            <a:extLst>
              <a:ext uri="{FF2B5EF4-FFF2-40B4-BE49-F238E27FC236}">
                <a16:creationId xmlns:a16="http://schemas.microsoft.com/office/drawing/2014/main" id="{FEDFEE41-D438-429A-B6B9-4AA29E92825C}"/>
              </a:ext>
            </a:extLst>
          </p:cNvPr>
          <p:cNvSpPr/>
          <p:nvPr/>
        </p:nvSpPr>
        <p:spPr>
          <a:xfrm>
            <a:off x="6880342" y="2165250"/>
            <a:ext cx="3888509" cy="67382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Current Funding Allocation/Distribution</a:t>
            </a:r>
          </a:p>
        </p:txBody>
      </p:sp>
      <p:sp>
        <p:nvSpPr>
          <p:cNvPr id="9" name="Rectangle 8">
            <a:extLst>
              <a:ext uri="{FF2B5EF4-FFF2-40B4-BE49-F238E27FC236}">
                <a16:creationId xmlns:a16="http://schemas.microsoft.com/office/drawing/2014/main" id="{42CFC948-B545-41D4-B873-B9544B3F6E33}"/>
              </a:ext>
            </a:extLst>
          </p:cNvPr>
          <p:cNvSpPr/>
          <p:nvPr/>
        </p:nvSpPr>
        <p:spPr>
          <a:xfrm>
            <a:off x="1342119" y="2158720"/>
            <a:ext cx="3888509" cy="6738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Add Incentive Performance Allocation/Distribution</a:t>
            </a:r>
          </a:p>
        </p:txBody>
      </p:sp>
    </p:spTree>
    <p:extLst>
      <p:ext uri="{BB962C8B-B14F-4D97-AF65-F5344CB8AC3E}">
        <p14:creationId xmlns:p14="http://schemas.microsoft.com/office/powerpoint/2010/main" val="288128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C95B9-A061-4273-B986-547E28D649A0}"/>
              </a:ext>
            </a:extLst>
          </p:cNvPr>
          <p:cNvSpPr>
            <a:spLocks noGrp="1"/>
          </p:cNvSpPr>
          <p:nvPr>
            <p:ph type="title"/>
          </p:nvPr>
        </p:nvSpPr>
        <p:spPr>
          <a:xfrm>
            <a:off x="838200" y="52607"/>
            <a:ext cx="10515600" cy="904382"/>
          </a:xfrm>
        </p:spPr>
        <p:txBody>
          <a:bodyPr/>
          <a:lstStyle/>
          <a:p>
            <a:r>
              <a:rPr lang="en-US" dirty="0"/>
              <a:t>SFY2019 Registered Seniors Served in Idaho</a:t>
            </a:r>
          </a:p>
        </p:txBody>
      </p:sp>
      <p:pic>
        <p:nvPicPr>
          <p:cNvPr id="3" name="Picture 2">
            <a:extLst>
              <a:ext uri="{FF2B5EF4-FFF2-40B4-BE49-F238E27FC236}">
                <a16:creationId xmlns:a16="http://schemas.microsoft.com/office/drawing/2014/main" id="{0311975E-082B-44A6-BD56-AFBA3323C75A}"/>
              </a:ext>
            </a:extLst>
          </p:cNvPr>
          <p:cNvPicPr>
            <a:picLocks noChangeAspect="1"/>
          </p:cNvPicPr>
          <p:nvPr/>
        </p:nvPicPr>
        <p:blipFill>
          <a:blip r:embed="rId2"/>
          <a:stretch>
            <a:fillRect/>
          </a:stretch>
        </p:blipFill>
        <p:spPr>
          <a:xfrm>
            <a:off x="401740" y="858666"/>
            <a:ext cx="11388520" cy="5820177"/>
          </a:xfrm>
          <a:prstGeom prst="rect">
            <a:avLst/>
          </a:prstGeom>
        </p:spPr>
      </p:pic>
    </p:spTree>
    <p:extLst>
      <p:ext uri="{BB962C8B-B14F-4D97-AF65-F5344CB8AC3E}">
        <p14:creationId xmlns:p14="http://schemas.microsoft.com/office/powerpoint/2010/main" val="231284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55" y="168315"/>
            <a:ext cx="11217918" cy="1325563"/>
          </a:xfrm>
        </p:spPr>
        <p:txBody>
          <a:bodyPr>
            <a:normAutofit/>
          </a:bodyPr>
          <a:lstStyle/>
          <a:p>
            <a:r>
              <a:rPr lang="en-US" dirty="0"/>
              <a:t>Funding Formula Change: July 1, 2022 </a:t>
            </a:r>
            <a:br>
              <a:rPr lang="en-US" dirty="0"/>
            </a:br>
            <a:r>
              <a:rPr lang="en-US" dirty="0"/>
              <a:t>Adding an Incentive Performance Calculation </a:t>
            </a:r>
          </a:p>
        </p:txBody>
      </p:sp>
      <p:sp>
        <p:nvSpPr>
          <p:cNvPr id="4" name="Slide Number Placeholder 3"/>
          <p:cNvSpPr>
            <a:spLocks noGrp="1"/>
          </p:cNvSpPr>
          <p:nvPr>
            <p:ph type="sldNum" sz="quarter" idx="12"/>
          </p:nvPr>
        </p:nvSpPr>
        <p:spPr>
          <a:xfrm>
            <a:off x="8679420" y="6433883"/>
            <a:ext cx="2743200" cy="365125"/>
          </a:xfrm>
        </p:spPr>
        <p:txBody>
          <a:bodyPr/>
          <a:lstStyle/>
          <a:p>
            <a:fld id="{27D3D9F1-79A9-4DC6-B99A-BA211D5B403F}" type="slidenum">
              <a:rPr lang="en-US" smtClean="0">
                <a:solidFill>
                  <a:prstClr val="black">
                    <a:tint val="75000"/>
                  </a:prstClr>
                </a:solidFill>
              </a:rPr>
              <a:pPr/>
              <a:t>19</a:t>
            </a:fld>
            <a:endParaRPr lang="en-US" dirty="0">
              <a:solidFill>
                <a:prstClr val="black">
                  <a:tint val="75000"/>
                </a:prstClr>
              </a:solidFill>
            </a:endParaRPr>
          </a:p>
        </p:txBody>
      </p:sp>
      <p:pic>
        <p:nvPicPr>
          <p:cNvPr id="16" name="Picture 15" descr="A picture containing doll, toy&#10;&#10;Description generated with very high confidence">
            <a:extLst>
              <a:ext uri="{FF2B5EF4-FFF2-40B4-BE49-F238E27FC236}">
                <a16:creationId xmlns:a16="http://schemas.microsoft.com/office/drawing/2014/main" id="{AA757937-E8F7-4C21-A6CE-FFD3BEF18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42" y="1661983"/>
            <a:ext cx="1560148" cy="1027954"/>
          </a:xfrm>
          <a:prstGeom prst="rect">
            <a:avLst/>
          </a:prstGeom>
        </p:spPr>
      </p:pic>
      <p:pic>
        <p:nvPicPr>
          <p:cNvPr id="6" name="Picture 5">
            <a:extLst>
              <a:ext uri="{FF2B5EF4-FFF2-40B4-BE49-F238E27FC236}">
                <a16:creationId xmlns:a16="http://schemas.microsoft.com/office/drawing/2014/main" id="{BC23401A-D154-40CF-9471-49A91ECE6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5344" y="1646669"/>
            <a:ext cx="1573419" cy="1436601"/>
          </a:xfrm>
          <a:prstGeom prst="rect">
            <a:avLst/>
          </a:prstGeom>
        </p:spPr>
      </p:pic>
      <p:pic>
        <p:nvPicPr>
          <p:cNvPr id="18" name="Picture 17">
            <a:extLst>
              <a:ext uri="{FF2B5EF4-FFF2-40B4-BE49-F238E27FC236}">
                <a16:creationId xmlns:a16="http://schemas.microsoft.com/office/drawing/2014/main" id="{1FAAF4A8-46DE-42E2-A327-62E9D35E1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045" y="1746900"/>
            <a:ext cx="1559098" cy="1336370"/>
          </a:xfrm>
          <a:prstGeom prst="rect">
            <a:avLst/>
          </a:prstGeom>
        </p:spPr>
      </p:pic>
      <p:pic>
        <p:nvPicPr>
          <p:cNvPr id="40" name="Picture 39">
            <a:extLst>
              <a:ext uri="{FF2B5EF4-FFF2-40B4-BE49-F238E27FC236}">
                <a16:creationId xmlns:a16="http://schemas.microsoft.com/office/drawing/2014/main" id="{5CC3D076-DBA6-4F0B-8DB2-3E4712BB7D6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529411" y="2459760"/>
            <a:ext cx="1224665" cy="708966"/>
          </a:xfrm>
          <a:prstGeom prst="rect">
            <a:avLst/>
          </a:prstGeom>
        </p:spPr>
      </p:pic>
      <p:pic>
        <p:nvPicPr>
          <p:cNvPr id="48" name="Picture 47">
            <a:extLst>
              <a:ext uri="{FF2B5EF4-FFF2-40B4-BE49-F238E27FC236}">
                <a16:creationId xmlns:a16="http://schemas.microsoft.com/office/drawing/2014/main" id="{4311DA08-03C8-40B2-AE27-950E425EC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1386" y="1797620"/>
            <a:ext cx="1436601" cy="1209085"/>
          </a:xfrm>
          <a:prstGeom prst="rect">
            <a:avLst/>
          </a:prstGeom>
        </p:spPr>
      </p:pic>
      <p:sp>
        <p:nvSpPr>
          <p:cNvPr id="17" name="Rectangle 16">
            <a:extLst>
              <a:ext uri="{FF2B5EF4-FFF2-40B4-BE49-F238E27FC236}">
                <a16:creationId xmlns:a16="http://schemas.microsoft.com/office/drawing/2014/main" id="{4DE8B303-D7E1-4969-8F84-8F58F0D5641F}"/>
              </a:ext>
            </a:extLst>
          </p:cNvPr>
          <p:cNvSpPr/>
          <p:nvPr/>
        </p:nvSpPr>
        <p:spPr>
          <a:xfrm>
            <a:off x="7002945"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5" name="Picture 4">
            <a:extLst>
              <a:ext uri="{FF2B5EF4-FFF2-40B4-BE49-F238E27FC236}">
                <a16:creationId xmlns:a16="http://schemas.microsoft.com/office/drawing/2014/main" id="{2171A34F-838C-4DD6-AFA3-9EABB504BF33}"/>
              </a:ext>
            </a:extLst>
          </p:cNvPr>
          <p:cNvPicPr>
            <a:picLocks noChangeAspect="1"/>
          </p:cNvPicPr>
          <p:nvPr/>
        </p:nvPicPr>
        <p:blipFill>
          <a:blip r:embed="rId8"/>
          <a:stretch>
            <a:fillRect/>
          </a:stretch>
        </p:blipFill>
        <p:spPr>
          <a:xfrm>
            <a:off x="9304992" y="3254929"/>
            <a:ext cx="1315365" cy="2840630"/>
          </a:xfrm>
          <a:prstGeom prst="rect">
            <a:avLst/>
          </a:prstGeom>
        </p:spPr>
      </p:pic>
      <p:sp>
        <p:nvSpPr>
          <p:cNvPr id="20" name="Rectangle 19">
            <a:extLst>
              <a:ext uri="{FF2B5EF4-FFF2-40B4-BE49-F238E27FC236}">
                <a16:creationId xmlns:a16="http://schemas.microsoft.com/office/drawing/2014/main" id="{C6A2FA7F-A477-46C3-BFF7-C4149908E1D0}"/>
              </a:ext>
            </a:extLst>
          </p:cNvPr>
          <p:cNvSpPr/>
          <p:nvPr/>
        </p:nvSpPr>
        <p:spPr>
          <a:xfrm>
            <a:off x="8866341" y="4889636"/>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854F80D7-ADE3-4691-9A64-74F772F96EB8}"/>
              </a:ext>
            </a:extLst>
          </p:cNvPr>
          <p:cNvSpPr/>
          <p:nvPr/>
        </p:nvSpPr>
        <p:spPr>
          <a:xfrm>
            <a:off x="5410782" y="4907798"/>
            <a:ext cx="369454" cy="350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pic>
        <p:nvPicPr>
          <p:cNvPr id="21" name="Picture 20">
            <a:extLst>
              <a:ext uri="{FF2B5EF4-FFF2-40B4-BE49-F238E27FC236}">
                <a16:creationId xmlns:a16="http://schemas.microsoft.com/office/drawing/2014/main" id="{1B8B9F6A-5C3D-4ABA-99CF-5F8E082EC09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273141" y="1533206"/>
            <a:ext cx="1798300" cy="1798300"/>
          </a:xfrm>
          <a:prstGeom prst="rect">
            <a:avLst/>
          </a:prstGeom>
        </p:spPr>
      </p:pic>
      <p:pic>
        <p:nvPicPr>
          <p:cNvPr id="26" name="Picture 25">
            <a:extLst>
              <a:ext uri="{FF2B5EF4-FFF2-40B4-BE49-F238E27FC236}">
                <a16:creationId xmlns:a16="http://schemas.microsoft.com/office/drawing/2014/main" id="{FFF499AA-74F8-42BC-BEDF-B7B9D3B0AAF9}"/>
              </a:ext>
            </a:extLst>
          </p:cNvPr>
          <p:cNvPicPr>
            <a:picLocks noChangeAspect="1"/>
          </p:cNvPicPr>
          <p:nvPr/>
        </p:nvPicPr>
        <p:blipFill>
          <a:blip r:embed="rId11"/>
          <a:stretch>
            <a:fillRect/>
          </a:stretch>
        </p:blipFill>
        <p:spPr>
          <a:xfrm>
            <a:off x="5851292" y="3255366"/>
            <a:ext cx="1075579" cy="2840631"/>
          </a:xfrm>
          <a:prstGeom prst="rect">
            <a:avLst/>
          </a:prstGeom>
        </p:spPr>
      </p:pic>
      <p:pic>
        <p:nvPicPr>
          <p:cNvPr id="27" name="Picture 26">
            <a:extLst>
              <a:ext uri="{FF2B5EF4-FFF2-40B4-BE49-F238E27FC236}">
                <a16:creationId xmlns:a16="http://schemas.microsoft.com/office/drawing/2014/main" id="{67BD3A6F-9BBF-49BA-9C57-D939634BA700}"/>
              </a:ext>
            </a:extLst>
          </p:cNvPr>
          <p:cNvPicPr>
            <a:picLocks noChangeAspect="1"/>
          </p:cNvPicPr>
          <p:nvPr/>
        </p:nvPicPr>
        <p:blipFill>
          <a:blip r:embed="rId12"/>
          <a:stretch>
            <a:fillRect/>
          </a:stretch>
        </p:blipFill>
        <p:spPr>
          <a:xfrm>
            <a:off x="1075382" y="3254928"/>
            <a:ext cx="4274870" cy="2840630"/>
          </a:xfrm>
          <a:prstGeom prst="rect">
            <a:avLst/>
          </a:prstGeom>
        </p:spPr>
      </p:pic>
      <p:sp>
        <p:nvSpPr>
          <p:cNvPr id="34" name="Arrow: Curved Left 33">
            <a:extLst>
              <a:ext uri="{FF2B5EF4-FFF2-40B4-BE49-F238E27FC236}">
                <a16:creationId xmlns:a16="http://schemas.microsoft.com/office/drawing/2014/main" id="{00D7AC35-D182-4EAC-8F36-14D28E71D82A}"/>
              </a:ext>
            </a:extLst>
          </p:cNvPr>
          <p:cNvSpPr/>
          <p:nvPr/>
        </p:nvSpPr>
        <p:spPr>
          <a:xfrm rot="5400000">
            <a:off x="4175825" y="4450126"/>
            <a:ext cx="629955" cy="392782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Arrow: Curved Left 34">
            <a:extLst>
              <a:ext uri="{FF2B5EF4-FFF2-40B4-BE49-F238E27FC236}">
                <a16:creationId xmlns:a16="http://schemas.microsoft.com/office/drawing/2014/main" id="{6BF1F898-2849-4E0A-97B5-7362EE4B713C}"/>
              </a:ext>
            </a:extLst>
          </p:cNvPr>
          <p:cNvSpPr/>
          <p:nvPr/>
        </p:nvSpPr>
        <p:spPr>
          <a:xfrm rot="5400000">
            <a:off x="5296535" y="5581003"/>
            <a:ext cx="629955" cy="166607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8" name="Picture 27">
            <a:extLst>
              <a:ext uri="{FF2B5EF4-FFF2-40B4-BE49-F238E27FC236}">
                <a16:creationId xmlns:a16="http://schemas.microsoft.com/office/drawing/2014/main" id="{17DA76FC-D1A0-465D-9E9F-C92C95305C88}"/>
              </a:ext>
            </a:extLst>
          </p:cNvPr>
          <p:cNvPicPr>
            <a:picLocks noChangeAspect="1"/>
          </p:cNvPicPr>
          <p:nvPr/>
        </p:nvPicPr>
        <p:blipFill>
          <a:blip r:embed="rId13"/>
          <a:stretch>
            <a:fillRect/>
          </a:stretch>
        </p:blipFill>
        <p:spPr>
          <a:xfrm>
            <a:off x="7459436" y="3254928"/>
            <a:ext cx="1364616" cy="2840630"/>
          </a:xfrm>
          <a:prstGeom prst="rect">
            <a:avLst/>
          </a:prstGeom>
        </p:spPr>
      </p:pic>
    </p:spTree>
    <p:extLst>
      <p:ext uri="{BB962C8B-B14F-4D97-AF65-F5344CB8AC3E}">
        <p14:creationId xmlns:p14="http://schemas.microsoft.com/office/powerpoint/2010/main" val="1073476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D46AE6-D064-44CA-A0C5-8E927F4E0EAB}"/>
              </a:ext>
            </a:extLst>
          </p:cNvPr>
          <p:cNvPicPr>
            <a:picLocks noChangeAspect="1"/>
          </p:cNvPicPr>
          <p:nvPr/>
        </p:nvPicPr>
        <p:blipFill>
          <a:blip r:embed="rId2"/>
          <a:stretch>
            <a:fillRect/>
          </a:stretch>
        </p:blipFill>
        <p:spPr>
          <a:xfrm>
            <a:off x="935151" y="2346231"/>
            <a:ext cx="4089134" cy="2359573"/>
          </a:xfrm>
          <a:prstGeom prst="rect">
            <a:avLst/>
          </a:prstGeom>
        </p:spPr>
      </p:pic>
      <p:sp>
        <p:nvSpPr>
          <p:cNvPr id="2" name="Title 1">
            <a:extLst>
              <a:ext uri="{FF2B5EF4-FFF2-40B4-BE49-F238E27FC236}">
                <a16:creationId xmlns:a16="http://schemas.microsoft.com/office/drawing/2014/main" id="{FE2B5A1E-A03E-4F47-9A44-7C4E9B5C55EA}"/>
              </a:ext>
            </a:extLst>
          </p:cNvPr>
          <p:cNvSpPr>
            <a:spLocks noGrp="1"/>
          </p:cNvSpPr>
          <p:nvPr>
            <p:ph type="ctrTitle"/>
          </p:nvPr>
        </p:nvSpPr>
        <p:spPr>
          <a:xfrm>
            <a:off x="762000" y="322935"/>
            <a:ext cx="10667999" cy="1886308"/>
          </a:xfrm>
        </p:spPr>
        <p:txBody>
          <a:bodyPr/>
          <a:lstStyle/>
          <a:p>
            <a:r>
              <a:rPr lang="en-US" dirty="0"/>
              <a:t>Idaho’s Senior Services State Plan Town Hall Meetings</a:t>
            </a:r>
          </a:p>
        </p:txBody>
      </p:sp>
      <p:sp>
        <p:nvSpPr>
          <p:cNvPr id="3" name="Subtitle 2">
            <a:extLst>
              <a:ext uri="{FF2B5EF4-FFF2-40B4-BE49-F238E27FC236}">
                <a16:creationId xmlns:a16="http://schemas.microsoft.com/office/drawing/2014/main" id="{09ED830D-6411-4E84-97D7-A920527EBB74}"/>
              </a:ext>
            </a:extLst>
          </p:cNvPr>
          <p:cNvSpPr>
            <a:spLocks noGrp="1"/>
          </p:cNvSpPr>
          <p:nvPr>
            <p:ph type="subTitle" idx="1"/>
          </p:nvPr>
        </p:nvSpPr>
        <p:spPr>
          <a:xfrm>
            <a:off x="493277" y="4879303"/>
            <a:ext cx="4972882" cy="1655762"/>
          </a:xfrm>
        </p:spPr>
        <p:txBody>
          <a:bodyPr>
            <a:normAutofit lnSpcReduction="10000"/>
          </a:bodyPr>
          <a:lstStyle/>
          <a:p>
            <a:r>
              <a:rPr lang="en-US" dirty="0"/>
              <a:t>Idaho Commission on Aging</a:t>
            </a:r>
          </a:p>
          <a:p>
            <a:r>
              <a:rPr lang="en-US" dirty="0">
                <a:solidFill>
                  <a:srgbClr val="FFC000"/>
                </a:solidFill>
              </a:rPr>
              <a:t>Lake City Center (Coeur d’Alene)</a:t>
            </a:r>
          </a:p>
          <a:p>
            <a:r>
              <a:rPr lang="en-US" dirty="0"/>
              <a:t>Monday, September 23, 2019</a:t>
            </a:r>
          </a:p>
          <a:p>
            <a:r>
              <a:rPr lang="en-US" dirty="0"/>
              <a:t>11:00 – 3:00</a:t>
            </a:r>
          </a:p>
        </p:txBody>
      </p:sp>
      <p:pic>
        <p:nvPicPr>
          <p:cNvPr id="6" name="Picture 5">
            <a:extLst>
              <a:ext uri="{FF2B5EF4-FFF2-40B4-BE49-F238E27FC236}">
                <a16:creationId xmlns:a16="http://schemas.microsoft.com/office/drawing/2014/main" id="{7CEAAD6B-F222-419B-B994-25A732A44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9101" y="6062534"/>
            <a:ext cx="1645094" cy="627413"/>
          </a:xfrm>
          <a:prstGeom prst="rect">
            <a:avLst/>
          </a:prstGeom>
        </p:spPr>
      </p:pic>
      <p:sp>
        <p:nvSpPr>
          <p:cNvPr id="7" name="Subtitle 2">
            <a:extLst>
              <a:ext uri="{FF2B5EF4-FFF2-40B4-BE49-F238E27FC236}">
                <a16:creationId xmlns:a16="http://schemas.microsoft.com/office/drawing/2014/main" id="{D2EC9B07-431A-4CE1-9EEA-42A82FCFE64B}"/>
              </a:ext>
            </a:extLst>
          </p:cNvPr>
          <p:cNvSpPr txBox="1">
            <a:spLocks/>
          </p:cNvSpPr>
          <p:nvPr/>
        </p:nvSpPr>
        <p:spPr>
          <a:xfrm>
            <a:off x="6222317" y="2279345"/>
            <a:ext cx="5270500" cy="15970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Idaho Commission on Aging</a:t>
            </a:r>
          </a:p>
          <a:p>
            <a:r>
              <a:rPr lang="en-US" dirty="0">
                <a:solidFill>
                  <a:srgbClr val="FFC000"/>
                </a:solidFill>
              </a:rPr>
              <a:t>Sandpoint Senior Center, Bonner County </a:t>
            </a:r>
            <a:r>
              <a:rPr lang="en-US" dirty="0"/>
              <a:t>Tuesday, September 24, 2019</a:t>
            </a:r>
          </a:p>
          <a:p>
            <a:r>
              <a:rPr lang="en-US" dirty="0"/>
              <a:t>10:30 – 3:00</a:t>
            </a:r>
          </a:p>
        </p:txBody>
      </p:sp>
      <p:pic>
        <p:nvPicPr>
          <p:cNvPr id="5" name="Picture 4">
            <a:extLst>
              <a:ext uri="{FF2B5EF4-FFF2-40B4-BE49-F238E27FC236}">
                <a16:creationId xmlns:a16="http://schemas.microsoft.com/office/drawing/2014/main" id="{6178C26F-6AED-4A49-88FE-904CC568C278}"/>
              </a:ext>
            </a:extLst>
          </p:cNvPr>
          <p:cNvPicPr>
            <a:picLocks noChangeAspect="1"/>
          </p:cNvPicPr>
          <p:nvPr/>
        </p:nvPicPr>
        <p:blipFill>
          <a:blip r:embed="rId4"/>
          <a:stretch>
            <a:fillRect/>
          </a:stretch>
        </p:blipFill>
        <p:spPr>
          <a:xfrm>
            <a:off x="6232541" y="3946448"/>
            <a:ext cx="5270500" cy="2116086"/>
          </a:xfrm>
          <a:prstGeom prst="rect">
            <a:avLst/>
          </a:prstGeom>
        </p:spPr>
      </p:pic>
    </p:spTree>
    <p:extLst>
      <p:ext uri="{BB962C8B-B14F-4D97-AF65-F5344CB8AC3E}">
        <p14:creationId xmlns:p14="http://schemas.microsoft.com/office/powerpoint/2010/main" val="77296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D817DE-423E-421B-9FE6-526860B39825}"/>
              </a:ext>
            </a:extLst>
          </p:cNvPr>
          <p:cNvSpPr/>
          <p:nvPr/>
        </p:nvSpPr>
        <p:spPr>
          <a:xfrm>
            <a:off x="6188281" y="1972795"/>
            <a:ext cx="5065853"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5" name="Rectangle 4">
            <a:extLst>
              <a:ext uri="{FF2B5EF4-FFF2-40B4-BE49-F238E27FC236}">
                <a16:creationId xmlns:a16="http://schemas.microsoft.com/office/drawing/2014/main" id="{BEAC3839-9915-4E1A-BF0A-F8D4B85265FD}"/>
              </a:ext>
            </a:extLst>
          </p:cNvPr>
          <p:cNvSpPr/>
          <p:nvPr/>
        </p:nvSpPr>
        <p:spPr>
          <a:xfrm>
            <a:off x="930566" y="1969813"/>
            <a:ext cx="4919240" cy="38196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6" name="Rectangle 5">
            <a:extLst>
              <a:ext uri="{FF2B5EF4-FFF2-40B4-BE49-F238E27FC236}">
                <a16:creationId xmlns:a16="http://schemas.microsoft.com/office/drawing/2014/main" id="{444B1037-E42C-43A6-8372-0DD29ED39BFF}"/>
              </a:ext>
            </a:extLst>
          </p:cNvPr>
          <p:cNvSpPr/>
          <p:nvPr/>
        </p:nvSpPr>
        <p:spPr>
          <a:xfrm>
            <a:off x="6423724" y="2776724"/>
            <a:ext cx="4429841" cy="37346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Ombudsman</a:t>
            </a:r>
          </a:p>
        </p:txBody>
      </p:sp>
      <p:sp>
        <p:nvSpPr>
          <p:cNvPr id="7" name="Rectangle 6">
            <a:extLst>
              <a:ext uri="{FF2B5EF4-FFF2-40B4-BE49-F238E27FC236}">
                <a16:creationId xmlns:a16="http://schemas.microsoft.com/office/drawing/2014/main" id="{D496587E-154C-4C71-B209-96392A5E5690}"/>
              </a:ext>
            </a:extLst>
          </p:cNvPr>
          <p:cNvSpPr/>
          <p:nvPr/>
        </p:nvSpPr>
        <p:spPr>
          <a:xfrm>
            <a:off x="6423724" y="2416193"/>
            <a:ext cx="4429841" cy="323927"/>
          </a:xfrm>
          <a:prstGeom prst="rect">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State Adult Protective Services</a:t>
            </a:r>
          </a:p>
        </p:txBody>
      </p:sp>
      <p:sp>
        <p:nvSpPr>
          <p:cNvPr id="8" name="Rectangle 7">
            <a:extLst>
              <a:ext uri="{FF2B5EF4-FFF2-40B4-BE49-F238E27FC236}">
                <a16:creationId xmlns:a16="http://schemas.microsoft.com/office/drawing/2014/main" id="{2BF5AAA7-7CAE-477D-863B-3D4546824980}"/>
              </a:ext>
            </a:extLst>
          </p:cNvPr>
          <p:cNvSpPr/>
          <p:nvPr/>
        </p:nvSpPr>
        <p:spPr>
          <a:xfrm>
            <a:off x="1213949" y="2769102"/>
            <a:ext cx="4429841" cy="33513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Ombudsman</a:t>
            </a:r>
          </a:p>
        </p:txBody>
      </p:sp>
      <p:sp>
        <p:nvSpPr>
          <p:cNvPr id="9" name="Rectangle 8">
            <a:extLst>
              <a:ext uri="{FF2B5EF4-FFF2-40B4-BE49-F238E27FC236}">
                <a16:creationId xmlns:a16="http://schemas.microsoft.com/office/drawing/2014/main" id="{71D15D56-41C6-439E-9CDF-EAA09DE5BA1F}"/>
              </a:ext>
            </a:extLst>
          </p:cNvPr>
          <p:cNvSpPr/>
          <p:nvPr/>
        </p:nvSpPr>
        <p:spPr>
          <a:xfrm>
            <a:off x="1215692" y="3150187"/>
            <a:ext cx="4429841" cy="42564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Legal Assistance</a:t>
            </a:r>
          </a:p>
        </p:txBody>
      </p:sp>
      <p:sp>
        <p:nvSpPr>
          <p:cNvPr id="12" name="Rectangle 11">
            <a:extLst>
              <a:ext uri="{FF2B5EF4-FFF2-40B4-BE49-F238E27FC236}">
                <a16:creationId xmlns:a16="http://schemas.microsoft.com/office/drawing/2014/main" id="{7EB6770E-38DF-42DB-A8FA-B69A9F4947BA}"/>
              </a:ext>
            </a:extLst>
          </p:cNvPr>
          <p:cNvSpPr/>
          <p:nvPr/>
        </p:nvSpPr>
        <p:spPr>
          <a:xfrm>
            <a:off x="1213949" y="2394362"/>
            <a:ext cx="4429841" cy="34636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Local Adult Protective Services</a:t>
            </a:r>
          </a:p>
        </p:txBody>
      </p:sp>
      <p:sp>
        <p:nvSpPr>
          <p:cNvPr id="13" name="Rectangle 12">
            <a:extLst>
              <a:ext uri="{FF2B5EF4-FFF2-40B4-BE49-F238E27FC236}">
                <a16:creationId xmlns:a16="http://schemas.microsoft.com/office/drawing/2014/main" id="{A3AAC344-67E8-4ED2-917B-07CB59E4C393}"/>
              </a:ext>
            </a:extLst>
          </p:cNvPr>
          <p:cNvSpPr/>
          <p:nvPr/>
        </p:nvSpPr>
        <p:spPr>
          <a:xfrm>
            <a:off x="3256838" y="644321"/>
            <a:ext cx="5734967" cy="110025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Crisis Focus: </a:t>
            </a:r>
          </a:p>
          <a:p>
            <a:pPr algn="ctr"/>
            <a:r>
              <a:rPr lang="en-US" sz="3600" dirty="0">
                <a:solidFill>
                  <a:schemeClr val="bg1"/>
                </a:solidFill>
              </a:rPr>
              <a:t>Preserving Rights and Safety</a:t>
            </a:r>
          </a:p>
        </p:txBody>
      </p:sp>
      <p:sp>
        <p:nvSpPr>
          <p:cNvPr id="2" name="Rectangle 1">
            <a:extLst>
              <a:ext uri="{FF2B5EF4-FFF2-40B4-BE49-F238E27FC236}">
                <a16:creationId xmlns:a16="http://schemas.microsoft.com/office/drawing/2014/main" id="{C8E72E7F-E8F5-44E3-AD09-B59EF7348086}"/>
              </a:ext>
            </a:extLst>
          </p:cNvPr>
          <p:cNvSpPr/>
          <p:nvPr/>
        </p:nvSpPr>
        <p:spPr>
          <a:xfrm>
            <a:off x="2884111" y="3902647"/>
            <a:ext cx="7079226" cy="183862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Right to live without abuse, neglect, exploitation </a:t>
            </a:r>
          </a:p>
          <a:p>
            <a:pPr lvl="1"/>
            <a:r>
              <a:rPr lang="en-US" sz="2400" dirty="0">
                <a:solidFill>
                  <a:schemeClr val="bg1"/>
                </a:solidFill>
              </a:rPr>
              <a:t>- Right to live with dignity</a:t>
            </a:r>
          </a:p>
          <a:p>
            <a:pPr lvl="1"/>
            <a:r>
              <a:rPr lang="en-US" sz="2400" dirty="0">
                <a:solidFill>
                  <a:schemeClr val="bg1"/>
                </a:solidFill>
              </a:rPr>
              <a:t>- Right to make our own decisions</a:t>
            </a:r>
          </a:p>
        </p:txBody>
      </p:sp>
      <p:grpSp>
        <p:nvGrpSpPr>
          <p:cNvPr id="14" name="Group 13">
            <a:extLst>
              <a:ext uri="{FF2B5EF4-FFF2-40B4-BE49-F238E27FC236}">
                <a16:creationId xmlns:a16="http://schemas.microsoft.com/office/drawing/2014/main" id="{32B219B4-747E-4960-AD6D-8B21D9E9ECDE}"/>
              </a:ext>
            </a:extLst>
          </p:cNvPr>
          <p:cNvGrpSpPr/>
          <p:nvPr/>
        </p:nvGrpSpPr>
        <p:grpSpPr>
          <a:xfrm>
            <a:off x="951488" y="439457"/>
            <a:ext cx="1133342" cy="1107584"/>
            <a:chOff x="687740" y="4792336"/>
            <a:chExt cx="1133341" cy="1107584"/>
          </a:xfrm>
        </p:grpSpPr>
        <p:sp>
          <p:nvSpPr>
            <p:cNvPr id="15" name="Oval 14">
              <a:extLst>
                <a:ext uri="{FF2B5EF4-FFF2-40B4-BE49-F238E27FC236}">
                  <a16:creationId xmlns:a16="http://schemas.microsoft.com/office/drawing/2014/main" id="{E781E02C-87CB-4091-8730-D97CFF270FB8}"/>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61789D6B-F264-4E15-8EB1-343D589B8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spTree>
    <p:extLst>
      <p:ext uri="{BB962C8B-B14F-4D97-AF65-F5344CB8AC3E}">
        <p14:creationId xmlns:p14="http://schemas.microsoft.com/office/powerpoint/2010/main" val="2151824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65" y="132477"/>
            <a:ext cx="9355393" cy="1325562"/>
          </a:xfrm>
        </p:spPr>
        <p:txBody>
          <a:bodyPr>
            <a:normAutofit/>
          </a:bodyPr>
          <a:lstStyle/>
          <a:p>
            <a:r>
              <a:rPr lang="en-US" dirty="0"/>
              <a:t>State &amp; Local Ombudsmen</a:t>
            </a:r>
            <a:br>
              <a:rPr lang="en-US" dirty="0"/>
            </a:br>
            <a:r>
              <a:rPr lang="en-US" sz="3600" dirty="0"/>
              <a:t>Your Rights, Your Advocates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6189660"/>
              </p:ext>
            </p:extLst>
          </p:nvPr>
        </p:nvGraphicFramePr>
        <p:xfrm>
          <a:off x="243068" y="2349615"/>
          <a:ext cx="8586300" cy="4419897"/>
        </p:xfrm>
        <a:graphic>
          <a:graphicData uri="http://schemas.openxmlformats.org/drawingml/2006/table">
            <a:tbl>
              <a:tblPr firstRow="1" firstCol="1" bandRow="1"/>
              <a:tblGrid>
                <a:gridCol w="4446919">
                  <a:extLst>
                    <a:ext uri="{9D8B030D-6E8A-4147-A177-3AD203B41FA5}">
                      <a16:colId xmlns:a16="http://schemas.microsoft.com/office/drawing/2014/main" val="20000"/>
                    </a:ext>
                  </a:extLst>
                </a:gridCol>
                <a:gridCol w="4139381">
                  <a:extLst>
                    <a:ext uri="{9D8B030D-6E8A-4147-A177-3AD203B41FA5}">
                      <a16:colId xmlns:a16="http://schemas.microsoft.com/office/drawing/2014/main" val="20001"/>
                    </a:ext>
                  </a:extLst>
                </a:gridCol>
              </a:tblGrid>
              <a:tr h="305097">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93726">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Identify</a:t>
                      </a:r>
                      <a:r>
                        <a:rPr lang="en-US" sz="1800" baseline="0" dirty="0">
                          <a:effectLst/>
                          <a:latin typeface="Calibri"/>
                          <a:ea typeface="Calibri"/>
                          <a:cs typeface="Times New Roman"/>
                        </a:rPr>
                        <a:t>, investigate, and resolve complaints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Protect resident health, safety, welfare and rights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Assist residents to obtain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Represent resident interests before agencies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technical assistance and monitor laws related to long term care</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Provide training</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$130,057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Ombudsman: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Volunteers: 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Facilities: 48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Total Beds: 2,592</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Unannounced Visits: 1,123</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Total Complaints: 128 </a:t>
                      </a:r>
                    </a:p>
                    <a:p>
                      <a:pPr marL="0" marR="0" algn="ctr">
                        <a:lnSpc>
                          <a:spcPct val="100000"/>
                        </a:lnSpc>
                        <a:spcBef>
                          <a:spcPts val="0"/>
                        </a:spcBef>
                        <a:spcAft>
                          <a:spcPts val="0"/>
                        </a:spcAft>
                      </a:pPr>
                      <a:r>
                        <a:rPr lang="en-US" sz="1800" b="0" u="sng" kern="1200" dirty="0">
                          <a:solidFill>
                            <a:schemeClr val="bg1"/>
                          </a:solidFill>
                          <a:effectLst/>
                          <a:latin typeface="+mn-lt"/>
                          <a:ea typeface="+mn-ea"/>
                          <a:cs typeface="+mn-cs"/>
                        </a:rPr>
                        <a:t>Top Five Complaints: </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14 – Medications</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8 – Dignity, respect, staff attitudes</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7 – Personal Hygiene</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6 – </a:t>
                      </a:r>
                      <a:r>
                        <a:rPr lang="en-US" sz="1800" b="0" u="none" kern="1200" dirty="0" err="1">
                          <a:solidFill>
                            <a:schemeClr val="tx1"/>
                          </a:solidFill>
                          <a:effectLst/>
                          <a:latin typeface="+mn-lt"/>
                          <a:ea typeface="+mn-ea"/>
                          <a:cs typeface="+mn-cs"/>
                        </a:rPr>
                        <a:t>Careplan</a:t>
                      </a:r>
                      <a:r>
                        <a:rPr lang="en-US" sz="1800" b="0" u="none" kern="1200" dirty="0">
                          <a:solidFill>
                            <a:schemeClr val="tx1"/>
                          </a:solidFill>
                          <a:effectLst/>
                          <a:latin typeface="+mn-lt"/>
                          <a:ea typeface="+mn-ea"/>
                          <a:cs typeface="+mn-cs"/>
                        </a:rPr>
                        <a:t>/assessment: failure to follow physician orders</a:t>
                      </a:r>
                    </a:p>
                    <a:p>
                      <a:pPr marL="285750" marR="0" indent="-285750">
                        <a:lnSpc>
                          <a:spcPct val="100000"/>
                        </a:lnSpc>
                        <a:spcBef>
                          <a:spcPts val="0"/>
                        </a:spcBef>
                        <a:spcAft>
                          <a:spcPts val="0"/>
                        </a:spcAft>
                        <a:buFont typeface="Wingdings" panose="05000000000000000000" pitchFamily="2" charset="2"/>
                        <a:buChar char="v"/>
                      </a:pPr>
                      <a:r>
                        <a:rPr lang="en-US" sz="1800" b="0" u="none" kern="1200" dirty="0">
                          <a:solidFill>
                            <a:schemeClr val="tx1"/>
                          </a:solidFill>
                          <a:effectLst/>
                          <a:latin typeface="+mn-lt"/>
                          <a:ea typeface="+mn-ea"/>
                          <a:cs typeface="+mn-cs"/>
                        </a:rPr>
                        <a:t>6 – Food service</a:t>
                      </a:r>
                      <a:endParaRPr lang="en-US" sz="1800" b="0" u="none"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10168895"/>
              </p:ext>
            </p:extLst>
          </p:nvPr>
        </p:nvGraphicFramePr>
        <p:xfrm>
          <a:off x="1871792" y="1352343"/>
          <a:ext cx="5030453" cy="930258"/>
        </p:xfrm>
        <a:graphic>
          <a:graphicData uri="http://schemas.openxmlformats.org/drawingml/2006/table">
            <a:tbl>
              <a:tblPr firstRow="1" firstCol="1" bandRow="1"/>
              <a:tblGrid>
                <a:gridCol w="5030453">
                  <a:extLst>
                    <a:ext uri="{9D8B030D-6E8A-4147-A177-3AD203B41FA5}">
                      <a16:colId xmlns:a16="http://schemas.microsoft.com/office/drawing/2014/main" val="20000"/>
                    </a:ext>
                  </a:extLst>
                </a:gridCol>
              </a:tblGrid>
              <a:tr h="303764">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26494">
                <a:tc>
                  <a:txBody>
                    <a:bodyPr/>
                    <a:lstStyle/>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a:t>
                      </a:r>
                      <a:r>
                        <a:rPr lang="en-US" sz="1800" baseline="0" dirty="0">
                          <a:effectLst/>
                          <a:latin typeface="Calibri"/>
                          <a:ea typeface="Calibri"/>
                          <a:cs typeface="Times New Roman"/>
                        </a:rPr>
                        <a:t> old and older</a:t>
                      </a:r>
                      <a:r>
                        <a:rPr lang="en-US" sz="1800" dirty="0">
                          <a:effectLst/>
                          <a:latin typeface="Calibri"/>
                          <a:ea typeface="Calibri"/>
                          <a:cs typeface="Times New Roman"/>
                        </a:rPr>
                        <a:t>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Resident in a facility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33495892-EA34-4BE6-A590-32EB02403D21}"/>
              </a:ext>
            </a:extLst>
          </p:cNvPr>
          <p:cNvGrpSpPr/>
          <p:nvPr/>
        </p:nvGrpSpPr>
        <p:grpSpPr>
          <a:xfrm>
            <a:off x="439181" y="1330618"/>
            <a:ext cx="1133342" cy="1107584"/>
            <a:chOff x="687740" y="4792336"/>
            <a:chExt cx="1133341" cy="1107584"/>
          </a:xfrm>
        </p:grpSpPr>
        <p:sp>
          <p:nvSpPr>
            <p:cNvPr id="10" name="Oval 9">
              <a:extLst>
                <a:ext uri="{FF2B5EF4-FFF2-40B4-BE49-F238E27FC236}">
                  <a16:creationId xmlns:a16="http://schemas.microsoft.com/office/drawing/2014/main" id="{86C51F97-D866-475B-9CE0-E17ED1383BD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8F693046-AE09-43CD-ADF0-E2D4727BF4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21" name="Title 1">
            <a:extLst>
              <a:ext uri="{FF2B5EF4-FFF2-40B4-BE49-F238E27FC236}">
                <a16:creationId xmlns:a16="http://schemas.microsoft.com/office/drawing/2014/main" id="{EF895985-ED0D-4745-B869-21C694BE5A6F}"/>
              </a:ext>
            </a:extLst>
          </p:cNvPr>
          <p:cNvSpPr txBox="1">
            <a:spLocks/>
          </p:cNvSpPr>
          <p:nvPr/>
        </p:nvSpPr>
        <p:spPr>
          <a:xfrm>
            <a:off x="6848276" y="560408"/>
            <a:ext cx="2301049" cy="1720883"/>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a:t>
            </a:r>
          </a:p>
          <a:p>
            <a:pPr algn="ctr"/>
            <a:r>
              <a:rPr lang="en-US" dirty="0">
                <a:solidFill>
                  <a:schemeClr val="accent5">
                    <a:lumMod val="20000"/>
                    <a:lumOff val="80000"/>
                  </a:schemeClr>
                </a:solidFill>
              </a:rPr>
              <a:t>Assisted Living and </a:t>
            </a:r>
          </a:p>
          <a:p>
            <a:pPr algn="ctr"/>
            <a:r>
              <a:rPr lang="en-US" dirty="0">
                <a:solidFill>
                  <a:schemeClr val="accent5">
                    <a:lumMod val="20000"/>
                    <a:lumOff val="80000"/>
                  </a:schemeClr>
                </a:solidFill>
              </a:rPr>
              <a:t>Nursing Facility Residents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5" name="Rectangle 14">
            <a:extLst>
              <a:ext uri="{FF2B5EF4-FFF2-40B4-BE49-F238E27FC236}">
                <a16:creationId xmlns:a16="http://schemas.microsoft.com/office/drawing/2014/main" id="{FABD751A-45B7-45DF-9167-9008C53D9E3C}"/>
              </a:ext>
            </a:extLst>
          </p:cNvPr>
          <p:cNvSpPr/>
          <p:nvPr/>
        </p:nvSpPr>
        <p:spPr>
          <a:xfrm>
            <a:off x="9014435" y="2409142"/>
            <a:ext cx="298179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pic>
        <p:nvPicPr>
          <p:cNvPr id="7" name="Picture 6">
            <a:extLst>
              <a:ext uri="{FF2B5EF4-FFF2-40B4-BE49-F238E27FC236}">
                <a16:creationId xmlns:a16="http://schemas.microsoft.com/office/drawing/2014/main" id="{C40B08E2-EFA0-4150-95AE-E1B3826E94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49979" y="119358"/>
            <a:ext cx="2925232" cy="2193924"/>
          </a:xfrm>
          <a:prstGeom prst="rect">
            <a:avLst/>
          </a:prstGeom>
        </p:spPr>
      </p:pic>
      <p:sp>
        <p:nvSpPr>
          <p:cNvPr id="16" name="Rectangle 15">
            <a:extLst>
              <a:ext uri="{FF2B5EF4-FFF2-40B4-BE49-F238E27FC236}">
                <a16:creationId xmlns:a16="http://schemas.microsoft.com/office/drawing/2014/main" id="{D41C8159-6485-4496-ABB4-BE8229DFFA38}"/>
              </a:ext>
            </a:extLst>
          </p:cNvPr>
          <p:cNvSpPr/>
          <p:nvPr/>
        </p:nvSpPr>
        <p:spPr>
          <a:xfrm>
            <a:off x="281175" y="6158257"/>
            <a:ext cx="4181448" cy="57468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a:t>    Contact: North Idaho Area Agency on Aging: 1-800-786-5536</a:t>
            </a:r>
          </a:p>
        </p:txBody>
      </p:sp>
      <p:sp>
        <p:nvSpPr>
          <p:cNvPr id="12" name="Rectangle 11">
            <a:extLst>
              <a:ext uri="{FF2B5EF4-FFF2-40B4-BE49-F238E27FC236}">
                <a16:creationId xmlns:a16="http://schemas.microsoft.com/office/drawing/2014/main" id="{4D7D800F-216B-4097-A5F9-DFF90EBB2840}"/>
              </a:ext>
            </a:extLst>
          </p:cNvPr>
          <p:cNvSpPr/>
          <p:nvPr/>
        </p:nvSpPr>
        <p:spPr>
          <a:xfrm>
            <a:off x="1901288" y="137200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6D584045-C3EA-4076-916A-7E33D4D52F23}"/>
              </a:ext>
            </a:extLst>
          </p:cNvPr>
          <p:cNvSpPr/>
          <p:nvPr/>
        </p:nvSpPr>
        <p:spPr>
          <a:xfrm>
            <a:off x="262732" y="236928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377E5A2-2F73-4B4B-807D-6147C4EA72D9}"/>
              </a:ext>
            </a:extLst>
          </p:cNvPr>
          <p:cNvSpPr/>
          <p:nvPr/>
        </p:nvSpPr>
        <p:spPr>
          <a:xfrm>
            <a:off x="4710857" y="236689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8D193EA7-0F83-4F5E-9CB3-68466569A5E4}"/>
              </a:ext>
            </a:extLst>
          </p:cNvPr>
          <p:cNvSpPr/>
          <p:nvPr/>
        </p:nvSpPr>
        <p:spPr>
          <a:xfrm>
            <a:off x="9059811" y="245093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ED3651B5-8653-4D96-BAF7-AC4F305CC62B}"/>
              </a:ext>
            </a:extLst>
          </p:cNvPr>
          <p:cNvSpPr/>
          <p:nvPr/>
        </p:nvSpPr>
        <p:spPr>
          <a:xfrm>
            <a:off x="281175" y="616041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BFF9262F-6DCD-4F55-816A-213A8E4BDF82}"/>
              </a:ext>
            </a:extLst>
          </p:cNvPr>
          <p:cNvSpPr/>
          <p:nvPr/>
        </p:nvSpPr>
        <p:spPr>
          <a:xfrm>
            <a:off x="9021697" y="2861022"/>
            <a:ext cx="2981795" cy="3903829"/>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Total Expenditures: $790,669</a:t>
            </a:r>
          </a:p>
          <a:p>
            <a:r>
              <a:rPr lang="en-US" dirty="0"/>
              <a:t>Total Ombudsman: 13</a:t>
            </a:r>
          </a:p>
          <a:p>
            <a:r>
              <a:rPr lang="en-US" dirty="0"/>
              <a:t>Total Volunteers: 56</a:t>
            </a:r>
          </a:p>
          <a:p>
            <a:r>
              <a:rPr lang="en-US" dirty="0"/>
              <a:t>Total Facilities: 362</a:t>
            </a:r>
          </a:p>
          <a:p>
            <a:r>
              <a:rPr lang="en-US" dirty="0"/>
              <a:t>Total Beds: 16,758</a:t>
            </a:r>
          </a:p>
          <a:p>
            <a:r>
              <a:rPr lang="en-US" dirty="0"/>
              <a:t>Unannounced Visits: 3,209</a:t>
            </a:r>
          </a:p>
          <a:p>
            <a:r>
              <a:rPr lang="en-US" dirty="0"/>
              <a:t>Total Complaints: 1,232</a:t>
            </a:r>
          </a:p>
          <a:p>
            <a:pPr algn="ctr"/>
            <a:r>
              <a:rPr lang="en-US" u="sng" dirty="0">
                <a:solidFill>
                  <a:schemeClr val="bg1"/>
                </a:solidFill>
              </a:rPr>
              <a:t>Top Five Complaints: </a:t>
            </a:r>
          </a:p>
          <a:p>
            <a:pPr marL="285750" indent="-285750">
              <a:buFont typeface="Wingdings" panose="05000000000000000000" pitchFamily="2" charset="2"/>
              <a:buChar char="v"/>
            </a:pPr>
            <a:r>
              <a:rPr lang="en-US" dirty="0"/>
              <a:t>99 – Discharge/Eviction</a:t>
            </a:r>
          </a:p>
          <a:p>
            <a:pPr marL="285750" indent="-285750">
              <a:buFont typeface="Wingdings" panose="05000000000000000000" pitchFamily="2" charset="2"/>
              <a:buChar char="v"/>
            </a:pPr>
            <a:r>
              <a:rPr lang="en-US" dirty="0"/>
              <a:t>96 – Medications</a:t>
            </a:r>
          </a:p>
          <a:p>
            <a:pPr marL="285750" indent="-285750">
              <a:buFont typeface="Wingdings" panose="05000000000000000000" pitchFamily="2" charset="2"/>
              <a:buChar char="v"/>
            </a:pPr>
            <a:r>
              <a:rPr lang="en-US" dirty="0"/>
              <a:t>73: Dignity, Respect, Staff Attitudes</a:t>
            </a:r>
          </a:p>
          <a:p>
            <a:pPr marL="285750" indent="-285750">
              <a:buFont typeface="Wingdings" panose="05000000000000000000" pitchFamily="2" charset="2"/>
              <a:buChar char="v"/>
            </a:pPr>
            <a:r>
              <a:rPr lang="en-US" dirty="0"/>
              <a:t>60: Food Service</a:t>
            </a:r>
          </a:p>
          <a:p>
            <a:pPr marL="285750" indent="-285750">
              <a:buFont typeface="Wingdings" panose="05000000000000000000" pitchFamily="2" charset="2"/>
              <a:buChar char="v"/>
            </a:pPr>
            <a:r>
              <a:rPr lang="en-US" dirty="0"/>
              <a:t>47: Failure to Respond</a:t>
            </a:r>
          </a:p>
        </p:txBody>
      </p:sp>
    </p:spTree>
    <p:extLst>
      <p:ext uri="{BB962C8B-B14F-4D97-AF65-F5344CB8AC3E}">
        <p14:creationId xmlns:p14="http://schemas.microsoft.com/office/powerpoint/2010/main" val="302263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23" y="153695"/>
            <a:ext cx="10194336" cy="1325562"/>
          </a:xfrm>
        </p:spPr>
        <p:txBody>
          <a:bodyPr>
            <a:normAutofit/>
          </a:bodyPr>
          <a:lstStyle/>
          <a:p>
            <a:r>
              <a:rPr lang="en-US" dirty="0"/>
              <a:t>Local Adult Protective Services </a:t>
            </a:r>
            <a:br>
              <a:rPr lang="en-US" dirty="0"/>
            </a:br>
            <a:r>
              <a:rPr lang="en-US" sz="36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985067"/>
              </p:ext>
            </p:extLst>
          </p:nvPr>
        </p:nvGraphicFramePr>
        <p:xfrm>
          <a:off x="334297" y="2576871"/>
          <a:ext cx="7975473" cy="4127434"/>
        </p:xfrm>
        <a:graphic>
          <a:graphicData uri="http://schemas.openxmlformats.org/drawingml/2006/table">
            <a:tbl>
              <a:tblPr firstRow="1" firstCol="1" bandRow="1"/>
              <a:tblGrid>
                <a:gridCol w="4385187">
                  <a:extLst>
                    <a:ext uri="{9D8B030D-6E8A-4147-A177-3AD203B41FA5}">
                      <a16:colId xmlns:a16="http://schemas.microsoft.com/office/drawing/2014/main" val="20000"/>
                    </a:ext>
                  </a:extLst>
                </a:gridCol>
                <a:gridCol w="3590286">
                  <a:extLst>
                    <a:ext uri="{9D8B030D-6E8A-4147-A177-3AD203B41FA5}">
                      <a16:colId xmlns:a16="http://schemas.microsoft.com/office/drawing/2014/main" val="20001"/>
                    </a:ext>
                  </a:extLst>
                </a:gridCol>
              </a:tblGrid>
              <a:tr h="30231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25118">
                <a:tc>
                  <a:txBody>
                    <a:bodyPr/>
                    <a:lstStyle/>
                    <a:p>
                      <a:r>
                        <a:rPr lang="en-US" sz="1800" dirty="0"/>
                        <a:t>Provide</a:t>
                      </a:r>
                      <a:r>
                        <a:rPr lang="en-US" sz="1800" baseline="0" dirty="0"/>
                        <a:t> safety and protection to vulnerable adults.</a:t>
                      </a:r>
                    </a:p>
                    <a:p>
                      <a:pPr marL="285750" indent="-285750">
                        <a:buFontTx/>
                        <a:buChar char="-"/>
                      </a:pPr>
                      <a:r>
                        <a:rPr lang="en-US" sz="1800" baseline="0" dirty="0"/>
                        <a:t>Investigates allegations of abuse, neglect, exploitation</a:t>
                      </a:r>
                    </a:p>
                    <a:p>
                      <a:pPr marL="285750" indent="-285750">
                        <a:buFontTx/>
                        <a:buChar char="-"/>
                      </a:pPr>
                      <a:r>
                        <a:rPr lang="en-US" sz="1800" baseline="0" dirty="0"/>
                        <a:t>Assists to reduce risk of harm</a:t>
                      </a:r>
                    </a:p>
                    <a:p>
                      <a:pPr marL="285750" indent="-285750">
                        <a:buFontTx/>
                        <a:buChar char="-"/>
                      </a:pPr>
                      <a:r>
                        <a:rPr lang="en-US" sz="1800" baseline="0" dirty="0"/>
                        <a:t>Provide prevention education</a:t>
                      </a:r>
                      <a:endParaRPr lang="en-US" sz="1800" dirty="0"/>
                    </a:p>
                    <a:p>
                      <a:pPr marL="0" marR="0">
                        <a:lnSpc>
                          <a:spcPct val="115000"/>
                        </a:lnSpc>
                        <a:spcBef>
                          <a:spcPts val="0"/>
                        </a:spcBef>
                        <a:spcAft>
                          <a:spcPts val="0"/>
                        </a:spcAft>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Expenditures: $182,802</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Staff: 2.85</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Allegations Investigated: 714</a:t>
                      </a:r>
                    </a:p>
                    <a:p>
                      <a:pPr marL="0" marR="0" indent="0">
                        <a:lnSpc>
                          <a:spcPct val="100000"/>
                        </a:lnSpc>
                        <a:spcBef>
                          <a:spcPts val="0"/>
                        </a:spcBef>
                        <a:spcAft>
                          <a:spcPts val="0"/>
                        </a:spcAft>
                        <a:buFontTx/>
                        <a:buNone/>
                      </a:pPr>
                      <a:r>
                        <a:rPr lang="en-US" sz="1600" kern="1200" dirty="0">
                          <a:solidFill>
                            <a:schemeClr val="tx1"/>
                          </a:solidFill>
                          <a:effectLst/>
                          <a:latin typeface="+mn-lt"/>
                          <a:ea typeface="+mn-ea"/>
                          <a:cs typeface="+mn-cs"/>
                        </a:rPr>
                        <a:t>Presentations: 26</a:t>
                      </a:r>
                    </a:p>
                    <a:p>
                      <a:pPr marL="0" marR="0" indent="0" algn="ctr">
                        <a:lnSpc>
                          <a:spcPct val="115000"/>
                        </a:lnSpc>
                        <a:spcBef>
                          <a:spcPts val="0"/>
                        </a:spcBef>
                        <a:spcAft>
                          <a:spcPts val="0"/>
                        </a:spcAft>
                        <a:buFontTx/>
                        <a:buNone/>
                      </a:pPr>
                      <a:r>
                        <a:rPr lang="en-US" sz="1600" b="1" u="sng" kern="1200" dirty="0">
                          <a:solidFill>
                            <a:schemeClr val="bg1"/>
                          </a:solidFill>
                          <a:effectLst/>
                          <a:latin typeface="+mn-lt"/>
                          <a:ea typeface="+mn-ea"/>
                          <a:cs typeface="+mn-cs"/>
                        </a:rPr>
                        <a:t>Types of Maltreatment</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229 – Abuse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30</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218 – Neglect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24</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153 – Exploitation </a:t>
                      </a:r>
                      <a:r>
                        <a:rPr lang="en-US" sz="1600" dirty="0"/>
                        <a:t>Allegations</a:t>
                      </a:r>
                      <a:endParaRPr lang="en-US" sz="1600" kern="1200" dirty="0">
                        <a:solidFill>
                          <a:schemeClr val="tx1"/>
                        </a:solidFill>
                        <a:effectLst/>
                        <a:latin typeface="+mn-lt"/>
                        <a:ea typeface="+mn-ea"/>
                        <a:cs typeface="+mn-cs"/>
                      </a:endParaRPr>
                    </a:p>
                    <a:p>
                      <a:pPr marL="742950" marR="0" lvl="1" indent="-285750" algn="l" defTabSz="914400" rtl="0" eaLnBrk="1" latinLnBrk="0" hangingPunct="1">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7</a:t>
                      </a:r>
                    </a:p>
                    <a:p>
                      <a:pPr marL="285750" marR="0" lvl="0" indent="-285750" algn="l" defTabSz="914400" rtl="0" eaLnBrk="1" fontAlgn="auto" latinLnBrk="0" hangingPunct="1">
                        <a:lnSpc>
                          <a:spcPct val="115000"/>
                        </a:lnSpc>
                        <a:spcBef>
                          <a:spcPts val="0"/>
                        </a:spcBef>
                        <a:spcAft>
                          <a:spcPts val="0"/>
                        </a:spcAft>
                        <a:buClrTx/>
                        <a:buSzTx/>
                        <a:buFont typeface="Wingdings" panose="05000000000000000000" pitchFamily="2" charset="2"/>
                        <a:buChar char="v"/>
                        <a:tabLst/>
                        <a:defRPr/>
                      </a:pPr>
                      <a:r>
                        <a:rPr lang="en-US" sz="1600" kern="1200" dirty="0">
                          <a:solidFill>
                            <a:schemeClr val="tx1"/>
                          </a:solidFill>
                          <a:effectLst/>
                          <a:latin typeface="+mn-lt"/>
                          <a:ea typeface="+mn-ea"/>
                          <a:cs typeface="+mn-cs"/>
                        </a:rPr>
                        <a:t>144 – Self-neglect </a:t>
                      </a:r>
                      <a:r>
                        <a:rPr lang="en-US" sz="1600" dirty="0"/>
                        <a:t>Allegations</a:t>
                      </a:r>
                      <a:endParaRPr lang="en-US" sz="1600" kern="1200" dirty="0">
                        <a:solidFill>
                          <a:schemeClr val="tx1"/>
                        </a:solidFill>
                        <a:effectLst/>
                        <a:latin typeface="+mn-lt"/>
                        <a:ea typeface="+mn-ea"/>
                        <a:cs typeface="+mn-cs"/>
                      </a:endParaRPr>
                    </a:p>
                    <a:p>
                      <a:pPr marL="742950" marR="0" lvl="1" indent="-285750">
                        <a:lnSpc>
                          <a:spcPct val="115000"/>
                        </a:lnSpc>
                        <a:spcBef>
                          <a:spcPts val="0"/>
                        </a:spcBef>
                        <a:spcAft>
                          <a:spcPts val="0"/>
                        </a:spcAft>
                        <a:buFont typeface="Courier New" panose="02070309020205020404" pitchFamily="49" charset="0"/>
                        <a:buChar char="o"/>
                      </a:pPr>
                      <a:r>
                        <a:rPr lang="en-US" sz="1600" kern="1200" dirty="0">
                          <a:solidFill>
                            <a:schemeClr val="tx1"/>
                          </a:solidFill>
                          <a:effectLst/>
                          <a:latin typeface="+mn-lt"/>
                          <a:ea typeface="+mn-ea"/>
                          <a:cs typeface="+mn-cs"/>
                        </a:rPr>
                        <a:t>Substantiated: 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5855816"/>
              </p:ext>
            </p:extLst>
          </p:nvPr>
        </p:nvGraphicFramePr>
        <p:xfrm>
          <a:off x="3944147" y="1433641"/>
          <a:ext cx="4365443" cy="1048077"/>
        </p:xfrm>
        <a:graphic>
          <a:graphicData uri="http://schemas.openxmlformats.org/drawingml/2006/table">
            <a:tbl>
              <a:tblPr firstRow="1" firstCol="1" bandRow="1"/>
              <a:tblGrid>
                <a:gridCol w="4365443">
                  <a:extLst>
                    <a:ext uri="{9D8B030D-6E8A-4147-A177-3AD203B41FA5}">
                      <a16:colId xmlns:a16="http://schemas.microsoft.com/office/drawing/2014/main" val="20000"/>
                    </a:ext>
                  </a:extLst>
                </a:gridCol>
              </a:tblGrid>
              <a:tr h="10559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5115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Vulnerable adults age 18 and older</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 Funded Program)</a:t>
                      </a: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9" name="Picture 7" descr="C:\Users\kbittner\AppData\Local\Microsoft\Windows\Temporary Internet Files\Content.IE5\G20YC0K5\spring_rain[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3188" y="609750"/>
            <a:ext cx="1002264" cy="13479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57D534-6AB1-4221-AA9F-84864DE11660}"/>
              </a:ext>
            </a:extLst>
          </p:cNvPr>
          <p:cNvSpPr/>
          <p:nvPr/>
        </p:nvSpPr>
        <p:spPr>
          <a:xfrm>
            <a:off x="8626851" y="2732239"/>
            <a:ext cx="3358672" cy="367839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Expenditures: $985,372</a:t>
            </a:r>
          </a:p>
          <a:p>
            <a:r>
              <a:rPr lang="en-US" dirty="0"/>
              <a:t>Staff: 16.5 </a:t>
            </a:r>
          </a:p>
          <a:p>
            <a:r>
              <a:rPr lang="en-US" dirty="0"/>
              <a:t>Allegations investigated: 2,301</a:t>
            </a:r>
          </a:p>
          <a:p>
            <a:r>
              <a:rPr lang="en-US" dirty="0"/>
              <a:t>Presentations: 102</a:t>
            </a:r>
          </a:p>
          <a:p>
            <a:pPr algn="ctr"/>
            <a:r>
              <a:rPr lang="en-US" b="1" u="sng" dirty="0">
                <a:solidFill>
                  <a:schemeClr val="bg1"/>
                </a:solidFill>
              </a:rPr>
              <a:t>Types of Maltreatment</a:t>
            </a:r>
          </a:p>
          <a:p>
            <a:pPr marL="285750" indent="-285750">
              <a:buFont typeface="Wingdings" panose="05000000000000000000" pitchFamily="2" charset="2"/>
              <a:buChar char="v"/>
            </a:pPr>
            <a:r>
              <a:rPr lang="en-US" dirty="0"/>
              <a:t>740 – Abuse Allegations</a:t>
            </a:r>
          </a:p>
          <a:p>
            <a:pPr marL="742950" lvl="1" indent="-285750">
              <a:buFont typeface="Courier New" panose="02070309020205020404" pitchFamily="49" charset="0"/>
              <a:buChar char="o"/>
            </a:pPr>
            <a:r>
              <a:rPr lang="en-US" sz="1600" dirty="0"/>
              <a:t>Substantiated: 86</a:t>
            </a:r>
          </a:p>
          <a:p>
            <a:pPr marL="285750" indent="-285750">
              <a:buFont typeface="Wingdings" panose="05000000000000000000" pitchFamily="2" charset="2"/>
              <a:buChar char="v"/>
            </a:pPr>
            <a:r>
              <a:rPr lang="en-US" dirty="0"/>
              <a:t>585 – Neglect Allegations</a:t>
            </a:r>
          </a:p>
          <a:p>
            <a:pPr marL="742950" lvl="1" indent="-285750">
              <a:buFont typeface="Courier New" panose="02070309020205020404" pitchFamily="49" charset="0"/>
              <a:buChar char="o"/>
            </a:pPr>
            <a:r>
              <a:rPr lang="en-US" sz="1600" dirty="0"/>
              <a:t>Substantiated: 49</a:t>
            </a:r>
          </a:p>
          <a:p>
            <a:pPr marL="285750" indent="-285750">
              <a:buFont typeface="Wingdings" panose="05000000000000000000" pitchFamily="2" charset="2"/>
              <a:buChar char="v"/>
            </a:pPr>
            <a:r>
              <a:rPr lang="en-US" dirty="0"/>
              <a:t>520 – Exploitation Allegations</a:t>
            </a:r>
          </a:p>
          <a:p>
            <a:pPr marL="742950" lvl="1" indent="-285750">
              <a:buFont typeface="Courier New" panose="02070309020205020404" pitchFamily="49" charset="0"/>
              <a:buChar char="o"/>
            </a:pPr>
            <a:r>
              <a:rPr lang="en-US" sz="1600" dirty="0"/>
              <a:t>Substantiated: 43</a:t>
            </a:r>
          </a:p>
          <a:p>
            <a:pPr marL="285750" indent="-285750">
              <a:buFont typeface="Wingdings" panose="05000000000000000000" pitchFamily="2" charset="2"/>
              <a:buChar char="v"/>
            </a:pPr>
            <a:r>
              <a:rPr lang="en-US" dirty="0"/>
              <a:t>456 – Self-neglect Allegations</a:t>
            </a:r>
          </a:p>
          <a:p>
            <a:pPr marL="742950" lvl="1" indent="-285750">
              <a:buFont typeface="Courier New" panose="02070309020205020404" pitchFamily="49" charset="0"/>
              <a:buChar char="o"/>
            </a:pPr>
            <a:r>
              <a:rPr lang="en-US" sz="1600" dirty="0"/>
              <a:t>Substantiated: 45</a:t>
            </a:r>
          </a:p>
        </p:txBody>
      </p:sp>
      <p:sp>
        <p:nvSpPr>
          <p:cNvPr id="8" name="Rectangle 7">
            <a:extLst>
              <a:ext uri="{FF2B5EF4-FFF2-40B4-BE49-F238E27FC236}">
                <a16:creationId xmlns:a16="http://schemas.microsoft.com/office/drawing/2014/main" id="{BC3B7643-6B4D-4FA2-B116-4CAFFA356177}"/>
              </a:ext>
            </a:extLst>
          </p:cNvPr>
          <p:cNvSpPr/>
          <p:nvPr/>
        </p:nvSpPr>
        <p:spPr>
          <a:xfrm>
            <a:off x="381191" y="6041132"/>
            <a:ext cx="4298964" cy="56614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grpSp>
        <p:nvGrpSpPr>
          <p:cNvPr id="9" name="Group 8">
            <a:extLst>
              <a:ext uri="{FF2B5EF4-FFF2-40B4-BE49-F238E27FC236}">
                <a16:creationId xmlns:a16="http://schemas.microsoft.com/office/drawing/2014/main" id="{460B8161-2E62-4E5B-9244-E367B73446AF}"/>
              </a:ext>
            </a:extLst>
          </p:cNvPr>
          <p:cNvGrpSpPr/>
          <p:nvPr/>
        </p:nvGrpSpPr>
        <p:grpSpPr>
          <a:xfrm>
            <a:off x="483591" y="1421838"/>
            <a:ext cx="1133342" cy="1107584"/>
            <a:chOff x="687740" y="4792336"/>
            <a:chExt cx="1133341" cy="1107584"/>
          </a:xfrm>
        </p:grpSpPr>
        <p:sp>
          <p:nvSpPr>
            <p:cNvPr id="10" name="Oval 9">
              <a:extLst>
                <a:ext uri="{FF2B5EF4-FFF2-40B4-BE49-F238E27FC236}">
                  <a16:creationId xmlns:a16="http://schemas.microsoft.com/office/drawing/2014/main" id="{A4DC05AD-826C-4FA1-A20D-3D330942270D}"/>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CC0685D-9719-44FA-8353-7EB4C02F02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9E1798CF-EDAF-41E0-8F44-76508DBDA642}"/>
              </a:ext>
            </a:extLst>
          </p:cNvPr>
          <p:cNvSpPr txBox="1">
            <a:spLocks/>
          </p:cNvSpPr>
          <p:nvPr/>
        </p:nvSpPr>
        <p:spPr>
          <a:xfrm>
            <a:off x="1738741" y="1332043"/>
            <a:ext cx="1945950" cy="1149675"/>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Vulnerable Adults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6DBAC645-C366-4A54-9B5A-A8BA9E3BD5D2}"/>
              </a:ext>
            </a:extLst>
          </p:cNvPr>
          <p:cNvSpPr/>
          <p:nvPr/>
        </p:nvSpPr>
        <p:spPr>
          <a:xfrm>
            <a:off x="8626851" y="2325971"/>
            <a:ext cx="310397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4" name="Rectangle 13">
            <a:extLst>
              <a:ext uri="{FF2B5EF4-FFF2-40B4-BE49-F238E27FC236}">
                <a16:creationId xmlns:a16="http://schemas.microsoft.com/office/drawing/2014/main" id="{D5A84BA0-2874-4939-A4CD-D7871387300E}"/>
              </a:ext>
            </a:extLst>
          </p:cNvPr>
          <p:cNvSpPr/>
          <p:nvPr/>
        </p:nvSpPr>
        <p:spPr>
          <a:xfrm>
            <a:off x="3963811" y="14415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387AACEA-79D7-41B2-BB9C-FB86B570DA64}"/>
              </a:ext>
            </a:extLst>
          </p:cNvPr>
          <p:cNvSpPr/>
          <p:nvPr/>
        </p:nvSpPr>
        <p:spPr>
          <a:xfrm>
            <a:off x="381191" y="25976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DADB0A5C-291E-4481-85BF-C0060DAA5A52}"/>
              </a:ext>
            </a:extLst>
          </p:cNvPr>
          <p:cNvSpPr/>
          <p:nvPr/>
        </p:nvSpPr>
        <p:spPr>
          <a:xfrm>
            <a:off x="4758961" y="258250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280F58D-CB4B-4F87-8FC3-D88D6D8CE14F}"/>
              </a:ext>
            </a:extLst>
          </p:cNvPr>
          <p:cNvSpPr/>
          <p:nvPr/>
        </p:nvSpPr>
        <p:spPr>
          <a:xfrm>
            <a:off x="8675051" y="237583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1CE8DF2-6C68-4710-8EC1-AB0704E9DE69}"/>
              </a:ext>
            </a:extLst>
          </p:cNvPr>
          <p:cNvSpPr/>
          <p:nvPr/>
        </p:nvSpPr>
        <p:spPr>
          <a:xfrm>
            <a:off x="381191" y="605096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339661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190" y="274638"/>
            <a:ext cx="8570458" cy="1325562"/>
          </a:xfrm>
        </p:spPr>
        <p:txBody>
          <a:bodyPr>
            <a:normAutofit/>
          </a:bodyPr>
          <a:lstStyle/>
          <a:p>
            <a:r>
              <a:rPr lang="en-US" dirty="0"/>
              <a:t>Local Legal Assistance</a:t>
            </a:r>
            <a:br>
              <a:rPr lang="en-US" dirty="0"/>
            </a:br>
            <a:r>
              <a:rPr lang="en-US" sz="2800" dirty="0"/>
              <a:t>Professional Advice, Counsel or Representation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7338968"/>
              </p:ext>
            </p:extLst>
          </p:nvPr>
        </p:nvGraphicFramePr>
        <p:xfrm>
          <a:off x="419666" y="2811328"/>
          <a:ext cx="11238933" cy="3874607"/>
        </p:xfrm>
        <a:graphic>
          <a:graphicData uri="http://schemas.openxmlformats.org/drawingml/2006/table">
            <a:tbl>
              <a:tblPr firstRow="1" firstCol="1" bandRow="1"/>
              <a:tblGrid>
                <a:gridCol w="6209734">
                  <a:extLst>
                    <a:ext uri="{9D8B030D-6E8A-4147-A177-3AD203B41FA5}">
                      <a16:colId xmlns:a16="http://schemas.microsoft.com/office/drawing/2014/main" val="20000"/>
                    </a:ext>
                  </a:extLst>
                </a:gridCol>
                <a:gridCol w="5029199">
                  <a:extLst>
                    <a:ext uri="{9D8B030D-6E8A-4147-A177-3AD203B41FA5}">
                      <a16:colId xmlns:a16="http://schemas.microsoft.com/office/drawing/2014/main" val="20001"/>
                    </a:ext>
                  </a:extLst>
                </a:gridCol>
              </a:tblGrid>
              <a:tr h="3722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02328">
                <a:tc>
                  <a:txBody>
                    <a:bodyPr/>
                    <a:lstStyle/>
                    <a:p>
                      <a:pPr marL="0" marR="0">
                        <a:lnSpc>
                          <a:spcPct val="115000"/>
                        </a:lnSpc>
                        <a:spcBef>
                          <a:spcPts val="0"/>
                        </a:spcBef>
                        <a:spcAft>
                          <a:spcPts val="0"/>
                        </a:spcAft>
                      </a:pPr>
                      <a:r>
                        <a:rPr lang="en-US" sz="1800" kern="1200" dirty="0">
                          <a:solidFill>
                            <a:schemeClr val="tx1"/>
                          </a:solidFill>
                          <a:effectLst/>
                          <a:latin typeface="+mn-lt"/>
                          <a:ea typeface="+mn-ea"/>
                          <a:cs typeface="+mn-cs"/>
                        </a:rPr>
                        <a:t>Legal assistance addresses issues related to:</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Income,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Health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Long-term care,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Nutrition,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Housing,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Utilities,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Protective services,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Defense of guardianship,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Abuse or neglect, and </a:t>
                      </a:r>
                    </a:p>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Age discrimination</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u="sng" kern="1200" dirty="0">
                          <a:solidFill>
                            <a:schemeClr val="tx1"/>
                          </a:solidFill>
                          <a:effectLst/>
                          <a:latin typeface="+mn-lt"/>
                          <a:ea typeface="+mn-ea"/>
                          <a:cs typeface="+mn-cs"/>
                        </a:rPr>
                        <a:t>North Idaho: AAA 1</a:t>
                      </a:r>
                      <a:endParaRPr lang="en-US" sz="18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General:   $13,524  =    70 Health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                                   </a:t>
                      </a:r>
                      <a:r>
                        <a:rPr lang="en-US" sz="1800" b="1" u="none" kern="1200" dirty="0">
                          <a:solidFill>
                            <a:schemeClr val="tx1"/>
                          </a:solidFill>
                          <a:effectLst/>
                          <a:latin typeface="+mn-lt"/>
                          <a:ea typeface="+mn-ea"/>
                          <a:cs typeface="+mn-cs"/>
                        </a:rPr>
                        <a:t>=    56 Housing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55 Long-term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46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2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Caregiver: $13,258  = 176 Health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23 Long-term Care cases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14 Housing cases 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                                    =     9 Income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kern="1200" dirty="0">
                          <a:solidFill>
                            <a:schemeClr val="tx1"/>
                          </a:solidFill>
                          <a:effectLst/>
                          <a:latin typeface="+mn-lt"/>
                          <a:ea typeface="+mn-ea"/>
                          <a:cs typeface="+mn-cs"/>
                        </a:rPr>
                        <a:t>Total:         $26,782   = 451 Cases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87877807"/>
              </p:ext>
            </p:extLst>
          </p:nvPr>
        </p:nvGraphicFramePr>
        <p:xfrm>
          <a:off x="3307080" y="1681313"/>
          <a:ext cx="4800600" cy="88685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5414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Low Income Seniors 60 years old and over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696B6035-9012-481A-92F2-ACB11A7DD172}"/>
              </a:ext>
            </a:extLst>
          </p:cNvPr>
          <p:cNvSpPr/>
          <p:nvPr/>
        </p:nvSpPr>
        <p:spPr>
          <a:xfrm>
            <a:off x="3326744" y="4937414"/>
            <a:ext cx="3231371" cy="166986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a:t>
            </a:r>
          </a:p>
          <a:p>
            <a:pPr marL="285750" indent="-285750">
              <a:buFontTx/>
              <a:buChar char="-"/>
            </a:pPr>
            <a:r>
              <a:rPr lang="en-US" dirty="0"/>
              <a:t>North Idaho Area Agency on Aging: 1-800-786-5536</a:t>
            </a:r>
          </a:p>
          <a:p>
            <a:r>
              <a:rPr lang="en-US" dirty="0"/>
              <a:t>Or</a:t>
            </a:r>
          </a:p>
          <a:p>
            <a:pPr marL="285750" indent="-285750">
              <a:buFontTx/>
              <a:buChar char="-"/>
            </a:pPr>
            <a:r>
              <a:rPr lang="en-US" dirty="0"/>
              <a:t>Call Idaho Legal Aid Directly</a:t>
            </a:r>
            <a:r>
              <a:rPr lang="en-US"/>
              <a:t>: 1-208-746-7541</a:t>
            </a:r>
            <a:endParaRPr lang="en-US" dirty="0"/>
          </a:p>
        </p:txBody>
      </p:sp>
      <p:sp>
        <p:nvSpPr>
          <p:cNvPr id="9" name="Rectangle 8">
            <a:extLst>
              <a:ext uri="{FF2B5EF4-FFF2-40B4-BE49-F238E27FC236}">
                <a16:creationId xmlns:a16="http://schemas.microsoft.com/office/drawing/2014/main" id="{57EF7072-B6F2-4684-8634-BDEAE98457C9}"/>
              </a:ext>
            </a:extLst>
          </p:cNvPr>
          <p:cNvSpPr/>
          <p:nvPr/>
        </p:nvSpPr>
        <p:spPr>
          <a:xfrm>
            <a:off x="8604455" y="711452"/>
            <a:ext cx="3080545" cy="1982663"/>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solidFill>
                  <a:schemeClr val="tx1"/>
                </a:solidFill>
              </a:rPr>
              <a:t>Expenditures: $90,524</a:t>
            </a:r>
          </a:p>
          <a:p>
            <a:pPr marL="285750" indent="-285750">
              <a:buFontTx/>
              <a:buChar char="-"/>
            </a:pPr>
            <a:r>
              <a:rPr lang="en-US" dirty="0">
                <a:solidFill>
                  <a:schemeClr val="tx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grpSp>
        <p:nvGrpSpPr>
          <p:cNvPr id="10" name="Group 9">
            <a:extLst>
              <a:ext uri="{FF2B5EF4-FFF2-40B4-BE49-F238E27FC236}">
                <a16:creationId xmlns:a16="http://schemas.microsoft.com/office/drawing/2014/main" id="{84A59068-826F-4DA3-B2A7-A2ED9D770093}"/>
              </a:ext>
            </a:extLst>
          </p:cNvPr>
          <p:cNvGrpSpPr/>
          <p:nvPr/>
        </p:nvGrpSpPr>
        <p:grpSpPr>
          <a:xfrm>
            <a:off x="295039" y="280153"/>
            <a:ext cx="1133342" cy="1107584"/>
            <a:chOff x="687740" y="4792336"/>
            <a:chExt cx="1133341" cy="1107584"/>
          </a:xfrm>
        </p:grpSpPr>
        <p:sp>
          <p:nvSpPr>
            <p:cNvPr id="11" name="Oval 10">
              <a:extLst>
                <a:ext uri="{FF2B5EF4-FFF2-40B4-BE49-F238E27FC236}">
                  <a16:creationId xmlns:a16="http://schemas.microsoft.com/office/drawing/2014/main" id="{911644A3-0449-47D0-B583-7FDF4FC4D13F}"/>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238D15DB-8CAF-4F12-AC76-B0367B4845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701" y="4975859"/>
              <a:ext cx="731520" cy="731520"/>
            </a:xfrm>
            <a:prstGeom prst="rect">
              <a:avLst/>
            </a:prstGeom>
          </p:spPr>
        </p:pic>
      </p:grpSp>
      <p:sp>
        <p:nvSpPr>
          <p:cNvPr id="13" name="Title 1">
            <a:extLst>
              <a:ext uri="{FF2B5EF4-FFF2-40B4-BE49-F238E27FC236}">
                <a16:creationId xmlns:a16="http://schemas.microsoft.com/office/drawing/2014/main" id="{6971C8CB-58D4-458D-B64B-75AFBBD26296}"/>
              </a:ext>
            </a:extLst>
          </p:cNvPr>
          <p:cNvSpPr txBox="1">
            <a:spLocks/>
          </p:cNvSpPr>
          <p:nvPr/>
        </p:nvSpPr>
        <p:spPr>
          <a:xfrm>
            <a:off x="419666" y="1589554"/>
            <a:ext cx="2436467" cy="1037987"/>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20000"/>
                    <a:lumOff val="80000"/>
                  </a:schemeClr>
                </a:solidFill>
              </a:rPr>
              <a:t>Helping Seniors Stay Safe</a:t>
            </a:r>
            <a:endParaRPr lang="en-US" sz="3600" dirty="0">
              <a:solidFill>
                <a:schemeClr val="accent5">
                  <a:lumMod val="20000"/>
                  <a:lumOff val="80000"/>
                </a:schemeClr>
              </a:solidFill>
            </a:endParaRPr>
          </a:p>
        </p:txBody>
      </p:sp>
      <p:pic>
        <p:nvPicPr>
          <p:cNvPr id="5123" name="Picture 3" descr="C:\Users\kbittner\AppData\Local\Microsoft\Windows\Temporary Internet Files\Content.IE5\8MC02SFO\Legal-System-Spain[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8801" y="3341086"/>
            <a:ext cx="1551663" cy="10133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D79E067A-6B66-4818-800D-DBE198D49A4A}"/>
              </a:ext>
            </a:extLst>
          </p:cNvPr>
          <p:cNvSpPr/>
          <p:nvPr/>
        </p:nvSpPr>
        <p:spPr>
          <a:xfrm>
            <a:off x="8604456" y="292572"/>
            <a:ext cx="3080544"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Rectangle 14">
            <a:extLst>
              <a:ext uri="{FF2B5EF4-FFF2-40B4-BE49-F238E27FC236}">
                <a16:creationId xmlns:a16="http://schemas.microsoft.com/office/drawing/2014/main" id="{F8B97222-7372-46BA-AF38-8D56A49047CE}"/>
              </a:ext>
            </a:extLst>
          </p:cNvPr>
          <p:cNvSpPr/>
          <p:nvPr/>
        </p:nvSpPr>
        <p:spPr>
          <a:xfrm>
            <a:off x="3336576" y="169882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FC13D014-0BDD-4B50-9BD0-0931496702DE}"/>
              </a:ext>
            </a:extLst>
          </p:cNvPr>
          <p:cNvSpPr/>
          <p:nvPr/>
        </p:nvSpPr>
        <p:spPr>
          <a:xfrm>
            <a:off x="439330" y="282738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5084D3F4-A0A9-44B2-98D1-617FB60B6D4C}"/>
              </a:ext>
            </a:extLst>
          </p:cNvPr>
          <p:cNvSpPr/>
          <p:nvPr/>
        </p:nvSpPr>
        <p:spPr>
          <a:xfrm>
            <a:off x="6659436" y="28386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FFF22223-7F2F-41E0-8CFE-DBE60A78ED4D}"/>
              </a:ext>
            </a:extLst>
          </p:cNvPr>
          <p:cNvSpPr/>
          <p:nvPr/>
        </p:nvSpPr>
        <p:spPr>
          <a:xfrm>
            <a:off x="8662158" y="3424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EB82384A-CE96-4B33-A552-AB1860375105}"/>
              </a:ext>
            </a:extLst>
          </p:cNvPr>
          <p:cNvSpPr/>
          <p:nvPr/>
        </p:nvSpPr>
        <p:spPr>
          <a:xfrm>
            <a:off x="3326744" y="49488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641366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90" y="264842"/>
            <a:ext cx="9231139" cy="998879"/>
          </a:xfrm>
        </p:spPr>
        <p:txBody>
          <a:bodyPr>
            <a:normAutofit fontScale="90000"/>
          </a:bodyPr>
          <a:lstStyle/>
          <a:p>
            <a:r>
              <a:rPr lang="en-US" dirty="0"/>
              <a:t>State Adult Protective Services</a:t>
            </a:r>
            <a:br>
              <a:rPr lang="en-US" dirty="0"/>
            </a:br>
            <a:r>
              <a:rPr lang="en-US" sz="2900" dirty="0"/>
              <a:t>Right to live free of abuse, neglect and exploitation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543889"/>
              </p:ext>
            </p:extLst>
          </p:nvPr>
        </p:nvGraphicFramePr>
        <p:xfrm>
          <a:off x="313430" y="2465308"/>
          <a:ext cx="8948557" cy="4247535"/>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gridCol w="3667432">
                  <a:extLst>
                    <a:ext uri="{9D8B030D-6E8A-4147-A177-3AD203B41FA5}">
                      <a16:colId xmlns:a16="http://schemas.microsoft.com/office/drawing/2014/main" val="20001"/>
                    </a:ext>
                  </a:extLst>
                </a:gridCol>
              </a:tblGrid>
              <a:tr h="37733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Grant</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70200">
                <a:tc>
                  <a:txBody>
                    <a:bodyPr/>
                    <a:lstStyle/>
                    <a:p>
                      <a:pPr marL="0" marR="0">
                        <a:lnSpc>
                          <a:spcPct val="115000"/>
                        </a:lnSpc>
                        <a:spcBef>
                          <a:spcPts val="0"/>
                        </a:spcBef>
                        <a:spcAft>
                          <a:spcPts val="0"/>
                        </a:spcAft>
                      </a:pPr>
                      <a:r>
                        <a:rPr lang="en-US" sz="1600" dirty="0">
                          <a:effectLst/>
                          <a:latin typeface="Calibri"/>
                          <a:ea typeface="Calibri"/>
                          <a:cs typeface="Times New Roman"/>
                        </a:rPr>
                        <a:t>Target is to deploy the following:</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New screening and assessment tool</a:t>
                      </a:r>
                    </a:p>
                    <a:p>
                      <a:pPr marL="285750" marR="0" indent="-285750">
                        <a:lnSpc>
                          <a:spcPct val="115000"/>
                        </a:lnSpc>
                        <a:spcBef>
                          <a:spcPts val="0"/>
                        </a:spcBef>
                        <a:spcAft>
                          <a:spcPts val="0"/>
                        </a:spcAft>
                        <a:buFont typeface="Arial" panose="020B0604020202020204" pitchFamily="34" charset="0"/>
                        <a:buChar char="•"/>
                      </a:pPr>
                      <a:r>
                        <a:rPr lang="en-US" sz="1600" dirty="0">
                          <a:effectLst/>
                          <a:latin typeface="Calibri"/>
                          <a:ea typeface="Calibri"/>
                          <a:cs typeface="Times New Roman"/>
                        </a:rPr>
                        <a:t>Methods to capture APS case, client and perpetrator data</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dirty="0">
                          <a:effectLst/>
                          <a:latin typeface="+mn-lt"/>
                          <a:ea typeface="Calibri"/>
                          <a:cs typeface="Times New Roman"/>
                        </a:rPr>
                        <a:t>Goal attainment scaling (GAS) intervention </a:t>
                      </a:r>
                    </a:p>
                    <a:p>
                      <a:pPr marL="457200" marR="0" lvl="1"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1600" dirty="0">
                        <a:effectLst/>
                        <a:latin typeface="+mn-lt"/>
                        <a:ea typeface="Calibri"/>
                        <a:cs typeface="Times New Roman"/>
                      </a:endParaRPr>
                    </a:p>
                    <a:p>
                      <a:pPr marL="0" marR="0" indent="0">
                        <a:lnSpc>
                          <a:spcPct val="115000"/>
                        </a:lnSpc>
                        <a:spcBef>
                          <a:spcPts val="0"/>
                        </a:spcBef>
                        <a:spcAft>
                          <a:spcPts val="0"/>
                        </a:spcAft>
                        <a:buFont typeface="Arial" panose="020B0604020202020204" pitchFamily="34" charset="0"/>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Pilot: </a:t>
                      </a:r>
                    </a:p>
                    <a:p>
                      <a:pPr marL="0" marR="0" lvl="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600" b="0" u="none" kern="1200" dirty="0">
                          <a:solidFill>
                            <a:schemeClr val="tx1"/>
                          </a:solidFill>
                          <a:effectLst/>
                          <a:latin typeface="+mn-lt"/>
                          <a:ea typeface="+mn-ea"/>
                          <a:cs typeface="+mn-cs"/>
                        </a:rPr>
                        <a:t>Implemented in Area Agency on Aging 3 </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Deploy Focused Care Coordination = strengthen vulnerable adults support network</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sets GAS goals with  vulnerable adult</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600" b="0" u="none" kern="1200" dirty="0">
                          <a:solidFill>
                            <a:schemeClr val="tx1"/>
                          </a:solidFill>
                          <a:effectLst/>
                          <a:latin typeface="+mn-lt"/>
                          <a:ea typeface="+mn-ea"/>
                          <a:cs typeface="+mn-cs"/>
                        </a:rPr>
                        <a:t>Case Manager assesses effectiveness of GAS interventions </a:t>
                      </a:r>
                    </a:p>
                    <a:p>
                      <a:pPr marL="0" marR="0">
                        <a:lnSpc>
                          <a:spcPct val="115000"/>
                        </a:lnSpc>
                        <a:spcBef>
                          <a:spcPts val="0"/>
                        </a:spcBef>
                        <a:spcAft>
                          <a:spcPts val="0"/>
                        </a:spcAft>
                      </a:pPr>
                      <a:endParaRPr lang="en-US" sz="16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08237357"/>
              </p:ext>
            </p:extLst>
          </p:nvPr>
        </p:nvGraphicFramePr>
        <p:xfrm>
          <a:off x="313430" y="1494751"/>
          <a:ext cx="5281125" cy="970557"/>
        </p:xfrm>
        <a:graphic>
          <a:graphicData uri="http://schemas.openxmlformats.org/drawingml/2006/table">
            <a:tbl>
              <a:tblPr firstRow="1" firstCol="1" bandRow="1"/>
              <a:tblGrid>
                <a:gridCol w="5281125">
                  <a:extLst>
                    <a:ext uri="{9D8B030D-6E8A-4147-A177-3AD203B41FA5}">
                      <a16:colId xmlns:a16="http://schemas.microsoft.com/office/drawing/2014/main" val="20000"/>
                    </a:ext>
                  </a:extLst>
                </a:gridCol>
              </a:tblGrid>
              <a:tr h="2793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3631">
                <a:tc>
                  <a:txBody>
                    <a:bodyPr/>
                    <a:lstStyle/>
                    <a:p>
                      <a:pPr algn="ctr"/>
                      <a:r>
                        <a:rPr lang="en-US" dirty="0"/>
                        <a:t>Competitive </a:t>
                      </a:r>
                      <a:r>
                        <a:rPr lang="en-US" sz="1800" dirty="0">
                          <a:solidFill>
                            <a:schemeClr val="tx1"/>
                          </a:solidFill>
                        </a:rPr>
                        <a:t>Three-year Grant: $446,036</a:t>
                      </a:r>
                    </a:p>
                    <a:p>
                      <a:pPr marL="0" marR="0" indent="0" algn="ctr" defTabSz="914400" rtl="0" eaLnBrk="1" fontAlgn="auto" latinLnBrk="0" hangingPunct="1">
                        <a:lnSpc>
                          <a:spcPct val="115000"/>
                        </a:lnSpc>
                        <a:spcBef>
                          <a:spcPts val="0"/>
                        </a:spcBef>
                        <a:spcAft>
                          <a:spcPts val="0"/>
                        </a:spcAft>
                        <a:buClrTx/>
                        <a:buSzTx/>
                        <a:buFontTx/>
                        <a:buNone/>
                        <a:tabLst/>
                        <a:defRPr/>
                      </a:pPr>
                      <a:r>
                        <a:rPr lang="en-US" dirty="0"/>
                        <a:t>ICOA was 1 of 14 states awarded the nationwide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B363C0E-D167-476F-9601-1401F1A5AF68}"/>
              </a:ext>
            </a:extLst>
          </p:cNvPr>
          <p:cNvSpPr/>
          <p:nvPr/>
        </p:nvSpPr>
        <p:spPr>
          <a:xfrm>
            <a:off x="5625845" y="5460653"/>
            <a:ext cx="3550643" cy="113250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Area Agency on Aging 3 (Southwest Idaho): 1-208-898-7060</a:t>
            </a:r>
          </a:p>
          <a:p>
            <a:r>
              <a:rPr lang="en-US" sz="1600" dirty="0"/>
              <a:t>- State oversight: </a:t>
            </a:r>
            <a:r>
              <a:rPr lang="en-US" sz="1600" dirty="0">
                <a:hlinkClick r:id="rId3"/>
              </a:rPr>
              <a:t>Deedra.hunt@aging.Idaho.gov</a:t>
            </a:r>
            <a:r>
              <a:rPr lang="en-US" sz="1600" dirty="0"/>
              <a:t> </a:t>
            </a:r>
          </a:p>
        </p:txBody>
      </p:sp>
      <p:grpSp>
        <p:nvGrpSpPr>
          <p:cNvPr id="9" name="Group 8">
            <a:extLst>
              <a:ext uri="{FF2B5EF4-FFF2-40B4-BE49-F238E27FC236}">
                <a16:creationId xmlns:a16="http://schemas.microsoft.com/office/drawing/2014/main" id="{8372CD42-5D30-4E5C-9561-F1B9D5DA3EA2}"/>
              </a:ext>
            </a:extLst>
          </p:cNvPr>
          <p:cNvGrpSpPr/>
          <p:nvPr/>
        </p:nvGrpSpPr>
        <p:grpSpPr>
          <a:xfrm>
            <a:off x="313430" y="264842"/>
            <a:ext cx="1133342" cy="1107584"/>
            <a:chOff x="687740" y="4792336"/>
            <a:chExt cx="1133341" cy="1107584"/>
          </a:xfrm>
        </p:grpSpPr>
        <p:sp>
          <p:nvSpPr>
            <p:cNvPr id="10" name="Oval 9">
              <a:extLst>
                <a:ext uri="{FF2B5EF4-FFF2-40B4-BE49-F238E27FC236}">
                  <a16:creationId xmlns:a16="http://schemas.microsoft.com/office/drawing/2014/main" id="{0F295885-D226-4C6A-9B9B-BA7A9D7FEC35}"/>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F6B5FF4-4F54-41A9-8638-19586D0502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9701" y="4975859"/>
              <a:ext cx="731520" cy="731520"/>
            </a:xfrm>
            <a:prstGeom prst="rect">
              <a:avLst/>
            </a:prstGeom>
          </p:spPr>
        </p:pic>
      </p:grpSp>
      <p:sp>
        <p:nvSpPr>
          <p:cNvPr id="12" name="Title 1">
            <a:extLst>
              <a:ext uri="{FF2B5EF4-FFF2-40B4-BE49-F238E27FC236}">
                <a16:creationId xmlns:a16="http://schemas.microsoft.com/office/drawing/2014/main" id="{50AC1FC2-8983-412C-88DA-72E287E401F6}"/>
              </a:ext>
            </a:extLst>
          </p:cNvPr>
          <p:cNvSpPr txBox="1">
            <a:spLocks/>
          </p:cNvSpPr>
          <p:nvPr/>
        </p:nvSpPr>
        <p:spPr>
          <a:xfrm>
            <a:off x="5902838" y="1466352"/>
            <a:ext cx="2842631" cy="7679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dirty="0">
                <a:solidFill>
                  <a:schemeClr val="accent5">
                    <a:lumMod val="20000"/>
                    <a:lumOff val="80000"/>
                  </a:schemeClr>
                </a:solidFill>
              </a:rPr>
              <a:t>Helping Vulnerable Adults Stay Safe</a:t>
            </a:r>
          </a:p>
        </p:txBody>
      </p:sp>
      <p:sp>
        <p:nvSpPr>
          <p:cNvPr id="13" name="Rectangle 12">
            <a:extLst>
              <a:ext uri="{FF2B5EF4-FFF2-40B4-BE49-F238E27FC236}">
                <a16:creationId xmlns:a16="http://schemas.microsoft.com/office/drawing/2014/main" id="{A093EAE6-FFCF-4C25-A76B-C35AE7662FD6}"/>
              </a:ext>
            </a:extLst>
          </p:cNvPr>
          <p:cNvSpPr/>
          <p:nvPr/>
        </p:nvSpPr>
        <p:spPr>
          <a:xfrm>
            <a:off x="9422659" y="3001682"/>
            <a:ext cx="2632186" cy="3321344"/>
          </a:xfrm>
          <a:prstGeom prst="rect">
            <a:avLst/>
          </a:prstGeom>
          <a:solidFill>
            <a:schemeClr val="accent5">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solidFill>
                  <a:schemeClr val="tx1"/>
                </a:solidFill>
              </a:rPr>
              <a:t>3,997 Reports on Abuse, Neglect and Exploitation</a:t>
            </a:r>
          </a:p>
          <a:p>
            <a:r>
              <a:rPr lang="en-US" dirty="0">
                <a:solidFill>
                  <a:schemeClr val="bg1"/>
                </a:solidFill>
              </a:rPr>
              <a:t>Investigated 2,301 Maltreatment Allegations</a:t>
            </a:r>
          </a:p>
          <a:p>
            <a:pPr marL="285750" indent="-285750">
              <a:buFont typeface="Wingdings" panose="05000000000000000000" pitchFamily="2" charset="2"/>
              <a:buChar char="v"/>
            </a:pPr>
            <a:r>
              <a:rPr lang="en-US" dirty="0"/>
              <a:t>740 – Abuse</a:t>
            </a:r>
          </a:p>
          <a:p>
            <a:pPr marL="742950" lvl="1" indent="-285750">
              <a:buFont typeface="Wingdings" panose="05000000000000000000" pitchFamily="2" charset="2"/>
              <a:buChar char="v"/>
            </a:pPr>
            <a:r>
              <a:rPr lang="en-US" sz="1600" dirty="0"/>
              <a:t>Substantiated: 86</a:t>
            </a:r>
          </a:p>
          <a:p>
            <a:pPr marL="285750" indent="-285750">
              <a:buFont typeface="Wingdings" panose="05000000000000000000" pitchFamily="2" charset="2"/>
              <a:buChar char="v"/>
            </a:pPr>
            <a:r>
              <a:rPr lang="en-US" dirty="0"/>
              <a:t>585 – Neglect</a:t>
            </a:r>
          </a:p>
          <a:p>
            <a:pPr marL="742950" lvl="1" indent="-285750">
              <a:buFont typeface="Wingdings" panose="05000000000000000000" pitchFamily="2" charset="2"/>
              <a:buChar char="v"/>
            </a:pPr>
            <a:r>
              <a:rPr lang="en-US" sz="1600" dirty="0"/>
              <a:t>Substantiated: 49</a:t>
            </a:r>
          </a:p>
          <a:p>
            <a:pPr marL="285750" indent="-285750">
              <a:buFont typeface="Wingdings" panose="05000000000000000000" pitchFamily="2" charset="2"/>
              <a:buChar char="v"/>
            </a:pPr>
            <a:r>
              <a:rPr lang="en-US" dirty="0"/>
              <a:t>520 – Exploitation</a:t>
            </a:r>
          </a:p>
          <a:p>
            <a:pPr marL="742950" lvl="1" indent="-285750">
              <a:buFont typeface="Wingdings" panose="05000000000000000000" pitchFamily="2" charset="2"/>
              <a:buChar char="v"/>
            </a:pPr>
            <a:r>
              <a:rPr lang="en-US" sz="1600" dirty="0"/>
              <a:t>Substantiated: 43</a:t>
            </a:r>
          </a:p>
          <a:p>
            <a:pPr marL="285750" indent="-285750">
              <a:buFont typeface="Wingdings" panose="05000000000000000000" pitchFamily="2" charset="2"/>
              <a:buChar char="v"/>
            </a:pPr>
            <a:r>
              <a:rPr lang="en-US" dirty="0"/>
              <a:t>456 – Self-neglect</a:t>
            </a:r>
          </a:p>
          <a:p>
            <a:pPr marL="742950" lvl="1" indent="-285750">
              <a:buFont typeface="Wingdings" panose="05000000000000000000" pitchFamily="2" charset="2"/>
              <a:buChar char="v"/>
            </a:pPr>
            <a:r>
              <a:rPr lang="en-US" sz="1600" dirty="0"/>
              <a:t>Substantiated: 45       </a:t>
            </a:r>
          </a:p>
        </p:txBody>
      </p:sp>
      <p:sp>
        <p:nvSpPr>
          <p:cNvPr id="14" name="Rectangle 13">
            <a:extLst>
              <a:ext uri="{FF2B5EF4-FFF2-40B4-BE49-F238E27FC236}">
                <a16:creationId xmlns:a16="http://schemas.microsoft.com/office/drawing/2014/main" id="{4E6ADD28-81A9-43FD-8D40-A82BDA11770D}"/>
              </a:ext>
            </a:extLst>
          </p:cNvPr>
          <p:cNvSpPr/>
          <p:nvPr/>
        </p:nvSpPr>
        <p:spPr>
          <a:xfrm>
            <a:off x="9311149" y="2445148"/>
            <a:ext cx="2831691" cy="556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graphicFrame>
        <p:nvGraphicFramePr>
          <p:cNvPr id="3" name="Table 2">
            <a:extLst>
              <a:ext uri="{FF2B5EF4-FFF2-40B4-BE49-F238E27FC236}">
                <a16:creationId xmlns:a16="http://schemas.microsoft.com/office/drawing/2014/main" id="{E58E98A0-36FD-493A-89E3-6A1C39F9DE63}"/>
              </a:ext>
            </a:extLst>
          </p:cNvPr>
          <p:cNvGraphicFramePr>
            <a:graphicFrameLocks noGrp="1"/>
          </p:cNvGraphicFramePr>
          <p:nvPr>
            <p:extLst>
              <p:ext uri="{D42A27DB-BD31-4B8C-83A1-F6EECF244321}">
                <p14:modId xmlns:p14="http://schemas.microsoft.com/office/powerpoint/2010/main" val="1154173396"/>
              </p:ext>
            </p:extLst>
          </p:nvPr>
        </p:nvGraphicFramePr>
        <p:xfrm>
          <a:off x="419563" y="4037742"/>
          <a:ext cx="5045610" cy="2565248"/>
        </p:xfrm>
        <a:graphic>
          <a:graphicData uri="http://schemas.openxmlformats.org/drawingml/2006/table">
            <a:tbl>
              <a:tblPr firstRow="1" bandRow="1">
                <a:tableStyleId>{5C22544A-7EE6-4342-B048-85BDC9FD1C3A}</a:tableStyleId>
              </a:tblPr>
              <a:tblGrid>
                <a:gridCol w="2403967">
                  <a:extLst>
                    <a:ext uri="{9D8B030D-6E8A-4147-A177-3AD203B41FA5}">
                      <a16:colId xmlns:a16="http://schemas.microsoft.com/office/drawing/2014/main" val="1640911299"/>
                    </a:ext>
                  </a:extLst>
                </a:gridCol>
                <a:gridCol w="2641643">
                  <a:extLst>
                    <a:ext uri="{9D8B030D-6E8A-4147-A177-3AD203B41FA5}">
                      <a16:colId xmlns:a16="http://schemas.microsoft.com/office/drawing/2014/main" val="1064416848"/>
                    </a:ext>
                  </a:extLst>
                </a:gridCol>
              </a:tblGrid>
              <a:tr h="32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1. Protective Order/Action</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rPr>
                        <a:t>9. Social Support Activities</a:t>
                      </a:r>
                    </a:p>
                  </a:txBody>
                  <a:tcPr>
                    <a:solidFill>
                      <a:schemeClr val="accent1">
                        <a:lumMod val="60000"/>
                        <a:lumOff val="40000"/>
                      </a:schemeClr>
                    </a:solidFill>
                  </a:tcPr>
                </a:tc>
                <a:extLst>
                  <a:ext uri="{0D108BD9-81ED-4DB2-BD59-A6C34878D82A}">
                    <a16:rowId xmlns:a16="http://schemas.microsoft.com/office/drawing/2014/main" val="3204317877"/>
                  </a:ext>
                </a:extLst>
              </a:tr>
              <a:tr h="320656">
                <a:tc>
                  <a:txBody>
                    <a:bodyPr/>
                    <a:lstStyle/>
                    <a:p>
                      <a:r>
                        <a:rPr lang="en-US" sz="1200" dirty="0"/>
                        <a:t>2. Alternative Housing</a:t>
                      </a:r>
                    </a:p>
                  </a:txBody>
                  <a:tcPr/>
                </a:tc>
                <a:tc>
                  <a:txBody>
                    <a:bodyPr/>
                    <a:lstStyle/>
                    <a:p>
                      <a:r>
                        <a:rPr lang="en-US" sz="1200" dirty="0"/>
                        <a:t>10. Accessing Caregiver Resources</a:t>
                      </a:r>
                    </a:p>
                  </a:txBody>
                  <a:tcPr/>
                </a:tc>
                <a:extLst>
                  <a:ext uri="{0D108BD9-81ED-4DB2-BD59-A6C34878D82A}">
                    <a16:rowId xmlns:a16="http://schemas.microsoft.com/office/drawing/2014/main" val="4094957987"/>
                  </a:ext>
                </a:extLst>
              </a:tr>
              <a:tr h="320656">
                <a:tc>
                  <a:txBody>
                    <a:bodyPr/>
                    <a:lstStyle/>
                    <a:p>
                      <a:r>
                        <a:rPr lang="en-US" sz="1200" dirty="0"/>
                        <a:t>3. Medical Care</a:t>
                      </a:r>
                    </a:p>
                  </a:txBody>
                  <a:tcPr>
                    <a:solidFill>
                      <a:schemeClr val="accent1">
                        <a:lumMod val="60000"/>
                        <a:lumOff val="40000"/>
                      </a:schemeClr>
                    </a:solidFill>
                  </a:tcPr>
                </a:tc>
                <a:tc>
                  <a:txBody>
                    <a:bodyPr/>
                    <a:lstStyle/>
                    <a:p>
                      <a:r>
                        <a:rPr lang="en-US" sz="1200" dirty="0"/>
                        <a:t>11. Secure Financials</a:t>
                      </a:r>
                    </a:p>
                  </a:txBody>
                  <a:tcPr>
                    <a:solidFill>
                      <a:schemeClr val="accent1">
                        <a:lumMod val="60000"/>
                        <a:lumOff val="40000"/>
                      </a:schemeClr>
                    </a:solidFill>
                  </a:tcPr>
                </a:tc>
                <a:extLst>
                  <a:ext uri="{0D108BD9-81ED-4DB2-BD59-A6C34878D82A}">
                    <a16:rowId xmlns:a16="http://schemas.microsoft.com/office/drawing/2014/main" val="2292941795"/>
                  </a:ext>
                </a:extLst>
              </a:tr>
              <a:tr h="320656">
                <a:tc>
                  <a:txBody>
                    <a:bodyPr/>
                    <a:lstStyle/>
                    <a:p>
                      <a:r>
                        <a:rPr lang="en-US" sz="1200" dirty="0"/>
                        <a:t>4. Substitute Decision maker</a:t>
                      </a:r>
                    </a:p>
                  </a:txBody>
                  <a:tcPr/>
                </a:tc>
                <a:tc>
                  <a:txBody>
                    <a:bodyPr/>
                    <a:lstStyle/>
                    <a:p>
                      <a:r>
                        <a:rPr lang="en-US" sz="1200" dirty="0"/>
                        <a:t>12. Accessing Communication Tools</a:t>
                      </a:r>
                    </a:p>
                  </a:txBody>
                  <a:tcPr/>
                </a:tc>
                <a:extLst>
                  <a:ext uri="{0D108BD9-81ED-4DB2-BD59-A6C34878D82A}">
                    <a16:rowId xmlns:a16="http://schemas.microsoft.com/office/drawing/2014/main" val="42306751"/>
                  </a:ext>
                </a:extLst>
              </a:tr>
              <a:tr h="320656">
                <a:tc>
                  <a:txBody>
                    <a:bodyPr/>
                    <a:lstStyle/>
                    <a:p>
                      <a:r>
                        <a:rPr lang="en-US" sz="1200" dirty="0"/>
                        <a:t>5. Guardianship/Conservatorship</a:t>
                      </a:r>
                    </a:p>
                  </a:txBody>
                  <a:tcPr>
                    <a:solidFill>
                      <a:schemeClr val="accent1">
                        <a:lumMod val="60000"/>
                        <a:lumOff val="40000"/>
                      </a:schemeClr>
                    </a:solidFill>
                  </a:tcPr>
                </a:tc>
                <a:tc>
                  <a:txBody>
                    <a:bodyPr/>
                    <a:lstStyle/>
                    <a:p>
                      <a:r>
                        <a:rPr lang="en-US" sz="1200" dirty="0"/>
                        <a:t>13. Accessing Assistive Devices</a:t>
                      </a:r>
                    </a:p>
                  </a:txBody>
                  <a:tcPr>
                    <a:solidFill>
                      <a:schemeClr val="accent1">
                        <a:lumMod val="60000"/>
                        <a:lumOff val="40000"/>
                      </a:schemeClr>
                    </a:solidFill>
                  </a:tcPr>
                </a:tc>
                <a:extLst>
                  <a:ext uri="{0D108BD9-81ED-4DB2-BD59-A6C34878D82A}">
                    <a16:rowId xmlns:a16="http://schemas.microsoft.com/office/drawing/2014/main" val="296273449"/>
                  </a:ext>
                </a:extLst>
              </a:tr>
              <a:tr h="320656">
                <a:tc>
                  <a:txBody>
                    <a:bodyPr/>
                    <a:lstStyle/>
                    <a:p>
                      <a:r>
                        <a:rPr lang="en-US" sz="1200" dirty="0"/>
                        <a:t>6. Safety Planning</a:t>
                      </a:r>
                    </a:p>
                  </a:txBody>
                  <a:tcPr/>
                </a:tc>
                <a:tc>
                  <a:txBody>
                    <a:bodyPr/>
                    <a:lstStyle/>
                    <a:p>
                      <a:r>
                        <a:rPr lang="en-US" sz="1200" dirty="0"/>
                        <a:t>14. Accessing Benefits/Entitlements</a:t>
                      </a:r>
                    </a:p>
                  </a:txBody>
                  <a:tcPr/>
                </a:tc>
                <a:extLst>
                  <a:ext uri="{0D108BD9-81ED-4DB2-BD59-A6C34878D82A}">
                    <a16:rowId xmlns:a16="http://schemas.microsoft.com/office/drawing/2014/main" val="2858287609"/>
                  </a:ext>
                </a:extLst>
              </a:tr>
              <a:tr h="320656">
                <a:tc>
                  <a:txBody>
                    <a:bodyPr/>
                    <a:lstStyle/>
                    <a:p>
                      <a:r>
                        <a:rPr lang="en-US" sz="1200" dirty="0"/>
                        <a:t>7. Education</a:t>
                      </a:r>
                    </a:p>
                  </a:txBody>
                  <a:tcPr>
                    <a:solidFill>
                      <a:schemeClr val="accent1">
                        <a:lumMod val="60000"/>
                        <a:lumOff val="40000"/>
                      </a:schemeClr>
                    </a:solidFill>
                  </a:tcPr>
                </a:tc>
                <a:tc>
                  <a:txBody>
                    <a:bodyPr/>
                    <a:lstStyle/>
                    <a:p>
                      <a:r>
                        <a:rPr lang="en-US" sz="1200" dirty="0"/>
                        <a:t>15. Natural Supports (family, friends)</a:t>
                      </a:r>
                    </a:p>
                  </a:txBody>
                  <a:tcPr>
                    <a:solidFill>
                      <a:schemeClr val="accent1">
                        <a:lumMod val="60000"/>
                        <a:lumOff val="40000"/>
                      </a:schemeClr>
                    </a:solidFill>
                  </a:tcPr>
                </a:tc>
                <a:extLst>
                  <a:ext uri="{0D108BD9-81ED-4DB2-BD59-A6C34878D82A}">
                    <a16:rowId xmlns:a16="http://schemas.microsoft.com/office/drawing/2014/main" val="1566987539"/>
                  </a:ext>
                </a:extLst>
              </a:tr>
              <a:tr h="320656">
                <a:tc>
                  <a:txBody>
                    <a:bodyPr/>
                    <a:lstStyle/>
                    <a:p>
                      <a:r>
                        <a:rPr lang="en-US" sz="1200" dirty="0"/>
                        <a:t>8. Access External Resources</a:t>
                      </a:r>
                    </a:p>
                  </a:txBody>
                  <a:tcPr/>
                </a:tc>
                <a:tc>
                  <a:txBody>
                    <a:bodyPr/>
                    <a:lstStyle/>
                    <a:p>
                      <a:r>
                        <a:rPr lang="en-US" sz="1200" dirty="0"/>
                        <a:t>Etc.</a:t>
                      </a:r>
                    </a:p>
                  </a:txBody>
                  <a:tcPr/>
                </a:tc>
                <a:extLst>
                  <a:ext uri="{0D108BD9-81ED-4DB2-BD59-A6C34878D82A}">
                    <a16:rowId xmlns:a16="http://schemas.microsoft.com/office/drawing/2014/main" val="2067886555"/>
                  </a:ext>
                </a:extLst>
              </a:tr>
            </a:tbl>
          </a:graphicData>
        </a:graphic>
      </p:graphicFrame>
      <p:pic>
        <p:nvPicPr>
          <p:cNvPr id="16" name="Picture 15">
            <a:extLst>
              <a:ext uri="{FF2B5EF4-FFF2-40B4-BE49-F238E27FC236}">
                <a16:creationId xmlns:a16="http://schemas.microsoft.com/office/drawing/2014/main" id="{761F5C41-2A77-4EE8-A3BD-B78DBF59FE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905954" y="385224"/>
            <a:ext cx="3120227" cy="1755128"/>
          </a:xfrm>
          <a:prstGeom prst="rect">
            <a:avLst/>
          </a:prstGeom>
        </p:spPr>
      </p:pic>
      <p:sp>
        <p:nvSpPr>
          <p:cNvPr id="18" name="Rectangle 17">
            <a:extLst>
              <a:ext uri="{FF2B5EF4-FFF2-40B4-BE49-F238E27FC236}">
                <a16:creationId xmlns:a16="http://schemas.microsoft.com/office/drawing/2014/main" id="{0E214573-B7EB-4C52-B5DD-633F40EA373A}"/>
              </a:ext>
            </a:extLst>
          </p:cNvPr>
          <p:cNvSpPr/>
          <p:nvPr/>
        </p:nvSpPr>
        <p:spPr>
          <a:xfrm>
            <a:off x="321728" y="149475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9" name="Rectangle 18">
            <a:extLst>
              <a:ext uri="{FF2B5EF4-FFF2-40B4-BE49-F238E27FC236}">
                <a16:creationId xmlns:a16="http://schemas.microsoft.com/office/drawing/2014/main" id="{F4E09F66-5BEC-4DD3-8061-413CFC4F231B}"/>
              </a:ext>
            </a:extLst>
          </p:cNvPr>
          <p:cNvSpPr/>
          <p:nvPr/>
        </p:nvSpPr>
        <p:spPr>
          <a:xfrm>
            <a:off x="321728" y="248352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0" name="Rectangle 19">
            <a:extLst>
              <a:ext uri="{FF2B5EF4-FFF2-40B4-BE49-F238E27FC236}">
                <a16:creationId xmlns:a16="http://schemas.microsoft.com/office/drawing/2014/main" id="{3AEB6208-A7ED-4FAE-96F2-A623A0FA5BE2}"/>
              </a:ext>
            </a:extLst>
          </p:cNvPr>
          <p:cNvSpPr/>
          <p:nvPr/>
        </p:nvSpPr>
        <p:spPr>
          <a:xfrm>
            <a:off x="5609601"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1" name="Rectangle 20">
            <a:extLst>
              <a:ext uri="{FF2B5EF4-FFF2-40B4-BE49-F238E27FC236}">
                <a16:creationId xmlns:a16="http://schemas.microsoft.com/office/drawing/2014/main" id="{E7A6BA19-C9F9-4558-B334-8413D399D809}"/>
              </a:ext>
            </a:extLst>
          </p:cNvPr>
          <p:cNvSpPr/>
          <p:nvPr/>
        </p:nvSpPr>
        <p:spPr>
          <a:xfrm>
            <a:off x="9368880" y="24823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2" name="Rectangle 21">
            <a:extLst>
              <a:ext uri="{FF2B5EF4-FFF2-40B4-BE49-F238E27FC236}">
                <a16:creationId xmlns:a16="http://schemas.microsoft.com/office/drawing/2014/main" id="{5B1A7AA8-C67B-41CC-89F8-478E188521A8}"/>
              </a:ext>
            </a:extLst>
          </p:cNvPr>
          <p:cNvSpPr/>
          <p:nvPr/>
        </p:nvSpPr>
        <p:spPr>
          <a:xfrm>
            <a:off x="5641030" y="5477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17626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67255-5123-4FF8-B676-CED512D14D93}"/>
              </a:ext>
            </a:extLst>
          </p:cNvPr>
          <p:cNvSpPr/>
          <p:nvPr/>
        </p:nvSpPr>
        <p:spPr>
          <a:xfrm>
            <a:off x="3126657" y="213830"/>
            <a:ext cx="6007511" cy="133135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Targeted Focus: </a:t>
            </a:r>
          </a:p>
          <a:p>
            <a:pPr algn="ctr"/>
            <a:r>
              <a:rPr lang="en-US" sz="3600" dirty="0">
                <a:solidFill>
                  <a:schemeClr val="bg1"/>
                </a:solidFill>
              </a:rPr>
              <a:t>Preventing Institutionalization</a:t>
            </a:r>
          </a:p>
        </p:txBody>
      </p:sp>
      <p:sp>
        <p:nvSpPr>
          <p:cNvPr id="5" name="Rectangle 4">
            <a:extLst>
              <a:ext uri="{FF2B5EF4-FFF2-40B4-BE49-F238E27FC236}">
                <a16:creationId xmlns:a16="http://schemas.microsoft.com/office/drawing/2014/main" id="{071EE7E3-630F-4459-8A6D-062E8395F00E}"/>
              </a:ext>
            </a:extLst>
          </p:cNvPr>
          <p:cNvSpPr/>
          <p:nvPr/>
        </p:nvSpPr>
        <p:spPr>
          <a:xfrm>
            <a:off x="1077131" y="2526577"/>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In-home Services  (Homemaker)</a:t>
            </a:r>
          </a:p>
        </p:txBody>
      </p:sp>
      <p:sp>
        <p:nvSpPr>
          <p:cNvPr id="8" name="Rectangle 7">
            <a:extLst>
              <a:ext uri="{FF2B5EF4-FFF2-40B4-BE49-F238E27FC236}">
                <a16:creationId xmlns:a16="http://schemas.microsoft.com/office/drawing/2014/main" id="{9D2D3DD4-4F73-4A74-ACFF-7A5EE489204D}"/>
              </a:ext>
            </a:extLst>
          </p:cNvPr>
          <p:cNvSpPr/>
          <p:nvPr/>
        </p:nvSpPr>
        <p:spPr>
          <a:xfrm>
            <a:off x="1076645" y="2158558"/>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Home Delivered Meals</a:t>
            </a:r>
          </a:p>
        </p:txBody>
      </p:sp>
      <p:sp>
        <p:nvSpPr>
          <p:cNvPr id="10" name="Rectangle 9">
            <a:extLst>
              <a:ext uri="{FF2B5EF4-FFF2-40B4-BE49-F238E27FC236}">
                <a16:creationId xmlns:a16="http://schemas.microsoft.com/office/drawing/2014/main" id="{969DAB06-8BC4-4187-97C4-C0AC536184D8}"/>
              </a:ext>
            </a:extLst>
          </p:cNvPr>
          <p:cNvSpPr/>
          <p:nvPr/>
        </p:nvSpPr>
        <p:spPr>
          <a:xfrm>
            <a:off x="1076647" y="2889302"/>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 Training and Support Groups</a:t>
            </a:r>
          </a:p>
        </p:txBody>
      </p:sp>
      <p:sp>
        <p:nvSpPr>
          <p:cNvPr id="12" name="Rectangle 11">
            <a:extLst>
              <a:ext uri="{FF2B5EF4-FFF2-40B4-BE49-F238E27FC236}">
                <a16:creationId xmlns:a16="http://schemas.microsoft.com/office/drawing/2014/main" id="{2B82831E-0075-43E6-BAEE-C5810ED009A8}"/>
              </a:ext>
            </a:extLst>
          </p:cNvPr>
          <p:cNvSpPr/>
          <p:nvPr/>
        </p:nvSpPr>
        <p:spPr>
          <a:xfrm>
            <a:off x="6137715" y="1708195"/>
            <a:ext cx="5065853" cy="381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3" name="Rectangle 12">
            <a:extLst>
              <a:ext uri="{FF2B5EF4-FFF2-40B4-BE49-F238E27FC236}">
                <a16:creationId xmlns:a16="http://schemas.microsoft.com/office/drawing/2014/main" id="{6D9927FC-0ED1-4652-ABEC-392612B6A6C1}"/>
              </a:ext>
            </a:extLst>
          </p:cNvPr>
          <p:cNvSpPr/>
          <p:nvPr/>
        </p:nvSpPr>
        <p:spPr>
          <a:xfrm>
            <a:off x="968054" y="1698035"/>
            <a:ext cx="4978084" cy="4158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14" name="Rectangle 13">
            <a:extLst>
              <a:ext uri="{FF2B5EF4-FFF2-40B4-BE49-F238E27FC236}">
                <a16:creationId xmlns:a16="http://schemas.microsoft.com/office/drawing/2014/main" id="{48261AF1-7D6C-4BBC-81BC-A143BE2AE338}"/>
              </a:ext>
            </a:extLst>
          </p:cNvPr>
          <p:cNvSpPr/>
          <p:nvPr/>
        </p:nvSpPr>
        <p:spPr>
          <a:xfrm>
            <a:off x="6271609" y="3108302"/>
            <a:ext cx="4785351"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Lifespan Respite</a:t>
            </a:r>
          </a:p>
        </p:txBody>
      </p:sp>
      <p:sp>
        <p:nvSpPr>
          <p:cNvPr id="15" name="Rectangle 14">
            <a:extLst>
              <a:ext uri="{FF2B5EF4-FFF2-40B4-BE49-F238E27FC236}">
                <a16:creationId xmlns:a16="http://schemas.microsoft.com/office/drawing/2014/main" id="{2FA22D03-61AE-47F9-A392-5D75794232F3}"/>
              </a:ext>
            </a:extLst>
          </p:cNvPr>
          <p:cNvSpPr/>
          <p:nvPr/>
        </p:nvSpPr>
        <p:spPr>
          <a:xfrm>
            <a:off x="6271610" y="2176027"/>
            <a:ext cx="4785351" cy="31890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Community Service Employment Program</a:t>
            </a:r>
          </a:p>
        </p:txBody>
      </p:sp>
      <p:sp>
        <p:nvSpPr>
          <p:cNvPr id="16" name="Rectangle 15">
            <a:extLst>
              <a:ext uri="{FF2B5EF4-FFF2-40B4-BE49-F238E27FC236}">
                <a16:creationId xmlns:a16="http://schemas.microsoft.com/office/drawing/2014/main" id="{CF853EC7-1462-4B18-87C6-100986E5269B}"/>
              </a:ext>
            </a:extLst>
          </p:cNvPr>
          <p:cNvSpPr/>
          <p:nvPr/>
        </p:nvSpPr>
        <p:spPr>
          <a:xfrm>
            <a:off x="6271611" y="3471802"/>
            <a:ext cx="4785350"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Commodity Supplemental Food Program</a:t>
            </a:r>
          </a:p>
        </p:txBody>
      </p:sp>
      <p:sp>
        <p:nvSpPr>
          <p:cNvPr id="17" name="Rectangle 16">
            <a:extLst>
              <a:ext uri="{FF2B5EF4-FFF2-40B4-BE49-F238E27FC236}">
                <a16:creationId xmlns:a16="http://schemas.microsoft.com/office/drawing/2014/main" id="{AD2008CB-BFE6-466A-9AA9-F69EF12A504B}"/>
              </a:ext>
            </a:extLst>
          </p:cNvPr>
          <p:cNvSpPr/>
          <p:nvPr/>
        </p:nvSpPr>
        <p:spPr>
          <a:xfrm>
            <a:off x="6253138" y="3833601"/>
            <a:ext cx="4801933"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Medicare Improvements for Patients and Providers ACT</a:t>
            </a:r>
          </a:p>
        </p:txBody>
      </p:sp>
      <p:sp>
        <p:nvSpPr>
          <p:cNvPr id="18" name="Rectangle 17">
            <a:extLst>
              <a:ext uri="{FF2B5EF4-FFF2-40B4-BE49-F238E27FC236}">
                <a16:creationId xmlns:a16="http://schemas.microsoft.com/office/drawing/2014/main" id="{3391E1E2-03DA-4B4A-9DBB-D883CB8EED19}"/>
              </a:ext>
            </a:extLst>
          </p:cNvPr>
          <p:cNvSpPr/>
          <p:nvPr/>
        </p:nvSpPr>
        <p:spPr>
          <a:xfrm>
            <a:off x="6269719" y="2534721"/>
            <a:ext cx="4785352" cy="5332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Home Delivered Meals</a:t>
            </a:r>
          </a:p>
        </p:txBody>
      </p:sp>
      <p:sp>
        <p:nvSpPr>
          <p:cNvPr id="19" name="Rectangle 18">
            <a:extLst>
              <a:ext uri="{FF2B5EF4-FFF2-40B4-BE49-F238E27FC236}">
                <a16:creationId xmlns:a16="http://schemas.microsoft.com/office/drawing/2014/main" id="{A3B4FF98-2451-4FC3-BBC3-5EC427DC869E}"/>
              </a:ext>
            </a:extLst>
          </p:cNvPr>
          <p:cNvSpPr/>
          <p:nvPr/>
        </p:nvSpPr>
        <p:spPr>
          <a:xfrm>
            <a:off x="1076644" y="3253949"/>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Caregiver-Respite</a:t>
            </a:r>
          </a:p>
        </p:txBody>
      </p:sp>
      <p:sp>
        <p:nvSpPr>
          <p:cNvPr id="20" name="Rectangle 19">
            <a:extLst>
              <a:ext uri="{FF2B5EF4-FFF2-40B4-BE49-F238E27FC236}">
                <a16:creationId xmlns:a16="http://schemas.microsoft.com/office/drawing/2014/main" id="{D412FAEE-02FA-4494-8473-ADB55AA5B7C7}"/>
              </a:ext>
            </a:extLst>
          </p:cNvPr>
          <p:cNvSpPr/>
          <p:nvPr/>
        </p:nvSpPr>
        <p:spPr>
          <a:xfrm>
            <a:off x="1066996" y="3626270"/>
            <a:ext cx="4785349" cy="327636"/>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Transportation</a:t>
            </a:r>
          </a:p>
        </p:txBody>
      </p:sp>
      <p:sp>
        <p:nvSpPr>
          <p:cNvPr id="21" name="Rectangle 20">
            <a:extLst>
              <a:ext uri="{FF2B5EF4-FFF2-40B4-BE49-F238E27FC236}">
                <a16:creationId xmlns:a16="http://schemas.microsoft.com/office/drawing/2014/main" id="{CAEBCF79-A581-4E6A-9A4A-9C23B20B549A}"/>
              </a:ext>
            </a:extLst>
          </p:cNvPr>
          <p:cNvSpPr/>
          <p:nvPr/>
        </p:nvSpPr>
        <p:spPr>
          <a:xfrm>
            <a:off x="2202425" y="4597654"/>
            <a:ext cx="8546399" cy="19707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400" dirty="0">
                <a:solidFill>
                  <a:schemeClr val="bg1"/>
                </a:solidFill>
              </a:rPr>
              <a:t>- Assistance with independent living needs:</a:t>
            </a:r>
          </a:p>
          <a:p>
            <a:pPr lvl="2"/>
            <a:r>
              <a:rPr lang="en-US" sz="2400" dirty="0">
                <a:solidFill>
                  <a:schemeClr val="tx1"/>
                </a:solidFill>
              </a:rPr>
              <a:t>Caregiving, home delivered meals, transportation, housework, medication management, employment training and referrals for low income Medicare benefits </a:t>
            </a:r>
          </a:p>
        </p:txBody>
      </p:sp>
      <p:grpSp>
        <p:nvGrpSpPr>
          <p:cNvPr id="22" name="Group 21">
            <a:extLst>
              <a:ext uri="{FF2B5EF4-FFF2-40B4-BE49-F238E27FC236}">
                <a16:creationId xmlns:a16="http://schemas.microsoft.com/office/drawing/2014/main" id="{0033D0AE-A83A-4EA4-AB55-C8B421DFAC96}"/>
              </a:ext>
            </a:extLst>
          </p:cNvPr>
          <p:cNvGrpSpPr/>
          <p:nvPr/>
        </p:nvGrpSpPr>
        <p:grpSpPr>
          <a:xfrm>
            <a:off x="401383" y="4878592"/>
            <a:ext cx="1133342" cy="1107584"/>
            <a:chOff x="1339403" y="1983346"/>
            <a:chExt cx="1133341" cy="1107584"/>
          </a:xfrm>
        </p:grpSpPr>
        <p:sp>
          <p:nvSpPr>
            <p:cNvPr id="23" name="Oval 22">
              <a:extLst>
                <a:ext uri="{FF2B5EF4-FFF2-40B4-BE49-F238E27FC236}">
                  <a16:creationId xmlns:a16="http://schemas.microsoft.com/office/drawing/2014/main" id="{B0C0A2BA-6FC0-4BA7-A9BC-05C84B30CC20}"/>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05FC8723-E171-4E04-B753-2DF9B4712E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772410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33" y="253750"/>
            <a:ext cx="9316065" cy="1325562"/>
          </a:xfrm>
        </p:spPr>
        <p:txBody>
          <a:bodyPr>
            <a:normAutofit/>
          </a:bodyPr>
          <a:lstStyle/>
          <a:p>
            <a:r>
              <a:rPr lang="en-US" dirty="0"/>
              <a:t>Local Home Delivered Meal Service</a:t>
            </a:r>
            <a:br>
              <a:rPr lang="en-US" dirty="0"/>
            </a:br>
            <a:r>
              <a:rPr lang="en-US" sz="3600" dirty="0">
                <a:solidFill>
                  <a:schemeClr val="accent1">
                    <a:lumMod val="20000"/>
                    <a:lumOff val="80000"/>
                  </a:schemeClr>
                </a:solidFill>
              </a:rPr>
              <a:t>Helping Seniors Stay in their Homes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4829776"/>
              </p:ext>
            </p:extLst>
          </p:nvPr>
        </p:nvGraphicFramePr>
        <p:xfrm>
          <a:off x="205642" y="3780472"/>
          <a:ext cx="8161836" cy="2900768"/>
        </p:xfrm>
        <a:graphic>
          <a:graphicData uri="http://schemas.openxmlformats.org/drawingml/2006/table">
            <a:tbl>
              <a:tblPr firstRow="1" firstCol="1" bandRow="1"/>
              <a:tblGrid>
                <a:gridCol w="4169713">
                  <a:extLst>
                    <a:ext uri="{9D8B030D-6E8A-4147-A177-3AD203B41FA5}">
                      <a16:colId xmlns:a16="http://schemas.microsoft.com/office/drawing/2014/main" val="20000"/>
                    </a:ext>
                  </a:extLst>
                </a:gridCol>
                <a:gridCol w="3992123">
                  <a:extLst>
                    <a:ext uri="{9D8B030D-6E8A-4147-A177-3AD203B41FA5}">
                      <a16:colId xmlns:a16="http://schemas.microsoft.com/office/drawing/2014/main" val="20001"/>
                    </a:ext>
                  </a:extLst>
                </a:gridCol>
              </a:tblGrid>
              <a:tr h="31989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0873">
                <a:tc>
                  <a:txBody>
                    <a:bodyPr/>
                    <a:lstStyle/>
                    <a:p>
                      <a:pPr marL="0" marR="0">
                        <a:lnSpc>
                          <a:spcPct val="115000"/>
                        </a:lnSpc>
                        <a:spcBef>
                          <a:spcPts val="0"/>
                        </a:spcBef>
                        <a:spcAft>
                          <a:spcPts val="0"/>
                        </a:spcAft>
                      </a:pPr>
                      <a:r>
                        <a:rPr lang="en-US" sz="1800" dirty="0">
                          <a:effectLst/>
                          <a:latin typeface="Calibri"/>
                          <a:ea typeface="Calibri"/>
                          <a:cs typeface="Times New Roman"/>
                        </a:rPr>
                        <a:t>Provide</a:t>
                      </a:r>
                      <a:r>
                        <a:rPr lang="en-US" sz="1800" baseline="0" dirty="0">
                          <a:effectLst/>
                          <a:latin typeface="Calibri"/>
                          <a:ea typeface="Calibri"/>
                          <a:cs typeface="Times New Roman"/>
                        </a:rPr>
                        <a:t> a home delivered meal 5 or more days a week: may consist of hot, cold, frozen, dried, canned, fresh or supplemental foods.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North Idaho: AAA 1</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10 Home Delivered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$360,687</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587 Clients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401 were 75+/68.3%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469 had 2 or more ADLs/79.9%</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77,572 Meals Served</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 Reimbursement Rate: $4.30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70682617"/>
              </p:ext>
            </p:extLst>
          </p:nvPr>
        </p:nvGraphicFramePr>
        <p:xfrm>
          <a:off x="256668" y="1579311"/>
          <a:ext cx="4777448" cy="2064991"/>
        </p:xfrm>
        <a:graphic>
          <a:graphicData uri="http://schemas.openxmlformats.org/drawingml/2006/table">
            <a:tbl>
              <a:tblPr firstRow="1" firstCol="1" bandRow="1"/>
              <a:tblGrid>
                <a:gridCol w="4777448">
                  <a:extLst>
                    <a:ext uri="{9D8B030D-6E8A-4147-A177-3AD203B41FA5}">
                      <a16:colId xmlns:a16="http://schemas.microsoft.com/office/drawing/2014/main" val="20000"/>
                    </a:ext>
                  </a:extLst>
                </a:gridCol>
              </a:tblGrid>
              <a:tr h="43019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34793">
                <a:tc>
                  <a:txBody>
                    <a:bodyPr/>
                    <a:lstStyle/>
                    <a:p>
                      <a:pPr marL="0" marR="0" indent="0" algn="l">
                        <a:lnSpc>
                          <a:spcPct val="115000"/>
                        </a:lnSpc>
                        <a:spcBef>
                          <a:spcPts val="0"/>
                        </a:spcBef>
                        <a:spcAft>
                          <a:spcPts val="0"/>
                        </a:spcAft>
                        <a:buFontTx/>
                        <a:buNone/>
                      </a:pPr>
                      <a:r>
                        <a:rPr lang="en-US" sz="1800" dirty="0">
                          <a:solidFill>
                            <a:schemeClr val="tx1"/>
                          </a:solidFill>
                          <a:effectLst/>
                          <a:latin typeface="+mn-lt"/>
                          <a:ea typeface="Calibri"/>
                          <a:cs typeface="Times New Roman"/>
                        </a:rPr>
                        <a:t>Assessment Required</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Senior 60 years and older</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Homebound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Frail </a:t>
                      </a:r>
                    </a:p>
                    <a:p>
                      <a:pPr marL="285750" marR="0" indent="-285750" algn="l">
                        <a:lnSpc>
                          <a:spcPct val="115000"/>
                        </a:lnSpc>
                        <a:spcBef>
                          <a:spcPts val="0"/>
                        </a:spcBef>
                        <a:spcAft>
                          <a:spcPts val="0"/>
                        </a:spcAft>
                        <a:buFontTx/>
                        <a:buChar char="-"/>
                      </a:pPr>
                      <a:r>
                        <a:rPr lang="en-US" sz="1800" dirty="0">
                          <a:solidFill>
                            <a:schemeClr val="tx1"/>
                          </a:solidFill>
                          <a:effectLst/>
                          <a:latin typeface="+mn-lt"/>
                          <a:ea typeface="Calibri"/>
                          <a:cs typeface="Times New Roman"/>
                        </a:rPr>
                        <a:t>Unable to safely prepare a 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8367478" y="934611"/>
            <a:ext cx="3704304" cy="1968325"/>
          </a:xfrm>
          <a:prstGeom prst="rect">
            <a:avLst/>
          </a:prstGeom>
          <a:solidFill>
            <a:schemeClr val="tx2"/>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solidFill>
                  <a:schemeClr val="tx1"/>
                </a:solidFill>
              </a:rPr>
              <a:t>94 Meal Sites</a:t>
            </a:r>
          </a:p>
          <a:p>
            <a:pPr marL="285750" indent="-285750">
              <a:buFontTx/>
              <a:buChar char="-"/>
            </a:pPr>
            <a:r>
              <a:rPr lang="en-US" dirty="0">
                <a:solidFill>
                  <a:schemeClr val="tx1"/>
                </a:solidFill>
              </a:rPr>
              <a:t>Expenditures: $2,341,255</a:t>
            </a:r>
          </a:p>
          <a:p>
            <a:pPr marL="285750" indent="-285750">
              <a:buFontTx/>
              <a:buChar char="-"/>
            </a:pPr>
            <a:r>
              <a:rPr lang="en-US" dirty="0">
                <a:solidFill>
                  <a:schemeClr val="tx1"/>
                </a:solidFill>
              </a:rPr>
              <a:t>4,213 Clients</a:t>
            </a:r>
          </a:p>
          <a:p>
            <a:pPr marL="285750" indent="-285750">
              <a:buFontTx/>
              <a:buChar char="-"/>
            </a:pPr>
            <a:r>
              <a:rPr lang="en-US" dirty="0">
                <a:solidFill>
                  <a:schemeClr val="tx1"/>
                </a:solidFill>
              </a:rPr>
              <a:t>2,845 were 75+/67.5%</a:t>
            </a:r>
          </a:p>
          <a:p>
            <a:pPr marL="285750" indent="-285750">
              <a:buFontTx/>
              <a:buChar char="-"/>
            </a:pPr>
            <a:r>
              <a:rPr lang="en-US" dirty="0">
                <a:solidFill>
                  <a:schemeClr val="tx1"/>
                </a:solidFill>
              </a:rPr>
              <a:t>2,899 had 2 or more ADLs/68.8%</a:t>
            </a:r>
          </a:p>
          <a:p>
            <a:pPr marL="285750" indent="-285750">
              <a:buFontTx/>
              <a:buChar char="-"/>
            </a:pPr>
            <a:r>
              <a:rPr lang="en-US" dirty="0">
                <a:solidFill>
                  <a:schemeClr val="tx1"/>
                </a:solidFill>
              </a:rPr>
              <a:t>583,520 meals served</a:t>
            </a:r>
          </a:p>
          <a:p>
            <a:r>
              <a:rPr lang="en-US" dirty="0">
                <a:solidFill>
                  <a:schemeClr val="tx1"/>
                </a:solidFill>
              </a:rPr>
              <a:t>Average Reimbursement Rate: $3.77</a:t>
            </a:r>
          </a:p>
        </p:txBody>
      </p:sp>
      <p:grpSp>
        <p:nvGrpSpPr>
          <p:cNvPr id="9" name="Group 8">
            <a:extLst>
              <a:ext uri="{FF2B5EF4-FFF2-40B4-BE49-F238E27FC236}">
                <a16:creationId xmlns:a16="http://schemas.microsoft.com/office/drawing/2014/main" id="{47A15005-1ADF-4D28-AF31-263E851D304F}"/>
              </a:ext>
            </a:extLst>
          </p:cNvPr>
          <p:cNvGrpSpPr/>
          <p:nvPr/>
        </p:nvGrpSpPr>
        <p:grpSpPr>
          <a:xfrm>
            <a:off x="3153218" y="4867621"/>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4" name="Picture 13">
            <a:extLst>
              <a:ext uri="{FF2B5EF4-FFF2-40B4-BE49-F238E27FC236}">
                <a16:creationId xmlns:a16="http://schemas.microsoft.com/office/drawing/2014/main" id="{BB984484-6B87-48D7-9003-A75E9DD09B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96709" y="1643422"/>
            <a:ext cx="2608176" cy="1745303"/>
          </a:xfrm>
          <a:prstGeom prst="rect">
            <a:avLst/>
          </a:prstGeom>
        </p:spPr>
      </p:pic>
      <p:graphicFrame>
        <p:nvGraphicFramePr>
          <p:cNvPr id="13" name="Table 12">
            <a:extLst>
              <a:ext uri="{FF2B5EF4-FFF2-40B4-BE49-F238E27FC236}">
                <a16:creationId xmlns:a16="http://schemas.microsoft.com/office/drawing/2014/main" id="{F09BEBB0-19AC-4091-B8FD-103B42EBB746}"/>
              </a:ext>
            </a:extLst>
          </p:cNvPr>
          <p:cNvGraphicFramePr>
            <a:graphicFrameLocks noGrp="1"/>
          </p:cNvGraphicFramePr>
          <p:nvPr>
            <p:extLst>
              <p:ext uri="{D42A27DB-BD31-4B8C-83A1-F6EECF244321}">
                <p14:modId xmlns:p14="http://schemas.microsoft.com/office/powerpoint/2010/main" val="4112399628"/>
              </p:ext>
            </p:extLst>
          </p:nvPr>
        </p:nvGraphicFramePr>
        <p:xfrm>
          <a:off x="8547368" y="3062950"/>
          <a:ext cx="3333137" cy="3688080"/>
        </p:xfrm>
        <a:graphic>
          <a:graphicData uri="http://schemas.openxmlformats.org/drawingml/2006/table">
            <a:tbl>
              <a:tblPr firstRow="1" bandRow="1">
                <a:tableStyleId>{5C22544A-7EE6-4342-B048-85BDC9FD1C3A}</a:tableStyleId>
              </a:tblPr>
              <a:tblGrid>
                <a:gridCol w="1661652">
                  <a:extLst>
                    <a:ext uri="{9D8B030D-6E8A-4147-A177-3AD203B41FA5}">
                      <a16:colId xmlns:a16="http://schemas.microsoft.com/office/drawing/2014/main" val="1741504967"/>
                    </a:ext>
                  </a:extLst>
                </a:gridCol>
                <a:gridCol w="806246">
                  <a:extLst>
                    <a:ext uri="{9D8B030D-6E8A-4147-A177-3AD203B41FA5}">
                      <a16:colId xmlns:a16="http://schemas.microsoft.com/office/drawing/2014/main" val="2730741257"/>
                    </a:ext>
                  </a:extLst>
                </a:gridCol>
                <a:gridCol w="865239">
                  <a:extLst>
                    <a:ext uri="{9D8B030D-6E8A-4147-A177-3AD203B41FA5}">
                      <a16:colId xmlns:a16="http://schemas.microsoft.com/office/drawing/2014/main" val="68662546"/>
                    </a:ext>
                  </a:extLst>
                </a:gridCol>
              </a:tblGrid>
              <a:tr h="0">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3708">
                <a:tc>
                  <a:txBody>
                    <a:bodyPr/>
                    <a:lstStyle/>
                    <a:p>
                      <a:r>
                        <a:rPr lang="en-US" sz="1600" dirty="0"/>
                        <a:t>Clark Fork</a:t>
                      </a:r>
                    </a:p>
                  </a:txBody>
                  <a:tcPr/>
                </a:tc>
                <a:tc>
                  <a:txBody>
                    <a:bodyPr/>
                    <a:lstStyle/>
                    <a:p>
                      <a:pPr algn="ctr"/>
                      <a:r>
                        <a:rPr lang="en-US" sz="1600" dirty="0"/>
                        <a:t>13</a:t>
                      </a:r>
                    </a:p>
                  </a:txBody>
                  <a:tcPr/>
                </a:tc>
                <a:tc>
                  <a:txBody>
                    <a:bodyPr/>
                    <a:lstStyle/>
                    <a:p>
                      <a:pPr algn="ctr"/>
                      <a:r>
                        <a:rPr lang="en-US" sz="1600" dirty="0"/>
                        <a:t>1,639</a:t>
                      </a:r>
                    </a:p>
                  </a:txBody>
                  <a:tcPr/>
                </a:tc>
                <a:extLst>
                  <a:ext uri="{0D108BD9-81ED-4DB2-BD59-A6C34878D82A}">
                    <a16:rowId xmlns:a16="http://schemas.microsoft.com/office/drawing/2014/main" val="3453485633"/>
                  </a:ext>
                </a:extLst>
              </a:tr>
              <a:tr h="323708">
                <a:tc>
                  <a:txBody>
                    <a:bodyPr/>
                    <a:lstStyle/>
                    <a:p>
                      <a:r>
                        <a:rPr lang="en-US" sz="1600" dirty="0"/>
                        <a:t>East Benewah</a:t>
                      </a:r>
                    </a:p>
                  </a:txBody>
                  <a:tcPr/>
                </a:tc>
                <a:tc>
                  <a:txBody>
                    <a:bodyPr/>
                    <a:lstStyle/>
                    <a:p>
                      <a:pPr algn="ctr"/>
                      <a:r>
                        <a:rPr lang="en-US" sz="1600" dirty="0"/>
                        <a:t>4</a:t>
                      </a:r>
                    </a:p>
                  </a:txBody>
                  <a:tcPr/>
                </a:tc>
                <a:tc>
                  <a:txBody>
                    <a:bodyPr/>
                    <a:lstStyle/>
                    <a:p>
                      <a:pPr algn="ctr"/>
                      <a:r>
                        <a:rPr lang="en-US" sz="1600" dirty="0"/>
                        <a:t>173</a:t>
                      </a:r>
                    </a:p>
                  </a:txBody>
                  <a:tcPr/>
                </a:tc>
                <a:extLst>
                  <a:ext uri="{0D108BD9-81ED-4DB2-BD59-A6C34878D82A}">
                    <a16:rowId xmlns:a16="http://schemas.microsoft.com/office/drawing/2014/main" val="3591929272"/>
                  </a:ext>
                </a:extLst>
              </a:tr>
              <a:tr h="323708">
                <a:tc>
                  <a:txBody>
                    <a:bodyPr/>
                    <a:lstStyle/>
                    <a:p>
                      <a:r>
                        <a:rPr lang="en-US" sz="1600" dirty="0"/>
                        <a:t>Fernwood</a:t>
                      </a:r>
                    </a:p>
                  </a:txBody>
                  <a:tcPr/>
                </a:tc>
                <a:tc>
                  <a:txBody>
                    <a:bodyPr/>
                    <a:lstStyle/>
                    <a:p>
                      <a:pPr algn="ctr"/>
                      <a:r>
                        <a:rPr lang="en-US" sz="1600" dirty="0"/>
                        <a:t>20</a:t>
                      </a:r>
                    </a:p>
                  </a:txBody>
                  <a:tcPr/>
                </a:tc>
                <a:tc>
                  <a:txBody>
                    <a:bodyPr/>
                    <a:lstStyle/>
                    <a:p>
                      <a:pPr algn="ctr"/>
                      <a:r>
                        <a:rPr lang="en-US" sz="1600" dirty="0"/>
                        <a:t>3,851</a:t>
                      </a:r>
                    </a:p>
                  </a:txBody>
                  <a:tcPr/>
                </a:tc>
                <a:extLst>
                  <a:ext uri="{0D108BD9-81ED-4DB2-BD59-A6C34878D82A}">
                    <a16:rowId xmlns:a16="http://schemas.microsoft.com/office/drawing/2014/main" val="1970485802"/>
                  </a:ext>
                </a:extLst>
              </a:tr>
              <a:tr h="323708">
                <a:tc>
                  <a:txBody>
                    <a:bodyPr/>
                    <a:lstStyle/>
                    <a:p>
                      <a:r>
                        <a:rPr lang="en-US" sz="1600" dirty="0"/>
                        <a:t>Lake City</a:t>
                      </a:r>
                    </a:p>
                  </a:txBody>
                  <a:tcPr/>
                </a:tc>
                <a:tc>
                  <a:txBody>
                    <a:bodyPr/>
                    <a:lstStyle/>
                    <a:p>
                      <a:pPr algn="ctr"/>
                      <a:r>
                        <a:rPr lang="en-US" sz="1600" dirty="0"/>
                        <a:t>245</a:t>
                      </a:r>
                    </a:p>
                  </a:txBody>
                  <a:tcPr/>
                </a:tc>
                <a:tc>
                  <a:txBody>
                    <a:bodyPr/>
                    <a:lstStyle/>
                    <a:p>
                      <a:pPr algn="ctr"/>
                      <a:r>
                        <a:rPr lang="en-US" sz="1600" dirty="0"/>
                        <a:t>30,144</a:t>
                      </a:r>
                    </a:p>
                  </a:txBody>
                  <a:tcPr/>
                </a:tc>
                <a:extLst>
                  <a:ext uri="{0D108BD9-81ED-4DB2-BD59-A6C34878D82A}">
                    <a16:rowId xmlns:a16="http://schemas.microsoft.com/office/drawing/2014/main" val="3605325998"/>
                  </a:ext>
                </a:extLst>
              </a:tr>
              <a:tr h="323708">
                <a:tc>
                  <a:txBody>
                    <a:bodyPr/>
                    <a:lstStyle/>
                    <a:p>
                      <a:r>
                        <a:rPr lang="en-US" sz="1600" dirty="0"/>
                        <a:t>Post Falls</a:t>
                      </a:r>
                    </a:p>
                  </a:txBody>
                  <a:tcPr/>
                </a:tc>
                <a:tc>
                  <a:txBody>
                    <a:bodyPr/>
                    <a:lstStyle/>
                    <a:p>
                      <a:pPr algn="ctr"/>
                      <a:r>
                        <a:rPr lang="en-US" sz="1600" dirty="0"/>
                        <a:t>88</a:t>
                      </a:r>
                    </a:p>
                  </a:txBody>
                  <a:tcPr/>
                </a:tc>
                <a:tc>
                  <a:txBody>
                    <a:bodyPr/>
                    <a:lstStyle/>
                    <a:p>
                      <a:pPr algn="ctr"/>
                      <a:r>
                        <a:rPr lang="en-US" sz="1600" dirty="0"/>
                        <a:t>10,607</a:t>
                      </a:r>
                    </a:p>
                  </a:txBody>
                  <a:tcPr/>
                </a:tc>
                <a:extLst>
                  <a:ext uri="{0D108BD9-81ED-4DB2-BD59-A6C34878D82A}">
                    <a16:rowId xmlns:a16="http://schemas.microsoft.com/office/drawing/2014/main" val="3151605642"/>
                  </a:ext>
                </a:extLst>
              </a:tr>
              <a:tr h="323708">
                <a:tc>
                  <a:txBody>
                    <a:bodyPr/>
                    <a:lstStyle/>
                    <a:p>
                      <a:r>
                        <a:rPr lang="en-US" sz="1600" dirty="0"/>
                        <a:t>Rathdrum</a:t>
                      </a:r>
                    </a:p>
                  </a:txBody>
                  <a:tcPr/>
                </a:tc>
                <a:tc>
                  <a:txBody>
                    <a:bodyPr/>
                    <a:lstStyle/>
                    <a:p>
                      <a:pPr algn="ctr"/>
                      <a:r>
                        <a:rPr lang="en-US" sz="1600" dirty="0"/>
                        <a:t>28</a:t>
                      </a:r>
                    </a:p>
                  </a:txBody>
                  <a:tcPr/>
                </a:tc>
                <a:tc>
                  <a:txBody>
                    <a:bodyPr/>
                    <a:lstStyle/>
                    <a:p>
                      <a:pPr algn="ctr"/>
                      <a:r>
                        <a:rPr lang="en-US" sz="1600" dirty="0"/>
                        <a:t>3,421</a:t>
                      </a:r>
                    </a:p>
                  </a:txBody>
                  <a:tcPr/>
                </a:tc>
                <a:extLst>
                  <a:ext uri="{0D108BD9-81ED-4DB2-BD59-A6C34878D82A}">
                    <a16:rowId xmlns:a16="http://schemas.microsoft.com/office/drawing/2014/main" val="2504596006"/>
                  </a:ext>
                </a:extLst>
              </a:tr>
              <a:tr h="323708">
                <a:tc>
                  <a:txBody>
                    <a:bodyPr/>
                    <a:lstStyle/>
                    <a:p>
                      <a:r>
                        <a:rPr lang="en-US" sz="1600" dirty="0"/>
                        <a:t>Sandpoint</a:t>
                      </a:r>
                    </a:p>
                  </a:txBody>
                  <a:tcPr/>
                </a:tc>
                <a:tc>
                  <a:txBody>
                    <a:bodyPr/>
                    <a:lstStyle/>
                    <a:p>
                      <a:pPr algn="ctr"/>
                      <a:r>
                        <a:rPr lang="en-US" sz="1600" dirty="0"/>
                        <a:t>88</a:t>
                      </a:r>
                    </a:p>
                  </a:txBody>
                  <a:tcPr/>
                </a:tc>
                <a:tc>
                  <a:txBody>
                    <a:bodyPr/>
                    <a:lstStyle/>
                    <a:p>
                      <a:pPr algn="ctr"/>
                      <a:r>
                        <a:rPr lang="en-US" sz="1600" dirty="0"/>
                        <a:t>13,364</a:t>
                      </a:r>
                    </a:p>
                  </a:txBody>
                  <a:tcPr/>
                </a:tc>
                <a:extLst>
                  <a:ext uri="{0D108BD9-81ED-4DB2-BD59-A6C34878D82A}">
                    <a16:rowId xmlns:a16="http://schemas.microsoft.com/office/drawing/2014/main" val="2857229780"/>
                  </a:ext>
                </a:extLst>
              </a:tr>
              <a:tr h="323708">
                <a:tc>
                  <a:txBody>
                    <a:bodyPr/>
                    <a:lstStyle/>
                    <a:p>
                      <a:r>
                        <a:rPr lang="en-US" sz="1600" dirty="0"/>
                        <a:t>Senior Hospitality</a:t>
                      </a:r>
                    </a:p>
                  </a:txBody>
                  <a:tcPr/>
                </a:tc>
                <a:tc>
                  <a:txBody>
                    <a:bodyPr/>
                    <a:lstStyle/>
                    <a:p>
                      <a:pPr algn="ctr"/>
                      <a:r>
                        <a:rPr lang="en-US" sz="1600" dirty="0"/>
                        <a:t>28</a:t>
                      </a:r>
                    </a:p>
                  </a:txBody>
                  <a:tcPr/>
                </a:tc>
                <a:tc>
                  <a:txBody>
                    <a:bodyPr/>
                    <a:lstStyle/>
                    <a:p>
                      <a:pPr algn="ctr"/>
                      <a:r>
                        <a:rPr lang="en-US" sz="1600" dirty="0"/>
                        <a:t>1,756</a:t>
                      </a:r>
                    </a:p>
                  </a:txBody>
                  <a:tcPr/>
                </a:tc>
                <a:extLst>
                  <a:ext uri="{0D108BD9-81ED-4DB2-BD59-A6C34878D82A}">
                    <a16:rowId xmlns:a16="http://schemas.microsoft.com/office/drawing/2014/main" val="1668277705"/>
                  </a:ext>
                </a:extLst>
              </a:tr>
              <a:tr h="323708">
                <a:tc>
                  <a:txBody>
                    <a:bodyPr/>
                    <a:lstStyle/>
                    <a:p>
                      <a:r>
                        <a:rPr lang="en-US" sz="1600" dirty="0"/>
                        <a:t>Silver Valley</a:t>
                      </a:r>
                    </a:p>
                  </a:txBody>
                  <a:tcPr/>
                </a:tc>
                <a:tc>
                  <a:txBody>
                    <a:bodyPr/>
                    <a:lstStyle/>
                    <a:p>
                      <a:pPr algn="ctr"/>
                      <a:r>
                        <a:rPr lang="en-US" sz="1600" dirty="0"/>
                        <a:t>59</a:t>
                      </a:r>
                    </a:p>
                  </a:txBody>
                  <a:tcPr/>
                </a:tc>
                <a:tc>
                  <a:txBody>
                    <a:bodyPr/>
                    <a:lstStyle/>
                    <a:p>
                      <a:pPr algn="ctr"/>
                      <a:r>
                        <a:rPr lang="en-US" sz="1600" dirty="0"/>
                        <a:t>10,436</a:t>
                      </a:r>
                    </a:p>
                  </a:txBody>
                  <a:tcPr/>
                </a:tc>
                <a:extLst>
                  <a:ext uri="{0D108BD9-81ED-4DB2-BD59-A6C34878D82A}">
                    <a16:rowId xmlns:a16="http://schemas.microsoft.com/office/drawing/2014/main" val="2833387786"/>
                  </a:ext>
                </a:extLst>
              </a:tr>
              <a:tr h="323708">
                <a:tc>
                  <a:txBody>
                    <a:bodyPr/>
                    <a:lstStyle/>
                    <a:p>
                      <a:r>
                        <a:rPr lang="en-US" sz="1600" dirty="0"/>
                        <a:t>Spirt Lake</a:t>
                      </a:r>
                    </a:p>
                  </a:txBody>
                  <a:tcPr/>
                </a:tc>
                <a:tc>
                  <a:txBody>
                    <a:bodyPr/>
                    <a:lstStyle/>
                    <a:p>
                      <a:pPr algn="ctr"/>
                      <a:r>
                        <a:rPr lang="en-US" sz="1600" dirty="0"/>
                        <a:t>17</a:t>
                      </a:r>
                    </a:p>
                  </a:txBody>
                  <a:tcPr/>
                </a:tc>
                <a:tc>
                  <a:txBody>
                    <a:bodyPr/>
                    <a:lstStyle/>
                    <a:p>
                      <a:pPr algn="ctr"/>
                      <a:r>
                        <a:rPr lang="en-US" sz="1600" dirty="0"/>
                        <a:t>2,181</a:t>
                      </a:r>
                    </a:p>
                  </a:txBody>
                  <a:tcPr/>
                </a:tc>
                <a:extLst>
                  <a:ext uri="{0D108BD9-81ED-4DB2-BD59-A6C34878D82A}">
                    <a16:rowId xmlns:a16="http://schemas.microsoft.com/office/drawing/2014/main" val="306315780"/>
                  </a:ext>
                </a:extLst>
              </a:tr>
            </a:tbl>
          </a:graphicData>
        </a:graphic>
      </p:graphicFrame>
      <p:sp>
        <p:nvSpPr>
          <p:cNvPr id="12" name="Rectangle 11">
            <a:extLst>
              <a:ext uri="{FF2B5EF4-FFF2-40B4-BE49-F238E27FC236}">
                <a16:creationId xmlns:a16="http://schemas.microsoft.com/office/drawing/2014/main" id="{E32D03F0-7290-4452-AC43-A93D538F56DA}"/>
              </a:ext>
            </a:extLst>
          </p:cNvPr>
          <p:cNvSpPr/>
          <p:nvPr/>
        </p:nvSpPr>
        <p:spPr>
          <a:xfrm>
            <a:off x="8701547" y="485434"/>
            <a:ext cx="308501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Rectangle 14">
            <a:extLst>
              <a:ext uri="{FF2B5EF4-FFF2-40B4-BE49-F238E27FC236}">
                <a16:creationId xmlns:a16="http://schemas.microsoft.com/office/drawing/2014/main" id="{7C515CE8-2418-4D11-BD87-AD3BE292F65E}"/>
              </a:ext>
            </a:extLst>
          </p:cNvPr>
          <p:cNvSpPr/>
          <p:nvPr/>
        </p:nvSpPr>
        <p:spPr>
          <a:xfrm>
            <a:off x="311494" y="6043290"/>
            <a:ext cx="3975066" cy="57468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sp>
        <p:nvSpPr>
          <p:cNvPr id="16" name="Rectangle 15">
            <a:extLst>
              <a:ext uri="{FF2B5EF4-FFF2-40B4-BE49-F238E27FC236}">
                <a16:creationId xmlns:a16="http://schemas.microsoft.com/office/drawing/2014/main" id="{34EE096A-6A03-4CA8-B970-06417EEA984F}"/>
              </a:ext>
            </a:extLst>
          </p:cNvPr>
          <p:cNvSpPr/>
          <p:nvPr/>
        </p:nvSpPr>
        <p:spPr>
          <a:xfrm>
            <a:off x="311495" y="16080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17B65C5B-B963-4C2E-AEB9-734B6410FD35}"/>
              </a:ext>
            </a:extLst>
          </p:cNvPr>
          <p:cNvSpPr/>
          <p:nvPr/>
        </p:nvSpPr>
        <p:spPr>
          <a:xfrm>
            <a:off x="237521" y="38091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3D759D22-B059-4B79-A898-9BCDB3546DFA}"/>
              </a:ext>
            </a:extLst>
          </p:cNvPr>
          <p:cNvSpPr/>
          <p:nvPr/>
        </p:nvSpPr>
        <p:spPr>
          <a:xfrm>
            <a:off x="4406980" y="378047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CDE160CC-75E8-4A0E-A55C-B789C149BA91}"/>
              </a:ext>
            </a:extLst>
          </p:cNvPr>
          <p:cNvSpPr/>
          <p:nvPr/>
        </p:nvSpPr>
        <p:spPr>
          <a:xfrm>
            <a:off x="8753847" y="53530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C402D63D-1EEC-4CA0-B471-9651B27E8FAE}"/>
              </a:ext>
            </a:extLst>
          </p:cNvPr>
          <p:cNvSpPr/>
          <p:nvPr/>
        </p:nvSpPr>
        <p:spPr>
          <a:xfrm>
            <a:off x="332127" y="607200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6C67BA7D-42F1-4654-87C2-83D579BBB1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2674" y="1922748"/>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86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140960"/>
            <a:ext cx="8875991" cy="1325562"/>
          </a:xfrm>
        </p:spPr>
        <p:txBody>
          <a:bodyPr>
            <a:normAutofit/>
          </a:bodyPr>
          <a:lstStyle/>
          <a:p>
            <a:r>
              <a:rPr lang="en-US" dirty="0"/>
              <a:t>Local In-home Service: Homemaker</a:t>
            </a:r>
            <a:br>
              <a:rPr lang="en-US" dirty="0"/>
            </a:br>
            <a:r>
              <a:rPr lang="en-US" sz="3600" dirty="0"/>
              <a:t>Maintaining Independence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413945"/>
              </p:ext>
            </p:extLst>
          </p:nvPr>
        </p:nvGraphicFramePr>
        <p:xfrm>
          <a:off x="4907518" y="2744605"/>
          <a:ext cx="7113213" cy="2613721"/>
        </p:xfrm>
        <a:graphic>
          <a:graphicData uri="http://schemas.openxmlformats.org/drawingml/2006/table">
            <a:tbl>
              <a:tblPr firstRow="1" firstCol="1" bandRow="1"/>
              <a:tblGrid>
                <a:gridCol w="2535501">
                  <a:extLst>
                    <a:ext uri="{9D8B030D-6E8A-4147-A177-3AD203B41FA5}">
                      <a16:colId xmlns:a16="http://schemas.microsoft.com/office/drawing/2014/main" val="20000"/>
                    </a:ext>
                  </a:extLst>
                </a:gridCol>
                <a:gridCol w="4577712">
                  <a:extLst>
                    <a:ext uri="{9D8B030D-6E8A-4147-A177-3AD203B41FA5}">
                      <a16:colId xmlns:a16="http://schemas.microsoft.com/office/drawing/2014/main" val="20001"/>
                    </a:ext>
                  </a:extLst>
                </a:gridCol>
              </a:tblGrid>
              <a:tr h="34610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67616">
                <a:tc>
                  <a:txBody>
                    <a:bodyPr/>
                    <a:lstStyle/>
                    <a:p>
                      <a:pPr marL="0" marR="0">
                        <a:lnSpc>
                          <a:spcPct val="115000"/>
                        </a:lnSpc>
                        <a:spcBef>
                          <a:spcPts val="0"/>
                        </a:spcBef>
                        <a:spcAft>
                          <a:spcPts val="0"/>
                        </a:spcAft>
                      </a:pPr>
                      <a:r>
                        <a:rPr lang="en-US" sz="1800" dirty="0">
                          <a:effectLst/>
                          <a:latin typeface="Calibri"/>
                          <a:ea typeface="Calibri"/>
                          <a:cs typeface="Times New Roman"/>
                        </a:rPr>
                        <a:t>Provides</a:t>
                      </a:r>
                      <a:r>
                        <a:rPr lang="en-US" sz="1800" baseline="0" dirty="0">
                          <a:effectLst/>
                          <a:latin typeface="Calibri"/>
                          <a:ea typeface="Calibri"/>
                          <a:cs typeface="Times New Roman"/>
                        </a:rPr>
                        <a:t> h</a:t>
                      </a:r>
                      <a:r>
                        <a:rPr lang="en-US" sz="1800" dirty="0">
                          <a:effectLst/>
                          <a:latin typeface="Calibri"/>
                          <a:ea typeface="Calibri"/>
                          <a:cs typeface="Times New Roman"/>
                        </a:rPr>
                        <a:t>ousekeeping,</a:t>
                      </a:r>
                      <a:r>
                        <a:rPr lang="en-US" sz="1800" baseline="0" dirty="0">
                          <a:effectLst/>
                          <a:latin typeface="Calibri"/>
                          <a:ea typeface="Calibri"/>
                          <a:cs typeface="Times New Roman"/>
                        </a:rPr>
                        <a:t> meal planning and preparation, personal errands, bill paying and medication management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North Idaho: AAA 1</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$134,617</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8,866 hours = $15.18 per hour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286 Clients = Annually 31 hours per client</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60.8% are 75 and older</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89.1% have 2 or more ADLs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Annually, $471 per client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49003428"/>
              </p:ext>
            </p:extLst>
          </p:nvPr>
        </p:nvGraphicFramePr>
        <p:xfrm>
          <a:off x="309876" y="1407530"/>
          <a:ext cx="5491155" cy="1285603"/>
        </p:xfrm>
        <a:graphic>
          <a:graphicData uri="http://schemas.openxmlformats.org/drawingml/2006/table">
            <a:tbl>
              <a:tblPr firstRow="1" firstCol="1" bandRow="1"/>
              <a:tblGrid>
                <a:gridCol w="5491155">
                  <a:extLst>
                    <a:ext uri="{9D8B030D-6E8A-4147-A177-3AD203B41FA5}">
                      <a16:colId xmlns:a16="http://schemas.microsoft.com/office/drawing/2014/main" val="20000"/>
                    </a:ext>
                  </a:extLst>
                </a:gridCol>
              </a:tblGrid>
              <a:tr h="23611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88677">
                <a:tc>
                  <a:txBody>
                    <a:bodyPr/>
                    <a:lstStyle/>
                    <a:p>
                      <a:pPr marL="0" marR="0" algn="l">
                        <a:lnSpc>
                          <a:spcPct val="115000"/>
                        </a:lnSpc>
                        <a:spcBef>
                          <a:spcPts val="0"/>
                        </a:spcBef>
                        <a:spcAft>
                          <a:spcPts val="0"/>
                        </a:spcAft>
                      </a:pPr>
                      <a:r>
                        <a:rPr lang="en-US" sz="1800" b="1" u="sng" dirty="0">
                          <a:effectLst/>
                          <a:latin typeface="Calibri"/>
                          <a:ea typeface="Calibri"/>
                          <a:cs typeface="Times New Roman"/>
                        </a:rPr>
                        <a:t>Assessment Required:</a:t>
                      </a:r>
                    </a:p>
                    <a:p>
                      <a:pPr marL="0" marR="0" algn="l">
                        <a:lnSpc>
                          <a:spcPct val="115000"/>
                        </a:lnSpc>
                        <a:spcBef>
                          <a:spcPts val="0"/>
                        </a:spcBef>
                        <a:spcAft>
                          <a:spcPts val="0"/>
                        </a:spcAft>
                      </a:pPr>
                      <a:r>
                        <a:rPr lang="en-US" sz="1800" dirty="0">
                          <a:effectLst/>
                          <a:latin typeface="Calibri"/>
                          <a:ea typeface="Calibri"/>
                          <a:cs typeface="Times New Roman"/>
                        </a:rPr>
                        <a:t>- Senior</a:t>
                      </a:r>
                      <a:r>
                        <a:rPr lang="en-US" sz="1800" baseline="0" dirty="0">
                          <a:effectLst/>
                          <a:latin typeface="Calibri"/>
                          <a:ea typeface="Calibri"/>
                          <a:cs typeface="Times New Roman"/>
                        </a:rPr>
                        <a:t> 60 years and older that has physical barriers preventing from maintaining a clean home environment</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D04D6B1D-8F24-4606-99B1-F40E5F937792}"/>
              </a:ext>
            </a:extLst>
          </p:cNvPr>
          <p:cNvSpPr/>
          <p:nvPr/>
        </p:nvSpPr>
        <p:spPr>
          <a:xfrm>
            <a:off x="8563428" y="706082"/>
            <a:ext cx="3457303" cy="19639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Tx/>
              <a:buChar char="-"/>
            </a:pPr>
            <a:r>
              <a:rPr lang="en-US" dirty="0"/>
              <a:t>Expenditures: $700,329</a:t>
            </a:r>
          </a:p>
          <a:p>
            <a:pPr marL="285750" indent="-285750">
              <a:buFontTx/>
              <a:buChar char="-"/>
            </a:pPr>
            <a:r>
              <a:rPr lang="en-US" dirty="0"/>
              <a:t>45,777 hours = $15.30 per hour</a:t>
            </a:r>
          </a:p>
          <a:p>
            <a:pPr marL="285750" indent="-285750">
              <a:buFontTx/>
              <a:buChar char="-"/>
            </a:pPr>
            <a:r>
              <a:rPr lang="en-US" dirty="0"/>
              <a:t>1,313 Clients = Annually 35 hours per client</a:t>
            </a:r>
          </a:p>
          <a:p>
            <a:pPr marL="285750" indent="-285750">
              <a:buFontTx/>
              <a:buChar char="-"/>
            </a:pPr>
            <a:r>
              <a:rPr lang="en-US" dirty="0">
                <a:solidFill>
                  <a:schemeClr val="tx1"/>
                </a:solidFill>
              </a:rPr>
              <a:t>59.3% </a:t>
            </a:r>
            <a:r>
              <a:rPr lang="en-US" dirty="0"/>
              <a:t>are 75 and older</a:t>
            </a:r>
          </a:p>
          <a:p>
            <a:pPr marL="285750" indent="-285750">
              <a:buFontTx/>
              <a:buChar char="-"/>
            </a:pPr>
            <a:r>
              <a:rPr lang="en-US" dirty="0">
                <a:solidFill>
                  <a:schemeClr val="tx1"/>
                </a:solidFill>
              </a:rPr>
              <a:t>77.9% </a:t>
            </a:r>
            <a:r>
              <a:rPr lang="en-US" dirty="0"/>
              <a:t>have 2 or more ADLs</a:t>
            </a:r>
          </a:p>
          <a:p>
            <a:pPr marL="285750" indent="-285750">
              <a:buFontTx/>
              <a:buChar char="-"/>
            </a:pPr>
            <a:r>
              <a:rPr lang="en-US" dirty="0"/>
              <a:t>Annually, $533 per client</a:t>
            </a:r>
          </a:p>
        </p:txBody>
      </p:sp>
      <p:sp>
        <p:nvSpPr>
          <p:cNvPr id="9" name="Rectangle 8">
            <a:extLst>
              <a:ext uri="{FF2B5EF4-FFF2-40B4-BE49-F238E27FC236}">
                <a16:creationId xmlns:a16="http://schemas.microsoft.com/office/drawing/2014/main" id="{DC9FB1FA-B27C-4185-A38D-B1A27C88FEDF}"/>
              </a:ext>
            </a:extLst>
          </p:cNvPr>
          <p:cNvSpPr/>
          <p:nvPr/>
        </p:nvSpPr>
        <p:spPr>
          <a:xfrm>
            <a:off x="326905" y="4067855"/>
            <a:ext cx="1676400" cy="122478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Activities of Daily Living (ADLs)</a:t>
            </a:r>
          </a:p>
        </p:txBody>
      </p:sp>
      <p:grpSp>
        <p:nvGrpSpPr>
          <p:cNvPr id="10" name="Group 9">
            <a:extLst>
              <a:ext uri="{FF2B5EF4-FFF2-40B4-BE49-F238E27FC236}">
                <a16:creationId xmlns:a16="http://schemas.microsoft.com/office/drawing/2014/main" id="{9CD3377B-85BC-44A7-A3A9-E3F8495C96F9}"/>
              </a:ext>
            </a:extLst>
          </p:cNvPr>
          <p:cNvGrpSpPr/>
          <p:nvPr/>
        </p:nvGrpSpPr>
        <p:grpSpPr>
          <a:xfrm>
            <a:off x="10704269" y="4656384"/>
            <a:ext cx="1133342" cy="1107584"/>
            <a:chOff x="1339403" y="1983346"/>
            <a:chExt cx="1133341" cy="1107584"/>
          </a:xfrm>
        </p:grpSpPr>
        <p:sp>
          <p:nvSpPr>
            <p:cNvPr id="11" name="Oval 10">
              <a:extLst>
                <a:ext uri="{FF2B5EF4-FFF2-40B4-BE49-F238E27FC236}">
                  <a16:creationId xmlns:a16="http://schemas.microsoft.com/office/drawing/2014/main" id="{2EF7B608-D030-498D-9C55-8298F0191FE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8243AE3F-CC1F-497B-9BE8-0D1238C3ED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3" name="Picture 12">
            <a:extLst>
              <a:ext uri="{FF2B5EF4-FFF2-40B4-BE49-F238E27FC236}">
                <a16:creationId xmlns:a16="http://schemas.microsoft.com/office/drawing/2014/main" id="{237CF799-4320-4E0C-93AA-FC028F3C3615}"/>
              </a:ext>
            </a:extLst>
          </p:cNvPr>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05886" y="3372086"/>
            <a:ext cx="2470411" cy="1976406"/>
          </a:xfrm>
          <a:prstGeom prst="rect">
            <a:avLst/>
          </a:prstGeom>
        </p:spPr>
      </p:pic>
      <p:sp>
        <p:nvSpPr>
          <p:cNvPr id="25" name="Rectangle 24">
            <a:extLst>
              <a:ext uri="{FF2B5EF4-FFF2-40B4-BE49-F238E27FC236}">
                <a16:creationId xmlns:a16="http://schemas.microsoft.com/office/drawing/2014/main" id="{7AD67D15-0DD2-4AAC-A34E-AFBC20D224E7}"/>
              </a:ext>
            </a:extLst>
          </p:cNvPr>
          <p:cNvSpPr/>
          <p:nvPr/>
        </p:nvSpPr>
        <p:spPr>
          <a:xfrm>
            <a:off x="310944" y="5412008"/>
            <a:ext cx="1675333" cy="122762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Instruments of Activities of Daily Living (IADLs)</a:t>
            </a:r>
          </a:p>
        </p:txBody>
      </p:sp>
      <p:sp>
        <p:nvSpPr>
          <p:cNvPr id="46" name="Rectangle 45">
            <a:extLst>
              <a:ext uri="{FF2B5EF4-FFF2-40B4-BE49-F238E27FC236}">
                <a16:creationId xmlns:a16="http://schemas.microsoft.com/office/drawing/2014/main" id="{498A68C4-6446-40E7-ACEE-4E4BF1E31A37}"/>
              </a:ext>
            </a:extLst>
          </p:cNvPr>
          <p:cNvSpPr/>
          <p:nvPr/>
        </p:nvSpPr>
        <p:spPr>
          <a:xfrm>
            <a:off x="2196054" y="5453416"/>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Preparing a meal</a:t>
            </a:r>
          </a:p>
        </p:txBody>
      </p:sp>
      <p:sp>
        <p:nvSpPr>
          <p:cNvPr id="47" name="Rectangle 46">
            <a:extLst>
              <a:ext uri="{FF2B5EF4-FFF2-40B4-BE49-F238E27FC236}">
                <a16:creationId xmlns:a16="http://schemas.microsoft.com/office/drawing/2014/main" id="{AC056B19-8AA9-419B-97D3-D64FB2DA03A2}"/>
              </a:ext>
            </a:extLst>
          </p:cNvPr>
          <p:cNvSpPr/>
          <p:nvPr/>
        </p:nvSpPr>
        <p:spPr>
          <a:xfrm>
            <a:off x="2196054" y="5753584"/>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Able to drive</a:t>
            </a:r>
          </a:p>
        </p:txBody>
      </p:sp>
      <p:sp>
        <p:nvSpPr>
          <p:cNvPr id="48" name="Rectangle 47">
            <a:extLst>
              <a:ext uri="{FF2B5EF4-FFF2-40B4-BE49-F238E27FC236}">
                <a16:creationId xmlns:a16="http://schemas.microsoft.com/office/drawing/2014/main" id="{E942C5C3-0AA7-43EB-AFEB-0ABF58E27D8C}"/>
              </a:ext>
            </a:extLst>
          </p:cNvPr>
          <p:cNvSpPr/>
          <p:nvPr/>
        </p:nvSpPr>
        <p:spPr>
          <a:xfrm>
            <a:off x="2196054" y="6043918"/>
            <a:ext cx="2159637" cy="2492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Managing money</a:t>
            </a:r>
          </a:p>
        </p:txBody>
      </p:sp>
      <p:sp>
        <p:nvSpPr>
          <p:cNvPr id="49" name="Rectangle 48">
            <a:extLst>
              <a:ext uri="{FF2B5EF4-FFF2-40B4-BE49-F238E27FC236}">
                <a16:creationId xmlns:a16="http://schemas.microsoft.com/office/drawing/2014/main" id="{A2B56F98-71D6-4CA7-AFFB-F99C66C70DC5}"/>
              </a:ext>
            </a:extLst>
          </p:cNvPr>
          <p:cNvSpPr/>
          <p:nvPr/>
        </p:nvSpPr>
        <p:spPr>
          <a:xfrm>
            <a:off x="4456709" y="5447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Shop for food</a:t>
            </a:r>
          </a:p>
        </p:txBody>
      </p:sp>
      <p:sp>
        <p:nvSpPr>
          <p:cNvPr id="50" name="Rectangle 49">
            <a:extLst>
              <a:ext uri="{FF2B5EF4-FFF2-40B4-BE49-F238E27FC236}">
                <a16:creationId xmlns:a16="http://schemas.microsoft.com/office/drawing/2014/main" id="{F4C269EE-2CE4-4278-8408-8F67E55202DA}"/>
              </a:ext>
            </a:extLst>
          </p:cNvPr>
          <p:cNvSpPr/>
          <p:nvPr/>
        </p:nvSpPr>
        <p:spPr>
          <a:xfrm>
            <a:off x="4456709" y="5753623"/>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Do laundry</a:t>
            </a:r>
          </a:p>
        </p:txBody>
      </p:sp>
      <p:sp>
        <p:nvSpPr>
          <p:cNvPr id="51" name="Rectangle 50">
            <a:extLst>
              <a:ext uri="{FF2B5EF4-FFF2-40B4-BE49-F238E27FC236}">
                <a16:creationId xmlns:a16="http://schemas.microsoft.com/office/drawing/2014/main" id="{AF2D7F16-4659-4B6F-A700-EEA13716F53F}"/>
              </a:ext>
            </a:extLst>
          </p:cNvPr>
          <p:cNvSpPr/>
          <p:nvPr/>
        </p:nvSpPr>
        <p:spPr>
          <a:xfrm>
            <a:off x="4456709" y="6043915"/>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Housekeeping</a:t>
            </a:r>
          </a:p>
        </p:txBody>
      </p:sp>
      <p:sp>
        <p:nvSpPr>
          <p:cNvPr id="52" name="Rectangle 51">
            <a:extLst>
              <a:ext uri="{FF2B5EF4-FFF2-40B4-BE49-F238E27FC236}">
                <a16:creationId xmlns:a16="http://schemas.microsoft.com/office/drawing/2014/main" id="{A5EE3456-68EA-4420-AC18-5EF85190600D}"/>
              </a:ext>
            </a:extLst>
          </p:cNvPr>
          <p:cNvSpPr/>
          <p:nvPr/>
        </p:nvSpPr>
        <p:spPr>
          <a:xfrm>
            <a:off x="2196054" y="6343926"/>
            <a:ext cx="2159637" cy="27159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Manage medication</a:t>
            </a:r>
          </a:p>
        </p:txBody>
      </p:sp>
      <p:sp>
        <p:nvSpPr>
          <p:cNvPr id="53" name="Rectangle 52">
            <a:extLst>
              <a:ext uri="{FF2B5EF4-FFF2-40B4-BE49-F238E27FC236}">
                <a16:creationId xmlns:a16="http://schemas.microsoft.com/office/drawing/2014/main" id="{5A2BF23A-4610-47F9-B76F-6354B60248C9}"/>
              </a:ext>
            </a:extLst>
          </p:cNvPr>
          <p:cNvSpPr/>
          <p:nvPr/>
        </p:nvSpPr>
        <p:spPr>
          <a:xfrm>
            <a:off x="4457134" y="6348644"/>
            <a:ext cx="2159637" cy="27670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Use telephone</a:t>
            </a:r>
          </a:p>
        </p:txBody>
      </p:sp>
      <p:sp>
        <p:nvSpPr>
          <p:cNvPr id="55" name="Title 1">
            <a:extLst>
              <a:ext uri="{FF2B5EF4-FFF2-40B4-BE49-F238E27FC236}">
                <a16:creationId xmlns:a16="http://schemas.microsoft.com/office/drawing/2014/main" id="{A08704E5-8C44-4429-B5DF-7A46D0945056}"/>
              </a:ext>
            </a:extLst>
          </p:cNvPr>
          <p:cNvSpPr txBox="1">
            <a:spLocks/>
          </p:cNvSpPr>
          <p:nvPr/>
        </p:nvSpPr>
        <p:spPr>
          <a:xfrm>
            <a:off x="5908333" y="803741"/>
            <a:ext cx="2498502" cy="16533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dirty="0">
                <a:solidFill>
                  <a:schemeClr val="accent1">
                    <a:lumMod val="20000"/>
                    <a:lumOff val="80000"/>
                  </a:schemeClr>
                </a:solidFill>
              </a:rPr>
              <a:t>Helping Seniors </a:t>
            </a:r>
          </a:p>
          <a:p>
            <a:pPr algn="ctr"/>
            <a:r>
              <a:rPr lang="en-US" sz="2800" dirty="0">
                <a:solidFill>
                  <a:schemeClr val="accent1">
                    <a:lumMod val="20000"/>
                    <a:lumOff val="80000"/>
                  </a:schemeClr>
                </a:solidFill>
              </a:rPr>
              <a:t>Stay in their Homes</a:t>
            </a:r>
          </a:p>
        </p:txBody>
      </p:sp>
      <p:pic>
        <p:nvPicPr>
          <p:cNvPr id="56" name="Picture 5" descr="C:\Users\kbittner\AppData\Local\Microsoft\Windows\Temporary Internet Files\Content.IE5\8MC02SFO\springcleaning[1].jpg">
            <a:extLst>
              <a:ext uri="{FF2B5EF4-FFF2-40B4-BE49-F238E27FC236}">
                <a16:creationId xmlns:a16="http://schemas.microsoft.com/office/drawing/2014/main" id="{E6C11929-3584-4AE0-845B-AB5AB34F0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196" y="5500466"/>
            <a:ext cx="1052206" cy="1107585"/>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C74207E3-F334-47AD-8069-168E07AD1C3A}"/>
              </a:ext>
            </a:extLst>
          </p:cNvPr>
          <p:cNvSpPr/>
          <p:nvPr/>
        </p:nvSpPr>
        <p:spPr>
          <a:xfrm>
            <a:off x="8563429" y="299883"/>
            <a:ext cx="34573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4" name="Rectangle 23">
            <a:extLst>
              <a:ext uri="{FF2B5EF4-FFF2-40B4-BE49-F238E27FC236}">
                <a16:creationId xmlns:a16="http://schemas.microsoft.com/office/drawing/2014/main" id="{FA8ED26B-BD17-4533-83C8-890284A3CD55}"/>
              </a:ext>
            </a:extLst>
          </p:cNvPr>
          <p:cNvSpPr/>
          <p:nvPr/>
        </p:nvSpPr>
        <p:spPr>
          <a:xfrm>
            <a:off x="8249265" y="5976365"/>
            <a:ext cx="3710219" cy="63054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sp>
        <p:nvSpPr>
          <p:cNvPr id="26" name="Rectangle 25">
            <a:extLst>
              <a:ext uri="{FF2B5EF4-FFF2-40B4-BE49-F238E27FC236}">
                <a16:creationId xmlns:a16="http://schemas.microsoft.com/office/drawing/2014/main" id="{A03C84A5-19F2-435A-98BA-B0CF771CB358}"/>
              </a:ext>
            </a:extLst>
          </p:cNvPr>
          <p:cNvSpPr/>
          <p:nvPr/>
        </p:nvSpPr>
        <p:spPr>
          <a:xfrm>
            <a:off x="354417" y="13839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7" name="Rectangle 26">
            <a:extLst>
              <a:ext uri="{FF2B5EF4-FFF2-40B4-BE49-F238E27FC236}">
                <a16:creationId xmlns:a16="http://schemas.microsoft.com/office/drawing/2014/main" id="{91FF12EF-E706-4800-9DA1-966F83E2BF8A}"/>
              </a:ext>
            </a:extLst>
          </p:cNvPr>
          <p:cNvSpPr/>
          <p:nvPr/>
        </p:nvSpPr>
        <p:spPr>
          <a:xfrm>
            <a:off x="4942228" y="27519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8" name="Rectangle 27">
            <a:extLst>
              <a:ext uri="{FF2B5EF4-FFF2-40B4-BE49-F238E27FC236}">
                <a16:creationId xmlns:a16="http://schemas.microsoft.com/office/drawing/2014/main" id="{89776864-3585-47CB-8314-1281D2666C78}"/>
              </a:ext>
            </a:extLst>
          </p:cNvPr>
          <p:cNvSpPr/>
          <p:nvPr/>
        </p:nvSpPr>
        <p:spPr>
          <a:xfrm>
            <a:off x="7562299" y="274976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9" name="Rectangle 28">
            <a:extLst>
              <a:ext uri="{FF2B5EF4-FFF2-40B4-BE49-F238E27FC236}">
                <a16:creationId xmlns:a16="http://schemas.microsoft.com/office/drawing/2014/main" id="{A32770AD-8128-4399-B10C-636AEB33EE20}"/>
              </a:ext>
            </a:extLst>
          </p:cNvPr>
          <p:cNvSpPr/>
          <p:nvPr/>
        </p:nvSpPr>
        <p:spPr>
          <a:xfrm>
            <a:off x="8593696" y="3394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30" name="Rectangle 29">
            <a:extLst>
              <a:ext uri="{FF2B5EF4-FFF2-40B4-BE49-F238E27FC236}">
                <a16:creationId xmlns:a16="http://schemas.microsoft.com/office/drawing/2014/main" id="{C32087F6-EA4B-4639-B456-D3AA23066438}"/>
              </a:ext>
            </a:extLst>
          </p:cNvPr>
          <p:cNvSpPr/>
          <p:nvPr/>
        </p:nvSpPr>
        <p:spPr>
          <a:xfrm>
            <a:off x="8301620" y="602114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31" name="Picture 3" descr="C:\Users\kbittner\AppData\Local\Microsoft\Windows\Temporary Internet Files\Content.IE5\M4PDR282\assessment[1].gif">
            <a:extLst>
              <a:ext uri="{FF2B5EF4-FFF2-40B4-BE49-F238E27FC236}">
                <a16:creationId xmlns:a16="http://schemas.microsoft.com/office/drawing/2014/main" id="{9C350F48-AF6A-404C-A624-485EA34157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332" y="2630748"/>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5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00" y="390282"/>
            <a:ext cx="9080091" cy="776184"/>
          </a:xfrm>
        </p:spPr>
        <p:txBody>
          <a:bodyPr>
            <a:normAutofit/>
          </a:bodyPr>
          <a:lstStyle/>
          <a:p>
            <a:r>
              <a:rPr lang="en-US" dirty="0"/>
              <a:t>Local In-home Service: Chore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1612075"/>
              </p:ext>
            </p:extLst>
          </p:nvPr>
        </p:nvGraphicFramePr>
        <p:xfrm>
          <a:off x="304740" y="3409029"/>
          <a:ext cx="7334925" cy="3117596"/>
        </p:xfrm>
        <a:graphic>
          <a:graphicData uri="http://schemas.openxmlformats.org/drawingml/2006/table">
            <a:tbl>
              <a:tblPr firstRow="1" firstCol="1" bandRow="1"/>
              <a:tblGrid>
                <a:gridCol w="3416985">
                  <a:extLst>
                    <a:ext uri="{9D8B030D-6E8A-4147-A177-3AD203B41FA5}">
                      <a16:colId xmlns:a16="http://schemas.microsoft.com/office/drawing/2014/main" val="20000"/>
                    </a:ext>
                  </a:extLst>
                </a:gridCol>
                <a:gridCol w="3917940">
                  <a:extLst>
                    <a:ext uri="{9D8B030D-6E8A-4147-A177-3AD203B41FA5}">
                      <a16:colId xmlns:a16="http://schemas.microsoft.com/office/drawing/2014/main" val="20001"/>
                    </a:ext>
                  </a:extLst>
                </a:gridCol>
              </a:tblGrid>
              <a:tr h="2840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61496">
                <a:tc>
                  <a:txBody>
                    <a:bodyPr/>
                    <a:lstStyle/>
                    <a:p>
                      <a:pPr marL="0" marR="0">
                        <a:lnSpc>
                          <a:spcPct val="115000"/>
                        </a:lnSpc>
                        <a:spcBef>
                          <a:spcPts val="0"/>
                        </a:spcBef>
                        <a:spcAft>
                          <a:spcPts val="0"/>
                        </a:spcAft>
                      </a:pPr>
                      <a:r>
                        <a:rPr lang="en-US" sz="1800" dirty="0">
                          <a:effectLst/>
                          <a:latin typeface="Calibri"/>
                          <a:ea typeface="Calibri"/>
                          <a:cs typeface="Times New Roman"/>
                        </a:rPr>
                        <a:t>Improve</a:t>
                      </a:r>
                      <a:r>
                        <a:rPr lang="en-US" sz="1800" baseline="0" dirty="0">
                          <a:effectLst/>
                          <a:latin typeface="Calibri"/>
                          <a:ea typeface="Calibri"/>
                          <a:cs typeface="Times New Roman"/>
                        </a:rPr>
                        <a:t> client’s safety at home through one-time or intermittent service: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assistance with yard work,</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sidewalk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heavy cleaning and</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household maintenance</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grab bars </a:t>
                      </a:r>
                    </a:p>
                    <a:p>
                      <a:pPr marL="285750" marR="0" indent="-285750">
                        <a:lnSpc>
                          <a:spcPct val="115000"/>
                        </a:lnSpc>
                        <a:spcBef>
                          <a:spcPts val="0"/>
                        </a:spcBef>
                        <a:spcAft>
                          <a:spcPts val="0"/>
                        </a:spcAft>
                        <a:buFont typeface="Arial" panose="020B0604020202020204" pitchFamily="34" charset="0"/>
                        <a:buChar char="•"/>
                      </a:pPr>
                      <a:r>
                        <a:rPr lang="en-US" sz="1800" baseline="0" dirty="0">
                          <a:effectLst/>
                          <a:latin typeface="Calibri"/>
                          <a:ea typeface="Calibri"/>
                          <a:cs typeface="Times New Roman"/>
                        </a:rPr>
                        <a:t>wheelchair ramps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r>
                        <a:rPr lang="en-US" dirty="0"/>
                        <a:t>Senior Population </a:t>
                      </a:r>
                    </a:p>
                    <a:p>
                      <a:pPr marL="285750" indent="-285750">
                        <a:buFont typeface="Arial" panose="020B0604020202020204" pitchFamily="34" charset="0"/>
                        <a:buChar char="•"/>
                      </a:pPr>
                      <a:r>
                        <a:rPr lang="en-US" dirty="0"/>
                        <a:t>Age 75+: 17,364</a:t>
                      </a:r>
                    </a:p>
                    <a:p>
                      <a:pPr marL="285750" indent="-285750">
                        <a:buFont typeface="Arial" panose="020B0604020202020204" pitchFamily="34" charset="0"/>
                        <a:buChar char="•"/>
                      </a:pPr>
                      <a:r>
                        <a:rPr lang="en-US" dirty="0"/>
                        <a:t>Age 65+ living alone: 9,537</a:t>
                      </a:r>
                    </a:p>
                    <a:p>
                      <a:pPr marL="285750" indent="-285750">
                        <a:buFont typeface="Arial" panose="020B0604020202020204" pitchFamily="34" charset="0"/>
                        <a:buChar char="•"/>
                      </a:pPr>
                      <a:r>
                        <a:rPr lang="en-US" dirty="0"/>
                        <a:t>Age 60+ living in rural county: 24,036</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Budgeted $1,995 for assistance during SFY2020: July 2019 through June 2020. </a:t>
                      </a:r>
                    </a:p>
                    <a:p>
                      <a:pPr marL="0" marR="0">
                        <a:lnSpc>
                          <a:spcPct val="100000"/>
                        </a:lnSpc>
                        <a:spcBef>
                          <a:spcPts val="0"/>
                        </a:spcBef>
                        <a:spcAft>
                          <a:spcPts val="0"/>
                        </a:spcAft>
                      </a:pPr>
                      <a:endParaRPr lang="en-US" sz="1800" b="1" u="sng"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54087401"/>
              </p:ext>
            </p:extLst>
          </p:nvPr>
        </p:nvGraphicFramePr>
        <p:xfrm>
          <a:off x="2762809" y="1781015"/>
          <a:ext cx="4800600" cy="131369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1847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95211">
                <a:tc>
                  <a:txBody>
                    <a:bodyPr/>
                    <a:lstStyle/>
                    <a:p>
                      <a:pPr marL="0" marR="0" algn="l">
                        <a:lnSpc>
                          <a:spcPct val="115000"/>
                        </a:lnSpc>
                        <a:spcBef>
                          <a:spcPts val="0"/>
                        </a:spcBef>
                        <a:spcAft>
                          <a:spcPts val="0"/>
                        </a:spcAft>
                      </a:pPr>
                      <a:r>
                        <a:rPr lang="en-US" sz="1800" b="1" u="sng" dirty="0">
                          <a:effectLst/>
                          <a:latin typeface="+mn-lt"/>
                          <a:ea typeface="Calibri"/>
                          <a:cs typeface="Times New Roman"/>
                        </a:rPr>
                        <a:t>Assessment Required/Referral:</a:t>
                      </a:r>
                    </a:p>
                    <a:p>
                      <a:pPr marL="0" marR="0" algn="l">
                        <a:lnSpc>
                          <a:spcPct val="115000"/>
                        </a:lnSpc>
                        <a:spcBef>
                          <a:spcPts val="0"/>
                        </a:spcBef>
                        <a:spcAft>
                          <a:spcPts val="0"/>
                        </a:spcAft>
                      </a:pPr>
                      <a:r>
                        <a:rPr lang="en-US" sz="1800" dirty="0">
                          <a:effectLst/>
                          <a:latin typeface="+mn-lt"/>
                          <a:ea typeface="Calibri"/>
                          <a:cs typeface="Times New Roman"/>
                        </a:rPr>
                        <a:t>- Senior</a:t>
                      </a:r>
                      <a:r>
                        <a:rPr lang="en-US" sz="1800" baseline="0" dirty="0">
                          <a:effectLst/>
                          <a:latin typeface="+mn-lt"/>
                          <a:ea typeface="Calibri"/>
                          <a:cs typeface="Times New Roman"/>
                        </a:rPr>
                        <a:t> 60 years and older that have physical barriers preventing them to keep their home safe.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descr="C:\Users\kbittner\AppData\Local\Microsoft\Windows\Temporary Internet Files\Content.IE5\34HNDFOO\cleaning_7.jpg[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5655" y="38663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8434EA8-52FF-4396-9E1D-9AA38E923048}"/>
              </a:ext>
            </a:extLst>
          </p:cNvPr>
          <p:cNvSpPr/>
          <p:nvPr/>
        </p:nvSpPr>
        <p:spPr>
          <a:xfrm>
            <a:off x="7847036" y="2982515"/>
            <a:ext cx="4124472" cy="22156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All AAAs are able to link people with chore services, but some AAAs may also provide funding. </a:t>
            </a:r>
          </a:p>
          <a:p>
            <a:endParaRPr lang="en-US" sz="1000" dirty="0"/>
          </a:p>
          <a:p>
            <a:r>
              <a:rPr lang="en-US" dirty="0"/>
              <a:t>Senior Population </a:t>
            </a:r>
          </a:p>
          <a:p>
            <a:pPr marL="285750" indent="-285750">
              <a:buFont typeface="Arial" panose="020B0604020202020204" pitchFamily="34" charset="0"/>
              <a:buChar char="•"/>
            </a:pPr>
            <a:r>
              <a:rPr lang="en-US" dirty="0"/>
              <a:t>Age 75+: 101,249</a:t>
            </a:r>
          </a:p>
          <a:p>
            <a:pPr marL="285750" indent="-285750">
              <a:buFont typeface="Arial" panose="020B0604020202020204" pitchFamily="34" charset="0"/>
              <a:buChar char="•"/>
            </a:pPr>
            <a:r>
              <a:rPr lang="en-US" dirty="0"/>
              <a:t>Age 65+ living alone: 58,797</a:t>
            </a:r>
          </a:p>
          <a:p>
            <a:pPr marL="285750" indent="-285750">
              <a:buFont typeface="Arial" panose="020B0604020202020204" pitchFamily="34" charset="0"/>
              <a:buChar char="•"/>
            </a:pPr>
            <a:r>
              <a:rPr lang="en-US" dirty="0"/>
              <a:t>Age 60+ living in rural county: 117,927</a:t>
            </a:r>
          </a:p>
        </p:txBody>
      </p:sp>
      <p:grpSp>
        <p:nvGrpSpPr>
          <p:cNvPr id="9" name="Group 8">
            <a:extLst>
              <a:ext uri="{FF2B5EF4-FFF2-40B4-BE49-F238E27FC236}">
                <a16:creationId xmlns:a16="http://schemas.microsoft.com/office/drawing/2014/main" id="{D5D4FFCF-1790-4C15-A452-F6AA1D3CDE4B}"/>
              </a:ext>
            </a:extLst>
          </p:cNvPr>
          <p:cNvGrpSpPr/>
          <p:nvPr/>
        </p:nvGrpSpPr>
        <p:grpSpPr>
          <a:xfrm>
            <a:off x="220492" y="2047722"/>
            <a:ext cx="1133342" cy="1107584"/>
            <a:chOff x="1339403" y="1983346"/>
            <a:chExt cx="1133341" cy="1107584"/>
          </a:xfrm>
        </p:grpSpPr>
        <p:sp>
          <p:nvSpPr>
            <p:cNvPr id="10" name="Oval 9">
              <a:extLst>
                <a:ext uri="{FF2B5EF4-FFF2-40B4-BE49-F238E27FC236}">
                  <a16:creationId xmlns:a16="http://schemas.microsoft.com/office/drawing/2014/main" id="{9BF78835-EBAD-46A9-BAC3-8227D9706427}"/>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2A818F3F-F3CE-4085-86D1-9AA471AB9F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CAF6886-64BE-4FA9-AB6C-254C9729662C}"/>
              </a:ext>
            </a:extLst>
          </p:cNvPr>
          <p:cNvSpPr txBox="1">
            <a:spLocks/>
          </p:cNvSpPr>
          <p:nvPr/>
        </p:nvSpPr>
        <p:spPr>
          <a:xfrm>
            <a:off x="7183961" y="613928"/>
            <a:ext cx="3026692" cy="99925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0234F13D-6E06-4F9D-9B58-810B4172C95E}"/>
              </a:ext>
            </a:extLst>
          </p:cNvPr>
          <p:cNvSpPr/>
          <p:nvPr/>
        </p:nvSpPr>
        <p:spPr>
          <a:xfrm>
            <a:off x="7847036" y="5692749"/>
            <a:ext cx="4124472" cy="85553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t>
            </a:r>
          </a:p>
          <a:p>
            <a:r>
              <a:rPr lang="en-US" sz="1600" dirty="0"/>
              <a:t>North Idaho Area Agency on Aging: </a:t>
            </a:r>
          </a:p>
          <a:p>
            <a:r>
              <a:rPr lang="en-US" sz="1600" dirty="0"/>
              <a:t>1-800-786-5536</a:t>
            </a:r>
          </a:p>
        </p:txBody>
      </p:sp>
      <p:sp>
        <p:nvSpPr>
          <p:cNvPr id="14" name="Rectangle 13">
            <a:extLst>
              <a:ext uri="{FF2B5EF4-FFF2-40B4-BE49-F238E27FC236}">
                <a16:creationId xmlns:a16="http://schemas.microsoft.com/office/drawing/2014/main" id="{B8A597B0-FC99-4052-8009-21C963830A9C}"/>
              </a:ext>
            </a:extLst>
          </p:cNvPr>
          <p:cNvSpPr/>
          <p:nvPr/>
        </p:nvSpPr>
        <p:spPr>
          <a:xfrm>
            <a:off x="8396747" y="2608719"/>
            <a:ext cx="30266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5" name="Title 1">
            <a:extLst>
              <a:ext uri="{FF2B5EF4-FFF2-40B4-BE49-F238E27FC236}">
                <a16:creationId xmlns:a16="http://schemas.microsoft.com/office/drawing/2014/main" id="{FA6E327D-6C9F-4497-88AB-2797CACE9D04}"/>
              </a:ext>
            </a:extLst>
          </p:cNvPr>
          <p:cNvSpPr txBox="1">
            <a:spLocks/>
          </p:cNvSpPr>
          <p:nvPr/>
        </p:nvSpPr>
        <p:spPr>
          <a:xfrm>
            <a:off x="272345" y="1001248"/>
            <a:ext cx="6805171" cy="4797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a:solidFill>
                  <a:schemeClr val="accent1">
                    <a:lumMod val="20000"/>
                    <a:lumOff val="80000"/>
                  </a:schemeClr>
                </a:solidFill>
              </a:rPr>
              <a:t>Maintaining safety inside and outside your home</a:t>
            </a:r>
          </a:p>
        </p:txBody>
      </p:sp>
      <p:sp>
        <p:nvSpPr>
          <p:cNvPr id="16" name="Rectangle 15">
            <a:extLst>
              <a:ext uri="{FF2B5EF4-FFF2-40B4-BE49-F238E27FC236}">
                <a16:creationId xmlns:a16="http://schemas.microsoft.com/office/drawing/2014/main" id="{A0218AFD-4F2A-4668-8511-D0A660EC3343}"/>
              </a:ext>
            </a:extLst>
          </p:cNvPr>
          <p:cNvSpPr/>
          <p:nvPr/>
        </p:nvSpPr>
        <p:spPr>
          <a:xfrm>
            <a:off x="2811966" y="180518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5FA1927E-8DF0-4697-9ACE-12C0C58329E9}"/>
              </a:ext>
            </a:extLst>
          </p:cNvPr>
          <p:cNvSpPr/>
          <p:nvPr/>
        </p:nvSpPr>
        <p:spPr>
          <a:xfrm>
            <a:off x="307763" y="343125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1ECD87C5-8B3E-4522-B391-0DC5BD9915FB}"/>
              </a:ext>
            </a:extLst>
          </p:cNvPr>
          <p:cNvSpPr/>
          <p:nvPr/>
        </p:nvSpPr>
        <p:spPr>
          <a:xfrm>
            <a:off x="3773990" y="343125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3FF4951-CE51-4415-8072-0B65D78723FD}"/>
              </a:ext>
            </a:extLst>
          </p:cNvPr>
          <p:cNvSpPr/>
          <p:nvPr/>
        </p:nvSpPr>
        <p:spPr>
          <a:xfrm>
            <a:off x="8445909" y="264875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5F4A6894-BCFF-44AE-92A3-E9D35E8B3DB1}"/>
              </a:ext>
            </a:extLst>
          </p:cNvPr>
          <p:cNvSpPr/>
          <p:nvPr/>
        </p:nvSpPr>
        <p:spPr>
          <a:xfrm>
            <a:off x="7871914" y="570653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21" name="Picture 3" descr="C:\Users\kbittner\AppData\Local\Microsoft\Windows\Temporary Internet Files\Content.IE5\M4PDR282\assessment[1].gif">
            <a:extLst>
              <a:ext uri="{FF2B5EF4-FFF2-40B4-BE49-F238E27FC236}">
                <a16:creationId xmlns:a16="http://schemas.microsoft.com/office/drawing/2014/main" id="{0B0205D1-35D5-4110-A69A-7555118CB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792" y="1358664"/>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20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bittner\AppData\Local\Microsoft\Windows\Temporary Internet Files\Content.IE5\34HNDFOO\decis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7862" y="379867"/>
            <a:ext cx="1777116" cy="14152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68185" y="285700"/>
            <a:ext cx="9513234" cy="798575"/>
          </a:xfrm>
        </p:spPr>
        <p:txBody>
          <a:bodyPr>
            <a:normAutofit/>
          </a:bodyPr>
          <a:lstStyle/>
          <a:p>
            <a:r>
              <a:rPr lang="en-US" sz="4000" dirty="0"/>
              <a:t>Local In-home service: Case Management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0704745"/>
              </p:ext>
            </p:extLst>
          </p:nvPr>
        </p:nvGraphicFramePr>
        <p:xfrm>
          <a:off x="1317522" y="3252570"/>
          <a:ext cx="10579507" cy="3319729"/>
        </p:xfrm>
        <a:graphic>
          <a:graphicData uri="http://schemas.openxmlformats.org/drawingml/2006/table">
            <a:tbl>
              <a:tblPr firstRow="1" firstCol="1" bandRow="1"/>
              <a:tblGrid>
                <a:gridCol w="3303639">
                  <a:extLst>
                    <a:ext uri="{9D8B030D-6E8A-4147-A177-3AD203B41FA5}">
                      <a16:colId xmlns:a16="http://schemas.microsoft.com/office/drawing/2014/main" val="20000"/>
                    </a:ext>
                  </a:extLst>
                </a:gridCol>
                <a:gridCol w="3490452">
                  <a:extLst>
                    <a:ext uri="{9D8B030D-6E8A-4147-A177-3AD203B41FA5}">
                      <a16:colId xmlns:a16="http://schemas.microsoft.com/office/drawing/2014/main" val="20001"/>
                    </a:ext>
                  </a:extLst>
                </a:gridCol>
                <a:gridCol w="3785416">
                  <a:extLst>
                    <a:ext uri="{9D8B030D-6E8A-4147-A177-3AD203B41FA5}">
                      <a16:colId xmlns:a16="http://schemas.microsoft.com/office/drawing/2014/main" val="2260229452"/>
                    </a:ext>
                  </a:extLst>
                </a:gridCol>
              </a:tblGrid>
              <a:tr h="36665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Service Delivery: </a:t>
                      </a:r>
                      <a:r>
                        <a:rPr lang="en-US" sz="1800" b="1" u="sng" kern="1200" dirty="0">
                          <a:solidFill>
                            <a:schemeClr val="tx2"/>
                          </a:solidFill>
                          <a:effectLst/>
                          <a:latin typeface="+mn-lt"/>
                          <a:ea typeface="+mn-ea"/>
                          <a:cs typeface="+mn-cs"/>
                        </a:rPr>
                        <a:t>North Idaho: AAA 1</a:t>
                      </a:r>
                      <a:r>
                        <a:rPr lang="en-US" sz="1800" b="1" u="sng" dirty="0">
                          <a:solidFill>
                            <a:schemeClr val="tx2"/>
                          </a:solidFill>
                          <a:effectLst/>
                          <a:latin typeface="+mn-lt"/>
                          <a:ea typeface="Calibri"/>
                          <a:cs typeface="Times New Roman"/>
                        </a:rPr>
                        <a:t>:</a:t>
                      </a:r>
                      <a:r>
                        <a:rPr lang="en-US" sz="1800" b="1" u="sng" dirty="0">
                          <a:effectLst/>
                          <a:latin typeface="+mn-lt"/>
                          <a:ea typeface="Calibri"/>
                          <a:cs typeface="Times New Roman"/>
                        </a:rPr>
                        <a:t> Budget $521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53075">
                <a:tc>
                  <a:txBody>
                    <a:bodyPr/>
                    <a:lstStyle/>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Develops and implements a supportive service plan</a:t>
                      </a:r>
                    </a:p>
                    <a:p>
                      <a:pPr marL="285750" marR="0" indent="-285750">
                        <a:lnSpc>
                          <a:spcPct val="115000"/>
                        </a:lnSpc>
                        <a:spcBef>
                          <a:spcPts val="0"/>
                        </a:spcBef>
                        <a:spcAft>
                          <a:spcPts val="0"/>
                        </a:spcAft>
                        <a:buFontTx/>
                        <a:buChar char="-"/>
                      </a:pPr>
                      <a:r>
                        <a:rPr lang="en-US" sz="1800" kern="1200" dirty="0">
                          <a:solidFill>
                            <a:schemeClr val="tx1"/>
                          </a:solidFill>
                          <a:effectLst/>
                          <a:latin typeface="+mn-lt"/>
                          <a:ea typeface="+mn-ea"/>
                          <a:cs typeface="+mn-cs"/>
                        </a:rPr>
                        <a:t>Oversees progress until able to manage services on 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0" marR="0">
                        <a:lnSpc>
                          <a:spcPct val="100000"/>
                        </a:lnSpc>
                        <a:spcBef>
                          <a:spcPts val="0"/>
                        </a:spcBef>
                        <a:spcAft>
                          <a:spcPts val="0"/>
                        </a:spcAft>
                      </a:pPr>
                      <a:endParaRPr lang="en-US" sz="1800" b="1" u="sng" kern="1200" dirty="0">
                        <a:solidFill>
                          <a:schemeClr val="tx1"/>
                        </a:solidFill>
                        <a:effectLst/>
                        <a:latin typeface="+mn-lt"/>
                        <a:ea typeface="+mn-ea"/>
                        <a:cs typeface="+mn-cs"/>
                      </a:endParaRP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Assesses physical, psychological and social needs</a:t>
                      </a:r>
                    </a:p>
                    <a:p>
                      <a:pPr marL="285750" marR="0" indent="-285750">
                        <a:lnSpc>
                          <a:spcPct val="100000"/>
                        </a:lnSpc>
                        <a:spcBef>
                          <a:spcPts val="0"/>
                        </a:spcBef>
                        <a:spcAft>
                          <a:spcPts val="0"/>
                        </a:spcAft>
                        <a:buFont typeface="Arial" panose="020B0604020202020204" pitchFamily="34" charset="0"/>
                        <a:buChar char="•"/>
                      </a:pPr>
                      <a:r>
                        <a:rPr lang="en-US" sz="1800" b="0" u="none" kern="1200" dirty="0">
                          <a:solidFill>
                            <a:schemeClr val="tx1"/>
                          </a:solidFill>
                          <a:effectLst/>
                          <a:latin typeface="+mn-lt"/>
                          <a:ea typeface="+mn-ea"/>
                          <a:cs typeface="+mn-cs"/>
                        </a:rPr>
                        <a:t>Considers available family members and friends who are able to assist before looking for paid options</a:t>
                      </a:r>
                    </a:p>
                    <a:p>
                      <a:pPr marL="0" marR="0" indent="0" algn="l" defTabSz="914400" rtl="0" eaLnBrk="1" fontAlgn="auto" latinLnBrk="0" hangingPunct="1">
                        <a:lnSpc>
                          <a:spcPct val="115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endParaRPr lang="en-US" sz="2800" kern="1200" dirty="0">
                        <a:solidFill>
                          <a:schemeClr val="tx1"/>
                        </a:solidFill>
                        <a:effectLst/>
                        <a:latin typeface="+mn-lt"/>
                        <a:ea typeface="+mn-ea"/>
                        <a:cs typeface="+mn-cs"/>
                      </a:endParaRP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Problems identified during assessment</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Exploration family assistance</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Identify overall goal to be achieved</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Records all unpaid services and contributions</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Arranges and records paid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26193151"/>
              </p:ext>
            </p:extLst>
          </p:nvPr>
        </p:nvGraphicFramePr>
        <p:xfrm>
          <a:off x="304800" y="1554866"/>
          <a:ext cx="5621594" cy="1564687"/>
        </p:xfrm>
        <a:graphic>
          <a:graphicData uri="http://schemas.openxmlformats.org/drawingml/2006/table">
            <a:tbl>
              <a:tblPr firstRow="1" firstCol="1" bandRow="1"/>
              <a:tblGrid>
                <a:gridCol w="5621594">
                  <a:extLst>
                    <a:ext uri="{9D8B030D-6E8A-4147-A177-3AD203B41FA5}">
                      <a16:colId xmlns:a16="http://schemas.microsoft.com/office/drawing/2014/main" val="20000"/>
                    </a:ext>
                  </a:extLst>
                </a:gridCol>
              </a:tblGrid>
              <a:tr h="32135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0420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Assessment Required/Referral:</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Seniors 60 years and older </a:t>
                      </a:r>
                    </a:p>
                    <a:p>
                      <a:pPr marL="285750" marR="0" indent="-285750" algn="l">
                        <a:lnSpc>
                          <a:spcPct val="115000"/>
                        </a:lnSpc>
                        <a:spcBef>
                          <a:spcPts val="0"/>
                        </a:spcBef>
                        <a:spcAft>
                          <a:spcPts val="0"/>
                        </a:spcAft>
                        <a:buFontTx/>
                        <a:buChar char="-"/>
                      </a:pPr>
                      <a:r>
                        <a:rPr lang="en-US" sz="1800" dirty="0">
                          <a:effectLst/>
                          <a:latin typeface="Calibri"/>
                          <a:ea typeface="Calibri"/>
                          <a:cs typeface="Times New Roman"/>
                        </a:rPr>
                        <a:t>Unable to manage multiple </a:t>
                      </a:r>
                      <a:r>
                        <a:rPr lang="en-US" sz="1800" baseline="0" dirty="0">
                          <a:effectLst/>
                          <a:latin typeface="Calibri"/>
                          <a:ea typeface="Calibri"/>
                          <a:cs typeface="Times New Roman"/>
                        </a:rPr>
                        <a:t>services </a:t>
                      </a:r>
                    </a:p>
                    <a:p>
                      <a:pPr marL="0" marR="0" indent="0" algn="l">
                        <a:lnSpc>
                          <a:spcPct val="115000"/>
                        </a:lnSpc>
                        <a:spcBef>
                          <a:spcPts val="0"/>
                        </a:spcBef>
                        <a:spcAft>
                          <a:spcPts val="0"/>
                        </a:spcAft>
                        <a:buFontTx/>
                        <a:buNone/>
                      </a:pPr>
                      <a:r>
                        <a:rPr lang="en-US" sz="1800" baseline="0" dirty="0">
                          <a:effectLst/>
                          <a:latin typeface="Calibri"/>
                          <a:ea typeface="Calibri"/>
                          <a:cs typeface="Times New Roman"/>
                        </a:rPr>
                        <a:t>      to meet their long-term-care needs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6B8F4FB6-FD5F-40D9-87FC-1793926D0CE4}"/>
              </a:ext>
            </a:extLst>
          </p:cNvPr>
          <p:cNvGrpSpPr/>
          <p:nvPr/>
        </p:nvGrpSpPr>
        <p:grpSpPr>
          <a:xfrm>
            <a:off x="100897" y="4031227"/>
            <a:ext cx="1133342" cy="1107584"/>
            <a:chOff x="1339403" y="1983346"/>
            <a:chExt cx="1133341" cy="1107584"/>
          </a:xfrm>
        </p:grpSpPr>
        <p:sp>
          <p:nvSpPr>
            <p:cNvPr id="10" name="Oval 9">
              <a:extLst>
                <a:ext uri="{FF2B5EF4-FFF2-40B4-BE49-F238E27FC236}">
                  <a16:creationId xmlns:a16="http://schemas.microsoft.com/office/drawing/2014/main" id="{8F217D2D-DCFA-415B-AE88-FE5D2B1B27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E4D2923D-E9E0-423D-A1D1-01715773F7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76C1132-690F-4FC7-B555-EB17BFE6005C}"/>
              </a:ext>
            </a:extLst>
          </p:cNvPr>
          <p:cNvSpPr txBox="1">
            <a:spLocks/>
          </p:cNvSpPr>
          <p:nvPr/>
        </p:nvSpPr>
        <p:spPr>
          <a:xfrm>
            <a:off x="562089" y="1003887"/>
            <a:ext cx="8377387" cy="399216"/>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66388F63-62D2-49C9-8BBD-F33D8ED3F6F7}"/>
              </a:ext>
            </a:extLst>
          </p:cNvPr>
          <p:cNvSpPr/>
          <p:nvPr/>
        </p:nvSpPr>
        <p:spPr>
          <a:xfrm>
            <a:off x="1358501" y="5643716"/>
            <a:ext cx="3222800" cy="8755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a:t>
            </a:r>
          </a:p>
          <a:p>
            <a:r>
              <a:rPr lang="en-US" sz="1600" dirty="0"/>
              <a:t>1-800-786-5536</a:t>
            </a:r>
          </a:p>
        </p:txBody>
      </p:sp>
      <p:sp>
        <p:nvSpPr>
          <p:cNvPr id="14" name="Rectangle 13">
            <a:extLst>
              <a:ext uri="{FF2B5EF4-FFF2-40B4-BE49-F238E27FC236}">
                <a16:creationId xmlns:a16="http://schemas.microsoft.com/office/drawing/2014/main" id="{48A5A300-7E02-4D9E-B44D-E49E13BF16F4}"/>
              </a:ext>
            </a:extLst>
          </p:cNvPr>
          <p:cNvSpPr/>
          <p:nvPr/>
        </p:nvSpPr>
        <p:spPr>
          <a:xfrm>
            <a:off x="6095999" y="1978425"/>
            <a:ext cx="5712845" cy="93403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ea typeface="Calibri"/>
                <a:cs typeface="Times New Roman"/>
              </a:rPr>
              <a:t>AAAs are able to link people with case management services, and for seniors who meet the eligibility, are able to provide the service. </a:t>
            </a:r>
            <a:endParaRPr lang="en-US" sz="1000" dirty="0"/>
          </a:p>
        </p:txBody>
      </p:sp>
      <p:sp>
        <p:nvSpPr>
          <p:cNvPr id="7" name="Rectangle 6">
            <a:extLst>
              <a:ext uri="{FF2B5EF4-FFF2-40B4-BE49-F238E27FC236}">
                <a16:creationId xmlns:a16="http://schemas.microsoft.com/office/drawing/2014/main" id="{7EAF34E1-90C2-4FBA-9C8C-FE7E3E0E03BD}"/>
              </a:ext>
            </a:extLst>
          </p:cNvPr>
          <p:cNvSpPr/>
          <p:nvPr/>
        </p:nvSpPr>
        <p:spPr>
          <a:xfrm>
            <a:off x="4809775" y="3628955"/>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Comprehensive Assessment</a:t>
            </a:r>
          </a:p>
        </p:txBody>
      </p:sp>
      <p:sp>
        <p:nvSpPr>
          <p:cNvPr id="15" name="Rectangle 14">
            <a:extLst>
              <a:ext uri="{FF2B5EF4-FFF2-40B4-BE49-F238E27FC236}">
                <a16:creationId xmlns:a16="http://schemas.microsoft.com/office/drawing/2014/main" id="{B70F635D-24F0-4571-9F33-973C7659B0E6}"/>
              </a:ext>
            </a:extLst>
          </p:cNvPr>
          <p:cNvSpPr/>
          <p:nvPr/>
        </p:nvSpPr>
        <p:spPr>
          <a:xfrm>
            <a:off x="8507729" y="3619123"/>
            <a:ext cx="3048000" cy="412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Supportive Service Plan</a:t>
            </a:r>
          </a:p>
        </p:txBody>
      </p:sp>
      <p:sp>
        <p:nvSpPr>
          <p:cNvPr id="18" name="Rectangle 17">
            <a:extLst>
              <a:ext uri="{FF2B5EF4-FFF2-40B4-BE49-F238E27FC236}">
                <a16:creationId xmlns:a16="http://schemas.microsoft.com/office/drawing/2014/main" id="{9FB988A8-8CD7-48B1-BD65-B9AAAC205F09}"/>
              </a:ext>
            </a:extLst>
          </p:cNvPr>
          <p:cNvSpPr/>
          <p:nvPr/>
        </p:nvSpPr>
        <p:spPr>
          <a:xfrm>
            <a:off x="6348039" y="1563214"/>
            <a:ext cx="316958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Trends</a:t>
            </a:r>
          </a:p>
        </p:txBody>
      </p:sp>
      <p:sp>
        <p:nvSpPr>
          <p:cNvPr id="19" name="Rectangle 18">
            <a:extLst>
              <a:ext uri="{FF2B5EF4-FFF2-40B4-BE49-F238E27FC236}">
                <a16:creationId xmlns:a16="http://schemas.microsoft.com/office/drawing/2014/main" id="{F392F984-CB10-4D8E-88D0-C28602BB9F11}"/>
              </a:ext>
            </a:extLst>
          </p:cNvPr>
          <p:cNvSpPr/>
          <p:nvPr/>
        </p:nvSpPr>
        <p:spPr>
          <a:xfrm>
            <a:off x="349942" y="15730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E13D18C9-634E-4296-9C35-ABA2263F6251}"/>
              </a:ext>
            </a:extLst>
          </p:cNvPr>
          <p:cNvSpPr/>
          <p:nvPr/>
        </p:nvSpPr>
        <p:spPr>
          <a:xfrm>
            <a:off x="1358501" y="32800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F411F6FF-FC1D-47CE-AF01-253B3375DEDE}"/>
              </a:ext>
            </a:extLst>
          </p:cNvPr>
          <p:cNvSpPr/>
          <p:nvPr/>
        </p:nvSpPr>
        <p:spPr>
          <a:xfrm>
            <a:off x="4639543" y="32787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ED250E42-46D2-49AD-BBCC-22FF07B5A666}"/>
              </a:ext>
            </a:extLst>
          </p:cNvPr>
          <p:cNvSpPr/>
          <p:nvPr/>
        </p:nvSpPr>
        <p:spPr>
          <a:xfrm>
            <a:off x="6394482" y="16108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3" name="Rectangle 22">
            <a:extLst>
              <a:ext uri="{FF2B5EF4-FFF2-40B4-BE49-F238E27FC236}">
                <a16:creationId xmlns:a16="http://schemas.microsoft.com/office/drawing/2014/main" id="{91245965-95B4-4E78-97CF-61F7FED97846}"/>
              </a:ext>
            </a:extLst>
          </p:cNvPr>
          <p:cNvSpPr/>
          <p:nvPr/>
        </p:nvSpPr>
        <p:spPr>
          <a:xfrm>
            <a:off x="1385643" y="56748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24" name="Picture 3" descr="C:\Users\kbittner\AppData\Local\Microsoft\Windows\Temporary Internet Files\Content.IE5\M4PDR282\assessment[1].gif">
            <a:extLst>
              <a:ext uri="{FF2B5EF4-FFF2-40B4-BE49-F238E27FC236}">
                <a16:creationId xmlns:a16="http://schemas.microsoft.com/office/drawing/2014/main" id="{24C0D580-64EF-43E7-9FC7-9537C11962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817" y="1706803"/>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7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2163-00EC-4FD9-B7BA-BC4BD935895F}"/>
              </a:ext>
            </a:extLst>
          </p:cNvPr>
          <p:cNvSpPr>
            <a:spLocks noGrp="1"/>
          </p:cNvSpPr>
          <p:nvPr>
            <p:ph type="title"/>
          </p:nvPr>
        </p:nvSpPr>
        <p:spPr/>
        <p:txBody>
          <a:bodyPr>
            <a:normAutofit/>
          </a:bodyPr>
          <a:lstStyle/>
          <a:p>
            <a:r>
              <a:rPr lang="en-US" dirty="0"/>
              <a:t>Topic Areas</a:t>
            </a:r>
          </a:p>
        </p:txBody>
      </p:sp>
      <p:sp>
        <p:nvSpPr>
          <p:cNvPr id="3" name="Content Placeholder 2">
            <a:extLst>
              <a:ext uri="{FF2B5EF4-FFF2-40B4-BE49-F238E27FC236}">
                <a16:creationId xmlns:a16="http://schemas.microsoft.com/office/drawing/2014/main" id="{68387634-A9B9-499A-923C-A882B33FF765}"/>
              </a:ext>
            </a:extLst>
          </p:cNvPr>
          <p:cNvSpPr>
            <a:spLocks noGrp="1"/>
          </p:cNvSpPr>
          <p:nvPr>
            <p:ph idx="1"/>
          </p:nvPr>
        </p:nvSpPr>
        <p:spPr>
          <a:xfrm>
            <a:off x="838200" y="2179586"/>
            <a:ext cx="10515600" cy="3552620"/>
          </a:xfrm>
        </p:spPr>
        <p:txBody>
          <a:bodyPr/>
          <a:lstStyle/>
          <a:p>
            <a:pPr marL="514350" indent="-514350">
              <a:buFont typeface="+mj-lt"/>
              <a:buAutoNum type="arabicPeriod"/>
            </a:pPr>
            <a:r>
              <a:rPr lang="en-US" dirty="0"/>
              <a:t>Meeting Schedules</a:t>
            </a:r>
          </a:p>
          <a:p>
            <a:pPr marL="514350" indent="-514350">
              <a:buFont typeface="+mj-lt"/>
              <a:buAutoNum type="arabicPeriod"/>
            </a:pPr>
            <a:r>
              <a:rPr lang="en-US" dirty="0"/>
              <a:t>State Plan Requirements</a:t>
            </a:r>
          </a:p>
          <a:p>
            <a:pPr marL="514350" indent="-514350">
              <a:buFont typeface="+mj-lt"/>
              <a:buAutoNum type="arabicPeriod"/>
            </a:pPr>
            <a:r>
              <a:rPr lang="en-US" dirty="0"/>
              <a:t>Legislative Intent</a:t>
            </a:r>
          </a:p>
          <a:p>
            <a:pPr marL="514350" indent="-514350">
              <a:buFont typeface="+mj-lt"/>
              <a:buAutoNum type="arabicPeriod"/>
            </a:pPr>
            <a:r>
              <a:rPr lang="en-US" dirty="0"/>
              <a:t>Funding Allocation to Area Agencies on Aging</a:t>
            </a:r>
          </a:p>
          <a:p>
            <a:pPr marL="514350" indent="-514350">
              <a:buFont typeface="+mj-lt"/>
              <a:buAutoNum type="arabicPeriod"/>
            </a:pPr>
            <a:r>
              <a:rPr lang="en-US" dirty="0"/>
              <a:t>Service Funding</a:t>
            </a:r>
          </a:p>
          <a:p>
            <a:pPr marL="514350" indent="-514350">
              <a:buFont typeface="+mj-lt"/>
              <a:buAutoNum type="arabicPeriod"/>
            </a:pPr>
            <a:r>
              <a:rPr lang="en-US" dirty="0"/>
              <a:t>Service Delivery </a:t>
            </a:r>
          </a:p>
          <a:p>
            <a:pPr marL="514350" indent="-514350">
              <a:buFont typeface="+mj-lt"/>
              <a:buAutoNum type="arabicPeriod"/>
            </a:pPr>
            <a:r>
              <a:rPr lang="en-US" dirty="0"/>
              <a:t>Next Steps</a:t>
            </a:r>
          </a:p>
          <a:p>
            <a:endParaRPr lang="en-US" dirty="0"/>
          </a:p>
        </p:txBody>
      </p:sp>
    </p:spTree>
    <p:extLst>
      <p:ext uri="{BB962C8B-B14F-4D97-AF65-F5344CB8AC3E}">
        <p14:creationId xmlns:p14="http://schemas.microsoft.com/office/powerpoint/2010/main" val="31204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593" y="230393"/>
            <a:ext cx="8229600" cy="1148987"/>
          </a:xfrm>
        </p:spPr>
        <p:txBody>
          <a:bodyPr>
            <a:normAutofit/>
          </a:bodyPr>
          <a:lstStyle/>
          <a:p>
            <a:r>
              <a:rPr lang="en-US" dirty="0"/>
              <a:t>Local Senior Transportation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6183207"/>
              </p:ext>
            </p:extLst>
          </p:nvPr>
        </p:nvGraphicFramePr>
        <p:xfrm>
          <a:off x="993058" y="2707781"/>
          <a:ext cx="10726993" cy="4046980"/>
        </p:xfrm>
        <a:graphic>
          <a:graphicData uri="http://schemas.openxmlformats.org/drawingml/2006/table">
            <a:tbl>
              <a:tblPr firstRow="1" firstCol="1" bandRow="1"/>
              <a:tblGrid>
                <a:gridCol w="5958348">
                  <a:extLst>
                    <a:ext uri="{9D8B030D-6E8A-4147-A177-3AD203B41FA5}">
                      <a16:colId xmlns:a16="http://schemas.microsoft.com/office/drawing/2014/main" val="20000"/>
                    </a:ext>
                  </a:extLst>
                </a:gridCol>
                <a:gridCol w="4768645">
                  <a:extLst>
                    <a:ext uri="{9D8B030D-6E8A-4147-A177-3AD203B41FA5}">
                      <a16:colId xmlns:a16="http://schemas.microsoft.com/office/drawing/2014/main" val="20001"/>
                    </a:ext>
                  </a:extLst>
                </a:gridCol>
              </a:tblGrid>
              <a:tr h="55686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0114">
                <a:tc>
                  <a:txBody>
                    <a:bodyPr/>
                    <a:lstStyle/>
                    <a:p>
                      <a:pPr marL="285750" marR="0"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Service is in conjunction with local transportation providers</a:t>
                      </a:r>
                    </a:p>
                    <a:p>
                      <a:pPr marL="285750" marR="0" lvl="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Target: reduces isolation, and promotes independent living by providing transportation to:</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Medical and health care services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Meal programs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Employment locations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Shopping and community functions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Adult day care facilities</a:t>
                      </a:r>
                    </a:p>
                    <a:p>
                      <a:pPr marL="742950" marR="0" lvl="1" indent="-285750">
                        <a:lnSpc>
                          <a:spcPct val="115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Social service agencies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Expenditures: $79,310</a:t>
                      </a:r>
                    </a:p>
                    <a:p>
                      <a:pPr marL="0" marR="0">
                        <a:lnSpc>
                          <a:spcPct val="100000"/>
                        </a:lnSpc>
                        <a:spcBef>
                          <a:spcPts val="0"/>
                        </a:spcBef>
                        <a:spcAft>
                          <a:spcPts val="0"/>
                        </a:spcAft>
                      </a:pPr>
                      <a:r>
                        <a:rPr lang="en-US" sz="1800" b="0" u="none" kern="1200" dirty="0" err="1">
                          <a:solidFill>
                            <a:schemeClr val="tx1"/>
                          </a:solidFill>
                          <a:effectLst/>
                          <a:latin typeface="+mn-lt"/>
                          <a:ea typeface="+mn-ea"/>
                          <a:cs typeface="+mn-cs"/>
                        </a:rPr>
                        <a:t>Boardings</a:t>
                      </a:r>
                      <a:r>
                        <a:rPr lang="en-US" sz="1800" b="0" u="none" kern="1200" dirty="0">
                          <a:solidFill>
                            <a:schemeClr val="tx1"/>
                          </a:solidFill>
                          <a:effectLst/>
                          <a:latin typeface="+mn-lt"/>
                          <a:ea typeface="+mn-ea"/>
                          <a:cs typeface="+mn-cs"/>
                        </a:rPr>
                        <a:t>: 36,818</a:t>
                      </a:r>
                    </a:p>
                    <a:p>
                      <a:pPr marL="0" marR="0">
                        <a:lnSpc>
                          <a:spcPct val="100000"/>
                        </a:lnSpc>
                        <a:spcBef>
                          <a:spcPts val="0"/>
                        </a:spcBef>
                        <a:spcAft>
                          <a:spcPts val="0"/>
                        </a:spcAft>
                      </a:pPr>
                      <a:r>
                        <a:rPr lang="en-US" sz="1800" b="0" u="none" kern="1200" dirty="0">
                          <a:solidFill>
                            <a:schemeClr val="tx1"/>
                          </a:solidFill>
                          <a:effectLst/>
                          <a:latin typeface="+mn-lt"/>
                          <a:ea typeface="+mn-ea"/>
                          <a:cs typeface="+mn-cs"/>
                        </a:rPr>
                        <a:t>Average Cost per boarding: $2.15</a:t>
                      </a:r>
                      <a:endParaRPr lang="en-US" sz="1800" b="0" u="none"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50798697"/>
              </p:ext>
            </p:extLst>
          </p:nvPr>
        </p:nvGraphicFramePr>
        <p:xfrm>
          <a:off x="588297" y="1339328"/>
          <a:ext cx="4800600" cy="1004600"/>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392206">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9579">
                <a:tc>
                  <a:txBody>
                    <a:bodyPr/>
                    <a:lstStyle/>
                    <a:p>
                      <a:pPr marL="0" marR="0" algn="ctr">
                        <a:lnSpc>
                          <a:spcPct val="115000"/>
                        </a:lnSpc>
                        <a:spcBef>
                          <a:spcPts val="0"/>
                        </a:spcBef>
                        <a:spcAft>
                          <a:spcPts val="0"/>
                        </a:spcAft>
                      </a:pPr>
                      <a:r>
                        <a:rPr lang="en-US" sz="1800" dirty="0">
                          <a:effectLst/>
                          <a:latin typeface="Calibri"/>
                          <a:ea typeface="Calibri"/>
                          <a:cs typeface="Times New Roman"/>
                        </a:rPr>
                        <a:t> Seniors 60 years old and over</a:t>
                      </a:r>
                    </a:p>
                    <a:p>
                      <a:pPr marL="0" marR="0" algn="ctr">
                        <a:lnSpc>
                          <a:spcPct val="115000"/>
                        </a:lnSpc>
                        <a:spcBef>
                          <a:spcPts val="0"/>
                        </a:spcBef>
                        <a:spcAft>
                          <a:spcPts val="0"/>
                        </a:spcAft>
                      </a:pPr>
                      <a:r>
                        <a:rPr lang="en-US" sz="1800" dirty="0">
                          <a:effectLst/>
                          <a:latin typeface="Calibri"/>
                          <a:ea typeface="Calibri"/>
                          <a:cs typeface="Times New Roman"/>
                        </a:rPr>
                        <a:t>Does not have personal transportation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 name="Picture 3" descr="C:\Users\kbittner\AppData\Local\Microsoft\Windows\Temporary Internet Files\Content.IE5\DB1WRKOP\medium-Funny-Bus-stop-33.3-10344[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6064" y="196045"/>
            <a:ext cx="1665298" cy="2514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2180085-B4DB-4469-9E5C-708674574BA9}"/>
              </a:ext>
            </a:extLst>
          </p:cNvPr>
          <p:cNvSpPr/>
          <p:nvPr/>
        </p:nvSpPr>
        <p:spPr>
          <a:xfrm>
            <a:off x="5684293" y="1718183"/>
            <a:ext cx="3400732" cy="9263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Expenditures: $550,618</a:t>
            </a:r>
          </a:p>
          <a:p>
            <a:r>
              <a:rPr lang="en-US" dirty="0" err="1"/>
              <a:t>Boardings</a:t>
            </a:r>
            <a:r>
              <a:rPr lang="en-US" dirty="0"/>
              <a:t>: 162,087</a:t>
            </a:r>
          </a:p>
          <a:p>
            <a:r>
              <a:rPr lang="en-US" dirty="0"/>
              <a:t>Average Cost per boarding: $3.40</a:t>
            </a:r>
          </a:p>
        </p:txBody>
      </p:sp>
      <p:grpSp>
        <p:nvGrpSpPr>
          <p:cNvPr id="8" name="Group 7">
            <a:extLst>
              <a:ext uri="{FF2B5EF4-FFF2-40B4-BE49-F238E27FC236}">
                <a16:creationId xmlns:a16="http://schemas.microsoft.com/office/drawing/2014/main" id="{AC29A364-144F-4A21-820C-661833354258}"/>
              </a:ext>
            </a:extLst>
          </p:cNvPr>
          <p:cNvGrpSpPr/>
          <p:nvPr/>
        </p:nvGrpSpPr>
        <p:grpSpPr>
          <a:xfrm>
            <a:off x="150877" y="3960281"/>
            <a:ext cx="1133342" cy="1107584"/>
            <a:chOff x="1339403" y="1983346"/>
            <a:chExt cx="1133341" cy="1107584"/>
          </a:xfrm>
        </p:grpSpPr>
        <p:sp>
          <p:nvSpPr>
            <p:cNvPr id="10" name="Oval 9">
              <a:extLst>
                <a:ext uri="{FF2B5EF4-FFF2-40B4-BE49-F238E27FC236}">
                  <a16:creationId xmlns:a16="http://schemas.microsoft.com/office/drawing/2014/main" id="{20461052-EA97-45CD-B1C3-117382FABA3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C08C34D8-D31C-4C32-AD6C-B3262C33E1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092275AD-3F63-491B-81C6-74C7D69D63F1}"/>
              </a:ext>
            </a:extLst>
          </p:cNvPr>
          <p:cNvSpPr txBox="1">
            <a:spLocks/>
          </p:cNvSpPr>
          <p:nvPr/>
        </p:nvSpPr>
        <p:spPr>
          <a:xfrm>
            <a:off x="10311560" y="715659"/>
            <a:ext cx="1673104" cy="166132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9DB7B2D6-DC7D-4779-8E43-C3F3A396FF7A}"/>
              </a:ext>
            </a:extLst>
          </p:cNvPr>
          <p:cNvSpPr/>
          <p:nvPr/>
        </p:nvSpPr>
        <p:spPr>
          <a:xfrm>
            <a:off x="5695370" y="1306678"/>
            <a:ext cx="3389655"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8DF0FAE5-AE7F-4274-B813-78C5866CB18C}"/>
              </a:ext>
            </a:extLst>
          </p:cNvPr>
          <p:cNvSpPr/>
          <p:nvPr/>
        </p:nvSpPr>
        <p:spPr>
          <a:xfrm>
            <a:off x="6990736" y="4355528"/>
            <a:ext cx="4650657" cy="235990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a:t>
            </a:r>
          </a:p>
          <a:p>
            <a:r>
              <a:rPr lang="en-US" sz="1600" dirty="0"/>
              <a:t>North Idaho Area Agency on Aging: 1-800-786-5536</a:t>
            </a:r>
          </a:p>
          <a:p>
            <a:r>
              <a:rPr lang="en-US" sz="1600" dirty="0"/>
              <a:t>Partners: </a:t>
            </a:r>
          </a:p>
          <a:p>
            <a:pPr marL="285750" indent="-285750">
              <a:buFont typeface="Arial" panose="020B0604020202020204" pitchFamily="34" charset="0"/>
              <a:buChar char="•"/>
            </a:pPr>
            <a:r>
              <a:rPr lang="en-US" sz="1600" dirty="0"/>
              <a:t>Coeur d’Alene Tribe (</a:t>
            </a:r>
            <a:r>
              <a:rPr lang="en-US" sz="1600" dirty="0" err="1"/>
              <a:t>Citylink</a:t>
            </a:r>
            <a:r>
              <a:rPr lang="en-US" sz="1600" dirty="0"/>
              <a:t>)</a:t>
            </a:r>
          </a:p>
          <a:p>
            <a:pPr marL="285750" indent="-285750">
              <a:buFont typeface="Arial" panose="020B0604020202020204" pitchFamily="34" charset="0"/>
              <a:buChar char="•"/>
            </a:pPr>
            <a:r>
              <a:rPr lang="en-US" sz="1600" dirty="0"/>
              <a:t>Kootenai County Transit (City Link)</a:t>
            </a:r>
          </a:p>
          <a:p>
            <a:pPr marL="285750" indent="-285750">
              <a:buFont typeface="Arial" panose="020B0604020202020204" pitchFamily="34" charset="0"/>
              <a:buChar char="•"/>
            </a:pPr>
            <a:r>
              <a:rPr lang="en-US" sz="1600" dirty="0" err="1"/>
              <a:t>Selkirks</a:t>
            </a:r>
            <a:r>
              <a:rPr lang="en-US" sz="1600" dirty="0"/>
              <a:t>-Pend Oreille Transit Authority (SPOT)</a:t>
            </a:r>
          </a:p>
          <a:p>
            <a:pPr marL="285750" indent="-285750">
              <a:buFont typeface="Arial" panose="020B0604020202020204" pitchFamily="34" charset="0"/>
              <a:buChar char="•"/>
            </a:pPr>
            <a:r>
              <a:rPr lang="en-US" sz="1600" dirty="0"/>
              <a:t>Shoshone County (Silver Express)</a:t>
            </a:r>
          </a:p>
          <a:p>
            <a:pPr marL="285750" indent="-285750">
              <a:buFont typeface="Arial" panose="020B0604020202020204" pitchFamily="34" charset="0"/>
              <a:buChar char="•"/>
            </a:pPr>
            <a:r>
              <a:rPr lang="en-US" sz="1600" dirty="0"/>
              <a:t>Hayden Senior Center</a:t>
            </a:r>
          </a:p>
          <a:p>
            <a:pPr marL="285750" indent="-285750">
              <a:buFont typeface="Arial" panose="020B0604020202020204" pitchFamily="34" charset="0"/>
              <a:buChar char="•"/>
            </a:pPr>
            <a:r>
              <a:rPr lang="en-US" sz="1600" dirty="0"/>
              <a:t>Post Falls Senior Center</a:t>
            </a:r>
          </a:p>
        </p:txBody>
      </p:sp>
      <p:sp>
        <p:nvSpPr>
          <p:cNvPr id="15" name="Rectangle 14">
            <a:extLst>
              <a:ext uri="{FF2B5EF4-FFF2-40B4-BE49-F238E27FC236}">
                <a16:creationId xmlns:a16="http://schemas.microsoft.com/office/drawing/2014/main" id="{9BD22831-CD73-4D80-B22F-BAE90433EC89}"/>
              </a:ext>
            </a:extLst>
          </p:cNvPr>
          <p:cNvSpPr/>
          <p:nvPr/>
        </p:nvSpPr>
        <p:spPr>
          <a:xfrm>
            <a:off x="638490" y="137220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3E7B61CB-C98D-482A-A363-38383ADA1E03}"/>
              </a:ext>
            </a:extLst>
          </p:cNvPr>
          <p:cNvSpPr/>
          <p:nvPr/>
        </p:nvSpPr>
        <p:spPr>
          <a:xfrm>
            <a:off x="1042682" y="272498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6F0F6A00-1DF8-4778-8881-90D18D5EE680}"/>
              </a:ext>
            </a:extLst>
          </p:cNvPr>
          <p:cNvSpPr/>
          <p:nvPr/>
        </p:nvSpPr>
        <p:spPr>
          <a:xfrm>
            <a:off x="6990737" y="272764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B17E3CB3-64AD-41E2-B7E9-BBF19D00DFF3}"/>
              </a:ext>
            </a:extLst>
          </p:cNvPr>
          <p:cNvSpPr/>
          <p:nvPr/>
        </p:nvSpPr>
        <p:spPr>
          <a:xfrm>
            <a:off x="5746627" y="13444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830E5DF2-2EDF-43F3-A8D0-E8479309CA30}"/>
              </a:ext>
            </a:extLst>
          </p:cNvPr>
          <p:cNvSpPr/>
          <p:nvPr/>
        </p:nvSpPr>
        <p:spPr>
          <a:xfrm>
            <a:off x="7023321" y="43824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028754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8MC02SFO\A_Nurse_Pushing_a_Man_In_a_Wheelchair_Royalty_Free_Clipart_Picture_100615-215396-80900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34" y="1712996"/>
            <a:ext cx="1267543" cy="13878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7212" y="110124"/>
            <a:ext cx="9030929" cy="1325562"/>
          </a:xfrm>
        </p:spPr>
        <p:txBody>
          <a:bodyPr>
            <a:normAutofit/>
          </a:bodyPr>
          <a:lstStyle/>
          <a:p>
            <a:r>
              <a:rPr lang="en-US" dirty="0"/>
              <a:t>Local Family Caregiver Support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9515195"/>
              </p:ext>
            </p:extLst>
          </p:nvPr>
        </p:nvGraphicFramePr>
        <p:xfrm>
          <a:off x="188655" y="3509194"/>
          <a:ext cx="11795639" cy="3127575"/>
        </p:xfrm>
        <a:graphic>
          <a:graphicData uri="http://schemas.openxmlformats.org/drawingml/2006/table">
            <a:tbl>
              <a:tblPr firstRow="1" firstCol="1" bandRow="1"/>
              <a:tblGrid>
                <a:gridCol w="6408790">
                  <a:extLst>
                    <a:ext uri="{9D8B030D-6E8A-4147-A177-3AD203B41FA5}">
                      <a16:colId xmlns:a16="http://schemas.microsoft.com/office/drawing/2014/main" val="20000"/>
                    </a:ext>
                  </a:extLst>
                </a:gridCol>
                <a:gridCol w="5386849">
                  <a:extLst>
                    <a:ext uri="{9D8B030D-6E8A-4147-A177-3AD203B41FA5}">
                      <a16:colId xmlns:a16="http://schemas.microsoft.com/office/drawing/2014/main" val="20001"/>
                    </a:ext>
                  </a:extLst>
                </a:gridCol>
              </a:tblGrid>
              <a:tr h="4418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5700">
                <a:tc>
                  <a:txBody>
                    <a:bodyPr/>
                    <a:lstStyle/>
                    <a:p>
                      <a:pPr marL="0" marR="0">
                        <a:lnSpc>
                          <a:spcPct val="115000"/>
                        </a:lnSpc>
                        <a:spcBef>
                          <a:spcPts val="0"/>
                        </a:spcBef>
                        <a:spcAft>
                          <a:spcPts val="0"/>
                        </a:spcAft>
                      </a:pPr>
                      <a:r>
                        <a:rPr lang="en-US" sz="1600" dirty="0">
                          <a:effectLst/>
                          <a:latin typeface="Calibri"/>
                          <a:ea typeface="Calibri"/>
                          <a:cs typeface="Times New Roman"/>
                        </a:rPr>
                        <a:t>Support and train caregivers through the following</a:t>
                      </a:r>
                      <a:r>
                        <a:rPr lang="en-US" sz="1600" baseline="0" dirty="0">
                          <a:effectLst/>
                          <a:latin typeface="Calibri"/>
                          <a:ea typeface="Calibri"/>
                          <a:cs typeface="Times New Roman"/>
                        </a:rPr>
                        <a:t> activities:</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Information Services (Outreach)</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Access assistance (Information &amp; Assistance)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Support Group/Education </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Respite</a:t>
                      </a:r>
                    </a:p>
                    <a:p>
                      <a:pPr marL="342900" marR="0" indent="-342900">
                        <a:lnSpc>
                          <a:spcPct val="115000"/>
                        </a:lnSpc>
                        <a:spcBef>
                          <a:spcPts val="0"/>
                        </a:spcBef>
                        <a:spcAft>
                          <a:spcPts val="0"/>
                        </a:spcAft>
                        <a:buFont typeface="Arial" panose="020B0604020202020204" pitchFamily="34" charset="0"/>
                        <a:buAutoNum type="arabicPeriod"/>
                      </a:pPr>
                      <a:r>
                        <a:rPr lang="en-US" sz="1600" baseline="0" dirty="0">
                          <a:effectLst/>
                          <a:latin typeface="Calibri"/>
                          <a:ea typeface="Calibri"/>
                          <a:cs typeface="Times New Roman"/>
                        </a:rPr>
                        <a:t>Supplemental Services (Limited basis)</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r>
                        <a:rPr lang="en-US" sz="1600" dirty="0"/>
                        <a:t>Total Expenditures: $138,229</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32156785"/>
              </p:ext>
            </p:extLst>
          </p:nvPr>
        </p:nvGraphicFramePr>
        <p:xfrm>
          <a:off x="207706" y="1872069"/>
          <a:ext cx="4800600" cy="1251652"/>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5958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54726">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a:effectLst/>
                          <a:latin typeface="+mn-lt"/>
                          <a:ea typeface="Calibri"/>
                          <a:cs typeface="Times New Roman"/>
                        </a:rPr>
                        <a:t>Caregivers and relatives as caregivers who are 55 or under</a:t>
                      </a:r>
                      <a:r>
                        <a:rPr lang="en-US" sz="1800" baseline="0" dirty="0">
                          <a:effectLst/>
                          <a:latin typeface="+mn-lt"/>
                          <a:ea typeface="Calibri"/>
                          <a:cs typeface="Times New Roman"/>
                        </a:rPr>
                        <a:t> 55 caregiving for an older person. </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387E1CE-560D-4E68-94E7-A61065D71EAC}"/>
              </a:ext>
            </a:extLst>
          </p:cNvPr>
          <p:cNvSpPr/>
          <p:nvPr/>
        </p:nvSpPr>
        <p:spPr>
          <a:xfrm>
            <a:off x="7728156" y="996514"/>
            <a:ext cx="3264308" cy="39921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Total Expenditures: $724,175</a:t>
            </a:r>
          </a:p>
        </p:txBody>
      </p:sp>
      <p:grpSp>
        <p:nvGrpSpPr>
          <p:cNvPr id="9" name="Group 8">
            <a:extLst>
              <a:ext uri="{FF2B5EF4-FFF2-40B4-BE49-F238E27FC236}">
                <a16:creationId xmlns:a16="http://schemas.microsoft.com/office/drawing/2014/main" id="{49756D4B-7169-42D2-8DA3-3470FC28E60D}"/>
              </a:ext>
            </a:extLst>
          </p:cNvPr>
          <p:cNvGrpSpPr/>
          <p:nvPr/>
        </p:nvGrpSpPr>
        <p:grpSpPr>
          <a:xfrm>
            <a:off x="4995031" y="5389377"/>
            <a:ext cx="1133342" cy="1107584"/>
            <a:chOff x="1339403" y="1983346"/>
            <a:chExt cx="1133341" cy="1107584"/>
          </a:xfrm>
        </p:grpSpPr>
        <p:sp>
          <p:nvSpPr>
            <p:cNvPr id="10" name="Oval 9">
              <a:extLst>
                <a:ext uri="{FF2B5EF4-FFF2-40B4-BE49-F238E27FC236}">
                  <a16:creationId xmlns:a16="http://schemas.microsoft.com/office/drawing/2014/main" id="{707E9DAC-D6FD-4761-9989-FCF81293B77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469E4D3-7FAD-4F16-BACA-A623D9D6AD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sp>
        <p:nvSpPr>
          <p:cNvPr id="12" name="Title 1">
            <a:extLst>
              <a:ext uri="{FF2B5EF4-FFF2-40B4-BE49-F238E27FC236}">
                <a16:creationId xmlns:a16="http://schemas.microsoft.com/office/drawing/2014/main" id="{C08A9BAD-94C7-4813-A551-2CA96D5490E9}"/>
              </a:ext>
            </a:extLst>
          </p:cNvPr>
          <p:cNvSpPr txBox="1">
            <a:spLocks/>
          </p:cNvSpPr>
          <p:nvPr/>
        </p:nvSpPr>
        <p:spPr>
          <a:xfrm>
            <a:off x="2379406" y="816077"/>
            <a:ext cx="3956706" cy="670519"/>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in their Homes</a:t>
            </a:r>
            <a:endParaRPr lang="en-US" sz="3600" dirty="0">
              <a:solidFill>
                <a:schemeClr val="accent1">
                  <a:lumMod val="20000"/>
                  <a:lumOff val="80000"/>
                </a:schemeClr>
              </a:solidFill>
            </a:endParaRPr>
          </a:p>
        </p:txBody>
      </p:sp>
      <p:sp>
        <p:nvSpPr>
          <p:cNvPr id="13" name="Rectangle 12">
            <a:extLst>
              <a:ext uri="{FF2B5EF4-FFF2-40B4-BE49-F238E27FC236}">
                <a16:creationId xmlns:a16="http://schemas.microsoft.com/office/drawing/2014/main" id="{B6A52C52-4485-434F-9D9D-FB85A1A91740}"/>
              </a:ext>
            </a:extLst>
          </p:cNvPr>
          <p:cNvSpPr/>
          <p:nvPr/>
        </p:nvSpPr>
        <p:spPr>
          <a:xfrm>
            <a:off x="7728155" y="55934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4" name="Rectangle 13">
            <a:extLst>
              <a:ext uri="{FF2B5EF4-FFF2-40B4-BE49-F238E27FC236}">
                <a16:creationId xmlns:a16="http://schemas.microsoft.com/office/drawing/2014/main" id="{B3B5168D-EBE6-4F37-A1E4-211248230BBC}"/>
              </a:ext>
            </a:extLst>
          </p:cNvPr>
          <p:cNvSpPr/>
          <p:nvPr/>
        </p:nvSpPr>
        <p:spPr>
          <a:xfrm>
            <a:off x="207706" y="5683045"/>
            <a:ext cx="4124472" cy="90031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a:t>
            </a:r>
          </a:p>
          <a:p>
            <a:r>
              <a:rPr lang="en-US" sz="1600" dirty="0"/>
              <a:t>North Idaho Area Agency on Aging 1: </a:t>
            </a:r>
          </a:p>
          <a:p>
            <a:r>
              <a:rPr lang="en-US" sz="1600" dirty="0"/>
              <a:t>1-800-786-5536</a:t>
            </a:r>
          </a:p>
        </p:txBody>
      </p:sp>
      <p:graphicFrame>
        <p:nvGraphicFramePr>
          <p:cNvPr id="3" name="Table 2">
            <a:extLst>
              <a:ext uri="{FF2B5EF4-FFF2-40B4-BE49-F238E27FC236}">
                <a16:creationId xmlns:a16="http://schemas.microsoft.com/office/drawing/2014/main" id="{9F08A2A1-683E-4AF8-B0E3-0B9FB53EE94B}"/>
              </a:ext>
            </a:extLst>
          </p:cNvPr>
          <p:cNvGraphicFramePr>
            <a:graphicFrameLocks noGrp="1"/>
          </p:cNvGraphicFramePr>
          <p:nvPr>
            <p:extLst>
              <p:ext uri="{D42A27DB-BD31-4B8C-83A1-F6EECF244321}">
                <p14:modId xmlns:p14="http://schemas.microsoft.com/office/powerpoint/2010/main" val="397193985"/>
              </p:ext>
            </p:extLst>
          </p:nvPr>
        </p:nvGraphicFramePr>
        <p:xfrm>
          <a:off x="6659306" y="4491515"/>
          <a:ext cx="5237718" cy="2005446"/>
        </p:xfrm>
        <a:graphic>
          <a:graphicData uri="http://schemas.openxmlformats.org/drawingml/2006/table">
            <a:tbl>
              <a:tblPr firstRow="1" bandRow="1">
                <a:tableStyleId>{5C22544A-7EE6-4342-B048-85BDC9FD1C3A}</a:tableStyleId>
              </a:tblPr>
              <a:tblGrid>
                <a:gridCol w="2120900">
                  <a:extLst>
                    <a:ext uri="{9D8B030D-6E8A-4147-A177-3AD203B41FA5}">
                      <a16:colId xmlns:a16="http://schemas.microsoft.com/office/drawing/2014/main" val="622263200"/>
                    </a:ext>
                  </a:extLst>
                </a:gridCol>
                <a:gridCol w="1199536">
                  <a:extLst>
                    <a:ext uri="{9D8B030D-6E8A-4147-A177-3AD203B41FA5}">
                      <a16:colId xmlns:a16="http://schemas.microsoft.com/office/drawing/2014/main" val="3410763667"/>
                    </a:ext>
                  </a:extLst>
                </a:gridCol>
                <a:gridCol w="1917282">
                  <a:extLst>
                    <a:ext uri="{9D8B030D-6E8A-4147-A177-3AD203B41FA5}">
                      <a16:colId xmlns:a16="http://schemas.microsoft.com/office/drawing/2014/main" val="700982879"/>
                    </a:ext>
                  </a:extLst>
                </a:gridCol>
              </a:tblGrid>
              <a:tr h="334241">
                <a:tc>
                  <a:txBody>
                    <a:bodyPr/>
                    <a:lstStyle/>
                    <a:p>
                      <a:pPr algn="ctr"/>
                      <a:r>
                        <a:rPr lang="en-US" sz="1400" dirty="0"/>
                        <a:t>Service</a:t>
                      </a:r>
                    </a:p>
                  </a:txBody>
                  <a:tcPr>
                    <a:solidFill>
                      <a:schemeClr val="tx2"/>
                    </a:solidFill>
                  </a:tcPr>
                </a:tc>
                <a:tc>
                  <a:txBody>
                    <a:bodyPr/>
                    <a:lstStyle/>
                    <a:p>
                      <a:pPr algn="ctr"/>
                      <a:r>
                        <a:rPr lang="en-US" sz="1400" dirty="0"/>
                        <a:t>Expenditures</a:t>
                      </a:r>
                    </a:p>
                  </a:txBody>
                  <a:tcPr>
                    <a:solidFill>
                      <a:schemeClr val="tx2"/>
                    </a:solidFill>
                  </a:tcPr>
                </a:tc>
                <a:tc>
                  <a:txBody>
                    <a:bodyPr/>
                    <a:lstStyle/>
                    <a:p>
                      <a:pPr algn="ctr"/>
                      <a:r>
                        <a:rPr lang="en-US" sz="1400" dirty="0"/>
                        <a:t>Unit</a:t>
                      </a:r>
                    </a:p>
                  </a:txBody>
                  <a:tcPr>
                    <a:solidFill>
                      <a:schemeClr val="tx2"/>
                    </a:solidFill>
                  </a:tcPr>
                </a:tc>
                <a:extLst>
                  <a:ext uri="{0D108BD9-81ED-4DB2-BD59-A6C34878D82A}">
                    <a16:rowId xmlns:a16="http://schemas.microsoft.com/office/drawing/2014/main" val="2335076275"/>
                  </a:ext>
                </a:extLst>
              </a:tr>
              <a:tr h="334241">
                <a:tc>
                  <a:txBody>
                    <a:bodyPr/>
                    <a:lstStyle/>
                    <a:p>
                      <a:r>
                        <a:rPr lang="en-US" sz="1400" dirty="0"/>
                        <a:t>Information Services: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NA</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738920192"/>
                  </a:ext>
                </a:extLst>
              </a:tr>
              <a:tr h="334241">
                <a:tc>
                  <a:txBody>
                    <a:bodyPr/>
                    <a:lstStyle/>
                    <a:p>
                      <a:r>
                        <a:rPr lang="en-US" sz="1400" dirty="0"/>
                        <a:t>Access Assistance: </a:t>
                      </a:r>
                    </a:p>
                  </a:txBody>
                  <a:tcPr>
                    <a:solidFill>
                      <a:schemeClr val="tx2">
                        <a:lumMod val="20000"/>
                        <a:lumOff val="80000"/>
                      </a:schemeClr>
                    </a:solidFill>
                  </a:tcPr>
                </a:tc>
                <a:tc>
                  <a:txBody>
                    <a:bodyPr/>
                    <a:lstStyle/>
                    <a:p>
                      <a:pPr algn="ctr"/>
                      <a:r>
                        <a:rPr lang="en-US" sz="1400" dirty="0"/>
                        <a:t>$ 69,990</a:t>
                      </a:r>
                    </a:p>
                  </a:txBody>
                  <a:tcPr>
                    <a:solidFill>
                      <a:schemeClr val="tx2">
                        <a:lumMod val="20000"/>
                        <a:lumOff val="80000"/>
                      </a:schemeClr>
                    </a:solidFill>
                  </a:tcPr>
                </a:tc>
                <a:tc>
                  <a:txBody>
                    <a:bodyPr/>
                    <a:lstStyle/>
                    <a:p>
                      <a:pPr algn="ctr"/>
                      <a:r>
                        <a:rPr lang="en-US" sz="1400" dirty="0"/>
                        <a:t>678 Contacts</a:t>
                      </a:r>
                    </a:p>
                  </a:txBody>
                  <a:tcPr>
                    <a:solidFill>
                      <a:schemeClr val="tx2">
                        <a:lumMod val="20000"/>
                        <a:lumOff val="80000"/>
                      </a:schemeClr>
                    </a:solidFill>
                  </a:tcPr>
                </a:tc>
                <a:extLst>
                  <a:ext uri="{0D108BD9-81ED-4DB2-BD59-A6C34878D82A}">
                    <a16:rowId xmlns:a16="http://schemas.microsoft.com/office/drawing/2014/main" val="3736977826"/>
                  </a:ext>
                </a:extLst>
              </a:tr>
              <a:tr h="334241">
                <a:tc>
                  <a:txBody>
                    <a:bodyPr/>
                    <a:lstStyle/>
                    <a:p>
                      <a:r>
                        <a:rPr lang="en-US" sz="1400" dirty="0"/>
                        <a:t>Support Group/Education </a:t>
                      </a:r>
                    </a:p>
                  </a:txBody>
                  <a:tcPr>
                    <a:solidFill>
                      <a:schemeClr val="tx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$3,300  </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2114584035"/>
                  </a:ext>
                </a:extLst>
              </a:tr>
              <a:tr h="334241">
                <a:tc>
                  <a:txBody>
                    <a:bodyPr/>
                    <a:lstStyle/>
                    <a:p>
                      <a:r>
                        <a:rPr lang="en-US" sz="1400" dirty="0"/>
                        <a:t>Respite </a:t>
                      </a:r>
                    </a:p>
                  </a:txBody>
                  <a:tcPr>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$51,681 </a:t>
                      </a:r>
                    </a:p>
                  </a:txBody>
                  <a:tcPr>
                    <a:solidFill>
                      <a:schemeClr val="tx2">
                        <a:lumMod val="20000"/>
                        <a:lumOff val="80000"/>
                      </a:schemeClr>
                    </a:solidFill>
                  </a:tcPr>
                </a:tc>
                <a:tc>
                  <a:txBody>
                    <a:bodyPr/>
                    <a:lstStyle/>
                    <a:p>
                      <a:pPr algn="ctr"/>
                      <a:r>
                        <a:rPr lang="en-US" sz="1400" dirty="0"/>
                        <a:t>4,287 Hours</a:t>
                      </a:r>
                    </a:p>
                  </a:txBody>
                  <a:tcPr>
                    <a:solidFill>
                      <a:schemeClr val="tx2">
                        <a:lumMod val="20000"/>
                        <a:lumOff val="80000"/>
                      </a:schemeClr>
                    </a:solidFill>
                  </a:tcPr>
                </a:tc>
                <a:extLst>
                  <a:ext uri="{0D108BD9-81ED-4DB2-BD59-A6C34878D82A}">
                    <a16:rowId xmlns:a16="http://schemas.microsoft.com/office/drawing/2014/main" val="3682218927"/>
                  </a:ext>
                </a:extLst>
              </a:tr>
              <a:tr h="334241">
                <a:tc>
                  <a:txBody>
                    <a:bodyPr/>
                    <a:lstStyle/>
                    <a:p>
                      <a:r>
                        <a:rPr lang="en-US" sz="1400" dirty="0"/>
                        <a:t>Supplemental Services </a:t>
                      </a:r>
                    </a:p>
                  </a:txBody>
                  <a:tcPr>
                    <a:solidFill>
                      <a:schemeClr val="tx2">
                        <a:lumMod val="60000"/>
                        <a:lumOff val="40000"/>
                      </a:schemeClr>
                    </a:solidFill>
                  </a:tcPr>
                </a:tc>
                <a:tc>
                  <a:txBody>
                    <a:bodyPr/>
                    <a:lstStyle/>
                    <a:p>
                      <a:pPr algn="ctr"/>
                      <a:r>
                        <a:rPr lang="en-US" sz="1400" dirty="0"/>
                        <a:t>$ 13,258</a:t>
                      </a:r>
                    </a:p>
                  </a:txBody>
                  <a:tcPr>
                    <a:solidFill>
                      <a:schemeClr val="tx2">
                        <a:lumMod val="60000"/>
                        <a:lumOff val="40000"/>
                      </a:schemeClr>
                    </a:solidFill>
                  </a:tcPr>
                </a:tc>
                <a:tc>
                  <a:txBody>
                    <a:bodyPr/>
                    <a:lstStyle/>
                    <a:p>
                      <a:pPr algn="ctr"/>
                      <a:r>
                        <a:rPr lang="en-US" sz="1400" dirty="0"/>
                        <a:t>NA</a:t>
                      </a:r>
                    </a:p>
                  </a:txBody>
                  <a:tcPr>
                    <a:solidFill>
                      <a:schemeClr val="tx2">
                        <a:lumMod val="60000"/>
                        <a:lumOff val="40000"/>
                      </a:schemeClr>
                    </a:solidFill>
                  </a:tcPr>
                </a:tc>
                <a:extLst>
                  <a:ext uri="{0D108BD9-81ED-4DB2-BD59-A6C34878D82A}">
                    <a16:rowId xmlns:a16="http://schemas.microsoft.com/office/drawing/2014/main" val="1530148986"/>
                  </a:ext>
                </a:extLst>
              </a:tr>
            </a:tbl>
          </a:graphicData>
        </a:graphic>
      </p:graphicFrame>
      <p:graphicFrame>
        <p:nvGraphicFramePr>
          <p:cNvPr id="15" name="Table 14">
            <a:extLst>
              <a:ext uri="{FF2B5EF4-FFF2-40B4-BE49-F238E27FC236}">
                <a16:creationId xmlns:a16="http://schemas.microsoft.com/office/drawing/2014/main" id="{A267C316-E197-4036-8B8A-03CE5F38876C}"/>
              </a:ext>
            </a:extLst>
          </p:cNvPr>
          <p:cNvGraphicFramePr>
            <a:graphicFrameLocks noGrp="1"/>
          </p:cNvGraphicFramePr>
          <p:nvPr>
            <p:extLst>
              <p:ext uri="{D42A27DB-BD31-4B8C-83A1-F6EECF244321}">
                <p14:modId xmlns:p14="http://schemas.microsoft.com/office/powerpoint/2010/main" val="233223372"/>
              </p:ext>
            </p:extLst>
          </p:nvPr>
        </p:nvGraphicFramePr>
        <p:xfrm>
          <a:off x="6659305" y="1398304"/>
          <a:ext cx="5237719" cy="1828800"/>
        </p:xfrm>
        <a:graphic>
          <a:graphicData uri="http://schemas.openxmlformats.org/drawingml/2006/table">
            <a:tbl>
              <a:tblPr firstRow="1" bandRow="1">
                <a:tableStyleId>{5C22544A-7EE6-4342-B048-85BDC9FD1C3A}</a:tableStyleId>
              </a:tblPr>
              <a:tblGrid>
                <a:gridCol w="2140566">
                  <a:extLst>
                    <a:ext uri="{9D8B030D-6E8A-4147-A177-3AD203B41FA5}">
                      <a16:colId xmlns:a16="http://schemas.microsoft.com/office/drawing/2014/main" val="622263200"/>
                    </a:ext>
                  </a:extLst>
                </a:gridCol>
                <a:gridCol w="1209368">
                  <a:extLst>
                    <a:ext uri="{9D8B030D-6E8A-4147-A177-3AD203B41FA5}">
                      <a16:colId xmlns:a16="http://schemas.microsoft.com/office/drawing/2014/main" val="3410763667"/>
                    </a:ext>
                  </a:extLst>
                </a:gridCol>
                <a:gridCol w="1887785">
                  <a:extLst>
                    <a:ext uri="{9D8B030D-6E8A-4147-A177-3AD203B41FA5}">
                      <a16:colId xmlns:a16="http://schemas.microsoft.com/office/drawing/2014/main" val="700982879"/>
                    </a:ext>
                  </a:extLst>
                </a:gridCol>
              </a:tblGrid>
              <a:tr h="284522">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a:t>
                      </a:r>
                    </a:p>
                  </a:txBody>
                  <a:tcPr>
                    <a:solidFill>
                      <a:schemeClr val="bg2"/>
                    </a:solidFill>
                  </a:tcPr>
                </a:tc>
                <a:extLst>
                  <a:ext uri="{0D108BD9-81ED-4DB2-BD59-A6C34878D82A}">
                    <a16:rowId xmlns:a16="http://schemas.microsoft.com/office/drawing/2014/main" val="2335076275"/>
                  </a:ext>
                </a:extLst>
              </a:tr>
              <a:tr h="284522">
                <a:tc>
                  <a:txBody>
                    <a:bodyPr/>
                    <a:lstStyle/>
                    <a:p>
                      <a:r>
                        <a:rPr lang="en-US" sz="1400" dirty="0"/>
                        <a:t>Information Services: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56,656 </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738920192"/>
                  </a:ext>
                </a:extLst>
              </a:tr>
              <a:tr h="284522">
                <a:tc>
                  <a:txBody>
                    <a:bodyPr/>
                    <a:lstStyle/>
                    <a:p>
                      <a:r>
                        <a:rPr lang="en-US" sz="1400" dirty="0"/>
                        <a:t>Access Assistance: </a:t>
                      </a:r>
                    </a:p>
                  </a:txBody>
                  <a:tcPr>
                    <a:solidFill>
                      <a:schemeClr val="bg2">
                        <a:lumMod val="20000"/>
                        <a:lumOff val="80000"/>
                      </a:schemeClr>
                    </a:solidFill>
                  </a:tcPr>
                </a:tc>
                <a:tc>
                  <a:txBody>
                    <a:bodyPr/>
                    <a:lstStyle/>
                    <a:p>
                      <a:pPr algn="ctr"/>
                      <a:r>
                        <a:rPr lang="en-US" sz="1400" dirty="0"/>
                        <a:t>$ 217,459 </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736977826"/>
                  </a:ext>
                </a:extLst>
              </a:tr>
              <a:tr h="301750">
                <a:tc>
                  <a:txBody>
                    <a:bodyPr/>
                    <a:lstStyle/>
                    <a:p>
                      <a:r>
                        <a:rPr lang="en-US" sz="1400" dirty="0"/>
                        <a:t>Support Group/Education </a:t>
                      </a:r>
                    </a:p>
                  </a:txBody>
                  <a:tcPr>
                    <a:solidFill>
                      <a:schemeClr val="bg2">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73,778</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2114584035"/>
                  </a:ext>
                </a:extLst>
              </a:tr>
              <a:tr h="284522">
                <a:tc>
                  <a:txBody>
                    <a:bodyPr/>
                    <a:lstStyle/>
                    <a:p>
                      <a:r>
                        <a:rPr lang="en-US" sz="1400" dirty="0"/>
                        <a:t>Respite </a:t>
                      </a:r>
                    </a:p>
                  </a:txBody>
                  <a:tcP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$ 358,288</a:t>
                      </a:r>
                    </a:p>
                  </a:txBody>
                  <a:tcPr>
                    <a:solidFill>
                      <a:schemeClr val="bg2">
                        <a:lumMod val="20000"/>
                        <a:lumOff val="80000"/>
                      </a:schemeClr>
                    </a:solidFill>
                  </a:tcPr>
                </a:tc>
                <a:tc>
                  <a:txBody>
                    <a:bodyPr/>
                    <a:lstStyle/>
                    <a:p>
                      <a:pPr algn="ctr"/>
                      <a:r>
                        <a:rPr lang="en-US" sz="1400" dirty="0"/>
                        <a:t>23,093 Hours</a:t>
                      </a:r>
                    </a:p>
                  </a:txBody>
                  <a:tcPr>
                    <a:solidFill>
                      <a:schemeClr val="bg2">
                        <a:lumMod val="20000"/>
                        <a:lumOff val="80000"/>
                      </a:schemeClr>
                    </a:solidFill>
                  </a:tcPr>
                </a:tc>
                <a:extLst>
                  <a:ext uri="{0D108BD9-81ED-4DB2-BD59-A6C34878D82A}">
                    <a16:rowId xmlns:a16="http://schemas.microsoft.com/office/drawing/2014/main" val="3682218927"/>
                  </a:ext>
                </a:extLst>
              </a:tr>
              <a:tr h="301750">
                <a:tc>
                  <a:txBody>
                    <a:bodyPr/>
                    <a:lstStyle/>
                    <a:p>
                      <a:r>
                        <a:rPr lang="en-US" sz="1400" dirty="0"/>
                        <a:t>Supplemental Services </a:t>
                      </a:r>
                    </a:p>
                  </a:txBody>
                  <a:tcPr>
                    <a:solidFill>
                      <a:schemeClr val="bg2">
                        <a:lumMod val="60000"/>
                        <a:lumOff val="40000"/>
                      </a:schemeClr>
                    </a:solidFill>
                  </a:tcPr>
                </a:tc>
                <a:tc>
                  <a:txBody>
                    <a:bodyPr/>
                    <a:lstStyle/>
                    <a:p>
                      <a:pPr algn="ctr"/>
                      <a:r>
                        <a:rPr lang="en-US" sz="1400" dirty="0"/>
                        <a:t>$  17,995</a:t>
                      </a:r>
                    </a:p>
                  </a:txBody>
                  <a:tcPr>
                    <a:solidFill>
                      <a:schemeClr val="bg2">
                        <a:lumMod val="60000"/>
                        <a:lumOff val="40000"/>
                      </a:schemeClr>
                    </a:solidFill>
                  </a:tcPr>
                </a:tc>
                <a:tc>
                  <a:txBody>
                    <a:bodyPr/>
                    <a:lstStyle/>
                    <a:p>
                      <a:pPr algn="ctr"/>
                      <a:r>
                        <a:rPr lang="en-US" sz="1400" dirty="0"/>
                        <a:t>NA</a:t>
                      </a:r>
                    </a:p>
                  </a:txBody>
                  <a:tcPr>
                    <a:solidFill>
                      <a:schemeClr val="bg2">
                        <a:lumMod val="60000"/>
                        <a:lumOff val="40000"/>
                      </a:schemeClr>
                    </a:solidFill>
                  </a:tcPr>
                </a:tc>
                <a:extLst>
                  <a:ext uri="{0D108BD9-81ED-4DB2-BD59-A6C34878D82A}">
                    <a16:rowId xmlns:a16="http://schemas.microsoft.com/office/drawing/2014/main" val="1530148986"/>
                  </a:ext>
                </a:extLst>
              </a:tr>
            </a:tbl>
          </a:graphicData>
        </a:graphic>
      </p:graphicFrame>
      <p:sp>
        <p:nvSpPr>
          <p:cNvPr id="16" name="Rectangle 15">
            <a:extLst>
              <a:ext uri="{FF2B5EF4-FFF2-40B4-BE49-F238E27FC236}">
                <a16:creationId xmlns:a16="http://schemas.microsoft.com/office/drawing/2014/main" id="{923A0B36-55C2-42E4-8316-1C857C7E2EC2}"/>
              </a:ext>
            </a:extLst>
          </p:cNvPr>
          <p:cNvSpPr/>
          <p:nvPr/>
        </p:nvSpPr>
        <p:spPr>
          <a:xfrm>
            <a:off x="237212" y="187727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7" name="Rectangle 16">
            <a:extLst>
              <a:ext uri="{FF2B5EF4-FFF2-40B4-BE49-F238E27FC236}">
                <a16:creationId xmlns:a16="http://schemas.microsoft.com/office/drawing/2014/main" id="{D331714E-61FA-4E85-A43E-745B9066DA5C}"/>
              </a:ext>
            </a:extLst>
          </p:cNvPr>
          <p:cNvSpPr/>
          <p:nvPr/>
        </p:nvSpPr>
        <p:spPr>
          <a:xfrm>
            <a:off x="237212" y="353209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8" name="Rectangle 17">
            <a:extLst>
              <a:ext uri="{FF2B5EF4-FFF2-40B4-BE49-F238E27FC236}">
                <a16:creationId xmlns:a16="http://schemas.microsoft.com/office/drawing/2014/main" id="{D4540564-8A5A-4E1F-8E54-FAA5B4150B16}"/>
              </a:ext>
            </a:extLst>
          </p:cNvPr>
          <p:cNvSpPr/>
          <p:nvPr/>
        </p:nvSpPr>
        <p:spPr>
          <a:xfrm>
            <a:off x="6629809" y="352947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9" name="Rectangle 18">
            <a:extLst>
              <a:ext uri="{FF2B5EF4-FFF2-40B4-BE49-F238E27FC236}">
                <a16:creationId xmlns:a16="http://schemas.microsoft.com/office/drawing/2014/main" id="{D6CC2502-92A2-4F57-B742-71561F2D1914}"/>
              </a:ext>
            </a:extLst>
          </p:cNvPr>
          <p:cNvSpPr/>
          <p:nvPr/>
        </p:nvSpPr>
        <p:spPr>
          <a:xfrm>
            <a:off x="7777315" y="60447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9EE5D9D4-A562-4ECB-9E29-05B65EE4A4DF}"/>
              </a:ext>
            </a:extLst>
          </p:cNvPr>
          <p:cNvSpPr/>
          <p:nvPr/>
        </p:nvSpPr>
        <p:spPr>
          <a:xfrm>
            <a:off x="217538" y="570198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037211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65" y="127444"/>
            <a:ext cx="6548285" cy="925289"/>
          </a:xfrm>
        </p:spPr>
        <p:txBody>
          <a:bodyPr>
            <a:normAutofit/>
          </a:bodyPr>
          <a:lstStyle/>
          <a:p>
            <a:r>
              <a:rPr lang="en-US" sz="3600" b="1" dirty="0"/>
              <a:t>Idaho Lifespan Respite Project</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1939918"/>
              </p:ext>
            </p:extLst>
          </p:nvPr>
        </p:nvGraphicFramePr>
        <p:xfrm>
          <a:off x="172065" y="2438400"/>
          <a:ext cx="11842954" cy="4138659"/>
        </p:xfrm>
        <a:graphic>
          <a:graphicData uri="http://schemas.openxmlformats.org/drawingml/2006/table">
            <a:tbl>
              <a:tblPr firstRow="1" firstCol="1" bandRow="1"/>
              <a:tblGrid>
                <a:gridCol w="2214733">
                  <a:extLst>
                    <a:ext uri="{9D8B030D-6E8A-4147-A177-3AD203B41FA5}">
                      <a16:colId xmlns:a16="http://schemas.microsoft.com/office/drawing/2014/main" val="20000"/>
                    </a:ext>
                  </a:extLst>
                </a:gridCol>
                <a:gridCol w="4820247">
                  <a:extLst>
                    <a:ext uri="{9D8B030D-6E8A-4147-A177-3AD203B41FA5}">
                      <a16:colId xmlns:a16="http://schemas.microsoft.com/office/drawing/2014/main" val="20001"/>
                    </a:ext>
                  </a:extLst>
                </a:gridCol>
                <a:gridCol w="4807974">
                  <a:extLst>
                    <a:ext uri="{9D8B030D-6E8A-4147-A177-3AD203B41FA5}">
                      <a16:colId xmlns:a16="http://schemas.microsoft.com/office/drawing/2014/main" val="732694215"/>
                    </a:ext>
                  </a:extLst>
                </a:gridCol>
              </a:tblGrid>
              <a:tr h="38961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(Six Expansion Projects) and Contact Information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94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Partnership with the Idaho Caregiver</a:t>
                      </a:r>
                      <a:r>
                        <a:rPr lang="en-US" sz="1800" kern="1200" baseline="0" dirty="0">
                          <a:solidFill>
                            <a:schemeClr val="tx1"/>
                          </a:solidFill>
                          <a:effectLst/>
                          <a:latin typeface="+mn-lt"/>
                          <a:ea typeface="+mn-ea"/>
                          <a:cs typeface="+mn-cs"/>
                        </a:rPr>
                        <a:t> Alliance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tx1"/>
                          </a:solidFill>
                          <a:effectLst/>
                          <a:latin typeface="+mn-lt"/>
                          <a:ea typeface="+mn-ea"/>
                          <a:cs typeface="+mn-cs"/>
                        </a:rPr>
                        <a:t>Expand and enhance supports for caregivers across the lifespan</a:t>
                      </a:r>
                      <a:r>
                        <a:rPr lang="en-US" sz="1800" kern="1200" baseline="0" dirty="0">
                          <a:solidFill>
                            <a:schemeClr val="tx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solidFill>
                            <a:schemeClr val="tx1"/>
                          </a:solidFill>
                          <a:effectLst/>
                          <a:latin typeface="+mn-lt"/>
                          <a:ea typeface="+mn-ea"/>
                          <a:cs typeface="+mn-cs"/>
                        </a:rPr>
                        <a:t>I</a:t>
                      </a:r>
                      <a:r>
                        <a:rPr lang="en-US" sz="1800" kern="1200" dirty="0">
                          <a:solidFill>
                            <a:schemeClr val="tx1"/>
                          </a:solidFill>
                          <a:effectLst/>
                          <a:latin typeface="+mn-lt"/>
                          <a:ea typeface="+mn-ea"/>
                          <a:cs typeface="+mn-cs"/>
                        </a:rPr>
                        <a:t>mproving access to respite services for family caregivers of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tx1"/>
                          </a:solidFill>
                          <a:effectLst/>
                          <a:latin typeface="+mn-lt"/>
                          <a:ea typeface="+mn-ea"/>
                          <a:cs typeface="+mn-cs"/>
                        </a:rPr>
                        <a:t>     all 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Expenditures: SFY 2019: $130,158 Federal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kern="1200" dirty="0">
                          <a:solidFill>
                            <a:schemeClr val="tx1"/>
                          </a:solidFill>
                          <a:effectLst/>
                          <a:latin typeface="+mn-lt"/>
                          <a:ea typeface="+mn-ea"/>
                          <a:cs typeface="+mn-cs"/>
                        </a:rPr>
                        <a:t>Families Together: Families with special needs children (Moscow, Lewiston, Potlach, Troy, </a:t>
                      </a:r>
                      <a:r>
                        <a:rPr lang="en-US" sz="1800" kern="1200" dirty="0" err="1">
                          <a:solidFill>
                            <a:schemeClr val="tx1"/>
                          </a:solidFill>
                          <a:effectLst/>
                          <a:latin typeface="+mn-lt"/>
                          <a:ea typeface="+mn-ea"/>
                          <a:cs typeface="+mn-cs"/>
                        </a:rPr>
                        <a:t>Deary</a:t>
                      </a:r>
                      <a:r>
                        <a:rPr lang="en-US" sz="1800" kern="1200" dirty="0">
                          <a:solidFill>
                            <a:schemeClr val="tx1"/>
                          </a:solidFill>
                          <a:effectLst/>
                          <a:latin typeface="+mn-lt"/>
                          <a:ea typeface="+mn-ea"/>
                          <a:cs typeface="+mn-cs"/>
                        </a:rPr>
                        <a:t> and Genesee: 208-874-7891:Annika Willey, email: </a:t>
                      </a:r>
                      <a:r>
                        <a:rPr lang="en-US" sz="1800" b="0" u="none" kern="1200" dirty="0">
                          <a:solidFill>
                            <a:schemeClr val="tx1"/>
                          </a:solidFill>
                          <a:effectLst/>
                          <a:latin typeface="+mn-lt"/>
                          <a:ea typeface="+mn-ea"/>
                          <a:cs typeface="+mn-cs"/>
                          <a:hlinkClick r:id="rId3"/>
                        </a:rPr>
                        <a:t>Annika@familiestogether.org</a:t>
                      </a:r>
                      <a:r>
                        <a:rPr lang="en-US" sz="1800" b="0" u="none" kern="1200" dirty="0">
                          <a:solidFill>
                            <a:schemeClr val="tx1"/>
                          </a:solidFill>
                          <a:effectLst/>
                          <a:latin typeface="+mn-lt"/>
                          <a:ea typeface="+mn-ea"/>
                          <a:cs typeface="+mn-cs"/>
                        </a:rPr>
                        <a:t> </a:t>
                      </a:r>
                      <a:endParaRPr lang="en-US" sz="1800" kern="1200" dirty="0">
                        <a:solidFill>
                          <a:schemeClr val="tx1"/>
                        </a:solidFill>
                        <a:effectLst/>
                        <a:latin typeface="+mn-lt"/>
                        <a:ea typeface="+mn-ea"/>
                        <a:cs typeface="+mn-cs"/>
                      </a:endParaRP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Hike to Heal: Provides care while caregiver regroups with others in a natural settings.      208-718-1175 – John and June: </a:t>
                      </a:r>
                      <a:r>
                        <a:rPr lang="en-US" sz="1800" b="0" u="none" kern="1200" dirty="0">
                          <a:solidFill>
                            <a:schemeClr val="tx1"/>
                          </a:solidFill>
                          <a:effectLst/>
                          <a:latin typeface="+mn-lt"/>
                          <a:ea typeface="+mn-ea"/>
                          <a:cs typeface="+mn-cs"/>
                          <a:hlinkClick r:id="rId4"/>
                        </a:rPr>
                        <a:t>www.johnandjunesmission.org</a:t>
                      </a:r>
                      <a:r>
                        <a:rPr lang="en-US" sz="1800" b="0" u="none" kern="1200" dirty="0">
                          <a:solidFill>
                            <a:schemeClr val="tx1"/>
                          </a:solidFill>
                          <a:effectLst/>
                          <a:latin typeface="+mn-lt"/>
                          <a:ea typeface="+mn-ea"/>
                          <a:cs typeface="+mn-cs"/>
                        </a:rPr>
                        <a:t> </a:t>
                      </a:r>
                    </a:p>
                    <a:p>
                      <a:pPr marL="342900" marR="0" lvl="0" indent="-342900">
                        <a:lnSpc>
                          <a:spcPct val="100000"/>
                        </a:lnSpc>
                        <a:spcBef>
                          <a:spcPts val="0"/>
                        </a:spcBef>
                        <a:spcAft>
                          <a:spcPts val="0"/>
                        </a:spcAft>
                        <a:buFont typeface="+mj-lt"/>
                        <a:buAutoNum type="arabicPeriod"/>
                      </a:pPr>
                      <a:r>
                        <a:rPr lang="en-US" sz="1800" b="0" u="none" kern="1200" dirty="0">
                          <a:solidFill>
                            <a:schemeClr val="tx1"/>
                          </a:solidFill>
                          <a:effectLst/>
                          <a:latin typeface="+mn-lt"/>
                          <a:ea typeface="+mn-ea"/>
                          <a:cs typeface="+mn-cs"/>
                        </a:rPr>
                        <a:t>Legacy Corps (</a:t>
                      </a:r>
                      <a:r>
                        <a:rPr lang="en-US" sz="1800" b="0" u="none" kern="1200" dirty="0" err="1">
                          <a:solidFill>
                            <a:schemeClr val="tx1"/>
                          </a:solidFill>
                          <a:effectLst/>
                          <a:latin typeface="+mn-lt"/>
                          <a:ea typeface="+mn-ea"/>
                          <a:cs typeface="+mn-cs"/>
                        </a:rPr>
                        <a:t>Jannus</a:t>
                      </a:r>
                      <a:r>
                        <a:rPr lang="en-US" sz="1800" b="0" u="none" kern="1200" dirty="0">
                          <a:solidFill>
                            <a:schemeClr val="tx1"/>
                          </a:solidFill>
                          <a:effectLst/>
                          <a:latin typeface="+mn-lt"/>
                          <a:ea typeface="+mn-ea"/>
                          <a:cs typeface="+mn-cs"/>
                        </a:rPr>
                        <a:t> Inc.): provides care allowing caregiver to attend Powerful Tools for Caregiver classes: 208-947-4284: </a:t>
                      </a:r>
                      <a:r>
                        <a:rPr lang="en-US" sz="1800" b="0" u="none" kern="1200" dirty="0">
                          <a:solidFill>
                            <a:schemeClr val="tx1"/>
                          </a:solidFill>
                          <a:effectLst/>
                          <a:latin typeface="+mn-lt"/>
                          <a:ea typeface="+mn-ea"/>
                          <a:cs typeface="+mn-cs"/>
                          <a:hlinkClick r:id="rId5"/>
                        </a:rPr>
                        <a:t>www.jannus.org/legacy-corps</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4.  </a:t>
                      </a:r>
                      <a:r>
                        <a:rPr lang="en-US" sz="1800" b="0" u="none" kern="1200" dirty="0" err="1">
                          <a:solidFill>
                            <a:schemeClr val="tx1"/>
                          </a:solidFill>
                          <a:effectLst/>
                          <a:latin typeface="+mn-lt"/>
                          <a:ea typeface="+mn-ea"/>
                          <a:cs typeface="+mn-cs"/>
                        </a:rPr>
                        <a:t>Corwyn’s</a:t>
                      </a:r>
                      <a:r>
                        <a:rPr lang="en-US" sz="1800" b="0" u="none" kern="1200" dirty="0">
                          <a:solidFill>
                            <a:schemeClr val="tx1"/>
                          </a:solidFill>
                          <a:effectLst/>
                          <a:latin typeface="+mn-lt"/>
                          <a:ea typeface="+mn-ea"/>
                          <a:cs typeface="+mn-cs"/>
                        </a:rPr>
                        <a:t> Cause: Provides care for children with significant medical needs, allowing caregiver to regroup (Ada, Boise, Canyon, Gem, Elmore, Payette, Valley and Washington counties: </a:t>
                      </a:r>
                      <a:r>
                        <a:rPr lang="en-US" dirty="0">
                          <a:hlinkClick r:id="rId6"/>
                        </a:rPr>
                        <a:t>https://www.corwynscause.org/</a:t>
                      </a:r>
                      <a:endParaRPr lang="en-US" dirty="0"/>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rPr>
                        <a:t>5.  The Senior Connection: Drop-in care at center for Alzheimer’s, dementia care, allowing caregiver to regroup (Wood River Valley) 208-788-3468 </a:t>
                      </a:r>
                      <a:r>
                        <a:rPr lang="en-US" dirty="0">
                          <a:hlinkClick r:id="rId7"/>
                        </a:rPr>
                        <a:t>https://seniorconnectionidaho.org/</a:t>
                      </a: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800" b="0" u="none" kern="1200" dirty="0">
                        <a:solidFill>
                          <a:schemeClr val="tx1"/>
                        </a:solidFill>
                        <a:effectLst/>
                        <a:latin typeface="+mn-lt"/>
                        <a:ea typeface="+mn-ea"/>
                        <a:cs typeface="+mn-cs"/>
                      </a:endParaRPr>
                    </a:p>
                    <a:p>
                      <a:pPr marL="0" marR="0" lvl="0" indent="0">
                        <a:lnSpc>
                          <a:spcPct val="100000"/>
                        </a:lnSpc>
                        <a:spcBef>
                          <a:spcPts val="0"/>
                        </a:spcBef>
                        <a:spcAft>
                          <a:spcPts val="0"/>
                        </a:spcAft>
                        <a:buFont typeface="+mj-lt"/>
                        <a:buNone/>
                      </a:pPr>
                      <a:r>
                        <a:rPr lang="en-US" sz="1800" b="0" u="none" kern="1200" dirty="0">
                          <a:solidFill>
                            <a:schemeClr val="bg1"/>
                          </a:solidFill>
                          <a:effectLst/>
                          <a:latin typeface="+mn-lt"/>
                          <a:ea typeface="+mn-ea"/>
                          <a:cs typeface="+mn-cs"/>
                        </a:rPr>
                        <a:t>Statewide oversight: </a:t>
                      </a:r>
                    </a:p>
                    <a:p>
                      <a:pPr marL="0" marR="0" lvl="0" indent="0">
                        <a:lnSpc>
                          <a:spcPct val="100000"/>
                        </a:lnSpc>
                        <a:spcBef>
                          <a:spcPts val="0"/>
                        </a:spcBef>
                        <a:spcAft>
                          <a:spcPts val="0"/>
                        </a:spcAft>
                        <a:buFont typeface="+mj-lt"/>
                        <a:buNone/>
                      </a:pPr>
                      <a:r>
                        <a:rPr lang="en-US" sz="1800" b="0" u="none" kern="1200" dirty="0">
                          <a:solidFill>
                            <a:schemeClr val="tx1"/>
                          </a:solidFill>
                          <a:effectLst/>
                          <a:latin typeface="+mn-lt"/>
                          <a:ea typeface="+mn-ea"/>
                          <a:cs typeface="+mn-cs"/>
                          <a:hlinkClick r:id="rId8"/>
                        </a:rPr>
                        <a:t>Pam.Oliason@aging.Idaho.gov</a:t>
                      </a:r>
                      <a:r>
                        <a:rPr lang="en-US" sz="1800" b="0" u="none"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1315491"/>
              </p:ext>
            </p:extLst>
          </p:nvPr>
        </p:nvGraphicFramePr>
        <p:xfrm>
          <a:off x="172065" y="1320526"/>
          <a:ext cx="5687656" cy="1021624"/>
        </p:xfrm>
        <a:graphic>
          <a:graphicData uri="http://schemas.openxmlformats.org/drawingml/2006/table">
            <a:tbl>
              <a:tblPr firstRow="1" firstCol="1" bandRow="1"/>
              <a:tblGrid>
                <a:gridCol w="5687656">
                  <a:extLst>
                    <a:ext uri="{9D8B030D-6E8A-4147-A177-3AD203B41FA5}">
                      <a16:colId xmlns:a16="http://schemas.microsoft.com/office/drawing/2014/main" val="20000"/>
                    </a:ext>
                  </a:extLst>
                </a:gridCol>
              </a:tblGrid>
              <a:tr h="343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78146">
                <a:tc>
                  <a:txBody>
                    <a:bodyPr/>
                    <a:lstStyle/>
                    <a:p>
                      <a:pPr algn="ctr"/>
                      <a:r>
                        <a:rPr lang="en-US" sz="1800" kern="1200" dirty="0">
                          <a:solidFill>
                            <a:schemeClr val="tx1"/>
                          </a:solidFill>
                          <a:effectLst/>
                          <a:latin typeface="+mn-lt"/>
                          <a:ea typeface="+mn-ea"/>
                          <a:cs typeface="+mn-cs"/>
                        </a:rPr>
                        <a:t>Competitive Three-year Grant: $733,163 Federal Funds</a:t>
                      </a:r>
                    </a:p>
                    <a:p>
                      <a:pPr algn="ctr"/>
                      <a:r>
                        <a:rPr lang="en-US" sz="1800" kern="1200" dirty="0">
                          <a:solidFill>
                            <a:schemeClr val="tx1"/>
                          </a:solidFill>
                          <a:effectLst/>
                          <a:latin typeface="+mn-lt"/>
                          <a:ea typeface="+mn-ea"/>
                          <a:cs typeface="+mn-cs"/>
                        </a:rPr>
                        <a:t>Caregivers across the </a:t>
                      </a:r>
                      <a:r>
                        <a:rPr lang="en-US" sz="1800" b="1" u="sng" kern="1200" dirty="0">
                          <a:solidFill>
                            <a:schemeClr val="tx1"/>
                          </a:solidFill>
                          <a:effectLst/>
                          <a:latin typeface="+mn-lt"/>
                          <a:ea typeface="+mn-ea"/>
                          <a:cs typeface="+mn-cs"/>
                        </a:rPr>
                        <a:t>lifespan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42" name="Picture 2" descr="C:\Users\kbittner\AppData\Local\Microsoft\Windows\Temporary Internet Files\Content.IE5\XCHAJWFJ\healthcare[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4316" y="428739"/>
            <a:ext cx="1734357" cy="17343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CBD58A1-4D48-4160-8B2C-2393C00FD4DF}"/>
              </a:ext>
            </a:extLst>
          </p:cNvPr>
          <p:cNvSpPr/>
          <p:nvPr/>
        </p:nvSpPr>
        <p:spPr>
          <a:xfrm>
            <a:off x="6233539" y="823774"/>
            <a:ext cx="3373209" cy="146056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-1 in 5 adults are family caregiver</a:t>
            </a:r>
          </a:p>
          <a:p>
            <a:r>
              <a:rPr lang="en-US" dirty="0"/>
              <a:t>-50% assist in person care</a:t>
            </a:r>
          </a:p>
          <a:p>
            <a:r>
              <a:rPr lang="en-US" dirty="0"/>
              <a:t>-33% care for a parent/in-law</a:t>
            </a:r>
          </a:p>
          <a:p>
            <a:r>
              <a:rPr lang="en-US" dirty="0"/>
              <a:t>-1 in 5 non-caregivers will be a caregiver within 2-years </a:t>
            </a:r>
          </a:p>
        </p:txBody>
      </p:sp>
      <p:sp>
        <p:nvSpPr>
          <p:cNvPr id="11" name="Title 1">
            <a:extLst>
              <a:ext uri="{FF2B5EF4-FFF2-40B4-BE49-F238E27FC236}">
                <a16:creationId xmlns:a16="http://schemas.microsoft.com/office/drawing/2014/main" id="{63933CAF-BBC2-4C9D-B814-F70634C536FE}"/>
              </a:ext>
            </a:extLst>
          </p:cNvPr>
          <p:cNvSpPr txBox="1">
            <a:spLocks/>
          </p:cNvSpPr>
          <p:nvPr/>
        </p:nvSpPr>
        <p:spPr>
          <a:xfrm>
            <a:off x="468181" y="840222"/>
            <a:ext cx="4758813" cy="424449"/>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lumMod val="40000"/>
                    <a:lumOff val="60000"/>
                  </a:schemeClr>
                </a:solidFill>
              </a:rPr>
              <a:t>Helping People Stay Healthy</a:t>
            </a:r>
            <a:endParaRPr lang="en-US" sz="3600" dirty="0">
              <a:solidFill>
                <a:schemeClr val="accent2">
                  <a:lumMod val="40000"/>
                  <a:lumOff val="60000"/>
                </a:schemeClr>
              </a:solidFill>
            </a:endParaRPr>
          </a:p>
        </p:txBody>
      </p:sp>
      <p:sp>
        <p:nvSpPr>
          <p:cNvPr id="12" name="Rectangle 11">
            <a:extLst>
              <a:ext uri="{FF2B5EF4-FFF2-40B4-BE49-F238E27FC236}">
                <a16:creationId xmlns:a16="http://schemas.microsoft.com/office/drawing/2014/main" id="{CB035574-AB3E-467A-A5B3-E715DB65D167}"/>
              </a:ext>
            </a:extLst>
          </p:cNvPr>
          <p:cNvSpPr/>
          <p:nvPr/>
        </p:nvSpPr>
        <p:spPr>
          <a:xfrm>
            <a:off x="6504297" y="433747"/>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Rectangle 12">
            <a:extLst>
              <a:ext uri="{FF2B5EF4-FFF2-40B4-BE49-F238E27FC236}">
                <a16:creationId xmlns:a16="http://schemas.microsoft.com/office/drawing/2014/main" id="{26707AA6-DCF7-4580-BA0A-2908A26C93CC}"/>
              </a:ext>
            </a:extLst>
          </p:cNvPr>
          <p:cNvSpPr/>
          <p:nvPr/>
        </p:nvSpPr>
        <p:spPr>
          <a:xfrm>
            <a:off x="206373" y="13528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1A3A0AF1-8ABC-4E27-84E4-5EB2EF2085EA}"/>
              </a:ext>
            </a:extLst>
          </p:cNvPr>
          <p:cNvSpPr/>
          <p:nvPr/>
        </p:nvSpPr>
        <p:spPr>
          <a:xfrm>
            <a:off x="196640" y="24552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059291D-B203-418C-965E-1CE441CB213C}"/>
              </a:ext>
            </a:extLst>
          </p:cNvPr>
          <p:cNvSpPr/>
          <p:nvPr/>
        </p:nvSpPr>
        <p:spPr>
          <a:xfrm>
            <a:off x="2430697"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8AB0926B-CE7C-4A33-8D87-F6762967A06A}"/>
              </a:ext>
            </a:extLst>
          </p:cNvPr>
          <p:cNvSpPr/>
          <p:nvPr/>
        </p:nvSpPr>
        <p:spPr>
          <a:xfrm>
            <a:off x="6548183" y="48795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7" name="Rectangle 16">
            <a:extLst>
              <a:ext uri="{FF2B5EF4-FFF2-40B4-BE49-F238E27FC236}">
                <a16:creationId xmlns:a16="http://schemas.microsoft.com/office/drawing/2014/main" id="{011E49D3-98D8-4FE0-BBCC-02D54D2ECCEF}"/>
              </a:ext>
            </a:extLst>
          </p:cNvPr>
          <p:cNvSpPr/>
          <p:nvPr/>
        </p:nvSpPr>
        <p:spPr>
          <a:xfrm>
            <a:off x="3238051" y="246700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8" name="Rectangle 17">
            <a:extLst>
              <a:ext uri="{FF2B5EF4-FFF2-40B4-BE49-F238E27FC236}">
                <a16:creationId xmlns:a16="http://schemas.microsoft.com/office/drawing/2014/main" id="{CFBF8E3C-9EAF-4DA3-A2D3-7471A4926CEA}"/>
              </a:ext>
            </a:extLst>
          </p:cNvPr>
          <p:cNvSpPr/>
          <p:nvPr/>
        </p:nvSpPr>
        <p:spPr>
          <a:xfrm>
            <a:off x="2847588" y="246544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&amp;</a:t>
            </a:r>
          </a:p>
        </p:txBody>
      </p:sp>
      <p:grpSp>
        <p:nvGrpSpPr>
          <p:cNvPr id="19" name="Group 18">
            <a:extLst>
              <a:ext uri="{FF2B5EF4-FFF2-40B4-BE49-F238E27FC236}">
                <a16:creationId xmlns:a16="http://schemas.microsoft.com/office/drawing/2014/main" id="{CDE4756D-0C14-4248-ADB8-7B2EADB63D20}"/>
              </a:ext>
            </a:extLst>
          </p:cNvPr>
          <p:cNvGrpSpPr/>
          <p:nvPr/>
        </p:nvGrpSpPr>
        <p:grpSpPr>
          <a:xfrm>
            <a:off x="1457755" y="5713381"/>
            <a:ext cx="1133342" cy="1107584"/>
            <a:chOff x="1339403" y="1983346"/>
            <a:chExt cx="1133341" cy="1107584"/>
          </a:xfrm>
        </p:grpSpPr>
        <p:sp>
          <p:nvSpPr>
            <p:cNvPr id="20" name="Oval 19">
              <a:extLst>
                <a:ext uri="{FF2B5EF4-FFF2-40B4-BE49-F238E27FC236}">
                  <a16:creationId xmlns:a16="http://schemas.microsoft.com/office/drawing/2014/main" id="{BD84B669-45EF-4743-AF71-3C3DE4C469F1}"/>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018D7489-2553-4E2F-B078-2A046C553F6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11449" y="2131801"/>
              <a:ext cx="749808" cy="822960"/>
            </a:xfrm>
            <a:prstGeom prst="rect">
              <a:avLst/>
            </a:prstGeom>
          </p:spPr>
        </p:pic>
      </p:grpSp>
    </p:spTree>
    <p:extLst>
      <p:ext uri="{BB962C8B-B14F-4D97-AF65-F5344CB8AC3E}">
        <p14:creationId xmlns:p14="http://schemas.microsoft.com/office/powerpoint/2010/main" val="3656338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784" y="238333"/>
            <a:ext cx="11610432" cy="846237"/>
          </a:xfrm>
        </p:spPr>
        <p:txBody>
          <a:bodyPr>
            <a:normAutofit/>
          </a:bodyPr>
          <a:lstStyle/>
          <a:p>
            <a:r>
              <a:rPr lang="en-US" b="1" dirty="0"/>
              <a:t>Senior Community Service Employment Program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657458"/>
              </p:ext>
            </p:extLst>
          </p:nvPr>
        </p:nvGraphicFramePr>
        <p:xfrm>
          <a:off x="1364121" y="3384758"/>
          <a:ext cx="10365762" cy="3320841"/>
        </p:xfrm>
        <a:graphic>
          <a:graphicData uri="http://schemas.openxmlformats.org/drawingml/2006/table">
            <a:tbl>
              <a:tblPr firstRow="1" firstCol="1" bandRow="1"/>
              <a:tblGrid>
                <a:gridCol w="5577453">
                  <a:extLst>
                    <a:ext uri="{9D8B030D-6E8A-4147-A177-3AD203B41FA5}">
                      <a16:colId xmlns:a16="http://schemas.microsoft.com/office/drawing/2014/main" val="20000"/>
                    </a:ext>
                  </a:extLst>
                </a:gridCol>
                <a:gridCol w="4788309">
                  <a:extLst>
                    <a:ext uri="{9D8B030D-6E8A-4147-A177-3AD203B41FA5}">
                      <a16:colId xmlns:a16="http://schemas.microsoft.com/office/drawing/2014/main" val="20001"/>
                    </a:ext>
                  </a:extLst>
                </a:gridCol>
              </a:tblGrid>
              <a:tr h="38357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 (State Fiscal Year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937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Provides employment training to low income older individuals who need to enhance their skills to compete in the job market. Seniors are placed at 501(c)3 nonprofit agencies and are provided with part-time, work-based training opportunities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Funding for 43 participants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55 clients participated in program</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Average in program: 20.5 months</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Total hrs. provided: 34,690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$289,415 enrollee wages/$5,262 per enrollee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$34,485 enrollee coordination/support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$53,371 administration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Host Agencies: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en-US" sz="1800" b="1" u="sng" kern="1200" dirty="0">
                          <a:solidFill>
                            <a:schemeClr val="tx1"/>
                          </a:solidFill>
                          <a:effectLst/>
                          <a:latin typeface="+mn-lt"/>
                          <a:ea typeface="+mn-ea"/>
                          <a:cs typeface="+mn-cs"/>
                        </a:rPr>
                        <a:t>In-kind $53,665 (Host Agencies)</a:t>
                      </a:r>
                    </a:p>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5643858"/>
              </p:ext>
            </p:extLst>
          </p:nvPr>
        </p:nvGraphicFramePr>
        <p:xfrm>
          <a:off x="702998" y="1569765"/>
          <a:ext cx="5393002" cy="1429076"/>
        </p:xfrm>
        <a:graphic>
          <a:graphicData uri="http://schemas.openxmlformats.org/drawingml/2006/table">
            <a:tbl>
              <a:tblPr firstRow="1" firstCol="1" bandRow="1"/>
              <a:tblGrid>
                <a:gridCol w="5393002">
                  <a:extLst>
                    <a:ext uri="{9D8B030D-6E8A-4147-A177-3AD203B41FA5}">
                      <a16:colId xmlns:a16="http://schemas.microsoft.com/office/drawing/2014/main" val="20000"/>
                    </a:ext>
                  </a:extLst>
                </a:gridCol>
              </a:tblGrid>
              <a:tr h="4048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4211">
                <a:tc>
                  <a:txBody>
                    <a:bodyPr/>
                    <a:lstStyle/>
                    <a:p>
                      <a:pPr algn="l"/>
                      <a:r>
                        <a:rPr lang="en-US" sz="1800" kern="1200" dirty="0">
                          <a:solidFill>
                            <a:schemeClr val="tx1"/>
                          </a:solidFill>
                          <a:effectLst/>
                          <a:latin typeface="+mn-lt"/>
                          <a:ea typeface="+mn-ea"/>
                          <a:cs typeface="+mn-cs"/>
                        </a:rPr>
                        <a:t>Annual Grant Application: $420,246</a:t>
                      </a:r>
                    </a:p>
                    <a:p>
                      <a:pPr algn="l"/>
                      <a:r>
                        <a:rPr lang="en-US" sz="1800" kern="1200" dirty="0">
                          <a:solidFill>
                            <a:schemeClr val="tx1"/>
                          </a:solidFill>
                          <a:effectLst/>
                          <a:latin typeface="+mn-lt"/>
                          <a:ea typeface="+mn-ea"/>
                          <a:cs typeface="+mn-cs"/>
                        </a:rPr>
                        <a:t>Unemployed adults 55 years old and over whose incomes are 125% of poverty ($15,613)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9218" name="Picture 2" descr="C:\Users\kbittner\AppData\Local\Microsoft\Windows\Temporary Internet Files\Content.IE5\XCHAJWFJ\entrevistado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077" y="961169"/>
            <a:ext cx="1479199" cy="14791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FA6FD3-2011-46D1-9990-8A7BD9CE5966}"/>
              </a:ext>
            </a:extLst>
          </p:cNvPr>
          <p:cNvSpPr/>
          <p:nvPr/>
        </p:nvSpPr>
        <p:spPr>
          <a:xfrm>
            <a:off x="7526780" y="2494174"/>
            <a:ext cx="3914954" cy="78297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    21,102 Seniors in Poverty </a:t>
            </a:r>
          </a:p>
          <a:p>
            <a:pPr algn="ctr"/>
            <a:r>
              <a:rPr lang="en-US" dirty="0"/>
              <a:t>(Poverty: $12,490 annually)</a:t>
            </a:r>
          </a:p>
        </p:txBody>
      </p:sp>
      <p:sp>
        <p:nvSpPr>
          <p:cNvPr id="8" name="Rectangle 7">
            <a:extLst>
              <a:ext uri="{FF2B5EF4-FFF2-40B4-BE49-F238E27FC236}">
                <a16:creationId xmlns:a16="http://schemas.microsoft.com/office/drawing/2014/main" id="{A0C07EBF-B9AA-49C7-8254-7E17BF6CE3E2}"/>
              </a:ext>
            </a:extLst>
          </p:cNvPr>
          <p:cNvSpPr/>
          <p:nvPr/>
        </p:nvSpPr>
        <p:spPr>
          <a:xfrm>
            <a:off x="1401824" y="5555161"/>
            <a:ext cx="5510246" cy="110758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Contacts: </a:t>
            </a:r>
          </a:p>
          <a:p>
            <a:pPr marL="285750" indent="-285750">
              <a:buFontTx/>
              <a:buChar char="-"/>
            </a:pPr>
            <a:r>
              <a:rPr lang="en-US" dirty="0" err="1"/>
              <a:t>Easterseals</a:t>
            </a:r>
            <a:r>
              <a:rPr lang="en-US" dirty="0"/>
              <a:t>-Goodwill: 208-454-8555 or 208-733-9675 </a:t>
            </a:r>
            <a:r>
              <a:rPr lang="en-US" dirty="0">
                <a:hlinkClick r:id="rId4"/>
              </a:rPr>
              <a:t>www.esgw.org/scsep</a:t>
            </a:r>
            <a:endParaRPr lang="en-US" dirty="0"/>
          </a:p>
          <a:p>
            <a:pPr marL="285750" indent="-285750">
              <a:buFontTx/>
              <a:buChar char="-"/>
            </a:pPr>
            <a:r>
              <a:rPr lang="en-US" dirty="0"/>
              <a:t>ICOA oversight: </a:t>
            </a:r>
            <a:r>
              <a:rPr lang="en-US" dirty="0">
                <a:hlinkClick r:id="rId5"/>
              </a:rPr>
              <a:t>Admir.Selimovic@aging.Idaho.gov</a:t>
            </a:r>
            <a:r>
              <a:rPr lang="en-US" dirty="0"/>
              <a:t> </a:t>
            </a:r>
          </a:p>
        </p:txBody>
      </p:sp>
      <p:grpSp>
        <p:nvGrpSpPr>
          <p:cNvPr id="9" name="Group 8">
            <a:extLst>
              <a:ext uri="{FF2B5EF4-FFF2-40B4-BE49-F238E27FC236}">
                <a16:creationId xmlns:a16="http://schemas.microsoft.com/office/drawing/2014/main" id="{EDFA723B-258B-44FE-B228-293C8031FF44}"/>
              </a:ext>
            </a:extLst>
          </p:cNvPr>
          <p:cNvGrpSpPr/>
          <p:nvPr/>
        </p:nvGrpSpPr>
        <p:grpSpPr>
          <a:xfrm>
            <a:off x="58733" y="3743632"/>
            <a:ext cx="1133342" cy="1107584"/>
            <a:chOff x="1339403" y="1983346"/>
            <a:chExt cx="1133341" cy="1107584"/>
          </a:xfrm>
        </p:grpSpPr>
        <p:sp>
          <p:nvSpPr>
            <p:cNvPr id="10" name="Oval 9">
              <a:extLst>
                <a:ext uri="{FF2B5EF4-FFF2-40B4-BE49-F238E27FC236}">
                  <a16:creationId xmlns:a16="http://schemas.microsoft.com/office/drawing/2014/main" id="{E1CF9558-9209-4954-AF75-75B44741583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1CDA618-37D5-4206-A780-513B28A2E2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051D3885-E4E5-4BD9-B7EF-683DDD7851B1}"/>
              </a:ext>
            </a:extLst>
          </p:cNvPr>
          <p:cNvSpPr/>
          <p:nvPr/>
        </p:nvSpPr>
        <p:spPr>
          <a:xfrm>
            <a:off x="7526780" y="2080211"/>
            <a:ext cx="168607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3" name="Title 1">
            <a:extLst>
              <a:ext uri="{FF2B5EF4-FFF2-40B4-BE49-F238E27FC236}">
                <a16:creationId xmlns:a16="http://schemas.microsoft.com/office/drawing/2014/main" id="{8C6445EC-3D75-44D8-99D8-F09DBB789930}"/>
              </a:ext>
            </a:extLst>
          </p:cNvPr>
          <p:cNvSpPr txBox="1">
            <a:spLocks/>
          </p:cNvSpPr>
          <p:nvPr/>
        </p:nvSpPr>
        <p:spPr>
          <a:xfrm>
            <a:off x="290784" y="1036201"/>
            <a:ext cx="7486042" cy="43428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Stay in their Homes</a:t>
            </a:r>
            <a:endParaRPr lang="en-US" sz="3600" dirty="0">
              <a:solidFill>
                <a:schemeClr val="accent1">
                  <a:lumMod val="20000"/>
                  <a:lumOff val="80000"/>
                </a:schemeClr>
              </a:solidFill>
            </a:endParaRPr>
          </a:p>
        </p:txBody>
      </p:sp>
      <p:sp>
        <p:nvSpPr>
          <p:cNvPr id="14" name="Rectangle 13">
            <a:extLst>
              <a:ext uri="{FF2B5EF4-FFF2-40B4-BE49-F238E27FC236}">
                <a16:creationId xmlns:a16="http://schemas.microsoft.com/office/drawing/2014/main" id="{18D6EA54-B437-4A18-B7F3-EACD3D5F3FA5}"/>
              </a:ext>
            </a:extLst>
          </p:cNvPr>
          <p:cNvSpPr/>
          <p:nvPr/>
        </p:nvSpPr>
        <p:spPr>
          <a:xfrm>
            <a:off x="750266" y="15952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D8EE7276-CDA8-48DC-AC43-F22098D96E33}"/>
              </a:ext>
            </a:extLst>
          </p:cNvPr>
          <p:cNvSpPr/>
          <p:nvPr/>
        </p:nvSpPr>
        <p:spPr>
          <a:xfrm>
            <a:off x="1408475"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2D86BACC-FDC6-45AE-9BBA-40EF7F4CAA1D}"/>
              </a:ext>
            </a:extLst>
          </p:cNvPr>
          <p:cNvSpPr/>
          <p:nvPr/>
        </p:nvSpPr>
        <p:spPr>
          <a:xfrm>
            <a:off x="6960160" y="341916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6C9A8E8C-4349-4DC7-8DD1-A4F7275324C3}"/>
              </a:ext>
            </a:extLst>
          </p:cNvPr>
          <p:cNvSpPr/>
          <p:nvPr/>
        </p:nvSpPr>
        <p:spPr>
          <a:xfrm>
            <a:off x="7562834" y="252367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0CF6722A-5967-440D-9B62-FECE9995D6F2}"/>
              </a:ext>
            </a:extLst>
          </p:cNvPr>
          <p:cNvSpPr/>
          <p:nvPr/>
        </p:nvSpPr>
        <p:spPr>
          <a:xfrm>
            <a:off x="1430511" y="558957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pic>
        <p:nvPicPr>
          <p:cNvPr id="19" name="Picture 3" descr="C:\Users\kbittner\AppData\Local\Microsoft\Windows\Temporary Internet Files\Content.IE5\M4PDR282\assessment[1].gif">
            <a:extLst>
              <a:ext uri="{FF2B5EF4-FFF2-40B4-BE49-F238E27FC236}">
                <a16:creationId xmlns:a16="http://schemas.microsoft.com/office/drawing/2014/main" id="{99ECC447-3C99-483A-BCBF-43CC94F62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5602" y="1595276"/>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865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90" y="251617"/>
            <a:ext cx="9434052" cy="1325562"/>
          </a:xfrm>
        </p:spPr>
        <p:txBody>
          <a:bodyPr>
            <a:normAutofit/>
          </a:bodyPr>
          <a:lstStyle/>
          <a:p>
            <a:r>
              <a:rPr lang="en-US" dirty="0"/>
              <a:t>Nutrition Services Incentive Program (</a:t>
            </a:r>
            <a:r>
              <a:rPr lang="en-US" u="sng" dirty="0"/>
              <a:t>Home Delivered </a:t>
            </a:r>
            <a:r>
              <a:rPr lang="en-US" dirty="0"/>
              <a:t>and </a:t>
            </a:r>
            <a:r>
              <a:rPr lang="en-US" u="sng" dirty="0"/>
              <a:t>Congregate Meals</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0572418"/>
              </p:ext>
            </p:extLst>
          </p:nvPr>
        </p:nvGraphicFramePr>
        <p:xfrm>
          <a:off x="1391629" y="3718850"/>
          <a:ext cx="6995287" cy="2887533"/>
        </p:xfrm>
        <a:graphic>
          <a:graphicData uri="http://schemas.openxmlformats.org/drawingml/2006/table">
            <a:tbl>
              <a:tblPr firstRow="1" firstCol="1" bandRow="1"/>
              <a:tblGrid>
                <a:gridCol w="3003390">
                  <a:extLst>
                    <a:ext uri="{9D8B030D-6E8A-4147-A177-3AD203B41FA5}">
                      <a16:colId xmlns:a16="http://schemas.microsoft.com/office/drawing/2014/main" val="20000"/>
                    </a:ext>
                  </a:extLst>
                </a:gridCol>
                <a:gridCol w="3991897">
                  <a:extLst>
                    <a:ext uri="{9D8B030D-6E8A-4147-A177-3AD203B41FA5}">
                      <a16:colId xmlns:a16="http://schemas.microsoft.com/office/drawing/2014/main" val="20001"/>
                    </a:ext>
                  </a:extLst>
                </a:gridCol>
              </a:tblGrid>
              <a:tr h="371153">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a:t>
                      </a:r>
                      <a:r>
                        <a:rPr lang="en-US" sz="1800" b="1" u="sng" baseline="0" dirty="0">
                          <a:effectLst/>
                          <a:latin typeface="+mn-lt"/>
                          <a:ea typeface="Calibri"/>
                          <a:cs typeface="Times New Roman"/>
                        </a:rPr>
                        <a:t>ce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6380">
                <a:tc>
                  <a:txBody>
                    <a:bodyPr/>
                    <a:lstStyle/>
                    <a:p>
                      <a:pPr marL="0" marR="0">
                        <a:lnSpc>
                          <a:spcPct val="115000"/>
                        </a:lnSpc>
                        <a:spcBef>
                          <a:spcPts val="0"/>
                        </a:spcBef>
                        <a:spcAft>
                          <a:spcPts val="0"/>
                        </a:spcAft>
                      </a:pPr>
                      <a:r>
                        <a:rPr lang="en-US" sz="1800" dirty="0">
                          <a:effectLst/>
                          <a:latin typeface="Calibri"/>
                          <a:ea typeface="Calibri"/>
                          <a:cs typeface="Times New Roman"/>
                        </a:rPr>
                        <a:t>This is an incentive program and funds are distributed based on the meals a site provided during the previous year </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2000" b="1" u="sng" kern="1200" dirty="0">
                          <a:solidFill>
                            <a:schemeClr val="tx2"/>
                          </a:solidFill>
                          <a:effectLst/>
                          <a:latin typeface="+mn-lt"/>
                          <a:ea typeface="+mn-ea"/>
                          <a:cs typeface="+mn-cs"/>
                        </a:rPr>
                        <a:t>North Idaho: AAA 1</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 Sites: 13</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Total Funds Distributed: $85,712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Meals Served: </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Home Delivered: 80,421</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Congregate:         </a:t>
                      </a:r>
                      <a:r>
                        <a:rPr lang="en-US" sz="1800" b="0" u="sng" kern="1200" dirty="0">
                          <a:solidFill>
                            <a:schemeClr val="tx1"/>
                          </a:solidFill>
                          <a:effectLst/>
                          <a:latin typeface="+mn-lt"/>
                          <a:ea typeface="+mn-ea"/>
                          <a:cs typeface="+mn-cs"/>
                        </a:rPr>
                        <a:t>64,676</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SFY18: Total:                   145,097</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91036596"/>
              </p:ext>
            </p:extLst>
          </p:nvPr>
        </p:nvGraphicFramePr>
        <p:xfrm>
          <a:off x="255247" y="1644029"/>
          <a:ext cx="4238282" cy="1284467"/>
        </p:xfrm>
        <a:graphic>
          <a:graphicData uri="http://schemas.openxmlformats.org/drawingml/2006/table">
            <a:tbl>
              <a:tblPr firstRow="1" firstCol="1" bandRow="1"/>
              <a:tblGrid>
                <a:gridCol w="4238282">
                  <a:extLst>
                    <a:ext uri="{9D8B030D-6E8A-4147-A177-3AD203B41FA5}">
                      <a16:colId xmlns:a16="http://schemas.microsoft.com/office/drawing/2014/main" val="20000"/>
                    </a:ext>
                  </a:extLst>
                </a:gridCol>
              </a:tblGrid>
              <a:tr h="35660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2128">
                <a:tc>
                  <a:txBody>
                    <a:bodyPr/>
                    <a:lstStyle/>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Participate in a Home Delivered/Congregate Meal Program</a:t>
                      </a:r>
                    </a:p>
                    <a:p>
                      <a:pPr marL="285750" marR="0" indent="-285750" algn="l">
                        <a:lnSpc>
                          <a:spcPct val="115000"/>
                        </a:lnSpc>
                        <a:spcBef>
                          <a:spcPts val="0"/>
                        </a:spcBef>
                        <a:spcAft>
                          <a:spcPts val="0"/>
                        </a:spcAft>
                        <a:buFont typeface="Arial" panose="020B0604020202020204" pitchFamily="34" charset="0"/>
                        <a:buChar char="•"/>
                      </a:pPr>
                      <a:r>
                        <a:rPr lang="en-US" sz="1800" dirty="0">
                          <a:effectLst/>
                          <a:latin typeface="+mn-lt"/>
                          <a:ea typeface="Calibri"/>
                          <a:cs typeface="Times New Roman"/>
                        </a:rPr>
                        <a:t>Purchase domestically grown food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2C41C9E-3DF2-4C41-95B4-575DDADB3F0C}"/>
              </a:ext>
            </a:extLst>
          </p:cNvPr>
          <p:cNvSpPr/>
          <p:nvPr/>
        </p:nvSpPr>
        <p:spPr>
          <a:xfrm>
            <a:off x="4813067" y="1949247"/>
            <a:ext cx="3475526" cy="16174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a:p>
            <a:pPr algn="ctr"/>
            <a:r>
              <a:rPr lang="en-US" dirty="0">
                <a:solidFill>
                  <a:schemeClr val="bg1"/>
                </a:solidFill>
              </a:rPr>
              <a:t>Supporting those who support Seniors </a:t>
            </a:r>
          </a:p>
          <a:p>
            <a:pPr marL="285750" indent="-285750">
              <a:buFontTx/>
              <a:buChar char="-"/>
            </a:pPr>
            <a:r>
              <a:rPr lang="en-US" dirty="0"/>
              <a:t>94 Meal Sites in Idaho </a:t>
            </a:r>
          </a:p>
          <a:p>
            <a:pPr marL="285750" indent="-285750">
              <a:buFontTx/>
              <a:buChar char="-"/>
            </a:pPr>
            <a:r>
              <a:rPr lang="en-US" dirty="0"/>
              <a:t>Meals Served 2018: 1,057,162</a:t>
            </a:r>
          </a:p>
          <a:p>
            <a:pPr marL="285750" indent="-285750">
              <a:buFontTx/>
              <a:buChar char="-"/>
            </a:pPr>
            <a:r>
              <a:rPr lang="en-US" dirty="0"/>
              <a:t>Additional funds: $763,493</a:t>
            </a:r>
          </a:p>
          <a:p>
            <a:pPr algn="ctr"/>
            <a:endParaRPr lang="en-US" dirty="0"/>
          </a:p>
        </p:txBody>
      </p:sp>
      <p:grpSp>
        <p:nvGrpSpPr>
          <p:cNvPr id="9" name="Group 8">
            <a:extLst>
              <a:ext uri="{FF2B5EF4-FFF2-40B4-BE49-F238E27FC236}">
                <a16:creationId xmlns:a16="http://schemas.microsoft.com/office/drawing/2014/main" id="{47A15005-1ADF-4D28-AF31-263E851D304F}"/>
              </a:ext>
            </a:extLst>
          </p:cNvPr>
          <p:cNvGrpSpPr/>
          <p:nvPr/>
        </p:nvGrpSpPr>
        <p:grpSpPr>
          <a:xfrm>
            <a:off x="130248" y="3328462"/>
            <a:ext cx="1133342" cy="1107584"/>
            <a:chOff x="1339403" y="1983346"/>
            <a:chExt cx="1133341" cy="1107584"/>
          </a:xfrm>
        </p:grpSpPr>
        <p:sp>
          <p:nvSpPr>
            <p:cNvPr id="10" name="Oval 9">
              <a:extLst>
                <a:ext uri="{FF2B5EF4-FFF2-40B4-BE49-F238E27FC236}">
                  <a16:creationId xmlns:a16="http://schemas.microsoft.com/office/drawing/2014/main" id="{3573DD64-8A75-4ADF-A767-D7ADBF014FF9}"/>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77B2D98-3120-4721-AC2F-8EF89A3DB8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11449" y="2131801"/>
              <a:ext cx="749808" cy="822960"/>
            </a:xfrm>
            <a:prstGeom prst="rect">
              <a:avLst/>
            </a:prstGeom>
          </p:spPr>
        </p:pic>
      </p:grpSp>
      <p:pic>
        <p:nvPicPr>
          <p:cNvPr id="12" name="Picture 11">
            <a:extLst>
              <a:ext uri="{FF2B5EF4-FFF2-40B4-BE49-F238E27FC236}">
                <a16:creationId xmlns:a16="http://schemas.microsoft.com/office/drawing/2014/main" id="{047E0C78-649E-41CE-BCE7-4E6F6560D0A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738652" y="322243"/>
            <a:ext cx="2198101" cy="1431138"/>
          </a:xfrm>
          <a:prstGeom prst="rect">
            <a:avLst/>
          </a:prstGeom>
        </p:spPr>
      </p:pic>
      <p:grpSp>
        <p:nvGrpSpPr>
          <p:cNvPr id="14" name="Group 13">
            <a:extLst>
              <a:ext uri="{FF2B5EF4-FFF2-40B4-BE49-F238E27FC236}">
                <a16:creationId xmlns:a16="http://schemas.microsoft.com/office/drawing/2014/main" id="{F0DF6DEC-B5E2-496B-9973-5E7AA0434FF0}"/>
              </a:ext>
            </a:extLst>
          </p:cNvPr>
          <p:cNvGrpSpPr/>
          <p:nvPr/>
        </p:nvGrpSpPr>
        <p:grpSpPr>
          <a:xfrm>
            <a:off x="110527" y="4977760"/>
            <a:ext cx="1133342" cy="1107584"/>
            <a:chOff x="759853" y="3387841"/>
            <a:chExt cx="1133341" cy="1107584"/>
          </a:xfrm>
        </p:grpSpPr>
        <p:sp>
          <p:nvSpPr>
            <p:cNvPr id="15" name="Oval 14">
              <a:extLst>
                <a:ext uri="{FF2B5EF4-FFF2-40B4-BE49-F238E27FC236}">
                  <a16:creationId xmlns:a16="http://schemas.microsoft.com/office/drawing/2014/main" id="{89CBB0C3-54D6-490C-8E6D-A5DB1C07ED3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3876BF73-86C3-449F-AD27-B6B1E7CE19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9619" y="3569313"/>
              <a:ext cx="799568" cy="731520"/>
            </a:xfrm>
            <a:prstGeom prst="rect">
              <a:avLst/>
            </a:prstGeom>
          </p:spPr>
        </p:pic>
      </p:grpSp>
      <p:sp>
        <p:nvSpPr>
          <p:cNvPr id="17" name="Rectangle 16">
            <a:extLst>
              <a:ext uri="{FF2B5EF4-FFF2-40B4-BE49-F238E27FC236}">
                <a16:creationId xmlns:a16="http://schemas.microsoft.com/office/drawing/2014/main" id="{E7724BD4-F90F-4061-8F8B-69847E322A53}"/>
              </a:ext>
            </a:extLst>
          </p:cNvPr>
          <p:cNvSpPr/>
          <p:nvPr/>
        </p:nvSpPr>
        <p:spPr>
          <a:xfrm>
            <a:off x="8870927" y="2831218"/>
            <a:ext cx="3075267" cy="376896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2400" dirty="0">
              <a:solidFill>
                <a:schemeClr val="bg1"/>
              </a:solidFill>
            </a:endParaRPr>
          </a:p>
          <a:p>
            <a:r>
              <a:rPr lang="en-US" sz="2400" dirty="0">
                <a:solidFill>
                  <a:schemeClr val="bg1"/>
                </a:solidFill>
              </a:rPr>
              <a:t>Partners:</a:t>
            </a:r>
          </a:p>
          <a:p>
            <a:r>
              <a:rPr lang="en-US" sz="1600" dirty="0">
                <a:solidFill>
                  <a:schemeClr val="bg1"/>
                </a:solidFill>
              </a:rPr>
              <a:t>- Clark Fork-Hope Area Seniors</a:t>
            </a:r>
          </a:p>
          <a:p>
            <a:r>
              <a:rPr lang="en-US" sz="1600" dirty="0">
                <a:solidFill>
                  <a:schemeClr val="bg1"/>
                </a:solidFill>
              </a:rPr>
              <a:t>- East Benewah Council</a:t>
            </a:r>
          </a:p>
          <a:p>
            <a:r>
              <a:rPr lang="en-US" sz="1600" dirty="0">
                <a:solidFill>
                  <a:schemeClr val="bg1"/>
                </a:solidFill>
              </a:rPr>
              <a:t>- Fernwood Senior Center</a:t>
            </a:r>
          </a:p>
          <a:p>
            <a:r>
              <a:rPr lang="en-US" sz="1600" dirty="0">
                <a:solidFill>
                  <a:schemeClr val="bg1"/>
                </a:solidFill>
              </a:rPr>
              <a:t>- Hayden Senior Center</a:t>
            </a:r>
          </a:p>
          <a:p>
            <a:r>
              <a:rPr lang="en-US" sz="1600" dirty="0">
                <a:solidFill>
                  <a:schemeClr val="bg1"/>
                </a:solidFill>
              </a:rPr>
              <a:t>- Lake City Center </a:t>
            </a:r>
          </a:p>
          <a:p>
            <a:r>
              <a:rPr lang="en-US" sz="1600" dirty="0">
                <a:solidFill>
                  <a:schemeClr val="bg1"/>
                </a:solidFill>
              </a:rPr>
              <a:t>- Plummer Senior Center</a:t>
            </a:r>
          </a:p>
          <a:p>
            <a:r>
              <a:rPr lang="en-US" sz="1600" dirty="0">
                <a:solidFill>
                  <a:schemeClr val="bg1"/>
                </a:solidFill>
              </a:rPr>
              <a:t>- Post Falls Senior Center</a:t>
            </a:r>
          </a:p>
          <a:p>
            <a:r>
              <a:rPr lang="en-US" sz="1600" dirty="0">
                <a:solidFill>
                  <a:schemeClr val="bg1"/>
                </a:solidFill>
              </a:rPr>
              <a:t>- Rathdrum Senior Center</a:t>
            </a:r>
          </a:p>
          <a:p>
            <a:r>
              <a:rPr lang="en-US" sz="1600" dirty="0">
                <a:solidFill>
                  <a:schemeClr val="bg1"/>
                </a:solidFill>
              </a:rPr>
              <a:t>- Sandpoint Senior Center</a:t>
            </a:r>
          </a:p>
          <a:p>
            <a:r>
              <a:rPr lang="en-US" sz="1600" dirty="0">
                <a:solidFill>
                  <a:schemeClr val="bg1"/>
                </a:solidFill>
              </a:rPr>
              <a:t>- Seniors Hospitality Center</a:t>
            </a:r>
          </a:p>
          <a:p>
            <a:r>
              <a:rPr lang="en-US" sz="1600" dirty="0">
                <a:solidFill>
                  <a:schemeClr val="bg1"/>
                </a:solidFill>
              </a:rPr>
              <a:t>- Silver Valley Senior Center</a:t>
            </a:r>
          </a:p>
          <a:p>
            <a:r>
              <a:rPr lang="en-US" sz="1600" dirty="0">
                <a:solidFill>
                  <a:schemeClr val="bg1"/>
                </a:solidFill>
              </a:rPr>
              <a:t>- Spirit Lake Senior Center</a:t>
            </a:r>
          </a:p>
          <a:p>
            <a:r>
              <a:rPr lang="en-US" sz="1600" dirty="0">
                <a:solidFill>
                  <a:schemeClr val="bg1"/>
                </a:solidFill>
              </a:rPr>
              <a:t>- Worley Senior Center</a:t>
            </a:r>
            <a:endParaRPr lang="en-US" sz="1600" dirty="0"/>
          </a:p>
          <a:p>
            <a:pPr algn="ctr"/>
            <a:endParaRPr lang="en-US" dirty="0"/>
          </a:p>
        </p:txBody>
      </p:sp>
      <p:sp>
        <p:nvSpPr>
          <p:cNvPr id="18" name="Rectangle 17">
            <a:extLst>
              <a:ext uri="{FF2B5EF4-FFF2-40B4-BE49-F238E27FC236}">
                <a16:creationId xmlns:a16="http://schemas.microsoft.com/office/drawing/2014/main" id="{E1CD6BDB-EEED-42A7-A70D-095192F93C43}"/>
              </a:ext>
            </a:extLst>
          </p:cNvPr>
          <p:cNvSpPr/>
          <p:nvPr/>
        </p:nvSpPr>
        <p:spPr>
          <a:xfrm>
            <a:off x="5137364" y="1562083"/>
            <a:ext cx="2831691"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9" name="Rectangle 18">
            <a:extLst>
              <a:ext uri="{FF2B5EF4-FFF2-40B4-BE49-F238E27FC236}">
                <a16:creationId xmlns:a16="http://schemas.microsoft.com/office/drawing/2014/main" id="{651E7FAB-CC97-4788-8001-9C9C26A02EDF}"/>
              </a:ext>
            </a:extLst>
          </p:cNvPr>
          <p:cNvSpPr/>
          <p:nvPr/>
        </p:nvSpPr>
        <p:spPr>
          <a:xfrm>
            <a:off x="288584" y="167714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761A5655-A359-4A95-BF56-2B70E91A7264}"/>
              </a:ext>
            </a:extLst>
          </p:cNvPr>
          <p:cNvSpPr/>
          <p:nvPr/>
        </p:nvSpPr>
        <p:spPr>
          <a:xfrm>
            <a:off x="1423359" y="374007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8A8B35AE-0145-4D00-9FC3-F93B36CA18B6}"/>
              </a:ext>
            </a:extLst>
          </p:cNvPr>
          <p:cNvSpPr/>
          <p:nvPr/>
        </p:nvSpPr>
        <p:spPr>
          <a:xfrm>
            <a:off x="4446686" y="374007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87B930BC-9906-4FA1-8665-57F0D706E1DA}"/>
              </a:ext>
            </a:extLst>
          </p:cNvPr>
          <p:cNvSpPr/>
          <p:nvPr/>
        </p:nvSpPr>
        <p:spPr>
          <a:xfrm>
            <a:off x="5186527" y="1603642"/>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4" name="Rectangle 23">
            <a:extLst>
              <a:ext uri="{FF2B5EF4-FFF2-40B4-BE49-F238E27FC236}">
                <a16:creationId xmlns:a16="http://schemas.microsoft.com/office/drawing/2014/main" id="{6FC1F24D-675F-47C4-898A-FEB0DD3EE21A}"/>
              </a:ext>
            </a:extLst>
          </p:cNvPr>
          <p:cNvSpPr/>
          <p:nvPr/>
        </p:nvSpPr>
        <p:spPr>
          <a:xfrm>
            <a:off x="8529497" y="2157770"/>
            <a:ext cx="3639891" cy="64618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sp>
        <p:nvSpPr>
          <p:cNvPr id="23" name="Rectangle 22">
            <a:extLst>
              <a:ext uri="{FF2B5EF4-FFF2-40B4-BE49-F238E27FC236}">
                <a16:creationId xmlns:a16="http://schemas.microsoft.com/office/drawing/2014/main" id="{7FA925A6-6526-4267-A9CA-6BA0543D89FD}"/>
              </a:ext>
            </a:extLst>
          </p:cNvPr>
          <p:cNvSpPr/>
          <p:nvPr/>
        </p:nvSpPr>
        <p:spPr>
          <a:xfrm>
            <a:off x="8558993" y="21791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736668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03" y="170494"/>
            <a:ext cx="9649157" cy="1325562"/>
          </a:xfrm>
        </p:spPr>
        <p:txBody>
          <a:bodyPr>
            <a:normAutofit/>
          </a:bodyPr>
          <a:lstStyle/>
          <a:p>
            <a:r>
              <a:rPr lang="en-US" sz="3800" b="1" dirty="0"/>
              <a:t>Commodity Supplement Food Program (CSFP)</a:t>
            </a:r>
            <a:endParaRPr lang="en-US" sz="3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1886726"/>
              </p:ext>
            </p:extLst>
          </p:nvPr>
        </p:nvGraphicFramePr>
        <p:xfrm>
          <a:off x="1517171" y="3102077"/>
          <a:ext cx="10463045" cy="3593691"/>
        </p:xfrm>
        <a:graphic>
          <a:graphicData uri="http://schemas.openxmlformats.org/drawingml/2006/table">
            <a:tbl>
              <a:tblPr firstRow="1" firstCol="1" bandRow="1"/>
              <a:tblGrid>
                <a:gridCol w="5382093">
                  <a:extLst>
                    <a:ext uri="{9D8B030D-6E8A-4147-A177-3AD203B41FA5}">
                      <a16:colId xmlns:a16="http://schemas.microsoft.com/office/drawing/2014/main" val="20000"/>
                    </a:ext>
                  </a:extLst>
                </a:gridCol>
                <a:gridCol w="5080952">
                  <a:extLst>
                    <a:ext uri="{9D8B030D-6E8A-4147-A177-3AD203B41FA5}">
                      <a16:colId xmlns:a16="http://schemas.microsoft.com/office/drawing/2014/main" val="20001"/>
                    </a:ext>
                  </a:extLst>
                </a:gridCol>
              </a:tblGrid>
              <a:tr h="415734">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1779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In partnership with The Idaho Foodbank</a:t>
                      </a:r>
                      <a:r>
                        <a:rPr lang="en-US" sz="18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baseline="0" dirty="0">
                          <a:solidFill>
                            <a:schemeClr val="tx1"/>
                          </a:solidFill>
                          <a:effectLst/>
                          <a:latin typeface="+mn-lt"/>
                          <a:ea typeface="+mn-ea"/>
                          <a:cs typeface="+mn-cs"/>
                        </a:rPr>
                        <a:t>- </a:t>
                      </a:r>
                      <a:r>
                        <a:rPr lang="en-US" sz="1800" kern="1200" dirty="0">
                          <a:solidFill>
                            <a:schemeClr val="tx1"/>
                          </a:solidFill>
                          <a:effectLst/>
                          <a:latin typeface="+mn-lt"/>
                          <a:ea typeface="+mn-ea"/>
                          <a:cs typeface="+mn-cs"/>
                        </a:rPr>
                        <a:t>to improve the health of seniors by supplementing their diets with a monthly nutritious food box that includes nutrition information and helpful recipes</a:t>
                      </a:r>
                    </a:p>
                    <a:p>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1"/>
                          </a:solidFill>
                          <a:effectLst/>
                          <a:latin typeface="+mn-lt"/>
                          <a:ea typeface="+mn-ea"/>
                          <a:cs typeface="+mn-cs"/>
                        </a:rPr>
                        <a:t>Statewide</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57 Distribution Partners</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2,117 boxes per month = 25,404 annually</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2,200 seniors served</a:t>
                      </a:r>
                    </a:p>
                    <a:p>
                      <a:pPr marL="285750" marR="0" indent="-285750">
                        <a:lnSpc>
                          <a:spcPct val="100000"/>
                        </a:lnSpc>
                        <a:spcBef>
                          <a:spcPts val="0"/>
                        </a:spcBef>
                        <a:spcAft>
                          <a:spcPts val="0"/>
                        </a:spcAft>
                        <a:buFontTx/>
                        <a:buChar char="-"/>
                      </a:pPr>
                      <a:r>
                        <a:rPr lang="en-US" sz="1800" b="0" u="none" kern="1200" dirty="0">
                          <a:solidFill>
                            <a:schemeClr val="tx1"/>
                          </a:solidFill>
                          <a:effectLst>
                            <a:outerShdw blurRad="38100" dist="38100" dir="2700000" algn="tl">
                              <a:srgbClr val="000000">
                                <a:alpha val="43137"/>
                              </a:srgbClr>
                            </a:outerShdw>
                          </a:effectLst>
                          <a:latin typeface="+mn-lt"/>
                          <a:ea typeface="+mn-ea"/>
                          <a:cs typeface="+mn-cs"/>
                        </a:rPr>
                        <a:t>Average 32 pounds per box and may contain:</a:t>
                      </a: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p>
                      <a:pPr marL="285750" marR="0" indent="-285750">
                        <a:lnSpc>
                          <a:spcPct val="100000"/>
                        </a:lnSpc>
                        <a:spcBef>
                          <a:spcPts val="0"/>
                        </a:spcBef>
                        <a:spcAft>
                          <a:spcPts val="0"/>
                        </a:spcAft>
                        <a:buFontTx/>
                        <a:buChar char="-"/>
                      </a:pPr>
                      <a:endParaRPr lang="en-US" sz="1800" b="0" u="none" kern="1200" dirty="0">
                        <a:solidFill>
                          <a:schemeClr val="tx1"/>
                        </a:solidFill>
                        <a:effectLst>
                          <a:outerShdw blurRad="38100" dist="38100" dir="2700000" algn="tl">
                            <a:srgbClr val="000000">
                              <a:alpha val="43137"/>
                            </a:srgbClr>
                          </a:outerShdw>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18166942"/>
              </p:ext>
            </p:extLst>
          </p:nvPr>
        </p:nvGraphicFramePr>
        <p:xfrm>
          <a:off x="484052" y="1510466"/>
          <a:ext cx="5611948" cy="1470394"/>
        </p:xfrm>
        <a:graphic>
          <a:graphicData uri="http://schemas.openxmlformats.org/drawingml/2006/table">
            <a:tbl>
              <a:tblPr firstRow="1" firstCol="1" bandRow="1"/>
              <a:tblGrid>
                <a:gridCol w="5611948">
                  <a:extLst>
                    <a:ext uri="{9D8B030D-6E8A-4147-A177-3AD203B41FA5}">
                      <a16:colId xmlns:a16="http://schemas.microsoft.com/office/drawing/2014/main" val="20000"/>
                    </a:ext>
                  </a:extLst>
                </a:gridCol>
              </a:tblGrid>
              <a:tr h="355480">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14914">
                <a:tc>
                  <a:txBody>
                    <a:bodyPr/>
                    <a:lstStyle/>
                    <a:p>
                      <a:pPr marL="285750" indent="-285750" algn="l">
                        <a:buFontTx/>
                        <a:buChar char="-"/>
                      </a:pPr>
                      <a:r>
                        <a:rPr lang="en-US" sz="1800" kern="1200" dirty="0">
                          <a:solidFill>
                            <a:schemeClr val="tx1"/>
                          </a:solidFill>
                          <a:effectLst/>
                          <a:latin typeface="+mn-lt"/>
                          <a:ea typeface="+mn-ea"/>
                          <a:cs typeface="+mn-cs"/>
                        </a:rPr>
                        <a:t>Individual 60 years of age or older</a:t>
                      </a:r>
                    </a:p>
                    <a:p>
                      <a:pPr marL="285750" indent="-285750" algn="l">
                        <a:buFontTx/>
                        <a:buChar char="-"/>
                      </a:pPr>
                      <a:r>
                        <a:rPr lang="en-US" sz="1800" kern="1200" dirty="0">
                          <a:solidFill>
                            <a:schemeClr val="tx1"/>
                          </a:solidFill>
                          <a:effectLst/>
                          <a:latin typeface="+mn-lt"/>
                          <a:ea typeface="+mn-ea"/>
                          <a:cs typeface="+mn-cs"/>
                        </a:rPr>
                        <a:t>130% of poverty ($1,354)</a:t>
                      </a:r>
                    </a:p>
                    <a:p>
                      <a:pPr marL="285750" indent="-285750" algn="l">
                        <a:buFontTx/>
                        <a:buChar char="-"/>
                      </a:pPr>
                      <a:r>
                        <a:rPr lang="en-US" sz="1800" kern="1200" dirty="0">
                          <a:solidFill>
                            <a:schemeClr val="tx1"/>
                          </a:solidFill>
                          <a:effectLst/>
                          <a:latin typeface="+mn-lt"/>
                          <a:ea typeface="+mn-ea"/>
                          <a:cs typeface="+mn-cs"/>
                        </a:rPr>
                        <a:t>Resident of Idaho</a:t>
                      </a:r>
                    </a:p>
                    <a:p>
                      <a:pPr marL="285750" indent="-285750" algn="l">
                        <a:buFontTx/>
                        <a:buChar char="-"/>
                      </a:pPr>
                      <a:r>
                        <a:rPr lang="en-US" sz="1800" kern="1200" dirty="0">
                          <a:solidFill>
                            <a:schemeClr val="tx1"/>
                          </a:solidFill>
                          <a:effectLst/>
                          <a:latin typeface="+mn-lt"/>
                          <a:ea typeface="+mn-ea"/>
                          <a:cs typeface="+mn-cs"/>
                        </a:rPr>
                        <a:t>U.S. Department of Agriculture Grant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194" name="Picture 2" descr="C:\Users\kbittner\AppData\Local\Microsoft\Windows\Temporary Internet Files\Content.IE5\M4PDR282\Grocery%20Clip%20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60" y="299498"/>
            <a:ext cx="1760293" cy="17110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500599B-6E18-4774-8F68-4E83F201B99D}"/>
              </a:ext>
            </a:extLst>
          </p:cNvPr>
          <p:cNvSpPr/>
          <p:nvPr/>
        </p:nvSpPr>
        <p:spPr>
          <a:xfrm>
            <a:off x="1546667" y="5682903"/>
            <a:ext cx="4714177" cy="96527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Idaho Foodbank: 208-602-4750</a:t>
            </a:r>
          </a:p>
          <a:p>
            <a:r>
              <a:rPr lang="en-US" dirty="0"/>
              <a:t>E-mail: </a:t>
            </a:r>
            <a:r>
              <a:rPr lang="en-US" dirty="0">
                <a:hlinkClick r:id="rId4"/>
              </a:rPr>
              <a:t>sajones@idahofoodbank.org</a:t>
            </a:r>
            <a:endParaRPr lang="en-US" dirty="0"/>
          </a:p>
          <a:p>
            <a:r>
              <a:rPr lang="en-US" dirty="0"/>
              <a:t>State oversight: </a:t>
            </a:r>
            <a:r>
              <a:rPr lang="en-US" dirty="0">
                <a:hlinkClick r:id="rId5"/>
              </a:rPr>
              <a:t>Birgit.Luebeck@aging.Idaho.gov</a:t>
            </a:r>
            <a:r>
              <a:rPr lang="en-US" dirty="0"/>
              <a:t> </a:t>
            </a:r>
          </a:p>
        </p:txBody>
      </p:sp>
      <p:grpSp>
        <p:nvGrpSpPr>
          <p:cNvPr id="9" name="Group 8">
            <a:extLst>
              <a:ext uri="{FF2B5EF4-FFF2-40B4-BE49-F238E27FC236}">
                <a16:creationId xmlns:a16="http://schemas.microsoft.com/office/drawing/2014/main" id="{63C8FBBB-C1BA-4D35-B48C-5CFB973EC552}"/>
              </a:ext>
            </a:extLst>
          </p:cNvPr>
          <p:cNvGrpSpPr/>
          <p:nvPr/>
        </p:nvGrpSpPr>
        <p:grpSpPr>
          <a:xfrm>
            <a:off x="211784" y="3568885"/>
            <a:ext cx="1133342" cy="1107584"/>
            <a:chOff x="1339403" y="1983346"/>
            <a:chExt cx="1133341" cy="1107584"/>
          </a:xfrm>
        </p:grpSpPr>
        <p:sp>
          <p:nvSpPr>
            <p:cNvPr id="10" name="Oval 9">
              <a:extLst>
                <a:ext uri="{FF2B5EF4-FFF2-40B4-BE49-F238E27FC236}">
                  <a16:creationId xmlns:a16="http://schemas.microsoft.com/office/drawing/2014/main" id="{3F222237-B43E-454F-BDFC-B3CE5EEF6BC2}"/>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4D7A679E-B05C-4603-95AF-68D060ED1E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1500555D-6245-451D-BEFF-151A7A50A255}"/>
              </a:ext>
            </a:extLst>
          </p:cNvPr>
          <p:cNvSpPr/>
          <p:nvPr/>
        </p:nvSpPr>
        <p:spPr>
          <a:xfrm>
            <a:off x="6877851" y="2206036"/>
            <a:ext cx="3470627" cy="78217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
        <p:nvSpPr>
          <p:cNvPr id="13" name="Rectangle 12">
            <a:extLst>
              <a:ext uri="{FF2B5EF4-FFF2-40B4-BE49-F238E27FC236}">
                <a16:creationId xmlns:a16="http://schemas.microsoft.com/office/drawing/2014/main" id="{E900A532-3AFC-47E7-B795-C6BF62B7C3CE}"/>
              </a:ext>
            </a:extLst>
          </p:cNvPr>
          <p:cNvSpPr/>
          <p:nvPr/>
        </p:nvSpPr>
        <p:spPr>
          <a:xfrm>
            <a:off x="6927094" y="1768944"/>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4" name="Rectangle 13">
            <a:extLst>
              <a:ext uri="{FF2B5EF4-FFF2-40B4-BE49-F238E27FC236}">
                <a16:creationId xmlns:a16="http://schemas.microsoft.com/office/drawing/2014/main" id="{764AFD0D-9D79-422D-AC07-BC7988CAE881}"/>
              </a:ext>
            </a:extLst>
          </p:cNvPr>
          <p:cNvSpPr/>
          <p:nvPr/>
        </p:nvSpPr>
        <p:spPr>
          <a:xfrm>
            <a:off x="526479" y="15120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5" name="Rectangle 14">
            <a:extLst>
              <a:ext uri="{FF2B5EF4-FFF2-40B4-BE49-F238E27FC236}">
                <a16:creationId xmlns:a16="http://schemas.microsoft.com/office/drawing/2014/main" id="{E175BFFD-49C7-45BB-BAB2-5B45C36D3071}"/>
              </a:ext>
            </a:extLst>
          </p:cNvPr>
          <p:cNvSpPr/>
          <p:nvPr/>
        </p:nvSpPr>
        <p:spPr>
          <a:xfrm>
            <a:off x="1556499" y="312686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6" name="Rectangle 15">
            <a:extLst>
              <a:ext uri="{FF2B5EF4-FFF2-40B4-BE49-F238E27FC236}">
                <a16:creationId xmlns:a16="http://schemas.microsoft.com/office/drawing/2014/main" id="{9D9B5922-69D8-48D9-BFD3-09F3B870C23F}"/>
              </a:ext>
            </a:extLst>
          </p:cNvPr>
          <p:cNvSpPr/>
          <p:nvPr/>
        </p:nvSpPr>
        <p:spPr>
          <a:xfrm>
            <a:off x="6938047" y="314376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7" name="Rectangle 16">
            <a:extLst>
              <a:ext uri="{FF2B5EF4-FFF2-40B4-BE49-F238E27FC236}">
                <a16:creationId xmlns:a16="http://schemas.microsoft.com/office/drawing/2014/main" id="{C110B631-3CEF-46CD-A5EA-81719349CDDD}"/>
              </a:ext>
            </a:extLst>
          </p:cNvPr>
          <p:cNvSpPr/>
          <p:nvPr/>
        </p:nvSpPr>
        <p:spPr>
          <a:xfrm>
            <a:off x="6973674" y="1812514"/>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8" name="Rectangle 17">
            <a:extLst>
              <a:ext uri="{FF2B5EF4-FFF2-40B4-BE49-F238E27FC236}">
                <a16:creationId xmlns:a16="http://schemas.microsoft.com/office/drawing/2014/main" id="{AF9C7572-8AF8-4494-9F3E-04F3047477DA}"/>
              </a:ext>
            </a:extLst>
          </p:cNvPr>
          <p:cNvSpPr/>
          <p:nvPr/>
        </p:nvSpPr>
        <p:spPr>
          <a:xfrm>
            <a:off x="1566331" y="570768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graphicFrame>
        <p:nvGraphicFramePr>
          <p:cNvPr id="3" name="Table 2">
            <a:extLst>
              <a:ext uri="{FF2B5EF4-FFF2-40B4-BE49-F238E27FC236}">
                <a16:creationId xmlns:a16="http://schemas.microsoft.com/office/drawing/2014/main" id="{90AD9C9D-99C8-46CB-9B56-BA1F8F3635E2}"/>
              </a:ext>
            </a:extLst>
          </p:cNvPr>
          <p:cNvGraphicFramePr>
            <a:graphicFrameLocks noGrp="1"/>
          </p:cNvGraphicFramePr>
          <p:nvPr>
            <p:extLst>
              <p:ext uri="{D42A27DB-BD31-4B8C-83A1-F6EECF244321}">
                <p14:modId xmlns:p14="http://schemas.microsoft.com/office/powerpoint/2010/main" val="843913523"/>
              </p:ext>
            </p:extLst>
          </p:nvPr>
        </p:nvGraphicFramePr>
        <p:xfrm>
          <a:off x="7055952" y="4917509"/>
          <a:ext cx="4801752" cy="1676400"/>
        </p:xfrm>
        <a:graphic>
          <a:graphicData uri="http://schemas.openxmlformats.org/drawingml/2006/table">
            <a:tbl>
              <a:tblPr firstRow="1" bandRow="1">
                <a:tableStyleId>{5C22544A-7EE6-4342-B048-85BDC9FD1C3A}</a:tableStyleId>
              </a:tblPr>
              <a:tblGrid>
                <a:gridCol w="1262138">
                  <a:extLst>
                    <a:ext uri="{9D8B030D-6E8A-4147-A177-3AD203B41FA5}">
                      <a16:colId xmlns:a16="http://schemas.microsoft.com/office/drawing/2014/main" val="65375844"/>
                    </a:ext>
                  </a:extLst>
                </a:gridCol>
                <a:gridCol w="1582994">
                  <a:extLst>
                    <a:ext uri="{9D8B030D-6E8A-4147-A177-3AD203B41FA5}">
                      <a16:colId xmlns:a16="http://schemas.microsoft.com/office/drawing/2014/main" val="3077016507"/>
                    </a:ext>
                  </a:extLst>
                </a:gridCol>
                <a:gridCol w="1956620">
                  <a:extLst>
                    <a:ext uri="{9D8B030D-6E8A-4147-A177-3AD203B41FA5}">
                      <a16:colId xmlns:a16="http://schemas.microsoft.com/office/drawing/2014/main" val="370210457"/>
                    </a:ext>
                  </a:extLst>
                </a:gridCol>
              </a:tblGrid>
              <a:tr h="280076">
                <a:tc>
                  <a:txBody>
                    <a:bodyPr/>
                    <a:lstStyle/>
                    <a:p>
                      <a:r>
                        <a:rPr lang="en-US" sz="1600" b="0" dirty="0">
                          <a:solidFill>
                            <a:schemeClr val="bg1"/>
                          </a:solidFill>
                        </a:rPr>
                        <a:t>Non-fat milk</a:t>
                      </a:r>
                    </a:p>
                  </a:txBody>
                  <a:tcPr>
                    <a:solidFill>
                      <a:schemeClr val="tx1">
                        <a:lumMod val="95000"/>
                      </a:schemeClr>
                    </a:solidFill>
                  </a:tcPr>
                </a:tc>
                <a:tc>
                  <a:txBody>
                    <a:bodyPr/>
                    <a:lstStyle/>
                    <a:p>
                      <a:r>
                        <a:rPr lang="en-US" sz="1600" b="0" dirty="0">
                          <a:solidFill>
                            <a:schemeClr val="bg1"/>
                          </a:solidFill>
                        </a:rPr>
                        <a:t>Rice</a:t>
                      </a:r>
                    </a:p>
                  </a:txBody>
                  <a:tcPr>
                    <a:solidFill>
                      <a:schemeClr val="tx1">
                        <a:lumMod val="95000"/>
                      </a:schemeClr>
                    </a:solidFill>
                  </a:tcPr>
                </a:tc>
                <a:tc>
                  <a:txBody>
                    <a:bodyPr/>
                    <a:lstStyle/>
                    <a:p>
                      <a:r>
                        <a:rPr lang="en-US" sz="1600" b="0" dirty="0">
                          <a:solidFill>
                            <a:schemeClr val="bg1"/>
                          </a:solidFill>
                        </a:rPr>
                        <a:t>Canned meat</a:t>
                      </a:r>
                    </a:p>
                  </a:txBody>
                  <a:tcPr>
                    <a:solidFill>
                      <a:schemeClr val="tx1">
                        <a:lumMod val="95000"/>
                      </a:schemeClr>
                    </a:solidFill>
                  </a:tcPr>
                </a:tc>
                <a:extLst>
                  <a:ext uri="{0D108BD9-81ED-4DB2-BD59-A6C34878D82A}">
                    <a16:rowId xmlns:a16="http://schemas.microsoft.com/office/drawing/2014/main" val="3876547398"/>
                  </a:ext>
                </a:extLst>
              </a:tr>
              <a:tr h="280076">
                <a:tc>
                  <a:txBody>
                    <a:bodyPr/>
                    <a:lstStyle/>
                    <a:p>
                      <a:r>
                        <a:rPr lang="en-US" sz="1600" dirty="0"/>
                        <a:t>Cheese</a:t>
                      </a:r>
                    </a:p>
                  </a:txBody>
                  <a:tcPr/>
                </a:tc>
                <a:tc>
                  <a:txBody>
                    <a:bodyPr/>
                    <a:lstStyle/>
                    <a:p>
                      <a:r>
                        <a:rPr lang="en-US" sz="1600" dirty="0"/>
                        <a:t>Cereal</a:t>
                      </a:r>
                    </a:p>
                  </a:txBody>
                  <a:tcPr/>
                </a:tc>
                <a:tc>
                  <a:txBody>
                    <a:bodyPr/>
                    <a:lstStyle/>
                    <a:p>
                      <a:r>
                        <a:rPr lang="en-US" sz="1600" dirty="0"/>
                        <a:t>Poultry</a:t>
                      </a:r>
                    </a:p>
                  </a:txBody>
                  <a:tcPr/>
                </a:tc>
                <a:extLst>
                  <a:ext uri="{0D108BD9-81ED-4DB2-BD59-A6C34878D82A}">
                    <a16:rowId xmlns:a16="http://schemas.microsoft.com/office/drawing/2014/main" val="690175290"/>
                  </a:ext>
                </a:extLst>
              </a:tr>
              <a:tr h="280076">
                <a:tc>
                  <a:txBody>
                    <a:bodyPr/>
                    <a:lstStyle/>
                    <a:p>
                      <a:r>
                        <a:rPr lang="en-US" sz="1600" dirty="0"/>
                        <a:t>Farina</a:t>
                      </a:r>
                    </a:p>
                  </a:txBody>
                  <a:tcPr/>
                </a:tc>
                <a:tc>
                  <a:txBody>
                    <a:bodyPr/>
                    <a:lstStyle/>
                    <a:p>
                      <a:r>
                        <a:rPr lang="en-US" sz="1600" dirty="0"/>
                        <a:t>Pasta</a:t>
                      </a:r>
                    </a:p>
                  </a:txBody>
                  <a:tcPr/>
                </a:tc>
                <a:tc>
                  <a:txBody>
                    <a:bodyPr/>
                    <a:lstStyle/>
                    <a:p>
                      <a:r>
                        <a:rPr lang="en-US" sz="1600" dirty="0"/>
                        <a:t>Fish</a:t>
                      </a:r>
                    </a:p>
                  </a:txBody>
                  <a:tcPr/>
                </a:tc>
                <a:extLst>
                  <a:ext uri="{0D108BD9-81ED-4DB2-BD59-A6C34878D82A}">
                    <a16:rowId xmlns:a16="http://schemas.microsoft.com/office/drawing/2014/main" val="3299514548"/>
                  </a:ext>
                </a:extLst>
              </a:tr>
              <a:tr h="280076">
                <a:tc>
                  <a:txBody>
                    <a:bodyPr/>
                    <a:lstStyle/>
                    <a:p>
                      <a:r>
                        <a:rPr lang="en-US" sz="1600" dirty="0"/>
                        <a:t>Juice</a:t>
                      </a:r>
                    </a:p>
                  </a:txBody>
                  <a:tcPr/>
                </a:tc>
                <a:tc>
                  <a:txBody>
                    <a:bodyPr/>
                    <a:lstStyle/>
                    <a:p>
                      <a:r>
                        <a:rPr lang="en-US" sz="1600" dirty="0"/>
                        <a:t>Peanut butter</a:t>
                      </a:r>
                    </a:p>
                  </a:txBody>
                  <a:tcPr/>
                </a:tc>
                <a:tc>
                  <a:txBody>
                    <a:bodyPr/>
                    <a:lstStyle/>
                    <a:p>
                      <a:r>
                        <a:rPr lang="en-US" sz="1600" dirty="0"/>
                        <a:t>Canned Fruits</a:t>
                      </a:r>
                    </a:p>
                  </a:txBody>
                  <a:tcPr/>
                </a:tc>
                <a:extLst>
                  <a:ext uri="{0D108BD9-81ED-4DB2-BD59-A6C34878D82A}">
                    <a16:rowId xmlns:a16="http://schemas.microsoft.com/office/drawing/2014/main" val="4291135317"/>
                  </a:ext>
                </a:extLst>
              </a:tr>
              <a:tr h="280076">
                <a:tc>
                  <a:txBody>
                    <a:bodyPr/>
                    <a:lstStyle/>
                    <a:p>
                      <a:r>
                        <a:rPr lang="en-US" sz="1600" dirty="0"/>
                        <a:t>Oats</a:t>
                      </a:r>
                    </a:p>
                  </a:txBody>
                  <a:tcPr/>
                </a:tc>
                <a:tc>
                  <a:txBody>
                    <a:bodyPr/>
                    <a:lstStyle/>
                    <a:p>
                      <a:r>
                        <a:rPr lang="en-US" sz="1600" dirty="0"/>
                        <a:t>Dry beans</a:t>
                      </a:r>
                    </a:p>
                  </a:txBody>
                  <a:tcPr/>
                </a:tc>
                <a:tc>
                  <a:txBody>
                    <a:bodyPr/>
                    <a:lstStyle/>
                    <a:p>
                      <a:r>
                        <a:rPr lang="en-US" sz="1600" dirty="0"/>
                        <a:t>Canned Vegetables</a:t>
                      </a:r>
                    </a:p>
                  </a:txBody>
                  <a:tcPr/>
                </a:tc>
                <a:extLst>
                  <a:ext uri="{0D108BD9-81ED-4DB2-BD59-A6C34878D82A}">
                    <a16:rowId xmlns:a16="http://schemas.microsoft.com/office/drawing/2014/main" val="2126609213"/>
                  </a:ext>
                </a:extLst>
              </a:tr>
            </a:tbl>
          </a:graphicData>
        </a:graphic>
      </p:graphicFrame>
      <p:pic>
        <p:nvPicPr>
          <p:cNvPr id="19" name="Picture 3" descr="C:\Users\kbittner\AppData\Local\Microsoft\Windows\Temporary Internet Files\Content.IE5\M4PDR282\assessment[1].gif">
            <a:extLst>
              <a:ext uri="{FF2B5EF4-FFF2-40B4-BE49-F238E27FC236}">
                <a16:creationId xmlns:a16="http://schemas.microsoft.com/office/drawing/2014/main" id="{C74951B0-268F-48B7-927C-43B98CD57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7121" y="1556605"/>
            <a:ext cx="1511333" cy="137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138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77" y="274638"/>
            <a:ext cx="10800575" cy="1325562"/>
          </a:xfrm>
        </p:spPr>
        <p:txBody>
          <a:bodyPr>
            <a:normAutofit/>
          </a:bodyPr>
          <a:lstStyle/>
          <a:p>
            <a:r>
              <a:rPr lang="en-US" b="1" dirty="0"/>
              <a:t>Medicare Improvements for Patients and Providers Act (MIPPA)</a:t>
            </a:r>
            <a:endParaRPr lang="en-US" dirty="0"/>
          </a:p>
        </p:txBody>
      </p:sp>
      <p:graphicFrame>
        <p:nvGraphicFramePr>
          <p:cNvPr id="4" name="Content Placeholder 3"/>
          <p:cNvGraphicFramePr>
            <a:graphicFrameLocks noGrp="1"/>
          </p:cNvGraphicFramePr>
          <p:nvPr>
            <p:ph idx="1"/>
            <p:extLst/>
          </p:nvPr>
        </p:nvGraphicFramePr>
        <p:xfrm>
          <a:off x="1446236" y="2947237"/>
          <a:ext cx="10494034" cy="2851771"/>
        </p:xfrm>
        <a:graphic>
          <a:graphicData uri="http://schemas.openxmlformats.org/drawingml/2006/table">
            <a:tbl>
              <a:tblPr firstRow="1" firstCol="1" bandRow="1"/>
              <a:tblGrid>
                <a:gridCol w="4472783">
                  <a:extLst>
                    <a:ext uri="{9D8B030D-6E8A-4147-A177-3AD203B41FA5}">
                      <a16:colId xmlns:a16="http://schemas.microsoft.com/office/drawing/2014/main" val="20000"/>
                    </a:ext>
                  </a:extLst>
                </a:gridCol>
                <a:gridCol w="6021251">
                  <a:extLst>
                    <a:ext uri="{9D8B030D-6E8A-4147-A177-3AD203B41FA5}">
                      <a16:colId xmlns:a16="http://schemas.microsoft.com/office/drawing/2014/main" val="20001"/>
                    </a:ext>
                  </a:extLst>
                </a:gridCol>
              </a:tblGrid>
              <a:tr h="3465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3257">
                <a:tc>
                  <a:txBody>
                    <a:bodyPr/>
                    <a:lstStyle/>
                    <a:p>
                      <a:r>
                        <a:rPr lang="en-US" sz="1800" kern="1200" dirty="0">
                          <a:solidFill>
                            <a:schemeClr val="tx1"/>
                          </a:solidFill>
                          <a:effectLst/>
                          <a:latin typeface="+mn-lt"/>
                          <a:ea typeface="+mn-ea"/>
                          <a:cs typeface="+mn-cs"/>
                        </a:rPr>
                        <a:t>Outreach in partnership with Idaho’s Department of Insurance State Health Insurance Benefit Advisors (SHIBA) to signup  eligible beneficiaries for:</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Savings Programs (MSP) </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Low Income Subsidy (LIS)</a:t>
                      </a:r>
                    </a:p>
                    <a:p>
                      <a:pPr marL="285750" indent="-285750">
                        <a:buFont typeface="Arial" panose="020B0604020202020204" pitchFamily="34" charset="0"/>
                        <a:buChar char="•"/>
                      </a:pPr>
                      <a:r>
                        <a:rPr lang="en-US" sz="1800" kern="1200" dirty="0">
                          <a:solidFill>
                            <a:schemeClr val="tx1"/>
                          </a:solidFill>
                          <a:effectLst/>
                          <a:latin typeface="+mn-lt"/>
                          <a:ea typeface="+mn-ea"/>
                          <a:cs typeface="+mn-cs"/>
                        </a:rPr>
                        <a:t>Medicare Part D and Prevention and Wellness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kern="1200" baseline="0" dirty="0">
                          <a:solidFill>
                            <a:schemeClr val="tx1"/>
                          </a:solidFill>
                          <a:effectLst/>
                          <a:latin typeface="+mn-lt"/>
                          <a:ea typeface="+mn-ea"/>
                          <a:cs typeface="+mn-cs"/>
                        </a:rPr>
                        <a:t>Expended $142,818</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Contracted with SHIBA for open enrollment marketing campaign </a:t>
                      </a:r>
                    </a:p>
                    <a:p>
                      <a:pPr marL="285750" marR="0" indent="-285750">
                        <a:lnSpc>
                          <a:spcPct val="115000"/>
                        </a:lnSpc>
                        <a:spcBef>
                          <a:spcPts val="0"/>
                        </a:spcBef>
                        <a:spcAft>
                          <a:spcPts val="0"/>
                        </a:spcAft>
                        <a:buFont typeface="Arial" panose="020B0604020202020204" pitchFamily="34" charset="0"/>
                        <a:buChar char="•"/>
                      </a:pPr>
                      <a:r>
                        <a:rPr lang="en-US" sz="1800" kern="1200" baseline="0" dirty="0">
                          <a:solidFill>
                            <a:schemeClr val="tx1"/>
                          </a:solidFill>
                          <a:effectLst/>
                          <a:latin typeface="+mn-lt"/>
                          <a:ea typeface="+mn-ea"/>
                          <a:cs typeface="+mn-cs"/>
                        </a:rPr>
                        <a:t>Contract with six Area Agencies on Aging to: </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Recruit host sites</a:t>
                      </a:r>
                    </a:p>
                    <a:p>
                      <a:pPr marL="742950" marR="0" lvl="1" indent="-285750" algn="l" defTabSz="914400" rtl="0" eaLnBrk="1" fontAlgn="auto" latinLnBrk="0" hangingPunct="1">
                        <a:lnSpc>
                          <a:spcPct val="115000"/>
                        </a:lnSpc>
                        <a:spcBef>
                          <a:spcPts val="0"/>
                        </a:spcBef>
                        <a:spcAft>
                          <a:spcPts val="0"/>
                        </a:spcAft>
                        <a:buClrTx/>
                        <a:buSzTx/>
                        <a:buFontTx/>
                        <a:buChar char="-"/>
                        <a:tabLst/>
                        <a:defRPr/>
                      </a:pPr>
                      <a:r>
                        <a:rPr lang="en-US" sz="1800" kern="1200" baseline="0" dirty="0">
                          <a:solidFill>
                            <a:schemeClr val="tx1"/>
                          </a:solidFill>
                          <a:effectLst/>
                          <a:latin typeface="+mn-lt"/>
                          <a:ea typeface="+mn-ea"/>
                          <a:cs typeface="+mn-cs"/>
                        </a:rPr>
                        <a:t>Develop partnerships with community organizations</a:t>
                      </a:r>
                    </a:p>
                    <a:p>
                      <a:pPr marL="742950" marR="0" lvl="1" indent="-285750">
                        <a:lnSpc>
                          <a:spcPct val="115000"/>
                        </a:lnSpc>
                        <a:spcBef>
                          <a:spcPts val="0"/>
                        </a:spcBef>
                        <a:spcAft>
                          <a:spcPts val="0"/>
                        </a:spcAft>
                        <a:buFontTx/>
                        <a:buChar char="-"/>
                      </a:pPr>
                      <a:r>
                        <a:rPr lang="en-US" sz="1800" kern="1200" baseline="0" dirty="0">
                          <a:solidFill>
                            <a:schemeClr val="tx1"/>
                          </a:solidFill>
                          <a:effectLst/>
                          <a:latin typeface="+mn-lt"/>
                          <a:ea typeface="+mn-ea"/>
                          <a:cs typeface="+mn-cs"/>
                        </a:rPr>
                        <a:t>Outreach to Tribal community</a:t>
                      </a:r>
                    </a:p>
                    <a:p>
                      <a:pPr marL="0" marR="0">
                        <a:lnSpc>
                          <a:spcPct val="115000"/>
                        </a:lnSpc>
                        <a:spcBef>
                          <a:spcPts val="0"/>
                        </a:spcBef>
                        <a:spcAft>
                          <a:spcPts val="0"/>
                        </a:spcAft>
                      </a:pPr>
                      <a:endParaRPr lang="en-US" sz="1800" kern="1200" baseline="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nvPr>
        </p:nvGraphicFramePr>
        <p:xfrm>
          <a:off x="392466" y="1667625"/>
          <a:ext cx="6027999" cy="1119886"/>
        </p:xfrm>
        <a:graphic>
          <a:graphicData uri="http://schemas.openxmlformats.org/drawingml/2006/table">
            <a:tbl>
              <a:tblPr firstRow="1" firstCol="1" bandRow="1"/>
              <a:tblGrid>
                <a:gridCol w="6027999">
                  <a:extLst>
                    <a:ext uri="{9D8B030D-6E8A-4147-A177-3AD203B41FA5}">
                      <a16:colId xmlns:a16="http://schemas.microsoft.com/office/drawing/2014/main" val="20000"/>
                    </a:ext>
                  </a:extLst>
                </a:gridCol>
              </a:tblGrid>
              <a:tr h="28547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62149">
                <a:tc>
                  <a:txBody>
                    <a:bodyPr/>
                    <a:lstStyle/>
                    <a:p>
                      <a:pPr algn="ctr"/>
                      <a:r>
                        <a:rPr lang="en-US" sz="1800" kern="1200" dirty="0">
                          <a:solidFill>
                            <a:schemeClr val="tx1"/>
                          </a:solidFill>
                          <a:effectLst/>
                          <a:latin typeface="+mn-lt"/>
                          <a:ea typeface="+mn-ea"/>
                          <a:cs typeface="+mn-cs"/>
                        </a:rPr>
                        <a:t>Low income Medicare beneficiaries</a:t>
                      </a:r>
                    </a:p>
                    <a:p>
                      <a:pPr algn="ctr"/>
                      <a:r>
                        <a:rPr lang="en-US" sz="1800" kern="1200" dirty="0">
                          <a:solidFill>
                            <a:schemeClr val="tx1"/>
                          </a:solidFill>
                          <a:effectLst/>
                          <a:latin typeface="+mn-lt"/>
                          <a:ea typeface="+mn-ea"/>
                          <a:cs typeface="+mn-cs"/>
                        </a:rPr>
                        <a:t>Administration for Community Living Grant </a:t>
                      </a:r>
                    </a:p>
                    <a:p>
                      <a:pPr algn="ctr"/>
                      <a:r>
                        <a:rPr lang="en-US" sz="1800" kern="1200" dirty="0">
                          <a:solidFill>
                            <a:schemeClr val="tx1"/>
                          </a:solidFill>
                          <a:effectLst/>
                          <a:latin typeface="+mn-lt"/>
                          <a:ea typeface="+mn-ea"/>
                          <a:cs typeface="+mn-cs"/>
                        </a:rPr>
                        <a:t>Sept. 30, 2018 – Sept 29,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099" name="Picture 3" descr="C:\Users\kbittner\AppData\Local\Microsoft\Windows\Temporary Internet Files\Content.IE5\8MC02SFO\fist_full_of_money_clip_art_229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0833" y="323646"/>
            <a:ext cx="1311290" cy="14144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FDCD69-B702-45F8-A771-A9B7082EADDF}"/>
              </a:ext>
            </a:extLst>
          </p:cNvPr>
          <p:cNvSpPr/>
          <p:nvPr/>
        </p:nvSpPr>
        <p:spPr>
          <a:xfrm>
            <a:off x="107328" y="5933089"/>
            <a:ext cx="9498787" cy="86100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State Health Insurance Benefits Advisors (SHIBA): 1-800-247-4422</a:t>
            </a:r>
          </a:p>
          <a:p>
            <a:pPr marL="285750" indent="-285750">
              <a:buFontTx/>
              <a:buChar char="-"/>
            </a:pPr>
            <a:r>
              <a:rPr lang="en-US" dirty="0"/>
              <a:t>Contact: North Central Idaho Area Agency on Aging: Joe Lykins, </a:t>
            </a:r>
            <a:r>
              <a:rPr lang="en-US" dirty="0">
                <a:hlinkClick r:id="rId4"/>
              </a:rPr>
              <a:t>jlykins@nic.edu</a:t>
            </a:r>
            <a:r>
              <a:rPr lang="en-US" dirty="0"/>
              <a:t> 1-208-743-5580 </a:t>
            </a:r>
          </a:p>
          <a:p>
            <a:pPr marL="285750" indent="-285750">
              <a:buFontTx/>
              <a:buChar char="-"/>
            </a:pPr>
            <a:r>
              <a:rPr lang="en-US" dirty="0"/>
              <a:t>State oversight: </a:t>
            </a:r>
            <a:r>
              <a:rPr lang="en-US" dirty="0" err="1">
                <a:hlinkClick r:id="rId5"/>
              </a:rPr>
              <a:t>Admir.Selimovic@aging.Idaho.govv</a:t>
            </a:r>
            <a:r>
              <a:rPr lang="en-US" dirty="0"/>
              <a:t>  </a:t>
            </a:r>
          </a:p>
        </p:txBody>
      </p:sp>
      <p:grpSp>
        <p:nvGrpSpPr>
          <p:cNvPr id="9" name="Group 8">
            <a:extLst>
              <a:ext uri="{FF2B5EF4-FFF2-40B4-BE49-F238E27FC236}">
                <a16:creationId xmlns:a16="http://schemas.microsoft.com/office/drawing/2014/main" id="{7C8DED34-5C23-4676-B649-8914EB4B81C1}"/>
              </a:ext>
            </a:extLst>
          </p:cNvPr>
          <p:cNvGrpSpPr/>
          <p:nvPr/>
        </p:nvGrpSpPr>
        <p:grpSpPr>
          <a:xfrm>
            <a:off x="140848" y="3561527"/>
            <a:ext cx="1133342" cy="1107584"/>
            <a:chOff x="1339403" y="1983346"/>
            <a:chExt cx="1133341" cy="1107584"/>
          </a:xfrm>
        </p:grpSpPr>
        <p:sp>
          <p:nvSpPr>
            <p:cNvPr id="10" name="Oval 9">
              <a:extLst>
                <a:ext uri="{FF2B5EF4-FFF2-40B4-BE49-F238E27FC236}">
                  <a16:creationId xmlns:a16="http://schemas.microsoft.com/office/drawing/2014/main" id="{CAAE38C0-D7FC-4445-9750-E5D84CEB63D5}"/>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CC6EAE-4B73-4848-8469-C2278DE0D36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1449" y="2131801"/>
              <a:ext cx="749808" cy="822960"/>
            </a:xfrm>
            <a:prstGeom prst="rect">
              <a:avLst/>
            </a:prstGeom>
          </p:spPr>
        </p:pic>
      </p:grpSp>
      <p:sp>
        <p:nvSpPr>
          <p:cNvPr id="12" name="Rectangle 11">
            <a:extLst>
              <a:ext uri="{FF2B5EF4-FFF2-40B4-BE49-F238E27FC236}">
                <a16:creationId xmlns:a16="http://schemas.microsoft.com/office/drawing/2014/main" id="{64EC7021-34A0-4608-8F5E-C0ED3A323073}"/>
              </a:ext>
            </a:extLst>
          </p:cNvPr>
          <p:cNvSpPr/>
          <p:nvPr/>
        </p:nvSpPr>
        <p:spPr>
          <a:xfrm>
            <a:off x="445711" y="169782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86C83043-D02F-4FB8-A635-AFFF0CB5E406}"/>
              </a:ext>
            </a:extLst>
          </p:cNvPr>
          <p:cNvSpPr/>
          <p:nvPr/>
        </p:nvSpPr>
        <p:spPr>
          <a:xfrm>
            <a:off x="1486103" y="297163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4" name="Rectangle 13">
            <a:extLst>
              <a:ext uri="{FF2B5EF4-FFF2-40B4-BE49-F238E27FC236}">
                <a16:creationId xmlns:a16="http://schemas.microsoft.com/office/drawing/2014/main" id="{2A2CEF39-F1F2-49D0-A23A-8B2D7F0091F9}"/>
              </a:ext>
            </a:extLst>
          </p:cNvPr>
          <p:cNvSpPr/>
          <p:nvPr/>
        </p:nvSpPr>
        <p:spPr>
          <a:xfrm>
            <a:off x="5965096" y="297396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6" name="Rectangle 15">
            <a:extLst>
              <a:ext uri="{FF2B5EF4-FFF2-40B4-BE49-F238E27FC236}">
                <a16:creationId xmlns:a16="http://schemas.microsoft.com/office/drawing/2014/main" id="{03F623C5-BABF-4236-9B54-304DDBF23F11}"/>
              </a:ext>
            </a:extLst>
          </p:cNvPr>
          <p:cNvSpPr/>
          <p:nvPr/>
        </p:nvSpPr>
        <p:spPr>
          <a:xfrm>
            <a:off x="120826" y="595275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7" name="Rectangle 16">
            <a:extLst>
              <a:ext uri="{FF2B5EF4-FFF2-40B4-BE49-F238E27FC236}">
                <a16:creationId xmlns:a16="http://schemas.microsoft.com/office/drawing/2014/main" id="{1F7676F6-8D27-4B97-915E-4E55F7FC4B90}"/>
              </a:ext>
            </a:extLst>
          </p:cNvPr>
          <p:cNvSpPr/>
          <p:nvPr/>
        </p:nvSpPr>
        <p:spPr>
          <a:xfrm>
            <a:off x="8057804" y="1532970"/>
            <a:ext cx="2285733"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Trends in Idaho</a:t>
            </a:r>
          </a:p>
        </p:txBody>
      </p:sp>
      <p:sp>
        <p:nvSpPr>
          <p:cNvPr id="18" name="Rectangle 17">
            <a:extLst>
              <a:ext uri="{FF2B5EF4-FFF2-40B4-BE49-F238E27FC236}">
                <a16:creationId xmlns:a16="http://schemas.microsoft.com/office/drawing/2014/main" id="{FF1832E0-9C04-455B-9CC5-73B3B169A1C9}"/>
              </a:ext>
            </a:extLst>
          </p:cNvPr>
          <p:cNvSpPr/>
          <p:nvPr/>
        </p:nvSpPr>
        <p:spPr>
          <a:xfrm>
            <a:off x="8104384" y="157654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AABD44FC-9BD1-4DE3-A351-A052F1309DFA}"/>
              </a:ext>
            </a:extLst>
          </p:cNvPr>
          <p:cNvSpPr/>
          <p:nvPr/>
        </p:nvSpPr>
        <p:spPr>
          <a:xfrm>
            <a:off x="8057804" y="1921820"/>
            <a:ext cx="3470627" cy="67939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21,102 Seniors in Poverty </a:t>
            </a:r>
          </a:p>
          <a:p>
            <a:r>
              <a:rPr lang="en-US" dirty="0"/>
              <a:t>(Poverty $12,490 annually)</a:t>
            </a:r>
          </a:p>
        </p:txBody>
      </p:sp>
    </p:spTree>
    <p:extLst>
      <p:ext uri="{BB962C8B-B14F-4D97-AF65-F5344CB8AC3E}">
        <p14:creationId xmlns:p14="http://schemas.microsoft.com/office/powerpoint/2010/main" val="39369810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CFD1854-3A0E-4561-A6F3-AF1CD97652E6}"/>
              </a:ext>
            </a:extLst>
          </p:cNvPr>
          <p:cNvSpPr/>
          <p:nvPr/>
        </p:nvSpPr>
        <p:spPr>
          <a:xfrm>
            <a:off x="6267714" y="3678721"/>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Elder Justice</a:t>
            </a:r>
          </a:p>
        </p:txBody>
      </p:sp>
      <p:sp>
        <p:nvSpPr>
          <p:cNvPr id="6" name="Rectangle 5">
            <a:extLst>
              <a:ext uri="{FF2B5EF4-FFF2-40B4-BE49-F238E27FC236}">
                <a16:creationId xmlns:a16="http://schemas.microsoft.com/office/drawing/2014/main" id="{BE5E6A5A-7AAD-4987-9C0D-4DB4A628D022}"/>
              </a:ext>
            </a:extLst>
          </p:cNvPr>
          <p:cNvSpPr/>
          <p:nvPr/>
        </p:nvSpPr>
        <p:spPr>
          <a:xfrm>
            <a:off x="6267713" y="3313594"/>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Chronic Disease Self-Management Education</a:t>
            </a:r>
          </a:p>
        </p:txBody>
      </p:sp>
      <p:sp>
        <p:nvSpPr>
          <p:cNvPr id="7" name="Rectangle 6">
            <a:extLst>
              <a:ext uri="{FF2B5EF4-FFF2-40B4-BE49-F238E27FC236}">
                <a16:creationId xmlns:a16="http://schemas.microsoft.com/office/drawing/2014/main" id="{648A260F-C5A4-4BA1-8EE5-4A409C8F2F0E}"/>
              </a:ext>
            </a:extLst>
          </p:cNvPr>
          <p:cNvSpPr/>
          <p:nvPr/>
        </p:nvSpPr>
        <p:spPr>
          <a:xfrm>
            <a:off x="6267714" y="2588720"/>
            <a:ext cx="5027329"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Dementia Capable</a:t>
            </a:r>
          </a:p>
        </p:txBody>
      </p:sp>
      <p:sp>
        <p:nvSpPr>
          <p:cNvPr id="8" name="Rectangle 7">
            <a:extLst>
              <a:ext uri="{FF2B5EF4-FFF2-40B4-BE49-F238E27FC236}">
                <a16:creationId xmlns:a16="http://schemas.microsoft.com/office/drawing/2014/main" id="{47B520CE-AF1D-4AB7-9697-EBFBF4F8D24C}"/>
              </a:ext>
            </a:extLst>
          </p:cNvPr>
          <p:cNvSpPr/>
          <p:nvPr/>
        </p:nvSpPr>
        <p:spPr>
          <a:xfrm>
            <a:off x="6267716" y="2024234"/>
            <a:ext cx="5027328" cy="51581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Nutrition Supplemental Incentive Program: Congregate Meals</a:t>
            </a:r>
          </a:p>
        </p:txBody>
      </p:sp>
      <p:sp>
        <p:nvSpPr>
          <p:cNvPr id="9" name="Rectangle 8">
            <a:extLst>
              <a:ext uri="{FF2B5EF4-FFF2-40B4-BE49-F238E27FC236}">
                <a16:creationId xmlns:a16="http://schemas.microsoft.com/office/drawing/2014/main" id="{2EACF383-4943-436D-93D1-7CBE4FEB0C04}"/>
              </a:ext>
            </a:extLst>
          </p:cNvPr>
          <p:cNvSpPr/>
          <p:nvPr/>
        </p:nvSpPr>
        <p:spPr>
          <a:xfrm>
            <a:off x="6267714" y="2957520"/>
            <a:ext cx="5027328"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Senior Medicare Patrol (Fraud Prevention) </a:t>
            </a:r>
          </a:p>
        </p:txBody>
      </p:sp>
      <p:sp>
        <p:nvSpPr>
          <p:cNvPr id="10" name="Rectangle 9">
            <a:extLst>
              <a:ext uri="{FF2B5EF4-FFF2-40B4-BE49-F238E27FC236}">
                <a16:creationId xmlns:a16="http://schemas.microsoft.com/office/drawing/2014/main" id="{012D8134-7577-4B94-86AA-BBAE6B4135DF}"/>
              </a:ext>
            </a:extLst>
          </p:cNvPr>
          <p:cNvSpPr/>
          <p:nvPr/>
        </p:nvSpPr>
        <p:spPr>
          <a:xfrm>
            <a:off x="3239738" y="256262"/>
            <a:ext cx="5630058" cy="11821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Universal Focus: </a:t>
            </a:r>
          </a:p>
          <a:p>
            <a:pPr algn="ctr"/>
            <a:r>
              <a:rPr lang="en-US" sz="3600" dirty="0">
                <a:solidFill>
                  <a:schemeClr val="bg1"/>
                </a:solidFill>
              </a:rPr>
              <a:t>Investing in Healthy Aging</a:t>
            </a:r>
          </a:p>
        </p:txBody>
      </p:sp>
      <p:sp>
        <p:nvSpPr>
          <p:cNvPr id="17" name="Rectangle 16">
            <a:extLst>
              <a:ext uri="{FF2B5EF4-FFF2-40B4-BE49-F238E27FC236}">
                <a16:creationId xmlns:a16="http://schemas.microsoft.com/office/drawing/2014/main" id="{CD6CC89B-35C0-4EA3-8A0B-242F03B4EF70}"/>
              </a:ext>
            </a:extLst>
          </p:cNvPr>
          <p:cNvSpPr/>
          <p:nvPr/>
        </p:nvSpPr>
        <p:spPr>
          <a:xfrm>
            <a:off x="6245734" y="1582002"/>
            <a:ext cx="5065853" cy="3819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Idaho Commission on Aging</a:t>
            </a:r>
          </a:p>
        </p:txBody>
      </p:sp>
      <p:sp>
        <p:nvSpPr>
          <p:cNvPr id="18" name="Rectangle 17">
            <a:extLst>
              <a:ext uri="{FF2B5EF4-FFF2-40B4-BE49-F238E27FC236}">
                <a16:creationId xmlns:a16="http://schemas.microsoft.com/office/drawing/2014/main" id="{D80A613D-74A9-44B3-BCAA-F1EDEDC018F3}"/>
              </a:ext>
            </a:extLst>
          </p:cNvPr>
          <p:cNvSpPr/>
          <p:nvPr/>
        </p:nvSpPr>
        <p:spPr>
          <a:xfrm>
            <a:off x="781807" y="1609431"/>
            <a:ext cx="5313223" cy="3779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Agencies on Aging</a:t>
            </a:r>
          </a:p>
        </p:txBody>
      </p:sp>
      <p:sp>
        <p:nvSpPr>
          <p:cNvPr id="20" name="Rectangle 19">
            <a:extLst>
              <a:ext uri="{FF2B5EF4-FFF2-40B4-BE49-F238E27FC236}">
                <a16:creationId xmlns:a16="http://schemas.microsoft.com/office/drawing/2014/main" id="{61306302-3378-4D36-8AEB-6C9B2FFFA0B4}"/>
              </a:ext>
            </a:extLst>
          </p:cNvPr>
          <p:cNvSpPr/>
          <p:nvPr/>
        </p:nvSpPr>
        <p:spPr>
          <a:xfrm>
            <a:off x="786435" y="3102763"/>
            <a:ext cx="5301672"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Coordination and Planning</a:t>
            </a:r>
          </a:p>
        </p:txBody>
      </p:sp>
      <p:sp>
        <p:nvSpPr>
          <p:cNvPr id="21" name="Rectangle 20">
            <a:extLst>
              <a:ext uri="{FF2B5EF4-FFF2-40B4-BE49-F238E27FC236}">
                <a16:creationId xmlns:a16="http://schemas.microsoft.com/office/drawing/2014/main" id="{B21971E7-534F-428A-9D11-CE78B180D9DA}"/>
              </a:ext>
            </a:extLst>
          </p:cNvPr>
          <p:cNvSpPr/>
          <p:nvPr/>
        </p:nvSpPr>
        <p:spPr>
          <a:xfrm>
            <a:off x="786435" y="2422740"/>
            <a:ext cx="5301673" cy="318903"/>
          </a:xfrm>
          <a:prstGeom prst="rect">
            <a:avLst/>
          </a:prstGeom>
          <a:solidFill>
            <a:schemeClr val="accent1">
              <a:lumMod val="60000"/>
              <a:lumOff val="40000"/>
            </a:schemeClr>
          </a:solidFill>
          <a:ln>
            <a:solidFill>
              <a:srgbClr val="3163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Information and Assistance and Outreach</a:t>
            </a:r>
          </a:p>
        </p:txBody>
      </p:sp>
      <p:sp>
        <p:nvSpPr>
          <p:cNvPr id="23" name="Rectangle 22">
            <a:extLst>
              <a:ext uri="{FF2B5EF4-FFF2-40B4-BE49-F238E27FC236}">
                <a16:creationId xmlns:a16="http://schemas.microsoft.com/office/drawing/2014/main" id="{D5271D2E-2650-4AAC-A538-A29B776CC744}"/>
              </a:ext>
            </a:extLst>
          </p:cNvPr>
          <p:cNvSpPr/>
          <p:nvPr/>
        </p:nvSpPr>
        <p:spPr>
          <a:xfrm>
            <a:off x="786432" y="2057881"/>
            <a:ext cx="5301673" cy="318903"/>
          </a:xfrm>
          <a:prstGeom prst="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Congregate Meals</a:t>
            </a:r>
          </a:p>
        </p:txBody>
      </p:sp>
      <p:sp>
        <p:nvSpPr>
          <p:cNvPr id="24" name="Rectangle 23">
            <a:extLst>
              <a:ext uri="{FF2B5EF4-FFF2-40B4-BE49-F238E27FC236}">
                <a16:creationId xmlns:a16="http://schemas.microsoft.com/office/drawing/2014/main" id="{597E8047-E571-40ED-81E6-451446BABAEE}"/>
              </a:ext>
            </a:extLst>
          </p:cNvPr>
          <p:cNvSpPr/>
          <p:nvPr/>
        </p:nvSpPr>
        <p:spPr>
          <a:xfrm>
            <a:off x="781807" y="2772897"/>
            <a:ext cx="5301673" cy="31890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Disease Prevention &amp; Health Promotions</a:t>
            </a:r>
          </a:p>
        </p:txBody>
      </p:sp>
      <p:sp>
        <p:nvSpPr>
          <p:cNvPr id="22" name="Rectangle 21">
            <a:extLst>
              <a:ext uri="{FF2B5EF4-FFF2-40B4-BE49-F238E27FC236}">
                <a16:creationId xmlns:a16="http://schemas.microsoft.com/office/drawing/2014/main" id="{97F44671-BB57-472A-B2F2-62CA4CF9CFB8}"/>
              </a:ext>
            </a:extLst>
          </p:cNvPr>
          <p:cNvSpPr/>
          <p:nvPr/>
        </p:nvSpPr>
        <p:spPr>
          <a:xfrm>
            <a:off x="1691281" y="4406040"/>
            <a:ext cx="9426332" cy="2082343"/>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dirty="0">
                <a:solidFill>
                  <a:schemeClr val="bg1"/>
                </a:solidFill>
              </a:rPr>
              <a:t>Outcomes:</a:t>
            </a:r>
          </a:p>
          <a:p>
            <a:pPr lvl="1"/>
            <a:r>
              <a:rPr lang="en-US" sz="2000" dirty="0">
                <a:solidFill>
                  <a:schemeClr val="bg1"/>
                </a:solidFill>
              </a:rPr>
              <a:t>- Provide access to reliable and trustworthy information, services and supports</a:t>
            </a:r>
          </a:p>
          <a:p>
            <a:pPr lvl="1"/>
            <a:r>
              <a:rPr lang="en-US" sz="2000" dirty="0">
                <a:solidFill>
                  <a:schemeClr val="bg1"/>
                </a:solidFill>
              </a:rPr>
              <a:t>- Fund opportunities for seniors to stay active in the community</a:t>
            </a:r>
          </a:p>
          <a:p>
            <a:pPr lvl="1"/>
            <a:r>
              <a:rPr lang="en-US" sz="2000" dirty="0">
                <a:solidFill>
                  <a:schemeClr val="bg1"/>
                </a:solidFill>
              </a:rPr>
              <a:t>- Provide caregiver training and resources</a:t>
            </a:r>
          </a:p>
          <a:p>
            <a:pPr lvl="1"/>
            <a:r>
              <a:rPr lang="en-US" sz="2000" dirty="0">
                <a:solidFill>
                  <a:schemeClr val="bg1"/>
                </a:solidFill>
              </a:rPr>
              <a:t>- Help people plan to meet their own independent living needs as they age</a:t>
            </a:r>
          </a:p>
        </p:txBody>
      </p:sp>
      <p:grpSp>
        <p:nvGrpSpPr>
          <p:cNvPr id="25" name="Group 24">
            <a:extLst>
              <a:ext uri="{FF2B5EF4-FFF2-40B4-BE49-F238E27FC236}">
                <a16:creationId xmlns:a16="http://schemas.microsoft.com/office/drawing/2014/main" id="{AA9B9215-83AD-4E1F-91ED-81A9F1001FF6}"/>
              </a:ext>
            </a:extLst>
          </p:cNvPr>
          <p:cNvGrpSpPr/>
          <p:nvPr/>
        </p:nvGrpSpPr>
        <p:grpSpPr>
          <a:xfrm>
            <a:off x="289683" y="4893419"/>
            <a:ext cx="1133342" cy="1107584"/>
            <a:chOff x="759853" y="3387841"/>
            <a:chExt cx="1133341" cy="1107584"/>
          </a:xfrm>
        </p:grpSpPr>
        <p:sp>
          <p:nvSpPr>
            <p:cNvPr id="27" name="Oval 26">
              <a:extLst>
                <a:ext uri="{FF2B5EF4-FFF2-40B4-BE49-F238E27FC236}">
                  <a16:creationId xmlns:a16="http://schemas.microsoft.com/office/drawing/2014/main" id="{99FF4B2E-5F36-4F27-B129-9F8883281382}"/>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F1C67451-D0FD-4657-9D51-3E1DFF659C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9619" y="3569313"/>
              <a:ext cx="799568" cy="731520"/>
            </a:xfrm>
            <a:prstGeom prst="rect">
              <a:avLst/>
            </a:prstGeom>
          </p:spPr>
        </p:pic>
      </p:grpSp>
    </p:spTree>
    <p:extLst>
      <p:ext uri="{BB962C8B-B14F-4D97-AF65-F5344CB8AC3E}">
        <p14:creationId xmlns:p14="http://schemas.microsoft.com/office/powerpoint/2010/main" val="519806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42" y="194010"/>
            <a:ext cx="8229600" cy="1432463"/>
          </a:xfrm>
        </p:spPr>
        <p:txBody>
          <a:bodyPr>
            <a:normAutofit/>
          </a:bodyPr>
          <a:lstStyle/>
          <a:p>
            <a:r>
              <a:rPr lang="en-US" dirty="0"/>
              <a:t>Congregate Meals</a:t>
            </a:r>
            <a:br>
              <a:rPr lang="en-US" dirty="0"/>
            </a:br>
            <a:r>
              <a:rPr lang="en-US" sz="3200" dirty="0"/>
              <a:t>Participating in the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29839"/>
              </p:ext>
            </p:extLst>
          </p:nvPr>
        </p:nvGraphicFramePr>
        <p:xfrm>
          <a:off x="291730" y="4009107"/>
          <a:ext cx="7987030" cy="2514600"/>
        </p:xfrm>
        <a:graphic>
          <a:graphicData uri="http://schemas.openxmlformats.org/drawingml/2006/table">
            <a:tbl>
              <a:tblPr firstRow="1" firstCol="1" bandRow="1"/>
              <a:tblGrid>
                <a:gridCol w="3857483">
                  <a:extLst>
                    <a:ext uri="{9D8B030D-6E8A-4147-A177-3AD203B41FA5}">
                      <a16:colId xmlns:a16="http://schemas.microsoft.com/office/drawing/2014/main" val="20000"/>
                    </a:ext>
                  </a:extLst>
                </a:gridCol>
                <a:gridCol w="4129547">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91625">
                <a:tc>
                  <a:txBody>
                    <a:bodyPr/>
                    <a:lstStyle/>
                    <a:p>
                      <a:pPr marL="0" marR="0">
                        <a:lnSpc>
                          <a:spcPct val="115000"/>
                        </a:lnSpc>
                        <a:spcBef>
                          <a:spcPts val="0"/>
                        </a:spcBef>
                        <a:spcAft>
                          <a:spcPts val="0"/>
                        </a:spcAft>
                      </a:pPr>
                      <a:r>
                        <a:rPr lang="en-US" sz="1600" dirty="0">
                          <a:effectLst/>
                          <a:latin typeface="Calibri"/>
                          <a:ea typeface="Calibri"/>
                          <a:cs typeface="Times New Roman"/>
                        </a:rPr>
                        <a:t>Prepare and serve meals in a congregate settings,</a:t>
                      </a:r>
                      <a:r>
                        <a:rPr lang="en-US" sz="1600" baseline="0" dirty="0">
                          <a:effectLst/>
                          <a:latin typeface="Calibri"/>
                          <a:ea typeface="Calibri"/>
                          <a:cs typeface="Times New Roman"/>
                        </a:rPr>
                        <a:t> which provide older persons with assistance in maintaining a well balanced diet. The purpose is to reduce hunger and promote socialization. </a:t>
                      </a: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Expenditures: $271,072</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13 Meal Sites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62,253 Meals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1,863 Clients = Annually $146 per client </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Average Meal Program cost: $4.35</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Reimbursement cost: $3.97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38460978"/>
              </p:ext>
            </p:extLst>
          </p:nvPr>
        </p:nvGraphicFramePr>
        <p:xfrm>
          <a:off x="291729" y="1950054"/>
          <a:ext cx="3827863" cy="1918131"/>
        </p:xfrm>
        <a:graphic>
          <a:graphicData uri="http://schemas.openxmlformats.org/drawingml/2006/table">
            <a:tbl>
              <a:tblPr firstRow="1" firstCol="1" bandRow="1"/>
              <a:tblGrid>
                <a:gridCol w="3827863">
                  <a:extLst>
                    <a:ext uri="{9D8B030D-6E8A-4147-A177-3AD203B41FA5}">
                      <a16:colId xmlns:a16="http://schemas.microsoft.com/office/drawing/2014/main" val="20000"/>
                    </a:ext>
                  </a:extLst>
                </a:gridCol>
              </a:tblGrid>
              <a:tr h="423409">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94722">
                <a:tc>
                  <a:txBody>
                    <a:bodyPr/>
                    <a:lstStyle/>
                    <a:p>
                      <a:pPr marL="285750" marR="0" indent="-285750" algn="l">
                        <a:lnSpc>
                          <a:spcPct val="115000"/>
                        </a:lnSpc>
                        <a:spcBef>
                          <a:spcPts val="0"/>
                        </a:spcBef>
                        <a:spcAft>
                          <a:spcPts val="0"/>
                        </a:spcAft>
                        <a:buFontTx/>
                        <a:buChar char="-"/>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and their spouses </a:t>
                      </a:r>
                    </a:p>
                    <a:p>
                      <a:pPr marL="285750" marR="0" indent="-285750" algn="l">
                        <a:lnSpc>
                          <a:spcPct val="115000"/>
                        </a:lnSpc>
                        <a:spcBef>
                          <a:spcPts val="0"/>
                        </a:spcBef>
                        <a:spcAft>
                          <a:spcPts val="0"/>
                        </a:spcAft>
                        <a:buFontTx/>
                        <a:buChar char="-"/>
                      </a:pPr>
                      <a:r>
                        <a:rPr lang="en-US" sz="1800" baseline="0" dirty="0">
                          <a:effectLst/>
                          <a:latin typeface="+mn-lt"/>
                          <a:ea typeface="Calibri"/>
                          <a:cs typeface="Times New Roman"/>
                        </a:rPr>
                        <a:t>Individual with a disability under 60 living with an eligible person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050" name="Picture 2" descr="C:\Users\kbittner\AppData\Local\Microsoft\Windows\Temporary Internet Files\Content.IE5\9K9DD4TM\eating-at-the-tab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8760" y="215460"/>
            <a:ext cx="1960219" cy="16857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E2E7D10-8A33-4CD7-9398-3009C9196BEF}"/>
              </a:ext>
            </a:extLst>
          </p:cNvPr>
          <p:cNvSpPr/>
          <p:nvPr/>
        </p:nvSpPr>
        <p:spPr>
          <a:xfrm>
            <a:off x="4384886" y="1882800"/>
            <a:ext cx="3827862" cy="1983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$1,729,315</a:t>
            </a:r>
          </a:p>
          <a:p>
            <a:pPr marL="285750" indent="-285750">
              <a:buFontTx/>
              <a:buChar char="-"/>
            </a:pPr>
            <a:r>
              <a:rPr lang="en-US" dirty="0"/>
              <a:t>94 Meal Sites</a:t>
            </a:r>
          </a:p>
          <a:p>
            <a:pPr marL="285750" indent="-285750">
              <a:buFontTx/>
              <a:buChar char="-"/>
            </a:pPr>
            <a:r>
              <a:rPr lang="en-US" dirty="0"/>
              <a:t>492,440 Meals served</a:t>
            </a:r>
          </a:p>
          <a:p>
            <a:pPr marL="285750" indent="-285750">
              <a:buFontTx/>
              <a:buChar char="-"/>
            </a:pPr>
            <a:r>
              <a:rPr lang="en-US" dirty="0"/>
              <a:t>14,223 Clients = Annually, $122 per client</a:t>
            </a:r>
          </a:p>
          <a:p>
            <a:pPr marL="285750" indent="-285750">
              <a:buFontTx/>
              <a:buChar char="-"/>
            </a:pPr>
            <a:r>
              <a:rPr lang="en-US" dirty="0"/>
              <a:t>Average Meal Program cost: $3.51</a:t>
            </a:r>
          </a:p>
          <a:p>
            <a:pPr marL="285750" indent="-285750">
              <a:buFontTx/>
              <a:buChar char="-"/>
            </a:pPr>
            <a:r>
              <a:rPr lang="en-US" dirty="0"/>
              <a:t>Reimbursement cost: $3.17</a:t>
            </a:r>
          </a:p>
        </p:txBody>
      </p:sp>
      <p:grpSp>
        <p:nvGrpSpPr>
          <p:cNvPr id="9" name="Group 8">
            <a:extLst>
              <a:ext uri="{FF2B5EF4-FFF2-40B4-BE49-F238E27FC236}">
                <a16:creationId xmlns:a16="http://schemas.microsoft.com/office/drawing/2014/main" id="{420E8299-AA70-431E-89BC-1B4DF686DBFC}"/>
              </a:ext>
            </a:extLst>
          </p:cNvPr>
          <p:cNvGrpSpPr/>
          <p:nvPr/>
        </p:nvGrpSpPr>
        <p:grpSpPr>
          <a:xfrm>
            <a:off x="10556445" y="424185"/>
            <a:ext cx="1133342" cy="1107584"/>
            <a:chOff x="759853" y="3387841"/>
            <a:chExt cx="1133341" cy="1107584"/>
          </a:xfrm>
        </p:grpSpPr>
        <p:sp>
          <p:nvSpPr>
            <p:cNvPr id="10" name="Oval 9">
              <a:extLst>
                <a:ext uri="{FF2B5EF4-FFF2-40B4-BE49-F238E27FC236}">
                  <a16:creationId xmlns:a16="http://schemas.microsoft.com/office/drawing/2014/main" id="{9036336F-058A-402E-A976-632C198A971D}"/>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0A196AC-1C1E-4B61-9C67-05A6B534F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3" name="Title 1">
            <a:extLst>
              <a:ext uri="{FF2B5EF4-FFF2-40B4-BE49-F238E27FC236}">
                <a16:creationId xmlns:a16="http://schemas.microsoft.com/office/drawing/2014/main" id="{EFD95C6F-4910-47C0-A26E-EB22ED9AC6C3}"/>
              </a:ext>
            </a:extLst>
          </p:cNvPr>
          <p:cNvSpPr txBox="1">
            <a:spLocks/>
          </p:cNvSpPr>
          <p:nvPr/>
        </p:nvSpPr>
        <p:spPr>
          <a:xfrm>
            <a:off x="5791201" y="443846"/>
            <a:ext cx="1848464" cy="1018448"/>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1">
                    <a:lumMod val="20000"/>
                    <a:lumOff val="80000"/>
                  </a:schemeClr>
                </a:solidFill>
              </a:rPr>
              <a:t>Helping Seniors </a:t>
            </a:r>
          </a:p>
          <a:p>
            <a:pPr algn="ctr"/>
            <a:r>
              <a:rPr lang="en-US" dirty="0">
                <a:solidFill>
                  <a:schemeClr val="accent1">
                    <a:lumMod val="20000"/>
                    <a:lumOff val="80000"/>
                  </a:schemeClr>
                </a:solidFill>
              </a:rPr>
              <a:t>Stay Healthy</a:t>
            </a:r>
            <a:endParaRPr lang="en-US" sz="3600" dirty="0">
              <a:solidFill>
                <a:schemeClr val="accent1">
                  <a:lumMod val="20000"/>
                  <a:lumOff val="80000"/>
                </a:schemeClr>
              </a:solidFill>
            </a:endParaRPr>
          </a:p>
        </p:txBody>
      </p:sp>
      <p:graphicFrame>
        <p:nvGraphicFramePr>
          <p:cNvPr id="3" name="Table 2">
            <a:extLst>
              <a:ext uri="{FF2B5EF4-FFF2-40B4-BE49-F238E27FC236}">
                <a16:creationId xmlns:a16="http://schemas.microsoft.com/office/drawing/2014/main" id="{7401AB09-36B1-401E-ABCE-14301619B7B6}"/>
              </a:ext>
            </a:extLst>
          </p:cNvPr>
          <p:cNvGraphicFramePr>
            <a:graphicFrameLocks noGrp="1"/>
          </p:cNvGraphicFramePr>
          <p:nvPr>
            <p:extLst>
              <p:ext uri="{D42A27DB-BD31-4B8C-83A1-F6EECF244321}">
                <p14:modId xmlns:p14="http://schemas.microsoft.com/office/powerpoint/2010/main" val="1373016603"/>
              </p:ext>
            </p:extLst>
          </p:nvPr>
        </p:nvGraphicFramePr>
        <p:xfrm>
          <a:off x="8465574" y="1918058"/>
          <a:ext cx="3569109" cy="4693920"/>
        </p:xfrm>
        <a:graphic>
          <a:graphicData uri="http://schemas.openxmlformats.org/drawingml/2006/table">
            <a:tbl>
              <a:tblPr firstRow="1" bandRow="1">
                <a:tableStyleId>{5C22544A-7EE6-4342-B048-85BDC9FD1C3A}</a:tableStyleId>
              </a:tblPr>
              <a:tblGrid>
                <a:gridCol w="1759625">
                  <a:extLst>
                    <a:ext uri="{9D8B030D-6E8A-4147-A177-3AD203B41FA5}">
                      <a16:colId xmlns:a16="http://schemas.microsoft.com/office/drawing/2014/main" val="1741504967"/>
                    </a:ext>
                  </a:extLst>
                </a:gridCol>
                <a:gridCol w="817988">
                  <a:extLst>
                    <a:ext uri="{9D8B030D-6E8A-4147-A177-3AD203B41FA5}">
                      <a16:colId xmlns:a16="http://schemas.microsoft.com/office/drawing/2014/main" val="2730741257"/>
                    </a:ext>
                  </a:extLst>
                </a:gridCol>
                <a:gridCol w="991496">
                  <a:extLst>
                    <a:ext uri="{9D8B030D-6E8A-4147-A177-3AD203B41FA5}">
                      <a16:colId xmlns:a16="http://schemas.microsoft.com/office/drawing/2014/main" val="68662546"/>
                    </a:ext>
                  </a:extLst>
                </a:gridCol>
              </a:tblGrid>
              <a:tr h="0">
                <a:tc>
                  <a:txBody>
                    <a:bodyPr/>
                    <a:lstStyle/>
                    <a:p>
                      <a:r>
                        <a:rPr lang="en-US" sz="1600" dirty="0"/>
                        <a:t>Senior Center</a:t>
                      </a:r>
                    </a:p>
                  </a:txBody>
                  <a:tcPr/>
                </a:tc>
                <a:tc>
                  <a:txBody>
                    <a:bodyPr/>
                    <a:lstStyle/>
                    <a:p>
                      <a:r>
                        <a:rPr lang="en-US" sz="1600" dirty="0"/>
                        <a:t>Clients</a:t>
                      </a:r>
                    </a:p>
                  </a:txBody>
                  <a:tcPr/>
                </a:tc>
                <a:tc>
                  <a:txBody>
                    <a:bodyPr/>
                    <a:lstStyle/>
                    <a:p>
                      <a:pPr algn="ctr"/>
                      <a:r>
                        <a:rPr lang="en-US" sz="1600" dirty="0"/>
                        <a:t>Meals</a:t>
                      </a:r>
                    </a:p>
                  </a:txBody>
                  <a:tcPr/>
                </a:tc>
                <a:extLst>
                  <a:ext uri="{0D108BD9-81ED-4DB2-BD59-A6C34878D82A}">
                    <a16:rowId xmlns:a16="http://schemas.microsoft.com/office/drawing/2014/main" val="182898379"/>
                  </a:ext>
                </a:extLst>
              </a:tr>
              <a:tr h="323708">
                <a:tc>
                  <a:txBody>
                    <a:bodyPr/>
                    <a:lstStyle/>
                    <a:p>
                      <a:r>
                        <a:rPr lang="en-US" sz="1600" dirty="0"/>
                        <a:t>Clark Fork</a:t>
                      </a:r>
                    </a:p>
                  </a:txBody>
                  <a:tcPr/>
                </a:tc>
                <a:tc>
                  <a:txBody>
                    <a:bodyPr/>
                    <a:lstStyle/>
                    <a:p>
                      <a:pPr algn="ctr"/>
                      <a:r>
                        <a:rPr lang="en-US" sz="1600" dirty="0"/>
                        <a:t>126</a:t>
                      </a:r>
                    </a:p>
                  </a:txBody>
                  <a:tcPr/>
                </a:tc>
                <a:tc>
                  <a:txBody>
                    <a:bodyPr/>
                    <a:lstStyle/>
                    <a:p>
                      <a:pPr algn="ctr"/>
                      <a:r>
                        <a:rPr lang="en-US" sz="1600" dirty="0"/>
                        <a:t>3,865</a:t>
                      </a:r>
                    </a:p>
                  </a:txBody>
                  <a:tcPr/>
                </a:tc>
                <a:extLst>
                  <a:ext uri="{0D108BD9-81ED-4DB2-BD59-A6C34878D82A}">
                    <a16:rowId xmlns:a16="http://schemas.microsoft.com/office/drawing/2014/main" val="3453485633"/>
                  </a:ext>
                </a:extLst>
              </a:tr>
              <a:tr h="323708">
                <a:tc>
                  <a:txBody>
                    <a:bodyPr/>
                    <a:lstStyle/>
                    <a:p>
                      <a:r>
                        <a:rPr lang="en-US" sz="1600" dirty="0"/>
                        <a:t>East Benewah</a:t>
                      </a:r>
                    </a:p>
                  </a:txBody>
                  <a:tcPr/>
                </a:tc>
                <a:tc>
                  <a:txBody>
                    <a:bodyPr/>
                    <a:lstStyle/>
                    <a:p>
                      <a:pPr algn="ctr"/>
                      <a:r>
                        <a:rPr lang="en-US" sz="1600" dirty="0"/>
                        <a:t>144</a:t>
                      </a:r>
                    </a:p>
                  </a:txBody>
                  <a:tcPr/>
                </a:tc>
                <a:tc>
                  <a:txBody>
                    <a:bodyPr/>
                    <a:lstStyle/>
                    <a:p>
                      <a:pPr algn="ctr"/>
                      <a:r>
                        <a:rPr lang="en-US" sz="1600" dirty="0"/>
                        <a:t>7,639</a:t>
                      </a:r>
                    </a:p>
                  </a:txBody>
                  <a:tcPr/>
                </a:tc>
                <a:extLst>
                  <a:ext uri="{0D108BD9-81ED-4DB2-BD59-A6C34878D82A}">
                    <a16:rowId xmlns:a16="http://schemas.microsoft.com/office/drawing/2014/main" val="3591929272"/>
                  </a:ext>
                </a:extLst>
              </a:tr>
              <a:tr h="323708">
                <a:tc>
                  <a:txBody>
                    <a:bodyPr/>
                    <a:lstStyle/>
                    <a:p>
                      <a:r>
                        <a:rPr lang="en-US" sz="1600" dirty="0"/>
                        <a:t>Fernwood</a:t>
                      </a:r>
                    </a:p>
                  </a:txBody>
                  <a:tcPr/>
                </a:tc>
                <a:tc>
                  <a:txBody>
                    <a:bodyPr/>
                    <a:lstStyle/>
                    <a:p>
                      <a:pPr algn="ctr"/>
                      <a:r>
                        <a:rPr lang="en-US" sz="1600" dirty="0"/>
                        <a:t>106</a:t>
                      </a:r>
                    </a:p>
                  </a:txBody>
                  <a:tcPr/>
                </a:tc>
                <a:tc>
                  <a:txBody>
                    <a:bodyPr/>
                    <a:lstStyle/>
                    <a:p>
                      <a:pPr algn="ctr"/>
                      <a:r>
                        <a:rPr lang="en-US" sz="1600" dirty="0"/>
                        <a:t>3,272</a:t>
                      </a:r>
                    </a:p>
                  </a:txBody>
                  <a:tcPr/>
                </a:tc>
                <a:extLst>
                  <a:ext uri="{0D108BD9-81ED-4DB2-BD59-A6C34878D82A}">
                    <a16:rowId xmlns:a16="http://schemas.microsoft.com/office/drawing/2014/main" val="1970485802"/>
                  </a:ext>
                </a:extLst>
              </a:tr>
              <a:tr h="323708">
                <a:tc>
                  <a:txBody>
                    <a:bodyPr/>
                    <a:lstStyle/>
                    <a:p>
                      <a:r>
                        <a:rPr lang="en-US" sz="1600" dirty="0"/>
                        <a:t>Hayden</a:t>
                      </a:r>
                    </a:p>
                  </a:txBody>
                  <a:tcPr/>
                </a:tc>
                <a:tc>
                  <a:txBody>
                    <a:bodyPr/>
                    <a:lstStyle/>
                    <a:p>
                      <a:pPr algn="ctr"/>
                      <a:r>
                        <a:rPr lang="en-US" sz="1600" dirty="0"/>
                        <a:t>87</a:t>
                      </a:r>
                    </a:p>
                  </a:txBody>
                  <a:tcPr/>
                </a:tc>
                <a:tc>
                  <a:txBody>
                    <a:bodyPr/>
                    <a:lstStyle/>
                    <a:p>
                      <a:pPr algn="ctr"/>
                      <a:r>
                        <a:rPr lang="en-US" sz="1600" dirty="0"/>
                        <a:t>2.237</a:t>
                      </a:r>
                    </a:p>
                  </a:txBody>
                  <a:tcPr/>
                </a:tc>
                <a:extLst>
                  <a:ext uri="{0D108BD9-81ED-4DB2-BD59-A6C34878D82A}">
                    <a16:rowId xmlns:a16="http://schemas.microsoft.com/office/drawing/2014/main" val="1887484409"/>
                  </a:ext>
                </a:extLst>
              </a:tr>
              <a:tr h="323708">
                <a:tc>
                  <a:txBody>
                    <a:bodyPr/>
                    <a:lstStyle/>
                    <a:p>
                      <a:r>
                        <a:rPr lang="en-US" sz="1600" dirty="0"/>
                        <a:t>Lake City</a:t>
                      </a:r>
                    </a:p>
                  </a:txBody>
                  <a:tcPr/>
                </a:tc>
                <a:tc>
                  <a:txBody>
                    <a:bodyPr/>
                    <a:lstStyle/>
                    <a:p>
                      <a:pPr algn="ctr"/>
                      <a:r>
                        <a:rPr lang="en-US" sz="1600" dirty="0"/>
                        <a:t>348</a:t>
                      </a:r>
                    </a:p>
                  </a:txBody>
                  <a:tcPr/>
                </a:tc>
                <a:tc>
                  <a:txBody>
                    <a:bodyPr/>
                    <a:lstStyle/>
                    <a:p>
                      <a:pPr algn="ctr"/>
                      <a:r>
                        <a:rPr lang="en-US" sz="1600" dirty="0"/>
                        <a:t>6,658</a:t>
                      </a:r>
                    </a:p>
                  </a:txBody>
                  <a:tcPr/>
                </a:tc>
                <a:extLst>
                  <a:ext uri="{0D108BD9-81ED-4DB2-BD59-A6C34878D82A}">
                    <a16:rowId xmlns:a16="http://schemas.microsoft.com/office/drawing/2014/main" val="3605325998"/>
                  </a:ext>
                </a:extLst>
              </a:tr>
              <a:tr h="323708">
                <a:tc>
                  <a:txBody>
                    <a:bodyPr/>
                    <a:lstStyle/>
                    <a:p>
                      <a:r>
                        <a:rPr lang="en-US" sz="1600" dirty="0"/>
                        <a:t>Plummer</a:t>
                      </a:r>
                    </a:p>
                  </a:txBody>
                  <a:tcPr/>
                </a:tc>
                <a:tc>
                  <a:txBody>
                    <a:bodyPr/>
                    <a:lstStyle/>
                    <a:p>
                      <a:pPr algn="ctr"/>
                      <a:r>
                        <a:rPr lang="en-US" sz="1600" dirty="0"/>
                        <a:t>72</a:t>
                      </a:r>
                    </a:p>
                  </a:txBody>
                  <a:tcPr/>
                </a:tc>
                <a:tc>
                  <a:txBody>
                    <a:bodyPr/>
                    <a:lstStyle/>
                    <a:p>
                      <a:pPr algn="ctr"/>
                      <a:r>
                        <a:rPr lang="en-US" sz="1600" dirty="0"/>
                        <a:t>1,764</a:t>
                      </a:r>
                    </a:p>
                  </a:txBody>
                  <a:tcPr/>
                </a:tc>
                <a:extLst>
                  <a:ext uri="{0D108BD9-81ED-4DB2-BD59-A6C34878D82A}">
                    <a16:rowId xmlns:a16="http://schemas.microsoft.com/office/drawing/2014/main" val="2824573142"/>
                  </a:ext>
                </a:extLst>
              </a:tr>
              <a:tr h="323708">
                <a:tc>
                  <a:txBody>
                    <a:bodyPr/>
                    <a:lstStyle/>
                    <a:p>
                      <a:r>
                        <a:rPr lang="en-US" sz="1600" dirty="0"/>
                        <a:t>Post Falls</a:t>
                      </a:r>
                    </a:p>
                  </a:txBody>
                  <a:tcPr/>
                </a:tc>
                <a:tc>
                  <a:txBody>
                    <a:bodyPr/>
                    <a:lstStyle/>
                    <a:p>
                      <a:pPr algn="ctr"/>
                      <a:r>
                        <a:rPr lang="en-US" sz="1600" dirty="0"/>
                        <a:t>171</a:t>
                      </a:r>
                    </a:p>
                  </a:txBody>
                  <a:tcPr/>
                </a:tc>
                <a:tc>
                  <a:txBody>
                    <a:bodyPr/>
                    <a:lstStyle/>
                    <a:p>
                      <a:pPr algn="ctr"/>
                      <a:r>
                        <a:rPr lang="en-US" sz="1600" dirty="0"/>
                        <a:t>3,723</a:t>
                      </a:r>
                    </a:p>
                  </a:txBody>
                  <a:tcPr/>
                </a:tc>
                <a:extLst>
                  <a:ext uri="{0D108BD9-81ED-4DB2-BD59-A6C34878D82A}">
                    <a16:rowId xmlns:a16="http://schemas.microsoft.com/office/drawing/2014/main" val="3151605642"/>
                  </a:ext>
                </a:extLst>
              </a:tr>
              <a:tr h="323708">
                <a:tc>
                  <a:txBody>
                    <a:bodyPr/>
                    <a:lstStyle/>
                    <a:p>
                      <a:r>
                        <a:rPr lang="en-US" sz="1600" dirty="0"/>
                        <a:t>Rathdrum</a:t>
                      </a:r>
                    </a:p>
                  </a:txBody>
                  <a:tcPr/>
                </a:tc>
                <a:tc>
                  <a:txBody>
                    <a:bodyPr/>
                    <a:lstStyle/>
                    <a:p>
                      <a:pPr algn="ctr"/>
                      <a:r>
                        <a:rPr lang="en-US" sz="1600" dirty="0"/>
                        <a:t>257</a:t>
                      </a:r>
                    </a:p>
                  </a:txBody>
                  <a:tcPr/>
                </a:tc>
                <a:tc>
                  <a:txBody>
                    <a:bodyPr/>
                    <a:lstStyle/>
                    <a:p>
                      <a:pPr algn="ctr"/>
                      <a:r>
                        <a:rPr lang="en-US" sz="1600" dirty="0"/>
                        <a:t>6,331</a:t>
                      </a:r>
                    </a:p>
                  </a:txBody>
                  <a:tcPr/>
                </a:tc>
                <a:extLst>
                  <a:ext uri="{0D108BD9-81ED-4DB2-BD59-A6C34878D82A}">
                    <a16:rowId xmlns:a16="http://schemas.microsoft.com/office/drawing/2014/main" val="2504596006"/>
                  </a:ext>
                </a:extLst>
              </a:tr>
              <a:tr h="323708">
                <a:tc>
                  <a:txBody>
                    <a:bodyPr/>
                    <a:lstStyle/>
                    <a:p>
                      <a:r>
                        <a:rPr lang="en-US" sz="1600" dirty="0"/>
                        <a:t>Sandpoint</a:t>
                      </a:r>
                    </a:p>
                  </a:txBody>
                  <a:tcPr/>
                </a:tc>
                <a:tc>
                  <a:txBody>
                    <a:bodyPr/>
                    <a:lstStyle/>
                    <a:p>
                      <a:pPr algn="ctr"/>
                      <a:r>
                        <a:rPr lang="en-US" sz="1600" dirty="0"/>
                        <a:t>276</a:t>
                      </a:r>
                    </a:p>
                  </a:txBody>
                  <a:tcPr/>
                </a:tc>
                <a:tc>
                  <a:txBody>
                    <a:bodyPr/>
                    <a:lstStyle/>
                    <a:p>
                      <a:pPr algn="ctr"/>
                      <a:r>
                        <a:rPr lang="en-US" sz="1600" dirty="0"/>
                        <a:t>8,319</a:t>
                      </a:r>
                    </a:p>
                  </a:txBody>
                  <a:tcPr/>
                </a:tc>
                <a:extLst>
                  <a:ext uri="{0D108BD9-81ED-4DB2-BD59-A6C34878D82A}">
                    <a16:rowId xmlns:a16="http://schemas.microsoft.com/office/drawing/2014/main" val="2857229780"/>
                  </a:ext>
                </a:extLst>
              </a:tr>
              <a:tr h="323708">
                <a:tc>
                  <a:txBody>
                    <a:bodyPr/>
                    <a:lstStyle/>
                    <a:p>
                      <a:r>
                        <a:rPr lang="en-US" sz="1600" dirty="0"/>
                        <a:t>Senior Hospitality</a:t>
                      </a:r>
                    </a:p>
                  </a:txBody>
                  <a:tcPr/>
                </a:tc>
                <a:tc>
                  <a:txBody>
                    <a:bodyPr/>
                    <a:lstStyle/>
                    <a:p>
                      <a:pPr algn="ctr"/>
                      <a:r>
                        <a:rPr lang="en-US" sz="1600" dirty="0"/>
                        <a:t>119</a:t>
                      </a:r>
                    </a:p>
                  </a:txBody>
                  <a:tcPr/>
                </a:tc>
                <a:tc>
                  <a:txBody>
                    <a:bodyPr/>
                    <a:lstStyle/>
                    <a:p>
                      <a:pPr algn="ctr"/>
                      <a:r>
                        <a:rPr lang="en-US" sz="1600" dirty="0"/>
                        <a:t>5,348</a:t>
                      </a:r>
                    </a:p>
                  </a:txBody>
                  <a:tcPr/>
                </a:tc>
                <a:extLst>
                  <a:ext uri="{0D108BD9-81ED-4DB2-BD59-A6C34878D82A}">
                    <a16:rowId xmlns:a16="http://schemas.microsoft.com/office/drawing/2014/main" val="1668277705"/>
                  </a:ext>
                </a:extLst>
              </a:tr>
              <a:tr h="323708">
                <a:tc>
                  <a:txBody>
                    <a:bodyPr/>
                    <a:lstStyle/>
                    <a:p>
                      <a:r>
                        <a:rPr lang="en-US" sz="1600" dirty="0"/>
                        <a:t>Silver Valley</a:t>
                      </a:r>
                    </a:p>
                  </a:txBody>
                  <a:tcPr/>
                </a:tc>
                <a:tc>
                  <a:txBody>
                    <a:bodyPr/>
                    <a:lstStyle/>
                    <a:p>
                      <a:pPr algn="ctr"/>
                      <a:r>
                        <a:rPr lang="en-US" sz="1600" dirty="0"/>
                        <a:t>98</a:t>
                      </a:r>
                    </a:p>
                  </a:txBody>
                  <a:tcPr/>
                </a:tc>
                <a:tc>
                  <a:txBody>
                    <a:bodyPr/>
                    <a:lstStyle/>
                    <a:p>
                      <a:pPr algn="ctr"/>
                      <a:r>
                        <a:rPr lang="en-US" sz="1600" dirty="0"/>
                        <a:t>3,915</a:t>
                      </a:r>
                    </a:p>
                  </a:txBody>
                  <a:tcPr/>
                </a:tc>
                <a:extLst>
                  <a:ext uri="{0D108BD9-81ED-4DB2-BD59-A6C34878D82A}">
                    <a16:rowId xmlns:a16="http://schemas.microsoft.com/office/drawing/2014/main" val="2833387786"/>
                  </a:ext>
                </a:extLst>
              </a:tr>
              <a:tr h="323708">
                <a:tc>
                  <a:txBody>
                    <a:bodyPr/>
                    <a:lstStyle/>
                    <a:p>
                      <a:r>
                        <a:rPr lang="en-US" sz="1600" dirty="0"/>
                        <a:t>Spirt Lake</a:t>
                      </a:r>
                    </a:p>
                  </a:txBody>
                  <a:tcPr/>
                </a:tc>
                <a:tc>
                  <a:txBody>
                    <a:bodyPr/>
                    <a:lstStyle/>
                    <a:p>
                      <a:pPr algn="ctr"/>
                      <a:r>
                        <a:rPr lang="en-US" sz="1600" dirty="0"/>
                        <a:t>139</a:t>
                      </a:r>
                    </a:p>
                  </a:txBody>
                  <a:tcPr/>
                </a:tc>
                <a:tc>
                  <a:txBody>
                    <a:bodyPr/>
                    <a:lstStyle/>
                    <a:p>
                      <a:pPr algn="ctr"/>
                      <a:r>
                        <a:rPr lang="en-US" sz="1600" dirty="0"/>
                        <a:t>4,576</a:t>
                      </a:r>
                    </a:p>
                  </a:txBody>
                  <a:tcPr/>
                </a:tc>
                <a:extLst>
                  <a:ext uri="{0D108BD9-81ED-4DB2-BD59-A6C34878D82A}">
                    <a16:rowId xmlns:a16="http://schemas.microsoft.com/office/drawing/2014/main" val="306315780"/>
                  </a:ext>
                </a:extLst>
              </a:tr>
              <a:tr h="323708">
                <a:tc>
                  <a:txBody>
                    <a:bodyPr/>
                    <a:lstStyle/>
                    <a:p>
                      <a:r>
                        <a:rPr lang="en-US" sz="1600" dirty="0"/>
                        <a:t>Worley</a:t>
                      </a:r>
                    </a:p>
                  </a:txBody>
                  <a:tcPr/>
                </a:tc>
                <a:tc>
                  <a:txBody>
                    <a:bodyPr/>
                    <a:lstStyle/>
                    <a:p>
                      <a:pPr algn="ctr"/>
                      <a:r>
                        <a:rPr lang="en-US" sz="1600" dirty="0"/>
                        <a:t>129</a:t>
                      </a:r>
                    </a:p>
                  </a:txBody>
                  <a:tcPr/>
                </a:tc>
                <a:tc>
                  <a:txBody>
                    <a:bodyPr/>
                    <a:lstStyle/>
                    <a:p>
                      <a:pPr algn="ctr"/>
                      <a:r>
                        <a:rPr lang="en-US" sz="1600" dirty="0"/>
                        <a:t>7,639</a:t>
                      </a:r>
                    </a:p>
                  </a:txBody>
                  <a:tcPr/>
                </a:tc>
                <a:extLst>
                  <a:ext uri="{0D108BD9-81ED-4DB2-BD59-A6C34878D82A}">
                    <a16:rowId xmlns:a16="http://schemas.microsoft.com/office/drawing/2014/main" val="2717885939"/>
                  </a:ext>
                </a:extLst>
              </a:tr>
            </a:tbl>
          </a:graphicData>
        </a:graphic>
      </p:graphicFrame>
      <p:sp>
        <p:nvSpPr>
          <p:cNvPr id="12" name="Rectangle 11">
            <a:extLst>
              <a:ext uri="{FF2B5EF4-FFF2-40B4-BE49-F238E27FC236}">
                <a16:creationId xmlns:a16="http://schemas.microsoft.com/office/drawing/2014/main" id="{F9CC74E2-C749-40D7-98C4-F572BC4AA729}"/>
              </a:ext>
            </a:extLst>
          </p:cNvPr>
          <p:cNvSpPr/>
          <p:nvPr/>
        </p:nvSpPr>
        <p:spPr>
          <a:xfrm>
            <a:off x="332100" y="19613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57DD70A4-185B-4334-ACE0-431C1BB3E0DF}"/>
              </a:ext>
            </a:extLst>
          </p:cNvPr>
          <p:cNvSpPr/>
          <p:nvPr/>
        </p:nvSpPr>
        <p:spPr>
          <a:xfrm>
            <a:off x="319848" y="403836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A5AAD8-55B6-49C4-BB7C-7D8738598927}"/>
              </a:ext>
            </a:extLst>
          </p:cNvPr>
          <p:cNvSpPr/>
          <p:nvPr/>
        </p:nvSpPr>
        <p:spPr>
          <a:xfrm>
            <a:off x="4175496" y="402852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DC1DF553-5529-421D-A4B3-A85BA0DE7D74}"/>
              </a:ext>
            </a:extLst>
          </p:cNvPr>
          <p:cNvSpPr/>
          <p:nvPr/>
        </p:nvSpPr>
        <p:spPr>
          <a:xfrm>
            <a:off x="311494" y="5885978"/>
            <a:ext cx="3611577"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sp>
        <p:nvSpPr>
          <p:cNvPr id="19" name="Rectangle 18">
            <a:extLst>
              <a:ext uri="{FF2B5EF4-FFF2-40B4-BE49-F238E27FC236}">
                <a16:creationId xmlns:a16="http://schemas.microsoft.com/office/drawing/2014/main" id="{68290278-70F0-42B2-8E83-16A7F5FDA3E2}"/>
              </a:ext>
            </a:extLst>
          </p:cNvPr>
          <p:cNvSpPr/>
          <p:nvPr/>
        </p:nvSpPr>
        <p:spPr>
          <a:xfrm>
            <a:off x="332127" y="5904858"/>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0" name="Rectangle 19">
            <a:extLst>
              <a:ext uri="{FF2B5EF4-FFF2-40B4-BE49-F238E27FC236}">
                <a16:creationId xmlns:a16="http://schemas.microsoft.com/office/drawing/2014/main" id="{0A4FDB8E-82F9-4033-8684-1FEE7FD6236A}"/>
              </a:ext>
            </a:extLst>
          </p:cNvPr>
          <p:cNvSpPr/>
          <p:nvPr/>
        </p:nvSpPr>
        <p:spPr>
          <a:xfrm>
            <a:off x="4689982" y="1483585"/>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21" name="Rectangle 20">
            <a:extLst>
              <a:ext uri="{FF2B5EF4-FFF2-40B4-BE49-F238E27FC236}">
                <a16:creationId xmlns:a16="http://schemas.microsoft.com/office/drawing/2014/main" id="{0A10C46F-5AE7-4C4D-85E6-DBDEE5D5C4B9}"/>
              </a:ext>
            </a:extLst>
          </p:cNvPr>
          <p:cNvSpPr/>
          <p:nvPr/>
        </p:nvSpPr>
        <p:spPr>
          <a:xfrm>
            <a:off x="4729310" y="152362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72672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47" y="412523"/>
            <a:ext cx="9663721" cy="1325562"/>
          </a:xfrm>
        </p:spPr>
        <p:txBody>
          <a:bodyPr>
            <a:normAutofit/>
          </a:bodyPr>
          <a:lstStyle/>
          <a:p>
            <a:r>
              <a:rPr lang="en-US" dirty="0"/>
              <a:t>Information and Assistance (I&amp;A)</a:t>
            </a:r>
            <a:br>
              <a:rPr lang="en-US" dirty="0"/>
            </a:br>
            <a:r>
              <a:rPr lang="en-US" sz="3200" dirty="0"/>
              <a:t>Access to Trustworthy and Reliable Information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4798532"/>
              </p:ext>
            </p:extLst>
          </p:nvPr>
        </p:nvGraphicFramePr>
        <p:xfrm>
          <a:off x="241836" y="4270607"/>
          <a:ext cx="11743534" cy="2630676"/>
        </p:xfrm>
        <a:graphic>
          <a:graphicData uri="http://schemas.openxmlformats.org/drawingml/2006/table">
            <a:tbl>
              <a:tblPr firstRow="1" firstCol="1" bandRow="1"/>
              <a:tblGrid>
                <a:gridCol w="6576379">
                  <a:extLst>
                    <a:ext uri="{9D8B030D-6E8A-4147-A177-3AD203B41FA5}">
                      <a16:colId xmlns:a16="http://schemas.microsoft.com/office/drawing/2014/main" val="20000"/>
                    </a:ext>
                  </a:extLst>
                </a:gridCol>
                <a:gridCol w="5167155">
                  <a:extLst>
                    <a:ext uri="{9D8B030D-6E8A-4147-A177-3AD203B41FA5}">
                      <a16:colId xmlns:a16="http://schemas.microsoft.com/office/drawing/2014/main" val="20001"/>
                    </a:ext>
                  </a:extLst>
                </a:gridCol>
              </a:tblGrid>
              <a:tr h="3288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1" u="sng" dirty="0">
                          <a:effectLst/>
                          <a:latin typeface="+mn-lt"/>
                          <a:ea typeface="Calibri"/>
                          <a:cs typeface="Times New Roman"/>
                        </a:rPr>
                        <a:t>Service Delivery </a:t>
                      </a:r>
                      <a:r>
                        <a:rPr lang="en-US" sz="1800" b="1" u="sng" kern="1200" dirty="0">
                          <a:solidFill>
                            <a:schemeClr val="tx2"/>
                          </a:solidFill>
                          <a:effectLst/>
                          <a:latin typeface="+mn-lt"/>
                          <a:ea typeface="+mn-ea"/>
                          <a:cs typeface="+mn-cs"/>
                        </a:rPr>
                        <a:t>North Idaho: AAA 1</a:t>
                      </a:r>
                    </a:p>
                    <a:p>
                      <a:pPr marL="0" marR="0" algn="ctr">
                        <a:lnSpc>
                          <a:spcPct val="115000"/>
                        </a:lnSpc>
                        <a:spcBef>
                          <a:spcPts val="0"/>
                        </a:spcBef>
                        <a:spcAft>
                          <a:spcPts val="0"/>
                        </a:spcAft>
                      </a:pP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18282">
                <a:tc>
                  <a:txBody>
                    <a:bodyPr/>
                    <a:lstStyle/>
                    <a:p>
                      <a:pPr marL="285750" marR="0" indent="-285750">
                        <a:lnSpc>
                          <a:spcPct val="115000"/>
                        </a:lnSpc>
                        <a:spcBef>
                          <a:spcPts val="0"/>
                        </a:spcBef>
                        <a:spcAft>
                          <a:spcPts val="0"/>
                        </a:spcAft>
                        <a:buFontTx/>
                        <a:buChar char="-"/>
                      </a:pPr>
                      <a:r>
                        <a:rPr lang="en-US" sz="1800" dirty="0">
                          <a:effectLst/>
                          <a:latin typeface="Calibri"/>
                          <a:ea typeface="Calibri"/>
                          <a:cs typeface="Times New Roman"/>
                        </a:rPr>
                        <a:t>Provides individuals</a:t>
                      </a:r>
                      <a:r>
                        <a:rPr lang="en-US" sz="1800" baseline="0" dirty="0">
                          <a:effectLst/>
                          <a:latin typeface="Calibri"/>
                          <a:ea typeface="Calibri"/>
                          <a:cs typeface="Times New Roman"/>
                        </a:rPr>
                        <a:t> with Long-term Care information</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Prepares initial and annual eligibility assessments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Links people to available services</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Ensures individuals receive services through follow up </a:t>
                      </a:r>
                    </a:p>
                    <a:p>
                      <a:pPr marL="285750" marR="0" indent="-285750">
                        <a:lnSpc>
                          <a:spcPct val="115000"/>
                        </a:lnSpc>
                        <a:spcBef>
                          <a:spcPts val="0"/>
                        </a:spcBef>
                        <a:spcAft>
                          <a:spcPts val="0"/>
                        </a:spcAft>
                        <a:buFontTx/>
                        <a:buChar char="-"/>
                      </a:pPr>
                      <a:r>
                        <a:rPr lang="en-US" sz="1800" baseline="0" dirty="0">
                          <a:effectLst/>
                          <a:latin typeface="Calibri"/>
                          <a:ea typeface="Calibri"/>
                          <a:cs typeface="Times New Roman"/>
                        </a:rPr>
                        <a:t>Manages registered clients</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00094147"/>
              </p:ext>
            </p:extLst>
          </p:nvPr>
        </p:nvGraphicFramePr>
        <p:xfrm>
          <a:off x="1767397" y="2553839"/>
          <a:ext cx="4800600" cy="137384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48662">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25187">
                <a:tc>
                  <a:txBody>
                    <a:bodyPr/>
                    <a:lstStyle/>
                    <a:p>
                      <a:pPr marL="0" marR="0" algn="ctr">
                        <a:lnSpc>
                          <a:spcPct val="115000"/>
                        </a:lnSpc>
                        <a:spcBef>
                          <a:spcPts val="0"/>
                        </a:spcBef>
                        <a:spcAft>
                          <a:spcPts val="0"/>
                        </a:spcAft>
                      </a:pPr>
                      <a:r>
                        <a:rPr lang="en-US" sz="1800" dirty="0">
                          <a:effectLst/>
                          <a:latin typeface="+mn-lt"/>
                          <a:ea typeface="Calibri"/>
                          <a:cs typeface="Times New Roman"/>
                        </a:rPr>
                        <a:t>General Public needing</a:t>
                      </a:r>
                      <a:r>
                        <a:rPr lang="en-US" sz="1800" baseline="0" dirty="0">
                          <a:effectLst/>
                          <a:latin typeface="+mn-lt"/>
                          <a:ea typeface="Calibri"/>
                          <a:cs typeface="Times New Roman"/>
                        </a:rPr>
                        <a:t> long-term care and/or Caregiver information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8" name="Group 7">
            <a:extLst>
              <a:ext uri="{FF2B5EF4-FFF2-40B4-BE49-F238E27FC236}">
                <a16:creationId xmlns:a16="http://schemas.microsoft.com/office/drawing/2014/main" id="{69B3E72C-ABC0-47F1-BA67-A2F26311FF34}"/>
              </a:ext>
            </a:extLst>
          </p:cNvPr>
          <p:cNvGrpSpPr/>
          <p:nvPr/>
        </p:nvGrpSpPr>
        <p:grpSpPr>
          <a:xfrm>
            <a:off x="206630" y="2559242"/>
            <a:ext cx="1133342" cy="1107584"/>
            <a:chOff x="759853" y="3387841"/>
            <a:chExt cx="1133341" cy="1107584"/>
          </a:xfrm>
        </p:grpSpPr>
        <p:sp>
          <p:nvSpPr>
            <p:cNvPr id="10" name="Oval 9">
              <a:extLst>
                <a:ext uri="{FF2B5EF4-FFF2-40B4-BE49-F238E27FC236}">
                  <a16:creationId xmlns:a16="http://schemas.microsoft.com/office/drawing/2014/main" id="{CC87440E-5292-4F8A-8B6D-3F02A1F478A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08410D9F-0BC8-46A8-9CE2-1B93681A13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706587FF-CDE3-4B70-AEA1-269147AFED30}"/>
              </a:ext>
            </a:extLst>
          </p:cNvPr>
          <p:cNvSpPr txBox="1">
            <a:spLocks/>
          </p:cNvSpPr>
          <p:nvPr/>
        </p:nvSpPr>
        <p:spPr>
          <a:xfrm>
            <a:off x="575876" y="1849144"/>
            <a:ext cx="6741419" cy="371021"/>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1D0051AE-96E8-4BE9-BF31-96C1A3993DDB}"/>
              </a:ext>
            </a:extLst>
          </p:cNvPr>
          <p:cNvSpPr/>
          <p:nvPr/>
        </p:nvSpPr>
        <p:spPr>
          <a:xfrm>
            <a:off x="275440" y="6215994"/>
            <a:ext cx="6499722" cy="37024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sp>
        <p:nvSpPr>
          <p:cNvPr id="14" name="Rectangle 13">
            <a:extLst>
              <a:ext uri="{FF2B5EF4-FFF2-40B4-BE49-F238E27FC236}">
                <a16:creationId xmlns:a16="http://schemas.microsoft.com/office/drawing/2014/main" id="{E1DB0803-6DDC-4C96-97B8-DEC761E0C90B}"/>
              </a:ext>
            </a:extLst>
          </p:cNvPr>
          <p:cNvSpPr/>
          <p:nvPr/>
        </p:nvSpPr>
        <p:spPr>
          <a:xfrm>
            <a:off x="304242" y="6245785"/>
            <a:ext cx="242837"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15" name="Rectangle 14">
            <a:extLst>
              <a:ext uri="{FF2B5EF4-FFF2-40B4-BE49-F238E27FC236}">
                <a16:creationId xmlns:a16="http://schemas.microsoft.com/office/drawing/2014/main" id="{BFA75A4D-64A2-448B-9507-742BFF9F11F2}"/>
              </a:ext>
            </a:extLst>
          </p:cNvPr>
          <p:cNvSpPr/>
          <p:nvPr/>
        </p:nvSpPr>
        <p:spPr>
          <a:xfrm>
            <a:off x="1787061" y="25729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6" name="Rectangle 15">
            <a:extLst>
              <a:ext uri="{FF2B5EF4-FFF2-40B4-BE49-F238E27FC236}">
                <a16:creationId xmlns:a16="http://schemas.microsoft.com/office/drawing/2014/main" id="{C1F1432E-087A-4D91-A3F4-102E3AF82029}"/>
              </a:ext>
            </a:extLst>
          </p:cNvPr>
          <p:cNvSpPr/>
          <p:nvPr/>
        </p:nvSpPr>
        <p:spPr>
          <a:xfrm>
            <a:off x="275439"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7" name="Rectangle 16">
            <a:extLst>
              <a:ext uri="{FF2B5EF4-FFF2-40B4-BE49-F238E27FC236}">
                <a16:creationId xmlns:a16="http://schemas.microsoft.com/office/drawing/2014/main" id="{E491EA76-A113-4F16-9088-0FFAD5EEBD62}"/>
              </a:ext>
            </a:extLst>
          </p:cNvPr>
          <p:cNvSpPr/>
          <p:nvPr/>
        </p:nvSpPr>
        <p:spPr>
          <a:xfrm>
            <a:off x="6847027" y="428061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20" name="Rectangle 19">
            <a:extLst>
              <a:ext uri="{FF2B5EF4-FFF2-40B4-BE49-F238E27FC236}">
                <a16:creationId xmlns:a16="http://schemas.microsoft.com/office/drawing/2014/main" id="{C3F6EA95-08A0-456C-8017-34AC689DC0DA}"/>
              </a:ext>
            </a:extLst>
          </p:cNvPr>
          <p:cNvSpPr/>
          <p:nvPr/>
        </p:nvSpPr>
        <p:spPr>
          <a:xfrm>
            <a:off x="7901194" y="1939291"/>
            <a:ext cx="3264309" cy="41485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Trends</a:t>
            </a:r>
          </a:p>
        </p:txBody>
      </p:sp>
      <p:sp>
        <p:nvSpPr>
          <p:cNvPr id="18" name="Rectangle 17">
            <a:extLst>
              <a:ext uri="{FF2B5EF4-FFF2-40B4-BE49-F238E27FC236}">
                <a16:creationId xmlns:a16="http://schemas.microsoft.com/office/drawing/2014/main" id="{709A9161-D72C-4866-A68D-F1E445F816F1}"/>
              </a:ext>
            </a:extLst>
          </p:cNvPr>
          <p:cNvSpPr/>
          <p:nvPr/>
        </p:nvSpPr>
        <p:spPr>
          <a:xfrm>
            <a:off x="7946783" y="1944419"/>
            <a:ext cx="261808" cy="3710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31" name="Picture 2" descr="C:\Users\kbittner\AppData\Local\Microsoft\Windows\Temporary Internet Files\Content.IE5\XCHAJWFJ\choicegif_2014101709340798[1].jpg">
            <a:extLst>
              <a:ext uri="{FF2B5EF4-FFF2-40B4-BE49-F238E27FC236}">
                <a16:creationId xmlns:a16="http://schemas.microsoft.com/office/drawing/2014/main" id="{7A8292FB-4009-4E0D-984C-070146E07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713" y="145983"/>
            <a:ext cx="1600200" cy="1770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 name="Table 34">
            <a:extLst>
              <a:ext uri="{FF2B5EF4-FFF2-40B4-BE49-F238E27FC236}">
                <a16:creationId xmlns:a16="http://schemas.microsoft.com/office/drawing/2014/main" id="{4A79EA2D-CB89-4EA9-8DFF-68389A6518E2}"/>
              </a:ext>
            </a:extLst>
          </p:cNvPr>
          <p:cNvGraphicFramePr>
            <a:graphicFrameLocks noGrp="1"/>
          </p:cNvGraphicFramePr>
          <p:nvPr>
            <p:extLst>
              <p:ext uri="{D42A27DB-BD31-4B8C-83A1-F6EECF244321}">
                <p14:modId xmlns:p14="http://schemas.microsoft.com/office/powerpoint/2010/main" val="2350387407"/>
              </p:ext>
            </p:extLst>
          </p:nvPr>
        </p:nvGraphicFramePr>
        <p:xfrm>
          <a:off x="7121190" y="2310901"/>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bg2"/>
                    </a:solidFill>
                  </a:tcPr>
                </a:tc>
                <a:tc>
                  <a:txBody>
                    <a:bodyPr/>
                    <a:lstStyle/>
                    <a:p>
                      <a:pPr algn="ctr"/>
                      <a:r>
                        <a:rPr lang="en-US" sz="1400" dirty="0"/>
                        <a:t>Expenditures</a:t>
                      </a:r>
                    </a:p>
                  </a:txBody>
                  <a:tcPr>
                    <a:solidFill>
                      <a:schemeClr val="bg2"/>
                    </a:solidFill>
                  </a:tcPr>
                </a:tc>
                <a:tc>
                  <a:txBody>
                    <a:bodyPr/>
                    <a:lstStyle/>
                    <a:p>
                      <a:pPr algn="ctr"/>
                      <a:r>
                        <a:rPr lang="en-US" sz="1400" dirty="0"/>
                        <a:t>Units</a:t>
                      </a:r>
                    </a:p>
                  </a:txBody>
                  <a:tcPr>
                    <a:solidFill>
                      <a:schemeClr val="bg2"/>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bg2">
                        <a:lumMod val="40000"/>
                        <a:lumOff val="60000"/>
                      </a:schemeClr>
                    </a:solidFill>
                  </a:tcPr>
                </a:tc>
                <a:tc hMerge="1">
                  <a:txBody>
                    <a:bodyPr/>
                    <a:lstStyle/>
                    <a:p>
                      <a:endParaRPr lang="en-US"/>
                    </a:p>
                  </a:txBody>
                  <a:tcPr/>
                </a:tc>
                <a:tc>
                  <a:txBody>
                    <a:bodyPr/>
                    <a:lstStyle/>
                    <a:p>
                      <a:pPr algn="ctr"/>
                      <a:r>
                        <a:rPr lang="en-US" sz="1400" dirty="0"/>
                        <a:t>21.43 Staff</a:t>
                      </a:r>
                    </a:p>
                  </a:txBody>
                  <a:tcPr>
                    <a:solidFill>
                      <a:schemeClr val="bg2">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bg2">
                        <a:lumMod val="20000"/>
                        <a:lumOff val="80000"/>
                      </a:schemeClr>
                    </a:solidFill>
                  </a:tcPr>
                </a:tc>
                <a:tc hMerge="1">
                  <a:txBody>
                    <a:bodyPr/>
                    <a:lstStyle/>
                    <a:p>
                      <a:endParaRPr lang="en-US"/>
                    </a:p>
                  </a:txBody>
                  <a:tcPr/>
                </a:tc>
                <a:tc>
                  <a:txBody>
                    <a:bodyPr/>
                    <a:lstStyle/>
                    <a:p>
                      <a:pPr algn="ctr"/>
                      <a:r>
                        <a:rPr lang="en-US" sz="1400" dirty="0"/>
                        <a:t>20,272 Clients</a:t>
                      </a:r>
                    </a:p>
                  </a:txBody>
                  <a:tcPr>
                    <a:solidFill>
                      <a:schemeClr val="bg2">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bg2">
                        <a:lumMod val="40000"/>
                        <a:lumOff val="60000"/>
                      </a:schemeClr>
                    </a:solidFill>
                  </a:tcPr>
                </a:tc>
                <a:tc>
                  <a:txBody>
                    <a:bodyPr/>
                    <a:lstStyle/>
                    <a:p>
                      <a:pPr algn="ctr"/>
                      <a:r>
                        <a:rPr lang="en-US" sz="1400" dirty="0"/>
                        <a:t>$     891,209</a:t>
                      </a:r>
                    </a:p>
                  </a:txBody>
                  <a:tcPr>
                    <a:solidFill>
                      <a:schemeClr val="bg2">
                        <a:lumMod val="40000"/>
                        <a:lumOff val="60000"/>
                      </a:schemeClr>
                    </a:solidFill>
                  </a:tcPr>
                </a:tc>
                <a:tc>
                  <a:txBody>
                    <a:bodyPr/>
                    <a:lstStyle/>
                    <a:p>
                      <a:pPr algn="ctr"/>
                      <a:r>
                        <a:rPr lang="en-US" sz="1400" dirty="0"/>
                        <a:t>23,073 contacts</a:t>
                      </a:r>
                    </a:p>
                  </a:txBody>
                  <a:tcPr>
                    <a:solidFill>
                      <a:schemeClr val="bg2">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bg2">
                        <a:lumMod val="20000"/>
                        <a:lumOff val="80000"/>
                      </a:schemeClr>
                    </a:solidFill>
                  </a:tcPr>
                </a:tc>
                <a:tc>
                  <a:txBody>
                    <a:bodyPr/>
                    <a:lstStyle/>
                    <a:p>
                      <a:pPr algn="ctr"/>
                      <a:r>
                        <a:rPr lang="en-US" sz="1400" dirty="0"/>
                        <a:t>$     217,459</a:t>
                      </a:r>
                    </a:p>
                  </a:txBody>
                  <a:tcPr>
                    <a:solidFill>
                      <a:schemeClr val="bg2">
                        <a:lumMod val="20000"/>
                        <a:lumOff val="80000"/>
                      </a:schemeClr>
                    </a:solidFill>
                  </a:tcPr>
                </a:tc>
                <a:tc>
                  <a:txBody>
                    <a:bodyPr/>
                    <a:lstStyle/>
                    <a:p>
                      <a:pPr algn="ctr"/>
                      <a:r>
                        <a:rPr lang="en-US" sz="1400" dirty="0"/>
                        <a:t>3,918 contacts</a:t>
                      </a:r>
                    </a:p>
                  </a:txBody>
                  <a:tcPr>
                    <a:solidFill>
                      <a:schemeClr val="bg2">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bg2">
                        <a:lumMod val="40000"/>
                        <a:lumOff val="60000"/>
                      </a:schemeClr>
                    </a:solidFill>
                  </a:tcPr>
                </a:tc>
                <a:tc>
                  <a:txBody>
                    <a:bodyPr/>
                    <a:lstStyle/>
                    <a:p>
                      <a:pPr algn="ctr"/>
                      <a:r>
                        <a:rPr lang="en-US" sz="1400" dirty="0"/>
                        <a:t>$ 1,108,668</a:t>
                      </a:r>
                    </a:p>
                  </a:txBody>
                  <a:tcPr>
                    <a:solidFill>
                      <a:schemeClr val="bg2">
                        <a:lumMod val="40000"/>
                        <a:lumOff val="60000"/>
                      </a:schemeClr>
                    </a:solidFill>
                  </a:tcPr>
                </a:tc>
                <a:tc>
                  <a:txBody>
                    <a:bodyPr/>
                    <a:lstStyle/>
                    <a:p>
                      <a:pPr algn="ctr"/>
                      <a:r>
                        <a:rPr lang="en-US" sz="1400" dirty="0"/>
                        <a:t>26,991 contacts</a:t>
                      </a:r>
                    </a:p>
                  </a:txBody>
                  <a:tcPr>
                    <a:solidFill>
                      <a:schemeClr val="bg2">
                        <a:lumMod val="40000"/>
                        <a:lumOff val="60000"/>
                      </a:schemeClr>
                    </a:solidFill>
                  </a:tcPr>
                </a:tc>
                <a:extLst>
                  <a:ext uri="{0D108BD9-81ED-4DB2-BD59-A6C34878D82A}">
                    <a16:rowId xmlns:a16="http://schemas.microsoft.com/office/drawing/2014/main" val="581113186"/>
                  </a:ext>
                </a:extLst>
              </a:tr>
            </a:tbl>
          </a:graphicData>
        </a:graphic>
      </p:graphicFrame>
      <p:graphicFrame>
        <p:nvGraphicFramePr>
          <p:cNvPr id="37" name="Table 36">
            <a:extLst>
              <a:ext uri="{FF2B5EF4-FFF2-40B4-BE49-F238E27FC236}">
                <a16:creationId xmlns:a16="http://schemas.microsoft.com/office/drawing/2014/main" id="{34FBD570-7FD9-4D3B-9727-1CD077868BA1}"/>
              </a:ext>
            </a:extLst>
          </p:cNvPr>
          <p:cNvGraphicFramePr>
            <a:graphicFrameLocks noGrp="1"/>
          </p:cNvGraphicFramePr>
          <p:nvPr>
            <p:extLst>
              <p:ext uri="{D42A27DB-BD31-4B8C-83A1-F6EECF244321}">
                <p14:modId xmlns:p14="http://schemas.microsoft.com/office/powerpoint/2010/main" val="62369246"/>
              </p:ext>
            </p:extLst>
          </p:nvPr>
        </p:nvGraphicFramePr>
        <p:xfrm>
          <a:off x="7057277" y="4655650"/>
          <a:ext cx="4756028" cy="1859727"/>
        </p:xfrm>
        <a:graphic>
          <a:graphicData uri="http://schemas.openxmlformats.org/drawingml/2006/table">
            <a:tbl>
              <a:tblPr firstRow="1" bandRow="1">
                <a:tableStyleId>{5C22544A-7EE6-4342-B048-85BDC9FD1C3A}</a:tableStyleId>
              </a:tblPr>
              <a:tblGrid>
                <a:gridCol w="1227979">
                  <a:extLst>
                    <a:ext uri="{9D8B030D-6E8A-4147-A177-3AD203B41FA5}">
                      <a16:colId xmlns:a16="http://schemas.microsoft.com/office/drawing/2014/main" val="131015275"/>
                    </a:ext>
                  </a:extLst>
                </a:gridCol>
                <a:gridCol w="1532099">
                  <a:extLst>
                    <a:ext uri="{9D8B030D-6E8A-4147-A177-3AD203B41FA5}">
                      <a16:colId xmlns:a16="http://schemas.microsoft.com/office/drawing/2014/main" val="2342785640"/>
                    </a:ext>
                  </a:extLst>
                </a:gridCol>
                <a:gridCol w="1995950">
                  <a:extLst>
                    <a:ext uri="{9D8B030D-6E8A-4147-A177-3AD203B41FA5}">
                      <a16:colId xmlns:a16="http://schemas.microsoft.com/office/drawing/2014/main" val="2030043993"/>
                    </a:ext>
                  </a:extLst>
                </a:gridCol>
              </a:tblGrid>
              <a:tr h="291945">
                <a:tc>
                  <a:txBody>
                    <a:bodyPr/>
                    <a:lstStyle/>
                    <a:p>
                      <a:pPr algn="ctr"/>
                      <a:r>
                        <a:rPr lang="en-US" sz="1400" dirty="0"/>
                        <a:t>Service</a:t>
                      </a:r>
                    </a:p>
                  </a:txBody>
                  <a:tcPr>
                    <a:solidFill>
                      <a:schemeClr val="accent1"/>
                    </a:solidFill>
                  </a:tcPr>
                </a:tc>
                <a:tc>
                  <a:txBody>
                    <a:bodyPr/>
                    <a:lstStyle/>
                    <a:p>
                      <a:pPr algn="ctr"/>
                      <a:r>
                        <a:rPr lang="en-US" sz="1400" dirty="0"/>
                        <a:t>Expenditures</a:t>
                      </a:r>
                    </a:p>
                  </a:txBody>
                  <a:tcPr>
                    <a:solidFill>
                      <a:schemeClr val="accent1"/>
                    </a:solidFill>
                  </a:tcPr>
                </a:tc>
                <a:tc>
                  <a:txBody>
                    <a:bodyPr/>
                    <a:lstStyle/>
                    <a:p>
                      <a:pPr algn="ctr"/>
                      <a:r>
                        <a:rPr lang="en-US" sz="1400" dirty="0"/>
                        <a:t>Units</a:t>
                      </a:r>
                    </a:p>
                  </a:txBody>
                  <a:tcPr>
                    <a:solidFill>
                      <a:schemeClr val="accent1"/>
                    </a:solidFill>
                  </a:tcPr>
                </a:tc>
                <a:extLst>
                  <a:ext uri="{0D108BD9-81ED-4DB2-BD59-A6C34878D82A}">
                    <a16:rowId xmlns:a16="http://schemas.microsoft.com/office/drawing/2014/main" val="3747954382"/>
                  </a:ext>
                </a:extLst>
              </a:tr>
              <a:tr h="285454">
                <a:tc gridSpan="2">
                  <a:txBody>
                    <a:bodyPr/>
                    <a:lstStyle/>
                    <a:p>
                      <a:r>
                        <a:rPr lang="en-US" sz="1400" dirty="0"/>
                        <a:t>Total I&amp;A General &amp; Caregiver Staff</a:t>
                      </a:r>
                    </a:p>
                  </a:txBody>
                  <a:tcPr>
                    <a:solidFill>
                      <a:schemeClr val="accent1">
                        <a:lumMod val="40000"/>
                        <a:lumOff val="60000"/>
                      </a:schemeClr>
                    </a:solidFill>
                  </a:tcPr>
                </a:tc>
                <a:tc hMerge="1">
                  <a:txBody>
                    <a:bodyPr/>
                    <a:lstStyle/>
                    <a:p>
                      <a:endParaRPr lang="en-US"/>
                    </a:p>
                  </a:txBody>
                  <a:tcPr/>
                </a:tc>
                <a:tc>
                  <a:txBody>
                    <a:bodyPr/>
                    <a:lstStyle/>
                    <a:p>
                      <a:pPr algn="ctr"/>
                      <a:r>
                        <a:rPr lang="en-US" sz="1400" dirty="0"/>
                        <a:t>4.63 Staff</a:t>
                      </a:r>
                    </a:p>
                  </a:txBody>
                  <a:tcPr>
                    <a:solidFill>
                      <a:schemeClr val="accent1">
                        <a:lumMod val="40000"/>
                        <a:lumOff val="60000"/>
                      </a:schemeClr>
                    </a:solidFill>
                  </a:tcPr>
                </a:tc>
                <a:extLst>
                  <a:ext uri="{0D108BD9-81ED-4DB2-BD59-A6C34878D82A}">
                    <a16:rowId xmlns:a16="http://schemas.microsoft.com/office/drawing/2014/main" val="881977150"/>
                  </a:ext>
                </a:extLst>
              </a:tr>
              <a:tr h="285454">
                <a:tc gridSpan="2">
                  <a:txBody>
                    <a:bodyPr/>
                    <a:lstStyle/>
                    <a:p>
                      <a:r>
                        <a:rPr lang="en-US" sz="1400" dirty="0"/>
                        <a:t>Total Registered Clients Managed</a:t>
                      </a:r>
                    </a:p>
                  </a:txBody>
                  <a:tcPr>
                    <a:solidFill>
                      <a:schemeClr val="accent1">
                        <a:lumMod val="20000"/>
                        <a:lumOff val="80000"/>
                      </a:schemeClr>
                    </a:solidFill>
                  </a:tcPr>
                </a:tc>
                <a:tc hMerge="1">
                  <a:txBody>
                    <a:bodyPr/>
                    <a:lstStyle/>
                    <a:p>
                      <a:endParaRPr lang="en-US"/>
                    </a:p>
                  </a:txBody>
                  <a:tcPr/>
                </a:tc>
                <a:tc>
                  <a:txBody>
                    <a:bodyPr/>
                    <a:lstStyle/>
                    <a:p>
                      <a:pPr algn="ctr"/>
                      <a:r>
                        <a:rPr lang="en-US" sz="1400" dirty="0"/>
                        <a:t>2,603</a:t>
                      </a:r>
                    </a:p>
                  </a:txBody>
                  <a:tcPr>
                    <a:solidFill>
                      <a:schemeClr val="accent1">
                        <a:lumMod val="20000"/>
                        <a:lumOff val="80000"/>
                      </a:schemeClr>
                    </a:solidFill>
                  </a:tcPr>
                </a:tc>
                <a:extLst>
                  <a:ext uri="{0D108BD9-81ED-4DB2-BD59-A6C34878D82A}">
                    <a16:rowId xmlns:a16="http://schemas.microsoft.com/office/drawing/2014/main" val="3810089206"/>
                  </a:ext>
                </a:extLst>
              </a:tr>
              <a:tr h="285454">
                <a:tc>
                  <a:txBody>
                    <a:bodyPr/>
                    <a:lstStyle/>
                    <a:p>
                      <a:r>
                        <a:rPr lang="en-US" sz="1400" dirty="0"/>
                        <a:t>General I&amp;A</a:t>
                      </a:r>
                    </a:p>
                  </a:txBody>
                  <a:tcPr>
                    <a:solidFill>
                      <a:schemeClr val="accent1">
                        <a:lumMod val="40000"/>
                        <a:lumOff val="60000"/>
                      </a:schemeClr>
                    </a:solidFill>
                  </a:tcPr>
                </a:tc>
                <a:tc>
                  <a:txBody>
                    <a:bodyPr/>
                    <a:lstStyle/>
                    <a:p>
                      <a:pPr algn="ctr"/>
                      <a:r>
                        <a:rPr lang="en-US" sz="1400" dirty="0"/>
                        <a:t>$  152,194</a:t>
                      </a:r>
                    </a:p>
                  </a:txBody>
                  <a:tcPr>
                    <a:solidFill>
                      <a:schemeClr val="accent1">
                        <a:lumMod val="40000"/>
                        <a:lumOff val="60000"/>
                      </a:schemeClr>
                    </a:solidFill>
                  </a:tcPr>
                </a:tc>
                <a:tc>
                  <a:txBody>
                    <a:bodyPr/>
                    <a:lstStyle/>
                    <a:p>
                      <a:pPr algn="ctr"/>
                      <a:r>
                        <a:rPr lang="en-US" sz="1400" dirty="0"/>
                        <a:t>5,991 contacts</a:t>
                      </a:r>
                    </a:p>
                  </a:txBody>
                  <a:tcPr>
                    <a:solidFill>
                      <a:schemeClr val="accent1">
                        <a:lumMod val="40000"/>
                        <a:lumOff val="60000"/>
                      </a:schemeClr>
                    </a:solidFill>
                  </a:tcPr>
                </a:tc>
                <a:extLst>
                  <a:ext uri="{0D108BD9-81ED-4DB2-BD59-A6C34878D82A}">
                    <a16:rowId xmlns:a16="http://schemas.microsoft.com/office/drawing/2014/main" val="688454466"/>
                  </a:ext>
                </a:extLst>
              </a:tr>
              <a:tr h="285454">
                <a:tc>
                  <a:txBody>
                    <a:bodyPr/>
                    <a:lstStyle/>
                    <a:p>
                      <a:r>
                        <a:rPr lang="en-US" sz="1400" dirty="0"/>
                        <a:t>Caregiver I&amp;A</a:t>
                      </a:r>
                    </a:p>
                  </a:txBody>
                  <a:tcPr>
                    <a:solidFill>
                      <a:schemeClr val="accent1">
                        <a:lumMod val="20000"/>
                        <a:lumOff val="80000"/>
                      </a:schemeClr>
                    </a:solidFill>
                  </a:tcPr>
                </a:tc>
                <a:tc>
                  <a:txBody>
                    <a:bodyPr/>
                    <a:lstStyle/>
                    <a:p>
                      <a:pPr algn="ctr"/>
                      <a:r>
                        <a:rPr lang="en-US" sz="1400" dirty="0"/>
                        <a:t>$    69,990</a:t>
                      </a:r>
                    </a:p>
                  </a:txBody>
                  <a:tcPr>
                    <a:solidFill>
                      <a:schemeClr val="accent1">
                        <a:lumMod val="20000"/>
                        <a:lumOff val="80000"/>
                      </a:schemeClr>
                    </a:solidFill>
                  </a:tcPr>
                </a:tc>
                <a:tc>
                  <a:txBody>
                    <a:bodyPr/>
                    <a:lstStyle/>
                    <a:p>
                      <a:pPr algn="ctr"/>
                      <a:r>
                        <a:rPr lang="en-US" sz="1400" dirty="0"/>
                        <a:t>678 contacts</a:t>
                      </a:r>
                    </a:p>
                  </a:txBody>
                  <a:tcPr>
                    <a:solidFill>
                      <a:schemeClr val="accent1">
                        <a:lumMod val="20000"/>
                        <a:lumOff val="80000"/>
                      </a:schemeClr>
                    </a:solidFill>
                  </a:tcPr>
                </a:tc>
                <a:extLst>
                  <a:ext uri="{0D108BD9-81ED-4DB2-BD59-A6C34878D82A}">
                    <a16:rowId xmlns:a16="http://schemas.microsoft.com/office/drawing/2014/main" val="3830842674"/>
                  </a:ext>
                </a:extLst>
              </a:tr>
              <a:tr h="335727">
                <a:tc>
                  <a:txBody>
                    <a:bodyPr/>
                    <a:lstStyle/>
                    <a:p>
                      <a:r>
                        <a:rPr lang="en-US" sz="1400" dirty="0"/>
                        <a:t>Total </a:t>
                      </a:r>
                    </a:p>
                  </a:txBody>
                  <a:tcPr>
                    <a:solidFill>
                      <a:schemeClr val="accent1">
                        <a:lumMod val="40000"/>
                        <a:lumOff val="60000"/>
                      </a:schemeClr>
                    </a:solidFill>
                  </a:tcPr>
                </a:tc>
                <a:tc>
                  <a:txBody>
                    <a:bodyPr/>
                    <a:lstStyle/>
                    <a:p>
                      <a:pPr algn="ctr"/>
                      <a:r>
                        <a:rPr lang="en-US" sz="1400" dirty="0"/>
                        <a:t>$  222,184</a:t>
                      </a:r>
                    </a:p>
                  </a:txBody>
                  <a:tcPr>
                    <a:solidFill>
                      <a:schemeClr val="accent1">
                        <a:lumMod val="40000"/>
                        <a:lumOff val="60000"/>
                      </a:schemeClr>
                    </a:solidFill>
                  </a:tcPr>
                </a:tc>
                <a:tc>
                  <a:txBody>
                    <a:bodyPr/>
                    <a:lstStyle/>
                    <a:p>
                      <a:pPr algn="ctr"/>
                      <a:r>
                        <a:rPr lang="en-US" sz="1400" dirty="0"/>
                        <a:t>6,669 contacts</a:t>
                      </a:r>
                    </a:p>
                  </a:txBody>
                  <a:tcPr>
                    <a:solidFill>
                      <a:schemeClr val="accent1">
                        <a:lumMod val="40000"/>
                        <a:lumOff val="60000"/>
                      </a:schemeClr>
                    </a:solidFill>
                  </a:tcPr>
                </a:tc>
                <a:extLst>
                  <a:ext uri="{0D108BD9-81ED-4DB2-BD59-A6C34878D82A}">
                    <a16:rowId xmlns:a16="http://schemas.microsoft.com/office/drawing/2014/main" val="581113186"/>
                  </a:ext>
                </a:extLst>
              </a:tr>
            </a:tbl>
          </a:graphicData>
        </a:graphic>
      </p:graphicFrame>
    </p:spTree>
    <p:extLst>
      <p:ext uri="{BB962C8B-B14F-4D97-AF65-F5344CB8AC3E}">
        <p14:creationId xmlns:p14="http://schemas.microsoft.com/office/powerpoint/2010/main" val="306717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D11EA-5425-421E-8BEE-EBFD104DA656}"/>
              </a:ext>
            </a:extLst>
          </p:cNvPr>
          <p:cNvSpPr>
            <a:spLocks noGrp="1"/>
          </p:cNvSpPr>
          <p:nvPr>
            <p:ph type="title"/>
          </p:nvPr>
        </p:nvSpPr>
        <p:spPr/>
        <p:txBody>
          <a:bodyPr/>
          <a:lstStyle/>
          <a:p>
            <a:r>
              <a:rPr lang="en-US" dirty="0"/>
              <a:t>Townhall Meeting Schedule</a:t>
            </a:r>
          </a:p>
        </p:txBody>
      </p:sp>
      <p:sp>
        <p:nvSpPr>
          <p:cNvPr id="3" name="Content Placeholder 2">
            <a:extLst>
              <a:ext uri="{FF2B5EF4-FFF2-40B4-BE49-F238E27FC236}">
                <a16:creationId xmlns:a16="http://schemas.microsoft.com/office/drawing/2014/main" id="{1348EA65-AFBC-4DAD-89CD-DDF2C2F2BB22}"/>
              </a:ext>
            </a:extLst>
          </p:cNvPr>
          <p:cNvSpPr>
            <a:spLocks noGrp="1"/>
          </p:cNvSpPr>
          <p:nvPr>
            <p:ph idx="1"/>
          </p:nvPr>
        </p:nvSpPr>
        <p:spPr>
          <a:xfrm>
            <a:off x="838200" y="1474839"/>
            <a:ext cx="10515600" cy="5181600"/>
          </a:xfrm>
        </p:spPr>
        <p:txBody>
          <a:bodyPr>
            <a:normAutofit fontScale="85000" lnSpcReduction="20000"/>
          </a:bodyPr>
          <a:lstStyle/>
          <a:p>
            <a:pPr marL="0" indent="0">
              <a:buNone/>
            </a:pPr>
            <a:r>
              <a:rPr lang="en-US" dirty="0"/>
              <a:t>September – North and North Central Idaho</a:t>
            </a:r>
          </a:p>
          <a:p>
            <a:pPr lvl="1"/>
            <a:r>
              <a:rPr lang="en-US" dirty="0"/>
              <a:t>PSA I: Monday, 23</a:t>
            </a:r>
            <a:r>
              <a:rPr lang="en-US" baseline="30000" dirty="0"/>
              <a:t>rd</a:t>
            </a:r>
            <a:r>
              <a:rPr lang="en-US" dirty="0"/>
              <a:t>: 11:00 – 3:00 </a:t>
            </a:r>
            <a:r>
              <a:rPr lang="en-US" dirty="0">
                <a:solidFill>
                  <a:srgbClr val="FFC000"/>
                </a:solidFill>
              </a:rPr>
              <a:t>Lake City Center (Coeur d’Alene, Idaho) </a:t>
            </a:r>
          </a:p>
          <a:p>
            <a:pPr lvl="1"/>
            <a:r>
              <a:rPr lang="en-US" dirty="0"/>
              <a:t>PSA I: Tuesday, 24</a:t>
            </a:r>
            <a:r>
              <a:rPr lang="en-US" baseline="30000" dirty="0"/>
              <a:t>th</a:t>
            </a:r>
            <a:r>
              <a:rPr lang="en-US" dirty="0"/>
              <a:t>: 10:30 – 3:00 </a:t>
            </a:r>
            <a:r>
              <a:rPr lang="en-US" dirty="0">
                <a:solidFill>
                  <a:srgbClr val="FFC000"/>
                </a:solidFill>
              </a:rPr>
              <a:t>Sandpoint Senior Center (Bonner City, Idaho)</a:t>
            </a:r>
          </a:p>
          <a:p>
            <a:pPr lvl="1"/>
            <a:r>
              <a:rPr lang="en-US" dirty="0"/>
              <a:t>PSA II: Thursday, 26</a:t>
            </a:r>
            <a:r>
              <a:rPr lang="en-US" baseline="30000" dirty="0"/>
              <a:t>th</a:t>
            </a:r>
            <a:r>
              <a:rPr lang="en-US" dirty="0"/>
              <a:t>: 11:00 – 3:00 </a:t>
            </a:r>
            <a:r>
              <a:rPr lang="en-US" dirty="0">
                <a:solidFill>
                  <a:srgbClr val="FFC000"/>
                </a:solidFill>
              </a:rPr>
              <a:t>Moscow Senior Center</a:t>
            </a:r>
          </a:p>
          <a:p>
            <a:pPr lvl="1"/>
            <a:r>
              <a:rPr lang="en-US" dirty="0"/>
              <a:t>PSA II: Friday, 27</a:t>
            </a:r>
            <a:r>
              <a:rPr lang="en-US" baseline="30000" dirty="0"/>
              <a:t>th</a:t>
            </a:r>
            <a:r>
              <a:rPr lang="en-US" dirty="0"/>
              <a:t>: 11:00 – 3:00 </a:t>
            </a:r>
            <a:r>
              <a:rPr lang="en-US" dirty="0">
                <a:solidFill>
                  <a:srgbClr val="FFC000"/>
                </a:solidFill>
              </a:rPr>
              <a:t>Grangeville Senior Center</a:t>
            </a:r>
          </a:p>
          <a:p>
            <a:pPr marL="457200" lvl="1" indent="0">
              <a:buNone/>
            </a:pPr>
            <a:endParaRPr lang="en-US" dirty="0">
              <a:solidFill>
                <a:srgbClr val="FFC000"/>
              </a:solidFill>
            </a:endParaRPr>
          </a:p>
          <a:p>
            <a:pPr marL="0" indent="0">
              <a:buNone/>
            </a:pPr>
            <a:r>
              <a:rPr lang="en-US" dirty="0"/>
              <a:t>October – Eastern and Southeastern Idaho</a:t>
            </a:r>
          </a:p>
          <a:p>
            <a:pPr lvl="1"/>
            <a:r>
              <a:rPr lang="en-US" dirty="0"/>
              <a:t>PSA VI: Monday, 21</a:t>
            </a:r>
            <a:r>
              <a:rPr lang="en-US" baseline="30000" dirty="0"/>
              <a:t>st</a:t>
            </a:r>
            <a:r>
              <a:rPr lang="en-US" dirty="0"/>
              <a:t>: 11:00 – 3:00 </a:t>
            </a:r>
            <a:r>
              <a:rPr lang="en-US" dirty="0">
                <a:solidFill>
                  <a:srgbClr val="FFC000"/>
                </a:solidFill>
              </a:rPr>
              <a:t>Idaho Falls Senior Center</a:t>
            </a:r>
          </a:p>
          <a:p>
            <a:pPr lvl="1"/>
            <a:r>
              <a:rPr lang="en-US" dirty="0"/>
              <a:t>PSA VI: Tuesday, 22</a:t>
            </a:r>
            <a:r>
              <a:rPr lang="en-US" baseline="30000" dirty="0"/>
              <a:t>nd</a:t>
            </a:r>
            <a:r>
              <a:rPr lang="en-US" dirty="0"/>
              <a:t>: 11:00 – 3:00 </a:t>
            </a:r>
            <a:r>
              <a:rPr lang="en-US" dirty="0" err="1">
                <a:solidFill>
                  <a:srgbClr val="FFC000"/>
                </a:solidFill>
              </a:rPr>
              <a:t>Ririe</a:t>
            </a:r>
            <a:r>
              <a:rPr lang="en-US" dirty="0">
                <a:solidFill>
                  <a:srgbClr val="FFC000"/>
                </a:solidFill>
              </a:rPr>
              <a:t> Senior Center</a:t>
            </a:r>
          </a:p>
          <a:p>
            <a:pPr lvl="1"/>
            <a:r>
              <a:rPr lang="en-US" dirty="0"/>
              <a:t>PSA V: Thursday, 24</a:t>
            </a:r>
            <a:r>
              <a:rPr lang="en-US" baseline="30000" dirty="0"/>
              <a:t>th</a:t>
            </a:r>
            <a:r>
              <a:rPr lang="en-US" dirty="0"/>
              <a:t>: 11:00 – 3:00 </a:t>
            </a:r>
            <a:r>
              <a:rPr lang="en-US" dirty="0">
                <a:solidFill>
                  <a:srgbClr val="FFC000"/>
                </a:solidFill>
              </a:rPr>
              <a:t>Curlew Senior Center (Stone, Idaho)</a:t>
            </a:r>
          </a:p>
          <a:p>
            <a:pPr lvl="1"/>
            <a:r>
              <a:rPr lang="en-US" dirty="0"/>
              <a:t>PSA V: Friday, 25</a:t>
            </a:r>
            <a:r>
              <a:rPr lang="en-US" baseline="30000" dirty="0"/>
              <a:t>th</a:t>
            </a:r>
            <a:r>
              <a:rPr lang="en-US" dirty="0"/>
              <a:t>: 11:00 – 3:00 </a:t>
            </a:r>
            <a:r>
              <a:rPr lang="en-US" dirty="0">
                <a:solidFill>
                  <a:srgbClr val="FFC000"/>
                </a:solidFill>
              </a:rPr>
              <a:t>Senior Activity Center (Pocatello, Idaho) </a:t>
            </a:r>
          </a:p>
          <a:p>
            <a:pPr lvl="1"/>
            <a:endParaRPr lang="en-US" dirty="0"/>
          </a:p>
          <a:p>
            <a:pPr marL="0" indent="0">
              <a:buNone/>
            </a:pPr>
            <a:r>
              <a:rPr lang="en-US" dirty="0"/>
              <a:t>November – Southcentral and Southwest Idaho</a:t>
            </a:r>
          </a:p>
          <a:p>
            <a:pPr lvl="1"/>
            <a:r>
              <a:rPr lang="en-US" dirty="0"/>
              <a:t>PSA IV: Monday, 4</a:t>
            </a:r>
            <a:r>
              <a:rPr lang="en-US" baseline="30000" dirty="0"/>
              <a:t>th</a:t>
            </a:r>
            <a:r>
              <a:rPr lang="en-US" dirty="0"/>
              <a:t>: 11:00 – 3:00 </a:t>
            </a:r>
            <a:r>
              <a:rPr lang="en-US" dirty="0">
                <a:solidFill>
                  <a:srgbClr val="FFC000"/>
                </a:solidFill>
              </a:rPr>
              <a:t>Twin Falls Senior Center</a:t>
            </a:r>
          </a:p>
          <a:p>
            <a:pPr lvl="1"/>
            <a:r>
              <a:rPr lang="en-US" dirty="0"/>
              <a:t>PSA IV: Tuesday, 5</a:t>
            </a:r>
            <a:r>
              <a:rPr lang="en-US" baseline="30000" dirty="0"/>
              <a:t>th</a:t>
            </a:r>
            <a:r>
              <a:rPr lang="en-US" dirty="0"/>
              <a:t>: 11:00 – 3:00 </a:t>
            </a:r>
            <a:r>
              <a:rPr lang="en-US" dirty="0">
                <a:solidFill>
                  <a:srgbClr val="FFC000"/>
                </a:solidFill>
              </a:rPr>
              <a:t>Burley Senior Center</a:t>
            </a:r>
          </a:p>
          <a:p>
            <a:pPr lvl="1"/>
            <a:r>
              <a:rPr lang="en-US" dirty="0"/>
              <a:t>PSA III: Monday, 18</a:t>
            </a:r>
            <a:r>
              <a:rPr lang="en-US" baseline="30000" dirty="0"/>
              <a:t>th</a:t>
            </a:r>
            <a:r>
              <a:rPr lang="en-US" dirty="0"/>
              <a:t>: 11:00 – 3:00 </a:t>
            </a:r>
            <a:r>
              <a:rPr lang="en-US" dirty="0">
                <a:solidFill>
                  <a:srgbClr val="FFC000"/>
                </a:solidFill>
              </a:rPr>
              <a:t>Nampa Senior Center</a:t>
            </a:r>
          </a:p>
          <a:p>
            <a:pPr lvl="1"/>
            <a:r>
              <a:rPr lang="en-US" dirty="0"/>
              <a:t>PSA III: Tuesday, 19</a:t>
            </a:r>
            <a:r>
              <a:rPr lang="en-US" baseline="30000" dirty="0"/>
              <a:t>th</a:t>
            </a:r>
            <a:r>
              <a:rPr lang="en-US" dirty="0"/>
              <a:t>: 11:00 – 3:00 </a:t>
            </a:r>
            <a:r>
              <a:rPr lang="en-US" dirty="0">
                <a:solidFill>
                  <a:srgbClr val="FFC000"/>
                </a:solidFill>
              </a:rPr>
              <a:t>Weiser Senior Center</a:t>
            </a:r>
          </a:p>
          <a:p>
            <a:pPr lvl="1"/>
            <a:endParaRPr lang="en-US" dirty="0"/>
          </a:p>
          <a:p>
            <a:pPr lvl="1"/>
            <a:endParaRPr lang="en-US" dirty="0"/>
          </a:p>
          <a:p>
            <a:pPr lvl="1"/>
            <a:endParaRPr lang="en-US" dirty="0"/>
          </a:p>
        </p:txBody>
      </p:sp>
      <p:sp>
        <p:nvSpPr>
          <p:cNvPr id="4" name="Callout: Up Arrow 3">
            <a:extLst>
              <a:ext uri="{FF2B5EF4-FFF2-40B4-BE49-F238E27FC236}">
                <a16:creationId xmlns:a16="http://schemas.microsoft.com/office/drawing/2014/main" id="{7F0A65CD-465C-469C-8693-12B39B47F316}"/>
              </a:ext>
            </a:extLst>
          </p:cNvPr>
          <p:cNvSpPr/>
          <p:nvPr/>
        </p:nvSpPr>
        <p:spPr>
          <a:xfrm rot="5400000">
            <a:off x="932570" y="1884374"/>
            <a:ext cx="341745" cy="314037"/>
          </a:xfrm>
          <a:prstGeom prst="up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2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bittner\AppData\Local\Microsoft\Windows\Temporary Internet Files\Content.IE5\DB1WRKOP\women_exercis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612" y="146574"/>
            <a:ext cx="1850087" cy="21066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6634" y="290898"/>
            <a:ext cx="9910117" cy="1246726"/>
          </a:xfrm>
        </p:spPr>
        <p:txBody>
          <a:bodyPr>
            <a:normAutofit/>
          </a:bodyPr>
          <a:lstStyle/>
          <a:p>
            <a:r>
              <a:rPr lang="en-US" dirty="0"/>
              <a:t>Disease Prevention and Health Promotions</a:t>
            </a:r>
            <a:br>
              <a:rPr lang="en-US" dirty="0"/>
            </a:br>
            <a:r>
              <a:rPr lang="en-US" sz="3600" dirty="0"/>
              <a:t>Keeping the body strong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4972884"/>
              </p:ext>
            </p:extLst>
          </p:nvPr>
        </p:nvGraphicFramePr>
        <p:xfrm>
          <a:off x="345162" y="2847237"/>
          <a:ext cx="8001000" cy="3794150"/>
        </p:xfrm>
        <a:graphic>
          <a:graphicData uri="http://schemas.openxmlformats.org/drawingml/2006/table">
            <a:tbl>
              <a:tblPr firstRow="1" firstCol="1" bandRow="1"/>
              <a:tblGrid>
                <a:gridCol w="5141238">
                  <a:extLst>
                    <a:ext uri="{9D8B030D-6E8A-4147-A177-3AD203B41FA5}">
                      <a16:colId xmlns:a16="http://schemas.microsoft.com/office/drawing/2014/main" val="20000"/>
                    </a:ext>
                  </a:extLst>
                </a:gridCol>
                <a:gridCol w="2859762">
                  <a:extLst>
                    <a:ext uri="{9D8B030D-6E8A-4147-A177-3AD203B41FA5}">
                      <a16:colId xmlns:a16="http://schemas.microsoft.com/office/drawing/2014/main" val="20001"/>
                    </a:ext>
                  </a:extLst>
                </a:gridCol>
              </a:tblGrid>
              <a:tr h="397408">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6517">
                <a:tc>
                  <a:txBody>
                    <a:bodyPr/>
                    <a:lstStyle/>
                    <a:p>
                      <a:pPr marL="0" marR="0">
                        <a:lnSpc>
                          <a:spcPct val="115000"/>
                        </a:lnSpc>
                        <a:spcBef>
                          <a:spcPts val="0"/>
                        </a:spcBef>
                        <a:spcAft>
                          <a:spcPts val="0"/>
                        </a:spcAft>
                      </a:pPr>
                      <a:r>
                        <a:rPr lang="en-US" sz="1800" b="0" i="0" kern="1200" dirty="0">
                          <a:solidFill>
                            <a:schemeClr val="tx1"/>
                          </a:solidFill>
                          <a:effectLst/>
                          <a:latin typeface="+mn-lt"/>
                          <a:ea typeface="+mn-ea"/>
                          <a:cs typeface="+mn-cs"/>
                        </a:rPr>
                        <a:t>Workshops available that can provide us with the tools to:</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Build our own support network</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Learn relaxation and strategies to deal with pain, fatigue, and frustration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Discover how healthy eating can improve your condition</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Create an exercise program that works for you</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Understand new treatment choices</a:t>
                      </a:r>
                    </a:p>
                    <a:p>
                      <a:pPr marL="285750" indent="-285750" fontAlgn="base">
                        <a:buFont typeface="Arial" panose="020B0604020202020204" pitchFamily="34" charset="0"/>
                        <a:buChar char="•"/>
                      </a:pPr>
                      <a:r>
                        <a:rPr lang="en-US" sz="1800" b="0" i="0" kern="1200" dirty="0">
                          <a:solidFill>
                            <a:schemeClr val="tx1"/>
                          </a:solidFill>
                          <a:effectLst/>
                          <a:latin typeface="+mn-lt"/>
                          <a:ea typeface="+mn-ea"/>
                          <a:cs typeface="+mn-cs"/>
                        </a:rPr>
                        <a:t>Communicate effectively with our doctors and families about our health</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u="sng" kern="1200" dirty="0">
                          <a:solidFill>
                            <a:schemeClr val="tx2"/>
                          </a:solidFill>
                          <a:effectLst/>
                          <a:latin typeface="+mn-lt"/>
                          <a:ea typeface="+mn-ea"/>
                          <a:cs typeface="+mn-cs"/>
                        </a:rPr>
                        <a:t>North Idaho: AAA 1</a:t>
                      </a:r>
                    </a:p>
                    <a:p>
                      <a:pPr marL="0" marR="0">
                        <a:lnSpc>
                          <a:spcPct val="115000"/>
                        </a:lnSpc>
                        <a:spcBef>
                          <a:spcPts val="0"/>
                        </a:spcBef>
                        <a:spcAft>
                          <a:spcPts val="0"/>
                        </a:spcAft>
                      </a:pPr>
                      <a:r>
                        <a:rPr lang="en-US" sz="1800" kern="1200" dirty="0">
                          <a:solidFill>
                            <a:schemeClr val="tx1"/>
                          </a:solidFill>
                          <a:effectLst/>
                          <a:latin typeface="+mn-lt"/>
                          <a:ea typeface="+mn-ea"/>
                          <a:cs typeface="+mn-cs"/>
                        </a:rPr>
                        <a:t>Care Transitions: $20,217</a:t>
                      </a:r>
                    </a:p>
                    <a:p>
                      <a:pPr marL="285750" marR="0" indent="-285750">
                        <a:lnSpc>
                          <a:spcPct val="115000"/>
                        </a:lnSpc>
                        <a:spcBef>
                          <a:spcPts val="0"/>
                        </a:spcBef>
                        <a:spcAft>
                          <a:spcPts val="0"/>
                        </a:spcAft>
                        <a:buFont typeface="Arial" panose="020B0604020202020204" pitchFamily="34" charset="0"/>
                        <a:buChar char="•"/>
                      </a:pPr>
                      <a:r>
                        <a:rPr lang="en-US" dirty="0"/>
                        <a:t>Provide supportive coaching to patients transitioning from hospital to home to reduce hospital readmissions</a:t>
                      </a:r>
                      <a:r>
                        <a:rPr lang="en-US" sz="1800" kern="1200" dirty="0">
                          <a:solidFill>
                            <a:schemeClr val="tx1"/>
                          </a:solidFill>
                          <a:effectLst/>
                          <a:latin typeface="+mn-lt"/>
                          <a:ea typeface="+mn-ea"/>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15825241"/>
              </p:ext>
            </p:extLst>
          </p:nvPr>
        </p:nvGraphicFramePr>
        <p:xfrm>
          <a:off x="1872652" y="1926723"/>
          <a:ext cx="4800600" cy="829629"/>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10574">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2703">
                <a:tc>
                  <a:txBody>
                    <a:bodyPr/>
                    <a:lstStyle/>
                    <a:p>
                      <a:pPr marL="0" marR="0" algn="ctr">
                        <a:lnSpc>
                          <a:spcPct val="115000"/>
                        </a:lnSpc>
                        <a:spcBef>
                          <a:spcPts val="0"/>
                        </a:spcBef>
                        <a:spcAft>
                          <a:spcPts val="0"/>
                        </a:spcAft>
                      </a:pPr>
                      <a:r>
                        <a:rPr lang="en-US" sz="1800" dirty="0">
                          <a:effectLst/>
                          <a:latin typeface="+mn-lt"/>
                          <a:ea typeface="Calibri"/>
                          <a:cs typeface="Times New Roman"/>
                        </a:rPr>
                        <a:t>Senior 60 years old and over</a:t>
                      </a:r>
                      <a:r>
                        <a:rPr lang="en-US" sz="1800" baseline="0" dirty="0">
                          <a:effectLst/>
                          <a:latin typeface="+mn-lt"/>
                          <a:ea typeface="Calibri"/>
                          <a:cs typeface="Times New Roman"/>
                        </a:rPr>
                        <a:t>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DC7CDF22-2CB8-4D7F-8292-1B75941FCCDC}"/>
              </a:ext>
            </a:extLst>
          </p:cNvPr>
          <p:cNvSpPr/>
          <p:nvPr/>
        </p:nvSpPr>
        <p:spPr>
          <a:xfrm>
            <a:off x="8514734" y="3246069"/>
            <a:ext cx="3508965" cy="2106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Expenditures: $89,835</a:t>
            </a:r>
          </a:p>
          <a:p>
            <a:r>
              <a:rPr lang="en-US" dirty="0">
                <a:solidFill>
                  <a:schemeClr val="tx1"/>
                </a:solidFill>
              </a:rPr>
              <a:t>Statewide Programs</a:t>
            </a:r>
          </a:p>
          <a:p>
            <a:r>
              <a:rPr lang="en-US" dirty="0">
                <a:solidFill>
                  <a:schemeClr val="tx1"/>
                </a:solidFill>
              </a:rPr>
              <a:t>AAA 2: Chronic Disease Self-Mgmt.</a:t>
            </a:r>
          </a:p>
          <a:p>
            <a:r>
              <a:rPr lang="en-US" dirty="0">
                <a:solidFill>
                  <a:schemeClr val="tx1"/>
                </a:solidFill>
              </a:rPr>
              <a:t>AAA 3: Diabetes Self-Mgmt.</a:t>
            </a:r>
          </a:p>
          <a:p>
            <a:r>
              <a:rPr lang="en-US" dirty="0">
                <a:solidFill>
                  <a:schemeClr val="tx1"/>
                </a:solidFill>
              </a:rPr>
              <a:t>AAA 4: Over 60 and Getting Fit</a:t>
            </a:r>
          </a:p>
          <a:p>
            <a:r>
              <a:rPr lang="en-US" dirty="0">
                <a:solidFill>
                  <a:schemeClr val="tx1"/>
                </a:solidFill>
              </a:rPr>
              <a:t>AAA 5: Diabetes Self-Mgmt.</a:t>
            </a:r>
          </a:p>
          <a:p>
            <a:r>
              <a:rPr lang="en-US" dirty="0">
                <a:solidFill>
                  <a:schemeClr val="tx1"/>
                </a:solidFill>
              </a:rPr>
              <a:t>AAA 6: Chronic Disease Self-Mgmt.</a:t>
            </a:r>
          </a:p>
        </p:txBody>
      </p:sp>
      <p:grpSp>
        <p:nvGrpSpPr>
          <p:cNvPr id="9" name="Group 8">
            <a:extLst>
              <a:ext uri="{FF2B5EF4-FFF2-40B4-BE49-F238E27FC236}">
                <a16:creationId xmlns:a16="http://schemas.microsoft.com/office/drawing/2014/main" id="{5C32C2B3-B9FF-446F-B317-EB3B232AC3B3}"/>
              </a:ext>
            </a:extLst>
          </p:cNvPr>
          <p:cNvGrpSpPr/>
          <p:nvPr/>
        </p:nvGrpSpPr>
        <p:grpSpPr>
          <a:xfrm>
            <a:off x="357691" y="1626112"/>
            <a:ext cx="1133342" cy="1107584"/>
            <a:chOff x="759853" y="3387841"/>
            <a:chExt cx="1133341" cy="1107584"/>
          </a:xfrm>
        </p:grpSpPr>
        <p:sp>
          <p:nvSpPr>
            <p:cNvPr id="10" name="Oval 9">
              <a:extLst>
                <a:ext uri="{FF2B5EF4-FFF2-40B4-BE49-F238E27FC236}">
                  <a16:creationId xmlns:a16="http://schemas.microsoft.com/office/drawing/2014/main" id="{9D4C1533-A833-4B80-9011-09208C5FD6C1}"/>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64638CB1-C5F2-4FA8-B1D0-9EE21DE3FA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8E50332A-1196-4D0D-8727-67DDBBC4D947}"/>
              </a:ext>
            </a:extLst>
          </p:cNvPr>
          <p:cNvSpPr txBox="1">
            <a:spLocks/>
          </p:cNvSpPr>
          <p:nvPr/>
        </p:nvSpPr>
        <p:spPr>
          <a:xfrm>
            <a:off x="5139227" y="1046057"/>
            <a:ext cx="4612928" cy="47688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3" name="Rectangle 12">
            <a:extLst>
              <a:ext uri="{FF2B5EF4-FFF2-40B4-BE49-F238E27FC236}">
                <a16:creationId xmlns:a16="http://schemas.microsoft.com/office/drawing/2014/main" id="{FC6FF375-FCDA-416D-BA09-E66F73B255AB}"/>
              </a:ext>
            </a:extLst>
          </p:cNvPr>
          <p:cNvSpPr/>
          <p:nvPr/>
        </p:nvSpPr>
        <p:spPr>
          <a:xfrm>
            <a:off x="1906266" y="194387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ED274E73-39E4-4B9C-9FA1-A87184F282B5}"/>
              </a:ext>
            </a:extLst>
          </p:cNvPr>
          <p:cNvSpPr/>
          <p:nvPr/>
        </p:nvSpPr>
        <p:spPr>
          <a:xfrm>
            <a:off x="384192" y="288549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3D5C0FD-86E1-41A1-8C6B-B8AAE2733CFD}"/>
              </a:ext>
            </a:extLst>
          </p:cNvPr>
          <p:cNvSpPr/>
          <p:nvPr/>
        </p:nvSpPr>
        <p:spPr>
          <a:xfrm>
            <a:off x="5515090" y="287569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A681300E-96BD-4750-9AFB-BD78AD97CE7E}"/>
              </a:ext>
            </a:extLst>
          </p:cNvPr>
          <p:cNvSpPr/>
          <p:nvPr/>
        </p:nvSpPr>
        <p:spPr>
          <a:xfrm>
            <a:off x="8637061" y="2846854"/>
            <a:ext cx="3264309"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SFY2019: Statewide Programs</a:t>
            </a:r>
          </a:p>
        </p:txBody>
      </p:sp>
      <p:sp>
        <p:nvSpPr>
          <p:cNvPr id="16" name="Rectangle 15">
            <a:extLst>
              <a:ext uri="{FF2B5EF4-FFF2-40B4-BE49-F238E27FC236}">
                <a16:creationId xmlns:a16="http://schemas.microsoft.com/office/drawing/2014/main" id="{840F3D09-37DF-48A5-9FBE-EEC01597F0D8}"/>
              </a:ext>
            </a:extLst>
          </p:cNvPr>
          <p:cNvSpPr/>
          <p:nvPr/>
        </p:nvSpPr>
        <p:spPr>
          <a:xfrm>
            <a:off x="8666557" y="288766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19" name="Rectangle 18">
            <a:extLst>
              <a:ext uri="{FF2B5EF4-FFF2-40B4-BE49-F238E27FC236}">
                <a16:creationId xmlns:a16="http://schemas.microsoft.com/office/drawing/2014/main" id="{4602B7A7-394E-450C-88AF-317227CA6F76}"/>
              </a:ext>
            </a:extLst>
          </p:cNvPr>
          <p:cNvSpPr/>
          <p:nvPr/>
        </p:nvSpPr>
        <p:spPr>
          <a:xfrm>
            <a:off x="8514734" y="6019000"/>
            <a:ext cx="3508965" cy="57468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1-800-786-5536</a:t>
            </a:r>
          </a:p>
        </p:txBody>
      </p:sp>
      <p:sp>
        <p:nvSpPr>
          <p:cNvPr id="17" name="Rectangle 16">
            <a:extLst>
              <a:ext uri="{FF2B5EF4-FFF2-40B4-BE49-F238E27FC236}">
                <a16:creationId xmlns:a16="http://schemas.microsoft.com/office/drawing/2014/main" id="{0BB0326D-5057-4558-9665-4F9EED4711D7}"/>
              </a:ext>
            </a:extLst>
          </p:cNvPr>
          <p:cNvSpPr/>
          <p:nvPr/>
        </p:nvSpPr>
        <p:spPr>
          <a:xfrm>
            <a:off x="8555317" y="6054441"/>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64821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654" y="127016"/>
            <a:ext cx="9522542" cy="1325562"/>
          </a:xfrm>
        </p:spPr>
        <p:txBody>
          <a:bodyPr>
            <a:normAutofit/>
          </a:bodyPr>
          <a:lstStyle/>
          <a:p>
            <a:r>
              <a:rPr lang="en-US" dirty="0"/>
              <a:t>Planning, Coordination</a:t>
            </a:r>
            <a:br>
              <a:rPr lang="en-US" dirty="0"/>
            </a:br>
            <a:r>
              <a:rPr lang="en-US" sz="3600" dirty="0"/>
              <a:t>Identifying needs, creating solutions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4634264"/>
              </p:ext>
            </p:extLst>
          </p:nvPr>
        </p:nvGraphicFramePr>
        <p:xfrm>
          <a:off x="562893" y="2932473"/>
          <a:ext cx="9623326" cy="3756196"/>
        </p:xfrm>
        <a:graphic>
          <a:graphicData uri="http://schemas.openxmlformats.org/drawingml/2006/table">
            <a:tbl>
              <a:tblPr firstRow="1" firstCol="1" bandRow="1"/>
              <a:tblGrid>
                <a:gridCol w="3118541">
                  <a:extLst>
                    <a:ext uri="{9D8B030D-6E8A-4147-A177-3AD203B41FA5}">
                      <a16:colId xmlns:a16="http://schemas.microsoft.com/office/drawing/2014/main" val="20000"/>
                    </a:ext>
                  </a:extLst>
                </a:gridCol>
                <a:gridCol w="6504785">
                  <a:extLst>
                    <a:ext uri="{9D8B030D-6E8A-4147-A177-3AD203B41FA5}">
                      <a16:colId xmlns:a16="http://schemas.microsoft.com/office/drawing/2014/main" val="20001"/>
                    </a:ext>
                  </a:extLst>
                </a:gridCol>
              </a:tblGrid>
              <a:tr h="341669">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4527">
                <a:tc>
                  <a:txBody>
                    <a:bodyPr/>
                    <a:lstStyle/>
                    <a:p>
                      <a:pPr marL="0" marR="0">
                        <a:lnSpc>
                          <a:spcPct val="115000"/>
                        </a:lnSpc>
                        <a:spcBef>
                          <a:spcPts val="0"/>
                        </a:spcBef>
                        <a:spcAft>
                          <a:spcPts val="0"/>
                        </a:spcAft>
                      </a:pPr>
                      <a:r>
                        <a:rPr lang="en-US" sz="1600" kern="1200" dirty="0">
                          <a:solidFill>
                            <a:schemeClr val="tx1"/>
                          </a:solidFill>
                          <a:effectLst/>
                          <a:latin typeface="+mn-lt"/>
                          <a:ea typeface="+mn-ea"/>
                          <a:cs typeface="+mn-cs"/>
                        </a:rPr>
                        <a:t>Enhance service to the most at risk population:</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At Risk of institutional placement</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economic need</a:t>
                      </a:r>
                    </a:p>
                    <a:p>
                      <a:pPr marL="285750" marR="0" indent="-285750">
                        <a:lnSpc>
                          <a:spcPct val="115000"/>
                        </a:lnSpc>
                        <a:spcBef>
                          <a:spcPts val="0"/>
                        </a:spcBef>
                        <a:spcAft>
                          <a:spcPts val="0"/>
                        </a:spcAft>
                        <a:buFont typeface="Arial" panose="020B0604020202020204" pitchFamily="34" charset="0"/>
                        <a:buChar char="•"/>
                      </a:pPr>
                      <a:r>
                        <a:rPr lang="en-US" sz="1600" kern="1200" dirty="0">
                          <a:solidFill>
                            <a:schemeClr val="tx1"/>
                          </a:solidFill>
                          <a:effectLst/>
                          <a:latin typeface="+mn-lt"/>
                          <a:ea typeface="+mn-ea"/>
                          <a:cs typeface="+mn-cs"/>
                        </a:rPr>
                        <a:t>Greatest social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600" b="1" u="sng" kern="1200" dirty="0">
                          <a:solidFill>
                            <a:schemeClr val="tx2"/>
                          </a:solidFill>
                          <a:effectLst/>
                          <a:latin typeface="+mn-lt"/>
                          <a:ea typeface="+mn-ea"/>
                          <a:cs typeface="+mn-cs"/>
                        </a:rPr>
                        <a:t>North Idaho: AAA 1</a:t>
                      </a:r>
                    </a:p>
                    <a:p>
                      <a:pPr marL="0" marR="0">
                        <a:lnSpc>
                          <a:spcPct val="100000"/>
                        </a:lnSpc>
                        <a:spcBef>
                          <a:spcPts val="0"/>
                        </a:spcBef>
                        <a:spcAft>
                          <a:spcPts val="0"/>
                        </a:spcAft>
                      </a:pPr>
                      <a:r>
                        <a:rPr lang="en-US" sz="1600" b="0" u="none" kern="1200" dirty="0">
                          <a:solidFill>
                            <a:schemeClr val="tx1"/>
                          </a:solidFill>
                          <a:effectLst/>
                          <a:latin typeface="+mn-lt"/>
                          <a:ea typeface="+mn-ea"/>
                          <a:cs typeface="+mn-cs"/>
                        </a:rPr>
                        <a:t>Expenditures: $25,143/61,384 population = $0.41</a:t>
                      </a:r>
                      <a:endParaRPr lang="en-US" sz="1600" b="0" u="none" kern="1200" dirty="0">
                        <a:solidFill>
                          <a:schemeClr val="bg1"/>
                        </a:solidFill>
                        <a:effectLst/>
                        <a:latin typeface="+mn-lt"/>
                        <a:ea typeface="+mn-ea"/>
                        <a:cs typeface="+mn-cs"/>
                      </a:endParaRP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Develop MOUs with law enforcement agencies, hospitals, and emergency medical responders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Work with Coeur d’Alene Tribe to develop transportation related activities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Contract with “On-Site for Seniors” to care for frail seniors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Build relations with INOVIA (former Inland NW Foundation)</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Feasibility study for Adult Day Care in Post Falls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Re-establish Adult Protective Service Stakeholder meetings in Bonner, Boundary and Benewah counties</a:t>
                      </a:r>
                    </a:p>
                    <a:p>
                      <a:pPr marL="285750" marR="0" indent="-285750" algn="l" defTabSz="914400" rtl="0" eaLnBrk="1" latinLnBrk="0" hangingPunct="1">
                        <a:lnSpc>
                          <a:spcPct val="115000"/>
                        </a:lnSpc>
                        <a:spcBef>
                          <a:spcPts val="0"/>
                        </a:spcBef>
                        <a:spcAft>
                          <a:spcPts val="0"/>
                        </a:spcAft>
                        <a:buFont typeface="Arial" panose="020B0604020202020204" pitchFamily="34" charset="0"/>
                        <a:buChar char="•"/>
                      </a:pPr>
                      <a:r>
                        <a:rPr lang="en-US" sz="1600" kern="1200" baseline="0" dirty="0">
                          <a:solidFill>
                            <a:schemeClr val="tx1"/>
                          </a:solidFill>
                          <a:effectLst/>
                          <a:latin typeface="Calibri"/>
                          <a:ea typeface="Calibri"/>
                          <a:cs typeface="Times New Roman"/>
                        </a:rPr>
                        <a:t>Extend Transitions of Care to Shoshone, Bonner, Boundary and Benewah counties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07517687"/>
              </p:ext>
            </p:extLst>
          </p:nvPr>
        </p:nvGraphicFramePr>
        <p:xfrm>
          <a:off x="1708354" y="1480874"/>
          <a:ext cx="6668729" cy="1382651"/>
        </p:xfrm>
        <a:graphic>
          <a:graphicData uri="http://schemas.openxmlformats.org/drawingml/2006/table">
            <a:tbl>
              <a:tblPr firstRow="1" firstCol="1" bandRow="1"/>
              <a:tblGrid>
                <a:gridCol w="6668729">
                  <a:extLst>
                    <a:ext uri="{9D8B030D-6E8A-4147-A177-3AD203B41FA5}">
                      <a16:colId xmlns:a16="http://schemas.microsoft.com/office/drawing/2014/main" val="20000"/>
                    </a:ext>
                  </a:extLst>
                </a:gridCol>
              </a:tblGrid>
              <a:tr h="239838">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85725">
                <a:tc>
                  <a:txBody>
                    <a:bodyPr/>
                    <a:lstStyle/>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AAA must first spend administration funds </a:t>
                      </a:r>
                    </a:p>
                    <a:p>
                      <a:pPr marL="285750" marR="0" indent="-2857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800" dirty="0">
                          <a:effectLst/>
                          <a:latin typeface="+mn-lt"/>
                          <a:ea typeface="Calibri"/>
                          <a:cs typeface="Times New Roman"/>
                        </a:rPr>
                        <a:t>Additional 2% of total budget is allowed to plan and develop service enhancement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15388999-42A6-4B66-B96F-C37068F07525}"/>
              </a:ext>
            </a:extLst>
          </p:cNvPr>
          <p:cNvSpPr/>
          <p:nvPr/>
        </p:nvSpPr>
        <p:spPr>
          <a:xfrm>
            <a:off x="8829368" y="1374322"/>
            <a:ext cx="3125367" cy="141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Expenditures: $98,164 </a:t>
            </a:r>
          </a:p>
          <a:p>
            <a:pPr marL="285750" indent="-285750">
              <a:buFont typeface="Arial" panose="020B0604020202020204" pitchFamily="34" charset="0"/>
              <a:buChar char="•"/>
            </a:pPr>
            <a:r>
              <a:rPr lang="en-US" dirty="0"/>
              <a:t>Senior Population: 354,386</a:t>
            </a:r>
          </a:p>
          <a:p>
            <a:pPr marL="285750" indent="-285750">
              <a:buFont typeface="Arial" panose="020B0604020202020204" pitchFamily="34" charset="0"/>
              <a:buChar char="•"/>
            </a:pPr>
            <a:r>
              <a:rPr lang="en-US" dirty="0"/>
              <a:t>Average planning cost: $0.28</a:t>
            </a:r>
          </a:p>
        </p:txBody>
      </p:sp>
      <p:grpSp>
        <p:nvGrpSpPr>
          <p:cNvPr id="9" name="Group 8">
            <a:extLst>
              <a:ext uri="{FF2B5EF4-FFF2-40B4-BE49-F238E27FC236}">
                <a16:creationId xmlns:a16="http://schemas.microsoft.com/office/drawing/2014/main" id="{D028816C-BA79-4832-94F5-19BFC152F6E0}"/>
              </a:ext>
            </a:extLst>
          </p:cNvPr>
          <p:cNvGrpSpPr/>
          <p:nvPr/>
        </p:nvGrpSpPr>
        <p:grpSpPr>
          <a:xfrm>
            <a:off x="292927" y="1621450"/>
            <a:ext cx="1133342" cy="1107584"/>
            <a:chOff x="759853" y="3387841"/>
            <a:chExt cx="1133341" cy="1107584"/>
          </a:xfrm>
        </p:grpSpPr>
        <p:sp>
          <p:nvSpPr>
            <p:cNvPr id="10" name="Oval 9">
              <a:extLst>
                <a:ext uri="{FF2B5EF4-FFF2-40B4-BE49-F238E27FC236}">
                  <a16:creationId xmlns:a16="http://schemas.microsoft.com/office/drawing/2014/main" id="{21C7070C-FFCC-49B5-ACF8-F063A9DD44C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D6BCFC24-017D-4526-945B-0398313679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4FE4A442-7272-4F1F-B04A-F0361C80D48B}"/>
              </a:ext>
            </a:extLst>
          </p:cNvPr>
          <p:cNvSpPr txBox="1">
            <a:spLocks/>
          </p:cNvSpPr>
          <p:nvPr/>
        </p:nvSpPr>
        <p:spPr>
          <a:xfrm>
            <a:off x="6745407" y="356920"/>
            <a:ext cx="5156552" cy="420422"/>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t>Helping Seniors Stay Informed</a:t>
            </a:r>
            <a:endParaRPr lang="en-US" sz="3600" dirty="0"/>
          </a:p>
        </p:txBody>
      </p:sp>
      <p:sp>
        <p:nvSpPr>
          <p:cNvPr id="13" name="Rectangle 12">
            <a:extLst>
              <a:ext uri="{FF2B5EF4-FFF2-40B4-BE49-F238E27FC236}">
                <a16:creationId xmlns:a16="http://schemas.microsoft.com/office/drawing/2014/main" id="{66283A01-A63B-4859-8E3D-C6C3DC634D21}"/>
              </a:ext>
            </a:extLst>
          </p:cNvPr>
          <p:cNvSpPr/>
          <p:nvPr/>
        </p:nvSpPr>
        <p:spPr>
          <a:xfrm>
            <a:off x="1728018" y="150217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BAB03EFC-C600-4AFA-9130-73073BC0C231}"/>
              </a:ext>
            </a:extLst>
          </p:cNvPr>
          <p:cNvSpPr/>
          <p:nvPr/>
        </p:nvSpPr>
        <p:spPr>
          <a:xfrm>
            <a:off x="597790" y="29586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5AA580CE-4876-4E0D-AE90-E6FF380091C3}"/>
              </a:ext>
            </a:extLst>
          </p:cNvPr>
          <p:cNvSpPr/>
          <p:nvPr/>
        </p:nvSpPr>
        <p:spPr>
          <a:xfrm>
            <a:off x="3726972" y="296390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pic>
        <p:nvPicPr>
          <p:cNvPr id="7" name="Picture 6">
            <a:extLst>
              <a:ext uri="{FF2B5EF4-FFF2-40B4-BE49-F238E27FC236}">
                <a16:creationId xmlns:a16="http://schemas.microsoft.com/office/drawing/2014/main" id="{650DF965-6491-467E-883C-9E4348B27C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260874" y="3758260"/>
            <a:ext cx="1641085" cy="1641085"/>
          </a:xfrm>
          <a:prstGeom prst="rect">
            <a:avLst/>
          </a:prstGeom>
        </p:spPr>
      </p:pic>
      <p:sp>
        <p:nvSpPr>
          <p:cNvPr id="20" name="Rectangle 19">
            <a:extLst>
              <a:ext uri="{FF2B5EF4-FFF2-40B4-BE49-F238E27FC236}">
                <a16:creationId xmlns:a16="http://schemas.microsoft.com/office/drawing/2014/main" id="{06B69206-2774-4780-9B59-DABE6A87D907}"/>
              </a:ext>
            </a:extLst>
          </p:cNvPr>
          <p:cNvSpPr/>
          <p:nvPr/>
        </p:nvSpPr>
        <p:spPr>
          <a:xfrm>
            <a:off x="9046267" y="965597"/>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6" name="Rectangle 15">
            <a:extLst>
              <a:ext uri="{FF2B5EF4-FFF2-40B4-BE49-F238E27FC236}">
                <a16:creationId xmlns:a16="http://schemas.microsoft.com/office/drawing/2014/main" id="{82B407C3-E767-43C9-A57D-C024E0C731F6}"/>
              </a:ext>
            </a:extLst>
          </p:cNvPr>
          <p:cNvSpPr/>
          <p:nvPr/>
        </p:nvSpPr>
        <p:spPr>
          <a:xfrm>
            <a:off x="9075995" y="995909"/>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1" name="Rectangle 20">
            <a:extLst>
              <a:ext uri="{FF2B5EF4-FFF2-40B4-BE49-F238E27FC236}">
                <a16:creationId xmlns:a16="http://schemas.microsoft.com/office/drawing/2014/main" id="{E58BCE31-99A7-46BE-85EE-FE494E45459F}"/>
              </a:ext>
            </a:extLst>
          </p:cNvPr>
          <p:cNvSpPr/>
          <p:nvPr/>
        </p:nvSpPr>
        <p:spPr>
          <a:xfrm>
            <a:off x="580061" y="5744283"/>
            <a:ext cx="3038209" cy="894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t>      Contact: North Idaho Area Agency on Aging: </a:t>
            </a:r>
          </a:p>
          <a:p>
            <a:r>
              <a:rPr lang="en-US" sz="1600" dirty="0"/>
              <a:t>1-800-786-5536</a:t>
            </a:r>
          </a:p>
        </p:txBody>
      </p:sp>
      <p:sp>
        <p:nvSpPr>
          <p:cNvPr id="22" name="Rectangle 21">
            <a:extLst>
              <a:ext uri="{FF2B5EF4-FFF2-40B4-BE49-F238E27FC236}">
                <a16:creationId xmlns:a16="http://schemas.microsoft.com/office/drawing/2014/main" id="{2C55D389-556C-485F-A81B-7BBA67580BCC}"/>
              </a:ext>
            </a:extLst>
          </p:cNvPr>
          <p:cNvSpPr/>
          <p:nvPr/>
        </p:nvSpPr>
        <p:spPr>
          <a:xfrm>
            <a:off x="597790" y="57605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2515332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bittner\AppData\Local\Microsoft\Windows\Temporary Internet Files\Content.IE5\M4PDR282\progetto-legalità[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087" y="274638"/>
            <a:ext cx="1898851" cy="1706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5974" y="274638"/>
            <a:ext cx="9974826" cy="1325562"/>
          </a:xfrm>
        </p:spPr>
        <p:txBody>
          <a:bodyPr>
            <a:normAutofit/>
          </a:bodyPr>
          <a:lstStyle/>
          <a:p>
            <a:r>
              <a:rPr lang="en-US" dirty="0"/>
              <a:t>Elder Rights/Legal Assistance Developer </a:t>
            </a:r>
            <a:r>
              <a:rPr lang="en-US" sz="3200" dirty="0"/>
              <a:t>Improving access and service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623855"/>
              </p:ext>
            </p:extLst>
          </p:nvPr>
        </p:nvGraphicFramePr>
        <p:xfrm>
          <a:off x="310615" y="3212993"/>
          <a:ext cx="8449927" cy="3459113"/>
        </p:xfrm>
        <a:graphic>
          <a:graphicData uri="http://schemas.openxmlformats.org/drawingml/2006/table">
            <a:tbl>
              <a:tblPr firstRow="1" firstCol="1" bandRow="1"/>
              <a:tblGrid>
                <a:gridCol w="2361744">
                  <a:extLst>
                    <a:ext uri="{9D8B030D-6E8A-4147-A177-3AD203B41FA5}">
                      <a16:colId xmlns:a16="http://schemas.microsoft.com/office/drawing/2014/main" val="20000"/>
                    </a:ext>
                  </a:extLst>
                </a:gridCol>
                <a:gridCol w="6088183">
                  <a:extLst>
                    <a:ext uri="{9D8B030D-6E8A-4147-A177-3AD203B41FA5}">
                      <a16:colId xmlns:a16="http://schemas.microsoft.com/office/drawing/2014/main" val="20001"/>
                    </a:ext>
                  </a:extLst>
                </a:gridCol>
              </a:tblGrid>
              <a:tr h="322975">
                <a:tc>
                  <a:txBody>
                    <a:bodyPr/>
                    <a:lstStyle/>
                    <a:p>
                      <a:pPr marL="0" marR="0" algn="ctr">
                        <a:lnSpc>
                          <a:spcPct val="115000"/>
                        </a:lnSpc>
                        <a:spcBef>
                          <a:spcPts val="0"/>
                        </a:spcBef>
                        <a:spcAft>
                          <a:spcPts val="0"/>
                        </a:spcAft>
                      </a:pPr>
                      <a:r>
                        <a:rPr lang="en-US" sz="1800" b="1" u="sng" dirty="0">
                          <a:effectLst/>
                          <a:latin typeface="+mn-lt"/>
                          <a:ea typeface="Calibri"/>
                          <a:cs typeface="Times New Roman"/>
                        </a:rPr>
                        <a:t>   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Delivery-Idaho Commission on Aging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63027">
                <a:tc>
                  <a:txBody>
                    <a:bodyPr/>
                    <a:lstStyle/>
                    <a:p>
                      <a:pPr marL="0" marR="0">
                        <a:lnSpc>
                          <a:spcPct val="115000"/>
                        </a:lnSpc>
                        <a:spcBef>
                          <a:spcPts val="0"/>
                        </a:spcBef>
                        <a:spcAft>
                          <a:spcPts val="0"/>
                        </a:spcAft>
                      </a:pPr>
                      <a:r>
                        <a:rPr lang="en-US" sz="1600" dirty="0">
                          <a:effectLst/>
                          <a:latin typeface="Calibri"/>
                          <a:ea typeface="Calibri"/>
                          <a:cs typeface="Times New Roman"/>
                        </a:rPr>
                        <a:t>To develop and implement improvements to legal service delivery for seniors in Idaho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b="0" u="none" kern="1200" dirty="0">
                          <a:solidFill>
                            <a:schemeClr val="tx1"/>
                          </a:solidFill>
                          <a:effectLst/>
                          <a:latin typeface="+mn-lt"/>
                          <a:ea typeface="+mn-ea"/>
                          <a:cs typeface="+mn-cs"/>
                        </a:rPr>
                        <a:t>Expenditures: $21,590</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Completed initial environmental scan</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Utilized federal and state stakeholder group</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Standardized data collection process</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Identified new service delivery model</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Entered into an agreement with state Idaho Legal Aid office</a:t>
                      </a:r>
                    </a:p>
                    <a:p>
                      <a:pPr marL="285750" marR="0" lvl="0" indent="-285750" algn="l" defTabSz="914400" rtl="0" eaLnBrk="1" fontAlgn="auto" latinLnBrk="0" hangingPunct="1">
                        <a:lnSpc>
                          <a:spcPct val="115000"/>
                        </a:lnSpc>
                        <a:spcBef>
                          <a:spcPts val="0"/>
                        </a:spcBef>
                        <a:spcAft>
                          <a:spcPts val="0"/>
                        </a:spcAft>
                        <a:buClrTx/>
                        <a:buSzTx/>
                        <a:buFontTx/>
                        <a:buChar char="-"/>
                        <a:tabLst/>
                        <a:defRPr/>
                      </a:pPr>
                      <a:r>
                        <a:rPr lang="en-US" sz="1800" b="0" u="none" kern="1200" dirty="0">
                          <a:solidFill>
                            <a:schemeClr val="tx1"/>
                          </a:solidFill>
                          <a:effectLst/>
                          <a:latin typeface="+mn-lt"/>
                          <a:ea typeface="+mn-ea"/>
                          <a:cs typeface="+mn-cs"/>
                        </a:rPr>
                        <a:t>Collaborated on successful Legal Assistance grant</a:t>
                      </a: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lvl="0" indent="0" algn="ctr" defTabSz="914400" rtl="0" eaLnBrk="1" fontAlgn="auto" latinLnBrk="0" hangingPunct="1">
                        <a:lnSpc>
                          <a:spcPct val="115000"/>
                        </a:lnSpc>
                        <a:spcBef>
                          <a:spcPts val="0"/>
                        </a:spcBef>
                        <a:spcAft>
                          <a:spcPts val="0"/>
                        </a:spcAft>
                        <a:buClrTx/>
                        <a:buSzTx/>
                        <a:buFontTx/>
                        <a:buNone/>
                        <a:tabLst/>
                        <a:defRPr/>
                      </a:pPr>
                      <a:endParaRPr lang="en-US" sz="1800" b="1" u="sng" kern="1200" dirty="0">
                        <a:solidFill>
                          <a:schemeClr val="tx1"/>
                        </a:solidFill>
                        <a:effectLst/>
                        <a:latin typeface="+mn-lt"/>
                        <a:ea typeface="+mn-ea"/>
                        <a:cs typeface="+mn-cs"/>
                      </a:endParaRPr>
                    </a:p>
                    <a:p>
                      <a:pPr marL="0" marR="0">
                        <a:lnSpc>
                          <a:spcPct val="115000"/>
                        </a:lnSpc>
                        <a:spcBef>
                          <a:spcPts val="0"/>
                        </a:spcBef>
                        <a:spcAft>
                          <a:spcPts val="0"/>
                        </a:spcAft>
                      </a:pP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3708680"/>
              </p:ext>
            </p:extLst>
          </p:nvPr>
        </p:nvGraphicFramePr>
        <p:xfrm>
          <a:off x="1585552" y="1970325"/>
          <a:ext cx="4800600" cy="989365"/>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273717">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2439">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dirty="0"/>
                        <a:t>Statewide Plan Compliance </a:t>
                      </a:r>
                    </a:p>
                    <a:p>
                      <a:pPr marL="0" marR="0" algn="ctr">
                        <a:lnSpc>
                          <a:spcPct val="115000"/>
                        </a:lnSpc>
                        <a:spcBef>
                          <a:spcPts val="0"/>
                        </a:spcBef>
                        <a:spcAft>
                          <a:spcPts val="0"/>
                        </a:spcAft>
                      </a:pPr>
                      <a:r>
                        <a:rPr lang="en-US" sz="18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D6095EF1-DD76-4753-8087-EE60F838A0EA}"/>
              </a:ext>
            </a:extLst>
          </p:cNvPr>
          <p:cNvSpPr/>
          <p:nvPr/>
        </p:nvSpPr>
        <p:spPr>
          <a:xfrm>
            <a:off x="8925296" y="2580247"/>
            <a:ext cx="3080545" cy="3132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Access to Legal Assistance</a:t>
            </a:r>
          </a:p>
          <a:p>
            <a:pPr marL="285750" indent="-285750">
              <a:buFontTx/>
              <a:buChar char="-"/>
            </a:pPr>
            <a:r>
              <a:rPr lang="en-US" dirty="0">
                <a:solidFill>
                  <a:schemeClr val="tx1"/>
                </a:solidFill>
              </a:rPr>
              <a:t>Six Area Agencies on Aging</a:t>
            </a:r>
          </a:p>
          <a:p>
            <a:pPr marL="285750" indent="-285750">
              <a:buFontTx/>
              <a:buChar char="-"/>
            </a:pPr>
            <a:r>
              <a:rPr lang="en-US" dirty="0">
                <a:solidFill>
                  <a:schemeClr val="tx1"/>
                </a:solidFill>
              </a:rPr>
              <a:t>Six Idaho Legal Aid Local Officers and one main office</a:t>
            </a:r>
          </a:p>
          <a:p>
            <a:r>
              <a:rPr lang="en-US" dirty="0">
                <a:solidFill>
                  <a:schemeClr val="bg1"/>
                </a:solidFill>
              </a:rPr>
              <a:t>Total Cases: 872</a:t>
            </a:r>
          </a:p>
          <a:p>
            <a:r>
              <a:rPr lang="en-US" dirty="0">
                <a:solidFill>
                  <a:schemeClr val="tx1"/>
                </a:solidFill>
              </a:rPr>
              <a:t>Top Four Areas:</a:t>
            </a:r>
          </a:p>
          <a:p>
            <a:pPr marL="285750" indent="-285750">
              <a:buFontTx/>
              <a:buChar char="-"/>
            </a:pPr>
            <a:r>
              <a:rPr lang="en-US" dirty="0">
                <a:solidFill>
                  <a:schemeClr val="tx1"/>
                </a:solidFill>
              </a:rPr>
              <a:t>Health Care:          285 cases</a:t>
            </a:r>
          </a:p>
          <a:p>
            <a:pPr marL="285750" indent="-285750">
              <a:buFontTx/>
              <a:buChar char="-"/>
            </a:pPr>
            <a:r>
              <a:rPr lang="en-US" dirty="0">
                <a:solidFill>
                  <a:schemeClr val="tx1"/>
                </a:solidFill>
              </a:rPr>
              <a:t>Income:                 191 cases</a:t>
            </a:r>
          </a:p>
          <a:p>
            <a:pPr marL="285750" indent="-285750">
              <a:buFontTx/>
              <a:buChar char="-"/>
            </a:pPr>
            <a:r>
              <a:rPr lang="en-US" dirty="0">
                <a:solidFill>
                  <a:schemeClr val="tx1"/>
                </a:solidFill>
              </a:rPr>
              <a:t>Long-term Care:   189 cases</a:t>
            </a:r>
          </a:p>
          <a:p>
            <a:pPr marL="285750" indent="-285750">
              <a:buFontTx/>
              <a:buChar char="-"/>
            </a:pPr>
            <a:r>
              <a:rPr lang="en-US" dirty="0">
                <a:solidFill>
                  <a:schemeClr val="tx1"/>
                </a:solidFill>
              </a:rPr>
              <a:t>Housing:                157 cases</a:t>
            </a:r>
          </a:p>
        </p:txBody>
      </p:sp>
      <p:sp>
        <p:nvSpPr>
          <p:cNvPr id="14" name="Title 1">
            <a:extLst>
              <a:ext uri="{FF2B5EF4-FFF2-40B4-BE49-F238E27FC236}">
                <a16:creationId xmlns:a16="http://schemas.microsoft.com/office/drawing/2014/main" id="{7A11E3A8-0A6B-4915-B16C-E4663D10BEF2}"/>
              </a:ext>
            </a:extLst>
          </p:cNvPr>
          <p:cNvSpPr txBox="1">
            <a:spLocks/>
          </p:cNvSpPr>
          <p:nvPr/>
        </p:nvSpPr>
        <p:spPr>
          <a:xfrm>
            <a:off x="6706499" y="1334405"/>
            <a:ext cx="2053268" cy="1407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solidFill>
                  <a:schemeClr val="accent5">
                    <a:lumMod val="40000"/>
                    <a:lumOff val="60000"/>
                  </a:schemeClr>
                </a:solidFill>
              </a:rPr>
              <a:t>Helping Seniors </a:t>
            </a:r>
          </a:p>
          <a:p>
            <a:pPr algn="ctr"/>
            <a:r>
              <a:rPr lang="en-US" sz="3200" dirty="0">
                <a:solidFill>
                  <a:schemeClr val="accent5">
                    <a:lumMod val="40000"/>
                    <a:lumOff val="60000"/>
                  </a:schemeClr>
                </a:solidFill>
              </a:rPr>
              <a:t>Stay Safe</a:t>
            </a:r>
          </a:p>
        </p:txBody>
      </p:sp>
      <p:sp>
        <p:nvSpPr>
          <p:cNvPr id="11" name="Rectangle 10">
            <a:extLst>
              <a:ext uri="{FF2B5EF4-FFF2-40B4-BE49-F238E27FC236}">
                <a16:creationId xmlns:a16="http://schemas.microsoft.com/office/drawing/2014/main" id="{B46358EB-D9BD-49A2-A064-10C52313A75E}"/>
              </a:ext>
            </a:extLst>
          </p:cNvPr>
          <p:cNvSpPr/>
          <p:nvPr/>
        </p:nvSpPr>
        <p:spPr>
          <a:xfrm>
            <a:off x="1605216" y="198368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2" name="Rectangle 11">
            <a:extLst>
              <a:ext uri="{FF2B5EF4-FFF2-40B4-BE49-F238E27FC236}">
                <a16:creationId xmlns:a16="http://schemas.microsoft.com/office/drawing/2014/main" id="{7FB87662-EE7C-4573-8EC6-AFBE8B0426D7}"/>
              </a:ext>
            </a:extLst>
          </p:cNvPr>
          <p:cNvSpPr/>
          <p:nvPr/>
        </p:nvSpPr>
        <p:spPr>
          <a:xfrm>
            <a:off x="330871"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D5925821-06AA-470C-926F-3042865BEB15}"/>
              </a:ext>
            </a:extLst>
          </p:cNvPr>
          <p:cNvSpPr/>
          <p:nvPr/>
        </p:nvSpPr>
        <p:spPr>
          <a:xfrm>
            <a:off x="2692183" y="322367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grpSp>
        <p:nvGrpSpPr>
          <p:cNvPr id="18" name="Group 17">
            <a:extLst>
              <a:ext uri="{FF2B5EF4-FFF2-40B4-BE49-F238E27FC236}">
                <a16:creationId xmlns:a16="http://schemas.microsoft.com/office/drawing/2014/main" id="{18E49B47-0FE4-4C6C-B208-EEABDCF1DFD1}"/>
              </a:ext>
            </a:extLst>
          </p:cNvPr>
          <p:cNvGrpSpPr/>
          <p:nvPr/>
        </p:nvGrpSpPr>
        <p:grpSpPr>
          <a:xfrm>
            <a:off x="235974" y="1828896"/>
            <a:ext cx="1133342" cy="1107584"/>
            <a:chOff x="759853" y="3387841"/>
            <a:chExt cx="1133341" cy="1107584"/>
          </a:xfrm>
        </p:grpSpPr>
        <p:sp>
          <p:nvSpPr>
            <p:cNvPr id="19" name="Oval 18">
              <a:extLst>
                <a:ext uri="{FF2B5EF4-FFF2-40B4-BE49-F238E27FC236}">
                  <a16:creationId xmlns:a16="http://schemas.microsoft.com/office/drawing/2014/main" id="{6C1DADE1-BE30-47F3-B444-740E2E8AB14E}"/>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17C827E5-9D1D-415C-8530-E335B009E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21" name="Rectangle 20">
            <a:extLst>
              <a:ext uri="{FF2B5EF4-FFF2-40B4-BE49-F238E27FC236}">
                <a16:creationId xmlns:a16="http://schemas.microsoft.com/office/drawing/2014/main" id="{32BB51CA-6F39-4D16-B594-E706A8C135EB}"/>
              </a:ext>
            </a:extLst>
          </p:cNvPr>
          <p:cNvSpPr/>
          <p:nvPr/>
        </p:nvSpPr>
        <p:spPr>
          <a:xfrm>
            <a:off x="356089" y="5921127"/>
            <a:ext cx="6350410" cy="6977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Idaho Legal Aid: </a:t>
            </a:r>
            <a:r>
              <a:rPr lang="en-US" dirty="0">
                <a:hlinkClick r:id="rId6"/>
              </a:rPr>
              <a:t>Rachelpiscette@idaholegalaid.org</a:t>
            </a:r>
            <a:r>
              <a:rPr lang="en-US" dirty="0"/>
              <a:t> </a:t>
            </a:r>
          </a:p>
          <a:p>
            <a:r>
              <a:rPr lang="en-US" dirty="0"/>
              <a:t>State oversight: </a:t>
            </a:r>
            <a:r>
              <a:rPr lang="en-US" dirty="0">
                <a:hlinkClick r:id="rId7"/>
              </a:rPr>
              <a:t>Deedra.hunt@aging.Idaho.gov</a:t>
            </a:r>
            <a:r>
              <a:rPr lang="en-US" dirty="0"/>
              <a:t> </a:t>
            </a:r>
          </a:p>
        </p:txBody>
      </p:sp>
      <p:sp>
        <p:nvSpPr>
          <p:cNvPr id="17" name="Rectangle 16">
            <a:extLst>
              <a:ext uri="{FF2B5EF4-FFF2-40B4-BE49-F238E27FC236}">
                <a16:creationId xmlns:a16="http://schemas.microsoft.com/office/drawing/2014/main" id="{5A80BDC6-4C57-41A2-9291-6EEFDCCEFBFB}"/>
              </a:ext>
            </a:extLst>
          </p:cNvPr>
          <p:cNvSpPr/>
          <p:nvPr/>
        </p:nvSpPr>
        <p:spPr>
          <a:xfrm>
            <a:off x="371133" y="5947835"/>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
        <p:nvSpPr>
          <p:cNvPr id="22" name="Rectangle 21">
            <a:extLst>
              <a:ext uri="{FF2B5EF4-FFF2-40B4-BE49-F238E27FC236}">
                <a16:creationId xmlns:a16="http://schemas.microsoft.com/office/drawing/2014/main" id="{A821BBAC-1AC9-4C21-A6B5-2A33D3961E6D}"/>
              </a:ext>
            </a:extLst>
          </p:cNvPr>
          <p:cNvSpPr/>
          <p:nvPr/>
        </p:nvSpPr>
        <p:spPr>
          <a:xfrm>
            <a:off x="9168659" y="2199246"/>
            <a:ext cx="2691568"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23" name="Rectangle 22">
            <a:extLst>
              <a:ext uri="{FF2B5EF4-FFF2-40B4-BE49-F238E27FC236}">
                <a16:creationId xmlns:a16="http://schemas.microsoft.com/office/drawing/2014/main" id="{B8EDE9C2-6934-457D-BCE6-A34F313CFBBA}"/>
              </a:ext>
            </a:extLst>
          </p:cNvPr>
          <p:cNvSpPr/>
          <p:nvPr/>
        </p:nvSpPr>
        <p:spPr>
          <a:xfrm>
            <a:off x="9207987" y="2239282"/>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Tree>
    <p:extLst>
      <p:ext uri="{BB962C8B-B14F-4D97-AF65-F5344CB8AC3E}">
        <p14:creationId xmlns:p14="http://schemas.microsoft.com/office/powerpoint/2010/main" val="103767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bittner\AppData\Local\Microsoft\Windows\Temporary Internet Files\Content.IE5\G20YC0K5\public-corrup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973" y="465616"/>
            <a:ext cx="2635458" cy="16206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5928" y="184204"/>
            <a:ext cx="6019800" cy="1325562"/>
          </a:xfrm>
        </p:spPr>
        <p:txBody>
          <a:bodyPr>
            <a:normAutofit/>
          </a:bodyPr>
          <a:lstStyle/>
          <a:p>
            <a:r>
              <a:rPr lang="en-US" b="1" dirty="0"/>
              <a:t>Senior Medicare Patrol</a:t>
            </a:r>
            <a:br>
              <a:rPr lang="en-US" b="1" dirty="0"/>
            </a:br>
            <a:r>
              <a:rPr lang="en-US" sz="3200" b="1" dirty="0"/>
              <a:t>Protect yourself from Fraud</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0457242"/>
              </p:ext>
            </p:extLst>
          </p:nvPr>
        </p:nvGraphicFramePr>
        <p:xfrm>
          <a:off x="546685" y="2693404"/>
          <a:ext cx="7909057" cy="2783778"/>
        </p:xfrm>
        <a:graphic>
          <a:graphicData uri="http://schemas.openxmlformats.org/drawingml/2006/table">
            <a:tbl>
              <a:tblPr firstRow="1" firstCol="1" bandRow="1"/>
              <a:tblGrid>
                <a:gridCol w="4251457">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9868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Description</a:t>
                      </a:r>
                      <a:endParaRPr lang="en-US" sz="18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a:t>
                      </a:r>
                      <a:r>
                        <a:rPr lang="en-US" sz="1800" b="1" u="sng" baseline="0" dirty="0">
                          <a:effectLst/>
                          <a:latin typeface="+mn-lt"/>
                          <a:ea typeface="Calibri"/>
                          <a:cs typeface="Times New Roman"/>
                        </a:rPr>
                        <a:t> Delivery</a:t>
                      </a:r>
                      <a:endParaRPr lang="en-US" sz="1800" b="1" u="sng"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5092">
                <a:tc>
                  <a:txBody>
                    <a:bodyPr/>
                    <a:lstStyle/>
                    <a:p>
                      <a:r>
                        <a:rPr lang="en-US" sz="1800" kern="1200" dirty="0">
                          <a:solidFill>
                            <a:schemeClr val="tx1"/>
                          </a:solidFill>
                          <a:effectLst/>
                          <a:latin typeface="+mn-lt"/>
                          <a:ea typeface="+mn-ea"/>
                          <a:cs typeface="+mn-cs"/>
                        </a:rPr>
                        <a:t>Education for Medicare and Medicaid beneficiaries to detect, report, and prevent health care fraud. </a:t>
                      </a:r>
                    </a:p>
                    <a:p>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Trained SMP staff and volunteers to conduct group education sessions, provide one-to-one counseling with Medicare beneficiaries, and hold regional Scam Jams.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kern="1200" dirty="0">
                          <a:solidFill>
                            <a:schemeClr val="tx1"/>
                          </a:solidFill>
                          <a:effectLst/>
                          <a:latin typeface="+mn-lt"/>
                          <a:ea typeface="+mn-ea"/>
                          <a:cs typeface="+mn-cs"/>
                        </a:rPr>
                        <a:t>Additional Contract with </a:t>
                      </a:r>
                      <a:r>
                        <a:rPr lang="en-US" sz="1800" b="1" u="sng" kern="1200" dirty="0">
                          <a:solidFill>
                            <a:schemeClr val="tx2"/>
                          </a:solidFill>
                          <a:effectLst/>
                          <a:latin typeface="+mn-lt"/>
                          <a:ea typeface="+mn-ea"/>
                          <a:cs typeface="+mn-cs"/>
                        </a:rPr>
                        <a:t>North Idaho: AAA 1</a:t>
                      </a:r>
                    </a:p>
                    <a:p>
                      <a:pPr marL="285750" indent="-285750">
                        <a:buFontTx/>
                        <a:buChar char="-"/>
                      </a:pPr>
                      <a:r>
                        <a:rPr lang="en-US" dirty="0"/>
                        <a:t>Expenditures: $19,835</a:t>
                      </a:r>
                    </a:p>
                    <a:p>
                      <a:pPr marL="285750" indent="-285750">
                        <a:buFontTx/>
                        <a:buChar char="-"/>
                      </a:pPr>
                      <a:r>
                        <a:rPr lang="en-US" dirty="0"/>
                        <a:t>Volunteers Recruited: 3</a:t>
                      </a:r>
                    </a:p>
                    <a:p>
                      <a:pPr marL="285750" indent="-285750">
                        <a:buFontTx/>
                        <a:buChar char="-"/>
                      </a:pPr>
                      <a:r>
                        <a:rPr lang="en-US" dirty="0"/>
                        <a:t>Group Presentations: 20</a:t>
                      </a:r>
                    </a:p>
                    <a:p>
                      <a:pPr marL="285750" indent="-285750">
                        <a:buFontTx/>
                        <a:buChar char="-"/>
                      </a:pPr>
                      <a:r>
                        <a:rPr lang="en-US" dirty="0"/>
                        <a:t>Community Events: 48</a:t>
                      </a:r>
                    </a:p>
                    <a:p>
                      <a:pPr marL="285750" indent="-285750">
                        <a:buFontTx/>
                        <a:buChar char="-"/>
                      </a:pPr>
                      <a:r>
                        <a:rPr lang="en-US" dirty="0"/>
                        <a:t>One-to-one Counseling: 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517563"/>
              </p:ext>
            </p:extLst>
          </p:nvPr>
        </p:nvGraphicFramePr>
        <p:xfrm>
          <a:off x="546686" y="1709134"/>
          <a:ext cx="4800600" cy="941428"/>
        </p:xfrm>
        <a:graphic>
          <a:graphicData uri="http://schemas.openxmlformats.org/drawingml/2006/table">
            <a:tbl>
              <a:tblPr firstRow="1" firstCol="1" bandRow="1"/>
              <a:tblGrid>
                <a:gridCol w="4800600">
                  <a:extLst>
                    <a:ext uri="{9D8B030D-6E8A-4147-A177-3AD203B41FA5}">
                      <a16:colId xmlns:a16="http://schemas.microsoft.com/office/drawing/2014/main" val="20000"/>
                    </a:ext>
                  </a:extLst>
                </a:gridCol>
              </a:tblGrid>
              <a:tr h="404801">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Target Population</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6627">
                <a:tc>
                  <a:txBody>
                    <a:bodyPr/>
                    <a:lstStyle/>
                    <a:p>
                      <a:pPr marL="0" marR="0" algn="ctr">
                        <a:lnSpc>
                          <a:spcPct val="115000"/>
                        </a:lnSpc>
                        <a:spcBef>
                          <a:spcPts val="0"/>
                        </a:spcBef>
                        <a:spcAft>
                          <a:spcPts val="0"/>
                        </a:spcAft>
                      </a:pPr>
                      <a:r>
                        <a:rPr lang="en-US" sz="1800" dirty="0">
                          <a:effectLst/>
                          <a:latin typeface="Calibri"/>
                          <a:ea typeface="Calibri"/>
                          <a:cs typeface="Times New Roman"/>
                        </a:rPr>
                        <a:t> Medicare beneficiaries</a:t>
                      </a:r>
                      <a:r>
                        <a:rPr lang="en-US" sz="1800" baseline="0" dirty="0">
                          <a:effectLst/>
                          <a:latin typeface="Calibri"/>
                          <a:ea typeface="Calibri"/>
                          <a:cs typeface="Times New Roman"/>
                        </a:rPr>
                        <a:t> and their caregivers </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80FF88C2-0246-457D-95A0-13D5E6090E5B}"/>
              </a:ext>
            </a:extLst>
          </p:cNvPr>
          <p:cNvSpPr/>
          <p:nvPr/>
        </p:nvSpPr>
        <p:spPr>
          <a:xfrm>
            <a:off x="8680242" y="3053047"/>
            <a:ext cx="3323255" cy="1430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dirty="0"/>
              <a:t>Expenditures: $159,499</a:t>
            </a:r>
          </a:p>
          <a:p>
            <a:pPr marL="285750" indent="-285750">
              <a:buFontTx/>
              <a:buChar char="-"/>
            </a:pPr>
            <a:r>
              <a:rPr lang="en-US" dirty="0"/>
              <a:t>Volunteers Recruited: 13</a:t>
            </a:r>
          </a:p>
          <a:p>
            <a:pPr marL="285750" indent="-285750">
              <a:buFontTx/>
              <a:buChar char="-"/>
            </a:pPr>
            <a:r>
              <a:rPr lang="en-US" dirty="0"/>
              <a:t>Group Presentations: 242</a:t>
            </a:r>
          </a:p>
          <a:p>
            <a:pPr marL="285750" indent="-285750">
              <a:buFontTx/>
              <a:buChar char="-"/>
            </a:pPr>
            <a:r>
              <a:rPr lang="en-US" dirty="0"/>
              <a:t>Community Events: 425 </a:t>
            </a:r>
          </a:p>
          <a:p>
            <a:pPr marL="285750" indent="-285750">
              <a:buFontTx/>
              <a:buChar char="-"/>
            </a:pPr>
            <a:r>
              <a:rPr lang="en-US" dirty="0"/>
              <a:t>One-to-one Counseling: 1,083</a:t>
            </a:r>
          </a:p>
        </p:txBody>
      </p:sp>
      <p:grpSp>
        <p:nvGrpSpPr>
          <p:cNvPr id="9" name="Group 8">
            <a:extLst>
              <a:ext uri="{FF2B5EF4-FFF2-40B4-BE49-F238E27FC236}">
                <a16:creationId xmlns:a16="http://schemas.microsoft.com/office/drawing/2014/main" id="{D71AE29D-62FB-4FE8-9EDB-D26CEAF4300D}"/>
              </a:ext>
            </a:extLst>
          </p:cNvPr>
          <p:cNvGrpSpPr/>
          <p:nvPr/>
        </p:nvGrpSpPr>
        <p:grpSpPr>
          <a:xfrm>
            <a:off x="6623958" y="1380818"/>
            <a:ext cx="1133342" cy="1107584"/>
            <a:chOff x="759853" y="3387841"/>
            <a:chExt cx="1133341" cy="1107584"/>
          </a:xfrm>
        </p:grpSpPr>
        <p:sp>
          <p:nvSpPr>
            <p:cNvPr id="10" name="Oval 9">
              <a:extLst>
                <a:ext uri="{FF2B5EF4-FFF2-40B4-BE49-F238E27FC236}">
                  <a16:creationId xmlns:a16="http://schemas.microsoft.com/office/drawing/2014/main" id="{1EBFA135-44D9-4F59-A933-8430BFCFF2BC}"/>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595CCB80-03C2-43D3-A557-01055CED62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9619" y="3569313"/>
              <a:ext cx="799568" cy="731520"/>
            </a:xfrm>
            <a:prstGeom prst="rect">
              <a:avLst/>
            </a:prstGeom>
          </p:spPr>
        </p:pic>
      </p:grpSp>
      <p:sp>
        <p:nvSpPr>
          <p:cNvPr id="12" name="Title 1">
            <a:extLst>
              <a:ext uri="{FF2B5EF4-FFF2-40B4-BE49-F238E27FC236}">
                <a16:creationId xmlns:a16="http://schemas.microsoft.com/office/drawing/2014/main" id="{3EA5FE4E-5EC7-47CC-878C-FA0D5DCE5219}"/>
              </a:ext>
            </a:extLst>
          </p:cNvPr>
          <p:cNvSpPr txBox="1">
            <a:spLocks/>
          </p:cNvSpPr>
          <p:nvPr/>
        </p:nvSpPr>
        <p:spPr>
          <a:xfrm>
            <a:off x="5725622" y="485149"/>
            <a:ext cx="2930014" cy="64976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5">
                    <a:lumMod val="20000"/>
                    <a:lumOff val="80000"/>
                  </a:schemeClr>
                </a:solidFill>
              </a:rPr>
              <a:t>Helping Seniors </a:t>
            </a:r>
          </a:p>
          <a:p>
            <a:pPr algn="ctr"/>
            <a:r>
              <a:rPr lang="en-US" dirty="0">
                <a:solidFill>
                  <a:schemeClr val="accent5">
                    <a:lumMod val="20000"/>
                    <a:lumOff val="80000"/>
                  </a:schemeClr>
                </a:solidFill>
              </a:rPr>
              <a:t>Stay Safe</a:t>
            </a:r>
            <a:endParaRPr lang="en-US" sz="3600" dirty="0">
              <a:solidFill>
                <a:schemeClr val="accent5">
                  <a:lumMod val="20000"/>
                  <a:lumOff val="80000"/>
                </a:schemeClr>
              </a:solidFill>
            </a:endParaRPr>
          </a:p>
        </p:txBody>
      </p:sp>
      <p:sp>
        <p:nvSpPr>
          <p:cNvPr id="13" name="Rectangle 12">
            <a:extLst>
              <a:ext uri="{FF2B5EF4-FFF2-40B4-BE49-F238E27FC236}">
                <a16:creationId xmlns:a16="http://schemas.microsoft.com/office/drawing/2014/main" id="{82C9C16B-D4BA-4CE1-BE28-66FDB1A24753}"/>
              </a:ext>
            </a:extLst>
          </p:cNvPr>
          <p:cNvSpPr/>
          <p:nvPr/>
        </p:nvSpPr>
        <p:spPr>
          <a:xfrm>
            <a:off x="588256" y="172490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4" name="Rectangle 13">
            <a:extLst>
              <a:ext uri="{FF2B5EF4-FFF2-40B4-BE49-F238E27FC236}">
                <a16:creationId xmlns:a16="http://schemas.microsoft.com/office/drawing/2014/main" id="{AA55D37B-3365-4621-8861-538F1BB0D977}"/>
              </a:ext>
            </a:extLst>
          </p:cNvPr>
          <p:cNvSpPr/>
          <p:nvPr/>
        </p:nvSpPr>
        <p:spPr>
          <a:xfrm>
            <a:off x="588256" y="272289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B49CC9DE-85AF-4C7A-A092-620AE57E9B14}"/>
              </a:ext>
            </a:extLst>
          </p:cNvPr>
          <p:cNvSpPr/>
          <p:nvPr/>
        </p:nvSpPr>
        <p:spPr>
          <a:xfrm>
            <a:off x="4838072" y="2713067"/>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9B78CDD5-A803-431C-A3B6-1524126DF5C1}"/>
              </a:ext>
            </a:extLst>
          </p:cNvPr>
          <p:cNvSpPr/>
          <p:nvPr/>
        </p:nvSpPr>
        <p:spPr>
          <a:xfrm>
            <a:off x="8892668" y="2636826"/>
            <a:ext cx="289840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SFY2019: Statewide </a:t>
            </a:r>
          </a:p>
        </p:txBody>
      </p:sp>
      <p:sp>
        <p:nvSpPr>
          <p:cNvPr id="19" name="Rectangle 18">
            <a:extLst>
              <a:ext uri="{FF2B5EF4-FFF2-40B4-BE49-F238E27FC236}">
                <a16:creationId xmlns:a16="http://schemas.microsoft.com/office/drawing/2014/main" id="{C816DDBC-CF7F-48D0-BA77-B2558A7C5F32}"/>
              </a:ext>
            </a:extLst>
          </p:cNvPr>
          <p:cNvSpPr/>
          <p:nvPr/>
        </p:nvSpPr>
        <p:spPr>
          <a:xfrm>
            <a:off x="8929632" y="2667513"/>
            <a:ext cx="277184"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sp>
        <p:nvSpPr>
          <p:cNvPr id="20" name="Rectangle 19">
            <a:extLst>
              <a:ext uri="{FF2B5EF4-FFF2-40B4-BE49-F238E27FC236}">
                <a16:creationId xmlns:a16="http://schemas.microsoft.com/office/drawing/2014/main" id="{031EDF82-2A63-46C8-BDCB-CA7CFFA7D88D}"/>
              </a:ext>
            </a:extLst>
          </p:cNvPr>
          <p:cNvSpPr/>
          <p:nvPr/>
        </p:nvSpPr>
        <p:spPr>
          <a:xfrm>
            <a:off x="546684" y="5595165"/>
            <a:ext cx="9560877" cy="111837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dirty="0"/>
              <a:t>     Contact: </a:t>
            </a:r>
          </a:p>
          <a:p>
            <a:pPr marL="285750" indent="-285750">
              <a:buFontTx/>
              <a:buChar char="-"/>
            </a:pPr>
            <a:r>
              <a:rPr lang="en-US" dirty="0"/>
              <a:t>North Idaho Area Agency on Aging: Joe Lykins (208-667-3179 ext. 4067: </a:t>
            </a:r>
            <a:r>
              <a:rPr lang="en-US" dirty="0">
                <a:hlinkClick r:id="rId6"/>
              </a:rPr>
              <a:t>jlykins@nic.edu</a:t>
            </a:r>
            <a:r>
              <a:rPr lang="en-US" dirty="0"/>
              <a:t>  </a:t>
            </a:r>
          </a:p>
          <a:p>
            <a:pPr marL="285750" indent="-285750">
              <a:buFontTx/>
              <a:buChar char="-"/>
            </a:pPr>
            <a:r>
              <a:rPr lang="en-US" dirty="0"/>
              <a:t>Scam Jams: Patricia </a:t>
            </a:r>
            <a:r>
              <a:rPr lang="en-US" dirty="0" err="1"/>
              <a:t>Highley</a:t>
            </a:r>
            <a:r>
              <a:rPr lang="en-US" dirty="0"/>
              <a:t> – Dpt. of Finance 208-332-8077: </a:t>
            </a:r>
            <a:r>
              <a:rPr lang="en-US" u="sng" dirty="0">
                <a:hlinkClick r:id="rId7"/>
              </a:rPr>
              <a:t>https://www.idscamjamalliance.org/</a:t>
            </a:r>
            <a:endParaRPr lang="en-US" u="sng" dirty="0"/>
          </a:p>
          <a:p>
            <a:pPr marL="285750" indent="-285750">
              <a:buFontTx/>
              <a:buChar char="-"/>
            </a:pPr>
            <a:r>
              <a:rPr lang="en-US" dirty="0"/>
              <a:t>State oversight: </a:t>
            </a:r>
            <a:r>
              <a:rPr lang="en-US" dirty="0">
                <a:hlinkClick r:id="rId8"/>
              </a:rPr>
              <a:t>Admir.Selimovic@aging.Idaho.gov</a:t>
            </a:r>
            <a:r>
              <a:rPr lang="en-US" dirty="0"/>
              <a:t>   </a:t>
            </a:r>
          </a:p>
        </p:txBody>
      </p:sp>
      <p:sp>
        <p:nvSpPr>
          <p:cNvPr id="21" name="Rectangle 20">
            <a:extLst>
              <a:ext uri="{FF2B5EF4-FFF2-40B4-BE49-F238E27FC236}">
                <a16:creationId xmlns:a16="http://schemas.microsoft.com/office/drawing/2014/main" id="{394070B4-C002-4C83-9D4C-024A5AFFD788}"/>
              </a:ext>
            </a:extLst>
          </p:cNvPr>
          <p:cNvSpPr/>
          <p:nvPr/>
        </p:nvSpPr>
        <p:spPr>
          <a:xfrm>
            <a:off x="558760" y="5617388"/>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1233043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98" y="102990"/>
            <a:ext cx="7281301" cy="987186"/>
          </a:xfrm>
        </p:spPr>
        <p:txBody>
          <a:bodyPr>
            <a:normAutofit/>
          </a:bodyPr>
          <a:lstStyle/>
          <a:p>
            <a:r>
              <a:rPr lang="en-US" sz="2800" b="1" dirty="0"/>
              <a:t>Dementia Capable - Alzheimer’s Disease Supportive Services 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1741682"/>
              </p:ext>
            </p:extLst>
          </p:nvPr>
        </p:nvGraphicFramePr>
        <p:xfrm>
          <a:off x="5466735" y="3101709"/>
          <a:ext cx="6489291" cy="3635808"/>
        </p:xfrm>
        <a:graphic>
          <a:graphicData uri="http://schemas.openxmlformats.org/drawingml/2006/table">
            <a:tbl>
              <a:tblPr firstRow="1" firstCol="1" bandRow="1"/>
              <a:tblGrid>
                <a:gridCol w="6489291">
                  <a:extLst>
                    <a:ext uri="{9D8B030D-6E8A-4147-A177-3AD203B41FA5}">
                      <a16:colId xmlns:a16="http://schemas.microsoft.com/office/drawing/2014/main" val="20000"/>
                    </a:ext>
                  </a:extLst>
                </a:gridCol>
              </a:tblGrid>
              <a:tr h="283746">
                <a:tc>
                  <a:txBody>
                    <a:bodyPr/>
                    <a:lstStyle/>
                    <a:p>
                      <a:pPr marL="0" marR="0" algn="ctr">
                        <a:lnSpc>
                          <a:spcPct val="115000"/>
                        </a:lnSpc>
                        <a:spcBef>
                          <a:spcPts val="0"/>
                        </a:spcBef>
                        <a:spcAft>
                          <a:spcPts val="0"/>
                        </a:spcAft>
                      </a:pPr>
                      <a:r>
                        <a:rPr lang="en-US" sz="1800" b="1" u="sng" dirty="0">
                          <a:effectLst/>
                          <a:latin typeface="+mn-lt"/>
                          <a:ea typeface="Calibri"/>
                          <a:cs typeface="Times New Roman"/>
                        </a:rPr>
                        <a:t>Service Delivery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338882">
                <a:tc>
                  <a:txBody>
                    <a:bodyPr/>
                    <a:lstStyle/>
                    <a:p>
                      <a:pPr marL="0" marR="0">
                        <a:lnSpc>
                          <a:spcPct val="100000"/>
                        </a:lnSpc>
                        <a:spcBef>
                          <a:spcPts val="0"/>
                        </a:spcBef>
                        <a:spcAft>
                          <a:spcPts val="0"/>
                        </a:spcAft>
                      </a:pPr>
                      <a:r>
                        <a:rPr lang="en-US" sz="1800" kern="1200" dirty="0">
                          <a:solidFill>
                            <a:schemeClr val="tx1"/>
                          </a:solidFill>
                          <a:effectLst/>
                          <a:latin typeface="+mn-lt"/>
                          <a:ea typeface="+mn-ea"/>
                          <a:cs typeface="+mn-cs"/>
                        </a:rPr>
                        <a:t>Expenditures: SFY19: $135,184 federal funds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Expand Powerful Tools for Caregivers (6-week workshop)</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Developed 6 Dementia Training modules</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Implemented Consumer directed respite service pilot project with southwest Area Agency on Aging</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Provided Dementia Capable training to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Developing Caregiver Assessment Tool for Information and Referral staff</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Alzheimer’s Association expanding “Knowing the 10 Signs and 5 Health Habits” education in southern Idaho</a:t>
                      </a:r>
                    </a:p>
                    <a:p>
                      <a:pPr marL="285750" marR="0" indent="-285750">
                        <a:lnSpc>
                          <a:spcPct val="100000"/>
                        </a:lnSpc>
                        <a:spcBef>
                          <a:spcPts val="0"/>
                        </a:spcBef>
                        <a:spcAft>
                          <a:spcPts val="0"/>
                        </a:spcAft>
                        <a:buFont typeface="Arial" panose="020B0604020202020204" pitchFamily="34" charset="0"/>
                        <a:buChar char="•"/>
                      </a:pPr>
                      <a:r>
                        <a:rPr lang="en-US" sz="1800" kern="1200" dirty="0">
                          <a:solidFill>
                            <a:schemeClr val="tx1"/>
                          </a:solidFill>
                          <a:effectLst/>
                          <a:latin typeface="+mn-lt"/>
                          <a:ea typeface="+mn-ea"/>
                          <a:cs typeface="+mn-cs"/>
                        </a:rPr>
                        <a:t>Boise State University evaluating activities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24518289"/>
              </p:ext>
            </p:extLst>
          </p:nvPr>
        </p:nvGraphicFramePr>
        <p:xfrm>
          <a:off x="1329260" y="1133266"/>
          <a:ext cx="4252997" cy="1339133"/>
        </p:xfrm>
        <a:graphic>
          <a:graphicData uri="http://schemas.openxmlformats.org/drawingml/2006/table">
            <a:tbl>
              <a:tblPr firstRow="1" firstCol="1" bandRow="1"/>
              <a:tblGrid>
                <a:gridCol w="4252997">
                  <a:extLst>
                    <a:ext uri="{9D8B030D-6E8A-4147-A177-3AD203B41FA5}">
                      <a16:colId xmlns:a16="http://schemas.microsoft.com/office/drawing/2014/main" val="20000"/>
                    </a:ext>
                  </a:extLst>
                </a:gridCol>
              </a:tblGrid>
              <a:tr h="397065">
                <a:tc>
                  <a:txBody>
                    <a:bodyPr/>
                    <a:lstStyle/>
                    <a:p>
                      <a:pPr marL="0" marR="0" algn="ctr">
                        <a:lnSpc>
                          <a:spcPct val="115000"/>
                        </a:lnSpc>
                        <a:spcBef>
                          <a:spcPts val="0"/>
                        </a:spcBef>
                        <a:spcAft>
                          <a:spcPts val="0"/>
                        </a:spcAft>
                      </a:pPr>
                      <a:r>
                        <a:rPr lang="en-US" sz="1800" b="1" u="sng" dirty="0">
                          <a:effectLst/>
                          <a:latin typeface="Calibri"/>
                          <a:ea typeface="Calibri"/>
                          <a:cs typeface="Times New Roman"/>
                        </a:rPr>
                        <a:t>General Eligibility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42068">
                <a:tc>
                  <a:txBody>
                    <a:bodyPr/>
                    <a:lstStyle/>
                    <a:p>
                      <a:pPr algn="ctr"/>
                      <a:r>
                        <a:rPr lang="en-US" sz="1800" kern="1200" dirty="0">
                          <a:solidFill>
                            <a:schemeClr val="tx1"/>
                          </a:solidFill>
                          <a:effectLst/>
                          <a:latin typeface="+mn-lt"/>
                          <a:ea typeface="+mn-ea"/>
                          <a:cs typeface="+mn-cs"/>
                        </a:rPr>
                        <a:t>Competitive Three-year Grant: $649,093</a:t>
                      </a:r>
                    </a:p>
                    <a:p>
                      <a:pPr algn="ctr"/>
                      <a:r>
                        <a:rPr lang="en-US" sz="1800" kern="1200" dirty="0">
                          <a:solidFill>
                            <a:schemeClr val="tx1"/>
                          </a:solidFill>
                          <a:effectLst/>
                          <a:latin typeface="+mn-lt"/>
                          <a:ea typeface="+mn-ea"/>
                          <a:cs typeface="+mn-cs"/>
                        </a:rPr>
                        <a:t>Persons with Alzheimer’s disease and</a:t>
                      </a:r>
                      <a:r>
                        <a:rPr lang="en-US" sz="1800" kern="1200" baseline="0" dirty="0">
                          <a:solidFill>
                            <a:schemeClr val="tx1"/>
                          </a:solidFill>
                          <a:effectLst/>
                          <a:latin typeface="+mn-lt"/>
                          <a:ea typeface="+mn-ea"/>
                          <a:cs typeface="+mn-cs"/>
                        </a:rPr>
                        <a:t> their caregivers</a:t>
                      </a:r>
                      <a:endParaRPr lang="en-US" sz="1800" kern="1200" dirty="0">
                        <a:solidFill>
                          <a:schemeClr val="tx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C958EE20-E518-4BE3-A769-FF9047CF22E3}"/>
              </a:ext>
            </a:extLst>
          </p:cNvPr>
          <p:cNvSpPr/>
          <p:nvPr/>
        </p:nvSpPr>
        <p:spPr>
          <a:xfrm>
            <a:off x="5844555" y="681348"/>
            <a:ext cx="6029112" cy="232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Subjective Cognitive Decline: Self-reported memory problems</a:t>
            </a:r>
          </a:p>
          <a:p>
            <a:pPr marL="285750" indent="-285750">
              <a:buFontTx/>
              <a:buChar char="-"/>
            </a:pPr>
            <a:r>
              <a:rPr lang="en-US" dirty="0"/>
              <a:t>1 in 9 people 45 and over are </a:t>
            </a:r>
            <a:r>
              <a:rPr lang="en-US"/>
              <a:t>experiencing decline</a:t>
            </a:r>
            <a:endParaRPr lang="en-US" dirty="0"/>
          </a:p>
          <a:p>
            <a:pPr marL="285750" indent="-285750">
              <a:buFontTx/>
              <a:buChar char="-"/>
            </a:pPr>
            <a:r>
              <a:rPr lang="en-US" dirty="0"/>
              <a:t>83% have at least one chronic condition</a:t>
            </a:r>
          </a:p>
          <a:p>
            <a:pPr marL="285750" indent="-285750">
              <a:buFontTx/>
              <a:buChar char="-"/>
            </a:pPr>
            <a:r>
              <a:rPr lang="en-US" dirty="0"/>
              <a:t>37% gave up day to day activities</a:t>
            </a:r>
          </a:p>
          <a:p>
            <a:pPr marL="285750" indent="-285750">
              <a:buFontTx/>
              <a:buChar char="-"/>
            </a:pPr>
            <a:r>
              <a:rPr lang="en-US" dirty="0"/>
              <a:t>Less than half discussed with health care provider</a:t>
            </a:r>
          </a:p>
          <a:p>
            <a:pPr marL="285750" indent="-285750">
              <a:buFontTx/>
              <a:buChar char="-"/>
            </a:pPr>
            <a:r>
              <a:rPr lang="en-US" dirty="0"/>
              <a:t>1/3 people say it interferers with social activates, work or volunteering</a:t>
            </a:r>
          </a:p>
          <a:p>
            <a:pPr marL="285750" indent="-285750">
              <a:buFontTx/>
              <a:buChar char="-"/>
            </a:pPr>
            <a:r>
              <a:rPr lang="en-US" dirty="0"/>
              <a:t>25% need help with household tasks</a:t>
            </a:r>
          </a:p>
        </p:txBody>
      </p:sp>
      <p:grpSp>
        <p:nvGrpSpPr>
          <p:cNvPr id="9" name="Group 8">
            <a:extLst>
              <a:ext uri="{FF2B5EF4-FFF2-40B4-BE49-F238E27FC236}">
                <a16:creationId xmlns:a16="http://schemas.microsoft.com/office/drawing/2014/main" id="{8713E03C-B669-448B-82E8-12D4173D817F}"/>
              </a:ext>
            </a:extLst>
          </p:cNvPr>
          <p:cNvGrpSpPr/>
          <p:nvPr/>
        </p:nvGrpSpPr>
        <p:grpSpPr>
          <a:xfrm>
            <a:off x="84235" y="1219419"/>
            <a:ext cx="1133342" cy="1107584"/>
            <a:chOff x="759853" y="3387841"/>
            <a:chExt cx="1133341" cy="1107584"/>
          </a:xfrm>
        </p:grpSpPr>
        <p:sp>
          <p:nvSpPr>
            <p:cNvPr id="10" name="Oval 9">
              <a:extLst>
                <a:ext uri="{FF2B5EF4-FFF2-40B4-BE49-F238E27FC236}">
                  <a16:creationId xmlns:a16="http://schemas.microsoft.com/office/drawing/2014/main" id="{F6572D2A-5A83-41EE-880B-51257E3F97BA}"/>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F07185F4-3FBC-4BA7-A3D4-86EF040FF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619" y="3569313"/>
              <a:ext cx="799568" cy="731520"/>
            </a:xfrm>
            <a:prstGeom prst="rect">
              <a:avLst/>
            </a:prstGeom>
          </p:spPr>
        </p:pic>
      </p:grpSp>
      <p:sp>
        <p:nvSpPr>
          <p:cNvPr id="14" name="Title 1">
            <a:extLst>
              <a:ext uri="{FF2B5EF4-FFF2-40B4-BE49-F238E27FC236}">
                <a16:creationId xmlns:a16="http://schemas.microsoft.com/office/drawing/2014/main" id="{FE33D565-7734-4B3D-92A9-D93E1A59CA05}"/>
              </a:ext>
            </a:extLst>
          </p:cNvPr>
          <p:cNvSpPr txBox="1">
            <a:spLocks/>
          </p:cNvSpPr>
          <p:nvPr/>
        </p:nvSpPr>
        <p:spPr>
          <a:xfrm>
            <a:off x="10028109" y="150186"/>
            <a:ext cx="2019229" cy="559317"/>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4">
                    <a:lumMod val="60000"/>
                    <a:lumOff val="40000"/>
                  </a:schemeClr>
                </a:solidFill>
              </a:rPr>
              <a:t>Helping Seniors Stay Healthy</a:t>
            </a:r>
            <a:endParaRPr lang="en-US" sz="3600" dirty="0">
              <a:solidFill>
                <a:schemeClr val="accent4">
                  <a:lumMod val="60000"/>
                  <a:lumOff val="40000"/>
                </a:schemeClr>
              </a:solidFill>
            </a:endParaRPr>
          </a:p>
        </p:txBody>
      </p:sp>
      <p:sp>
        <p:nvSpPr>
          <p:cNvPr id="12" name="Rectangle 11">
            <a:extLst>
              <a:ext uri="{FF2B5EF4-FFF2-40B4-BE49-F238E27FC236}">
                <a16:creationId xmlns:a16="http://schemas.microsoft.com/office/drawing/2014/main" id="{C763EE06-AFB2-4D56-8587-11456BB31121}"/>
              </a:ext>
            </a:extLst>
          </p:cNvPr>
          <p:cNvSpPr/>
          <p:nvPr/>
        </p:nvSpPr>
        <p:spPr>
          <a:xfrm>
            <a:off x="1378423" y="1157179"/>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1</a:t>
            </a:r>
          </a:p>
        </p:txBody>
      </p:sp>
      <p:sp>
        <p:nvSpPr>
          <p:cNvPr id="13" name="Rectangle 12">
            <a:extLst>
              <a:ext uri="{FF2B5EF4-FFF2-40B4-BE49-F238E27FC236}">
                <a16:creationId xmlns:a16="http://schemas.microsoft.com/office/drawing/2014/main" id="{69C93ABD-3C0B-4F68-8342-428EA47AEF70}"/>
              </a:ext>
            </a:extLst>
          </p:cNvPr>
          <p:cNvSpPr/>
          <p:nvPr/>
        </p:nvSpPr>
        <p:spPr>
          <a:xfrm>
            <a:off x="310443" y="253806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2</a:t>
            </a:r>
          </a:p>
        </p:txBody>
      </p:sp>
      <p:sp>
        <p:nvSpPr>
          <p:cNvPr id="15" name="Rectangle 14">
            <a:extLst>
              <a:ext uri="{FF2B5EF4-FFF2-40B4-BE49-F238E27FC236}">
                <a16:creationId xmlns:a16="http://schemas.microsoft.com/office/drawing/2014/main" id="{61CAB708-C4B1-4491-AA81-0A25DECFD517}"/>
              </a:ext>
            </a:extLst>
          </p:cNvPr>
          <p:cNvSpPr/>
          <p:nvPr/>
        </p:nvSpPr>
        <p:spPr>
          <a:xfrm>
            <a:off x="5499898" y="3116190"/>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3</a:t>
            </a:r>
          </a:p>
        </p:txBody>
      </p:sp>
      <p:sp>
        <p:nvSpPr>
          <p:cNvPr id="18" name="Rectangle 17">
            <a:extLst>
              <a:ext uri="{FF2B5EF4-FFF2-40B4-BE49-F238E27FC236}">
                <a16:creationId xmlns:a16="http://schemas.microsoft.com/office/drawing/2014/main" id="{FDDACC31-D394-46FA-9D7F-134C1A1D88D9}"/>
              </a:ext>
            </a:extLst>
          </p:cNvPr>
          <p:cNvSpPr/>
          <p:nvPr/>
        </p:nvSpPr>
        <p:spPr>
          <a:xfrm>
            <a:off x="7625888" y="260887"/>
            <a:ext cx="2222092" cy="399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National Trends</a:t>
            </a:r>
          </a:p>
        </p:txBody>
      </p:sp>
      <p:sp>
        <p:nvSpPr>
          <p:cNvPr id="16" name="Rectangle 15">
            <a:extLst>
              <a:ext uri="{FF2B5EF4-FFF2-40B4-BE49-F238E27FC236}">
                <a16:creationId xmlns:a16="http://schemas.microsoft.com/office/drawing/2014/main" id="{D874948D-4BD6-4963-B996-C4F2656F9A77}"/>
              </a:ext>
            </a:extLst>
          </p:cNvPr>
          <p:cNvSpPr/>
          <p:nvPr/>
        </p:nvSpPr>
        <p:spPr>
          <a:xfrm>
            <a:off x="7665216" y="319433"/>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4</a:t>
            </a:r>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5499" y="1038704"/>
            <a:ext cx="1000527" cy="987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9" name="Table 18">
            <a:extLst>
              <a:ext uri="{FF2B5EF4-FFF2-40B4-BE49-F238E27FC236}">
                <a16:creationId xmlns:a16="http://schemas.microsoft.com/office/drawing/2014/main" id="{A3D074BF-A037-4EB3-AC14-F652B155B8CE}"/>
              </a:ext>
            </a:extLst>
          </p:cNvPr>
          <p:cNvGraphicFramePr>
            <a:graphicFrameLocks noGrp="1"/>
          </p:cNvGraphicFramePr>
          <p:nvPr>
            <p:extLst>
              <p:ext uri="{D42A27DB-BD31-4B8C-83A1-F6EECF244321}">
                <p14:modId xmlns:p14="http://schemas.microsoft.com/office/powerpoint/2010/main" val="767588042"/>
              </p:ext>
            </p:extLst>
          </p:nvPr>
        </p:nvGraphicFramePr>
        <p:xfrm>
          <a:off x="284893" y="2538063"/>
          <a:ext cx="5076637" cy="991402"/>
        </p:xfrm>
        <a:graphic>
          <a:graphicData uri="http://schemas.openxmlformats.org/drawingml/2006/table">
            <a:tbl>
              <a:tblPr firstRow="1" firstCol="1" bandRow="1"/>
              <a:tblGrid>
                <a:gridCol w="5076637">
                  <a:extLst>
                    <a:ext uri="{9D8B030D-6E8A-4147-A177-3AD203B41FA5}">
                      <a16:colId xmlns:a16="http://schemas.microsoft.com/office/drawing/2014/main" val="20000"/>
                    </a:ext>
                  </a:extLst>
                </a:gridCol>
              </a:tblGrid>
              <a:tr h="292710">
                <a:tc>
                  <a:txBody>
                    <a:bodyPr/>
                    <a:lstStyle/>
                    <a:p>
                      <a:pPr algn="ctr">
                        <a:lnSpc>
                          <a:spcPct val="115000"/>
                        </a:lnSpc>
                      </a:pPr>
                      <a:r>
                        <a:rPr lang="en-US" b="1" u="sng" dirty="0">
                          <a:ea typeface="Calibri"/>
                          <a:cs typeface="Times New Roman"/>
                        </a:rPr>
                        <a:t>Service Description</a:t>
                      </a:r>
                      <a:endParaRPr lang="en-US" dirty="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4476">
                <a:tc>
                  <a:txBody>
                    <a:bodyPr/>
                    <a:lstStyle/>
                    <a:p>
                      <a:pPr>
                        <a:lnSpc>
                          <a:spcPct val="115000"/>
                        </a:lnSpc>
                      </a:pPr>
                      <a:r>
                        <a:rPr lang="en-US" dirty="0">
                          <a:latin typeface="Calibri" panose="020F0502020204030204" pitchFamily="34" charset="0"/>
                          <a:ea typeface="Calibri" panose="020F0502020204030204" pitchFamily="34" charset="0"/>
                          <a:cs typeface="Times New Roman" panose="02020603050405020304" pitchFamily="18" charset="0"/>
                        </a:rPr>
                        <a:t>Improving awareness, education, and direct services for people with dementia and their families.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Rectangle 19">
            <a:extLst>
              <a:ext uri="{FF2B5EF4-FFF2-40B4-BE49-F238E27FC236}">
                <a16:creationId xmlns:a16="http://schemas.microsoft.com/office/drawing/2014/main" id="{98F5ABD2-8E98-482D-82B9-303B19682C04}"/>
              </a:ext>
            </a:extLst>
          </p:cNvPr>
          <p:cNvSpPr/>
          <p:nvPr/>
        </p:nvSpPr>
        <p:spPr>
          <a:xfrm>
            <a:off x="284893" y="3536830"/>
            <a:ext cx="5076637" cy="31811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dirty="0">
                <a:solidFill>
                  <a:schemeClr val="bg1"/>
                </a:solidFill>
              </a:rPr>
              <a:t>      Contact: </a:t>
            </a:r>
          </a:p>
          <a:p>
            <a:pPr marL="285750" indent="-285750">
              <a:buFontTx/>
              <a:buChar char="-"/>
            </a:pPr>
            <a:r>
              <a:rPr lang="en-US" sz="1600" dirty="0">
                <a:solidFill>
                  <a:schemeClr val="tx1"/>
                </a:solidFill>
              </a:rPr>
              <a:t>Greater Idaho Chapter of Alzheimer’s Association: </a:t>
            </a:r>
          </a:p>
          <a:p>
            <a:r>
              <a:rPr lang="en-US" sz="1600" dirty="0">
                <a:solidFill>
                  <a:schemeClr val="tx1"/>
                </a:solidFill>
              </a:rPr>
              <a:t>      208-206-0041</a:t>
            </a:r>
          </a:p>
          <a:p>
            <a:pPr marL="285750" indent="-285750">
              <a:buFontTx/>
              <a:buChar char="-"/>
            </a:pPr>
            <a:r>
              <a:rPr lang="en-US" sz="1600" dirty="0">
                <a:solidFill>
                  <a:schemeClr val="tx1"/>
                </a:solidFill>
              </a:rPr>
              <a:t>Alzheimer’s Association Washington: 1-800-272-3900</a:t>
            </a:r>
          </a:p>
          <a:p>
            <a:pPr marL="285750" indent="-285750">
              <a:buFontTx/>
              <a:buChar char="-"/>
            </a:pPr>
            <a:r>
              <a:rPr lang="en-US" sz="1600" dirty="0">
                <a:solidFill>
                  <a:schemeClr val="tx1"/>
                </a:solidFill>
              </a:rPr>
              <a:t>Statewide oversight: </a:t>
            </a:r>
            <a:r>
              <a:rPr lang="en-US" sz="1600" dirty="0">
                <a:solidFill>
                  <a:schemeClr val="tx1"/>
                </a:solidFill>
                <a:hlinkClick r:id="rId6"/>
              </a:rPr>
              <a:t>Pam.Oliason@aging.Idaho.gov</a:t>
            </a:r>
            <a:endParaRPr lang="en-US" sz="1600" dirty="0">
              <a:solidFill>
                <a:schemeClr val="tx1"/>
              </a:solidFill>
            </a:endParaRPr>
          </a:p>
          <a:p>
            <a:r>
              <a:rPr lang="en-US" sz="1600" dirty="0">
                <a:solidFill>
                  <a:schemeClr val="bg1"/>
                </a:solidFill>
              </a:rPr>
              <a:t>Other Partners: </a:t>
            </a:r>
            <a:r>
              <a:rPr lang="en-US" sz="1600" dirty="0">
                <a:solidFill>
                  <a:schemeClr val="tx1"/>
                </a:solidFill>
              </a:rPr>
              <a:t>Legacy Corps at </a:t>
            </a:r>
            <a:r>
              <a:rPr lang="en-US" sz="1600" dirty="0" err="1">
                <a:solidFill>
                  <a:schemeClr val="tx1"/>
                </a:solidFill>
              </a:rPr>
              <a:t>Jannus</a:t>
            </a:r>
            <a:endParaRPr lang="en-US" sz="1600" dirty="0">
              <a:solidFill>
                <a:schemeClr val="tx1"/>
              </a:solidFill>
            </a:endParaRPr>
          </a:p>
          <a:p>
            <a:pPr marL="285750" lvl="0" indent="-285750">
              <a:buFontTx/>
              <a:buChar char="-"/>
            </a:pPr>
            <a:r>
              <a:rPr lang="en-US" sz="1600" dirty="0">
                <a:solidFill>
                  <a:schemeClr val="tx1"/>
                </a:solidFill>
              </a:rPr>
              <a:t>Area 3 Senior Services Agency (southwest Idaho)</a:t>
            </a:r>
          </a:p>
          <a:p>
            <a:pPr marL="285750" lvl="0" indent="-285750">
              <a:buFontTx/>
              <a:buChar char="-"/>
            </a:pPr>
            <a:r>
              <a:rPr lang="en-US" sz="1600" dirty="0">
                <a:solidFill>
                  <a:schemeClr val="tx1"/>
                </a:solidFill>
              </a:rPr>
              <a:t>Orchard Ridge: Coeur d’Alene</a:t>
            </a:r>
          </a:p>
          <a:p>
            <a:pPr marL="285750" lvl="0" indent="-285750">
              <a:buFontTx/>
              <a:buChar char="-"/>
            </a:pPr>
            <a:r>
              <a:rPr lang="en-US" sz="1600" dirty="0">
                <a:solidFill>
                  <a:schemeClr val="tx1"/>
                </a:solidFill>
              </a:rPr>
              <a:t>Boise State University for the Study of Aging</a:t>
            </a:r>
          </a:p>
          <a:p>
            <a:pPr marL="285750" lvl="0" indent="-285750">
              <a:buFontTx/>
              <a:buChar char="-"/>
            </a:pPr>
            <a:r>
              <a:rPr lang="en-US" sz="1600" dirty="0">
                <a:solidFill>
                  <a:schemeClr val="tx1"/>
                </a:solidFill>
              </a:rPr>
              <a:t>Idaho Department of Health and Welfare </a:t>
            </a:r>
          </a:p>
          <a:p>
            <a:pPr marL="742950" lvl="1" indent="-285750">
              <a:buFont typeface="Arial" panose="020B0604020202020204" pitchFamily="34" charset="0"/>
              <a:buChar char="•"/>
            </a:pPr>
            <a:r>
              <a:rPr lang="en-US" sz="1600" dirty="0">
                <a:solidFill>
                  <a:schemeClr val="tx1"/>
                </a:solidFill>
              </a:rPr>
              <a:t>Divisions of Medicaid, Licensing and Certification</a:t>
            </a:r>
          </a:p>
          <a:p>
            <a:pPr marL="742950" lvl="1" indent="-285750">
              <a:buFont typeface="Arial" panose="020B0604020202020204" pitchFamily="34" charset="0"/>
              <a:buChar char="•"/>
            </a:pPr>
            <a:r>
              <a:rPr lang="en-US" sz="1600" dirty="0">
                <a:solidFill>
                  <a:schemeClr val="tx1"/>
                </a:solidFill>
              </a:rPr>
              <a:t>Idaho Division of Veteran’s Services</a:t>
            </a:r>
          </a:p>
          <a:p>
            <a:pPr marL="742950" lvl="1" indent="-285750">
              <a:buFont typeface="Arial" panose="020B0604020202020204" pitchFamily="34" charset="0"/>
              <a:buChar char="•"/>
            </a:pPr>
            <a:r>
              <a:rPr lang="en-US" sz="1600" dirty="0">
                <a:solidFill>
                  <a:schemeClr val="tx1"/>
                </a:solidFill>
              </a:rPr>
              <a:t>Idaho Health Care Association     </a:t>
            </a:r>
          </a:p>
        </p:txBody>
      </p:sp>
      <p:sp>
        <p:nvSpPr>
          <p:cNvPr id="17" name="Rectangle 16">
            <a:extLst>
              <a:ext uri="{FF2B5EF4-FFF2-40B4-BE49-F238E27FC236}">
                <a16:creationId xmlns:a16="http://schemas.microsoft.com/office/drawing/2014/main" id="{DA3F8992-F9E4-43BC-AF92-23867531123F}"/>
              </a:ext>
            </a:extLst>
          </p:cNvPr>
          <p:cNvSpPr/>
          <p:nvPr/>
        </p:nvSpPr>
        <p:spPr>
          <a:xfrm>
            <a:off x="294725" y="3553716"/>
            <a:ext cx="261808" cy="29947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a:t>
            </a:r>
          </a:p>
        </p:txBody>
      </p:sp>
    </p:spTree>
    <p:extLst>
      <p:ext uri="{BB962C8B-B14F-4D97-AF65-F5344CB8AC3E}">
        <p14:creationId xmlns:p14="http://schemas.microsoft.com/office/powerpoint/2010/main" val="719036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75CE-AA1A-434E-91D2-ED6F49466A80}"/>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F4A4E91-F2DA-4DDA-94D9-5021B7F6529C}"/>
              </a:ext>
            </a:extLst>
          </p:cNvPr>
          <p:cNvSpPr>
            <a:spLocks noGrp="1"/>
          </p:cNvSpPr>
          <p:nvPr>
            <p:ph idx="1"/>
          </p:nvPr>
        </p:nvSpPr>
        <p:spPr>
          <a:xfrm>
            <a:off x="553063" y="1690687"/>
            <a:ext cx="11147323" cy="4802187"/>
          </a:xfrm>
        </p:spPr>
        <p:txBody>
          <a:bodyPr>
            <a:normAutofit/>
          </a:bodyPr>
          <a:lstStyle/>
          <a:p>
            <a:pPr marL="0" indent="0">
              <a:buNone/>
            </a:pPr>
            <a:r>
              <a:rPr lang="en-US" dirty="0"/>
              <a:t>State Plan Development</a:t>
            </a:r>
          </a:p>
          <a:p>
            <a:pPr lvl="1"/>
            <a:r>
              <a:rPr lang="en-US" dirty="0"/>
              <a:t>Sept., Oct. and Nov. 2020: Public Meetings </a:t>
            </a:r>
          </a:p>
          <a:p>
            <a:pPr lvl="1"/>
            <a:r>
              <a:rPr lang="en-US" dirty="0"/>
              <a:t>Aug. – Feb.: Statewide needs assessment Idaho State University</a:t>
            </a:r>
          </a:p>
          <a:p>
            <a:pPr lvl="2">
              <a:buFont typeface="Courier New" panose="02070309020205020404" pitchFamily="49" charset="0"/>
              <a:buChar char="o"/>
            </a:pPr>
            <a:r>
              <a:rPr lang="en-US" dirty="0">
                <a:hlinkClick r:id="rId2"/>
              </a:rPr>
              <a:t>https://aging.idaho.gov/stay-informed/education-outreach/</a:t>
            </a:r>
            <a:endParaRPr lang="en-US" dirty="0"/>
          </a:p>
          <a:p>
            <a:pPr lvl="2">
              <a:buFont typeface="Courier New" panose="02070309020205020404" pitchFamily="49" charset="0"/>
              <a:buChar char="o"/>
            </a:pPr>
            <a:r>
              <a:rPr lang="en-US" dirty="0"/>
              <a:t>Present Final assessment at ICOA Commissioners meeting in Feb. 2020</a:t>
            </a:r>
          </a:p>
          <a:p>
            <a:pPr lvl="1"/>
            <a:r>
              <a:rPr lang="en-US" dirty="0"/>
              <a:t>Mar. 23</a:t>
            </a:r>
            <a:r>
              <a:rPr lang="en-US" baseline="30000" dirty="0"/>
              <a:t>rd</a:t>
            </a:r>
            <a:r>
              <a:rPr lang="en-US" dirty="0"/>
              <a:t> – Apr. 30</a:t>
            </a:r>
            <a:r>
              <a:rPr lang="en-US" baseline="30000" dirty="0"/>
              <a:t>th</a:t>
            </a:r>
            <a:r>
              <a:rPr lang="en-US" dirty="0"/>
              <a:t> 2020: Release final draft Plan for Public Comment </a:t>
            </a:r>
          </a:p>
          <a:p>
            <a:pPr lvl="2">
              <a:buFont typeface="Courier New" panose="02070309020205020404" pitchFamily="49" charset="0"/>
              <a:buChar char="o"/>
            </a:pPr>
            <a:r>
              <a:rPr lang="en-US" dirty="0"/>
              <a:t> May 2020: Present for approval at ICOA Commissioners meeting</a:t>
            </a:r>
          </a:p>
          <a:p>
            <a:pPr lvl="1"/>
            <a:r>
              <a:rPr lang="en-US" dirty="0"/>
              <a:t>Jun 30, 2020: Submit plan to ACL </a:t>
            </a:r>
          </a:p>
          <a:p>
            <a:pPr marL="0" indent="0">
              <a:buNone/>
            </a:pPr>
            <a:r>
              <a:rPr lang="en-US" dirty="0"/>
              <a:t>Local Area Plan Development</a:t>
            </a:r>
          </a:p>
          <a:p>
            <a:pPr lvl="1"/>
            <a:r>
              <a:rPr lang="en-US" dirty="0"/>
              <a:t>Jul. 1, 2020: AAAs start developing their local Area Plans</a:t>
            </a:r>
          </a:p>
          <a:p>
            <a:pPr lvl="2">
              <a:buFont typeface="Courier New" panose="02070309020205020404" pitchFamily="49" charset="0"/>
              <a:buChar char="o"/>
            </a:pPr>
            <a:r>
              <a:rPr lang="en-US" dirty="0"/>
              <a:t>Jun. 30, 2021: AAAs Submit Area Plans to ICOA</a:t>
            </a:r>
          </a:p>
          <a:p>
            <a:pPr lvl="1"/>
            <a:r>
              <a:rPr lang="en-US" dirty="0"/>
              <a:t>October 1, 2021: ICOA reviews and approves Area Plans</a:t>
            </a:r>
          </a:p>
        </p:txBody>
      </p:sp>
      <p:pic>
        <p:nvPicPr>
          <p:cNvPr id="8" name="Picture 7">
            <a:extLst>
              <a:ext uri="{FF2B5EF4-FFF2-40B4-BE49-F238E27FC236}">
                <a16:creationId xmlns:a16="http://schemas.microsoft.com/office/drawing/2014/main" id="{FF4BBD71-D297-46AB-B52A-1904E5E3F61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67298" y="-446752"/>
            <a:ext cx="4506381" cy="2482030"/>
          </a:xfrm>
          <a:prstGeom prst="rect">
            <a:avLst/>
          </a:prstGeom>
        </p:spPr>
      </p:pic>
    </p:spTree>
    <p:extLst>
      <p:ext uri="{BB962C8B-B14F-4D97-AF65-F5344CB8AC3E}">
        <p14:creationId xmlns:p14="http://schemas.microsoft.com/office/powerpoint/2010/main" val="318746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C72FF-CFB8-4D81-8B01-22D1784E3E9D}"/>
              </a:ext>
            </a:extLst>
          </p:cNvPr>
          <p:cNvSpPr>
            <a:spLocks noGrp="1"/>
          </p:cNvSpPr>
          <p:nvPr>
            <p:ph type="title"/>
          </p:nvPr>
        </p:nvSpPr>
        <p:spPr>
          <a:xfrm>
            <a:off x="838200" y="365125"/>
            <a:ext cx="10515600" cy="844839"/>
          </a:xfrm>
        </p:spPr>
        <p:txBody>
          <a:bodyPr/>
          <a:lstStyle/>
          <a:p>
            <a:r>
              <a:rPr lang="en-US" dirty="0"/>
              <a:t>Resource Page</a:t>
            </a:r>
          </a:p>
        </p:txBody>
      </p:sp>
      <p:sp>
        <p:nvSpPr>
          <p:cNvPr id="3" name="Content Placeholder 2">
            <a:extLst>
              <a:ext uri="{FF2B5EF4-FFF2-40B4-BE49-F238E27FC236}">
                <a16:creationId xmlns:a16="http://schemas.microsoft.com/office/drawing/2014/main" id="{FB64A48B-4C33-4663-A6E8-33C42BC32D1F}"/>
              </a:ext>
            </a:extLst>
          </p:cNvPr>
          <p:cNvSpPr>
            <a:spLocks noGrp="1"/>
          </p:cNvSpPr>
          <p:nvPr>
            <p:ph idx="1"/>
          </p:nvPr>
        </p:nvSpPr>
        <p:spPr>
          <a:xfrm>
            <a:off x="412955" y="1337188"/>
            <a:ext cx="6763699" cy="5303758"/>
          </a:xfrm>
        </p:spPr>
        <p:txBody>
          <a:bodyPr>
            <a:normAutofit fontScale="85000" lnSpcReduction="20000"/>
          </a:bodyPr>
          <a:lstStyle/>
          <a:p>
            <a:pPr marL="0" indent="0">
              <a:buNone/>
            </a:pPr>
            <a:r>
              <a:rPr lang="en-US" dirty="0"/>
              <a:t>Area Agencies on Aging (AAA)</a:t>
            </a:r>
          </a:p>
          <a:p>
            <a:pPr lvl="1">
              <a:buFont typeface="Wingdings" panose="05000000000000000000" pitchFamily="2" charset="2"/>
              <a:buChar char="Ø"/>
            </a:pPr>
            <a:r>
              <a:rPr lang="en-US" dirty="0"/>
              <a:t>North Idaho Area Agency on Aging I – Coeur d’Alene</a:t>
            </a:r>
          </a:p>
          <a:p>
            <a:pPr marL="914400" lvl="2" indent="0">
              <a:buNone/>
            </a:pPr>
            <a:r>
              <a:rPr lang="en-US" dirty="0"/>
              <a:t>1-208-667-3179 or 1-800-786-5536</a:t>
            </a:r>
          </a:p>
          <a:p>
            <a:pPr marL="914400" lvl="2" indent="0">
              <a:buNone/>
            </a:pPr>
            <a:r>
              <a:rPr lang="en-US" u="sng" dirty="0">
                <a:hlinkClick r:id="rId2">
                  <a:extLst>
                    <a:ext uri="{A12FA001-AC4F-418D-AE19-62706E023703}">
                      <ahyp:hlinkClr xmlns:ahyp="http://schemas.microsoft.com/office/drawing/2018/hyperlinkcolor" val="tx"/>
                    </a:ext>
                  </a:extLst>
                </a:hlinkClick>
              </a:rPr>
              <a:t>http://www.aaani.org/</a:t>
            </a:r>
            <a:endParaRPr lang="en-US" dirty="0"/>
          </a:p>
          <a:p>
            <a:pPr lvl="1">
              <a:buFont typeface="Wingdings" panose="05000000000000000000" pitchFamily="2" charset="2"/>
              <a:buChar char="Ø"/>
            </a:pPr>
            <a:r>
              <a:rPr lang="en-US" dirty="0"/>
              <a:t> North Central Idaho Area Agency on Aging II – Lewiston </a:t>
            </a:r>
          </a:p>
          <a:p>
            <a:pPr marL="914400" lvl="2" indent="0">
              <a:buNone/>
            </a:pPr>
            <a:r>
              <a:rPr lang="en-US" dirty="0"/>
              <a:t>1-208-743-5580 or 1-800-877-3206</a:t>
            </a:r>
          </a:p>
          <a:p>
            <a:pPr marL="914400" lvl="2" indent="0">
              <a:buNone/>
            </a:pPr>
            <a:r>
              <a:rPr lang="en-US" u="sng" dirty="0">
                <a:hlinkClick r:id="rId3">
                  <a:extLst>
                    <a:ext uri="{A12FA001-AC4F-418D-AE19-62706E023703}">
                      <ahyp:hlinkClr xmlns:ahyp="http://schemas.microsoft.com/office/drawing/2018/hyperlinkcolor" val="tx"/>
                    </a:ext>
                  </a:extLst>
                </a:hlinkClick>
              </a:rPr>
              <a:t>http://www.cap4action.org/PSAgencyOnAging.html</a:t>
            </a:r>
            <a:endParaRPr lang="en-US" u="sng" dirty="0"/>
          </a:p>
          <a:p>
            <a:pPr lvl="1">
              <a:buFont typeface="Wingdings" panose="05000000000000000000" pitchFamily="2" charset="2"/>
              <a:buChar char="Ø"/>
            </a:pPr>
            <a:r>
              <a:rPr lang="en-US" dirty="0"/>
              <a:t>Southwest Idaho Area Agency on Aging III – Meridian </a:t>
            </a:r>
          </a:p>
          <a:p>
            <a:pPr marL="914400" lvl="2" indent="0">
              <a:buNone/>
            </a:pPr>
            <a:r>
              <a:rPr lang="en-US" dirty="0"/>
              <a:t>1-208-898-7060 or 1-844-850-2883</a:t>
            </a:r>
          </a:p>
          <a:p>
            <a:pPr marL="914400" lvl="2" indent="0">
              <a:buNone/>
            </a:pPr>
            <a:r>
              <a:rPr lang="en-US" u="sng" dirty="0">
                <a:hlinkClick r:id="rId4">
                  <a:extLst>
                    <a:ext uri="{A12FA001-AC4F-418D-AE19-62706E023703}">
                      <ahyp:hlinkClr xmlns:ahyp="http://schemas.microsoft.com/office/drawing/2018/hyperlinkcolor" val="tx"/>
                    </a:ext>
                  </a:extLst>
                </a:hlinkClick>
              </a:rPr>
              <a:t>http://www.a3ssa.com</a:t>
            </a:r>
            <a:endParaRPr lang="en-US" u="sng" dirty="0"/>
          </a:p>
          <a:p>
            <a:pPr lvl="1">
              <a:buFont typeface="Wingdings" panose="05000000000000000000" pitchFamily="2" charset="2"/>
              <a:buChar char="Ø"/>
            </a:pPr>
            <a:r>
              <a:rPr lang="en-US" dirty="0"/>
              <a:t>South Central Idaho Area Agency on Aging IV – Twin Falls</a:t>
            </a:r>
          </a:p>
          <a:p>
            <a:pPr marL="914400" lvl="2" indent="0">
              <a:buNone/>
            </a:pPr>
            <a:r>
              <a:rPr lang="en-US" dirty="0"/>
              <a:t>1-208-736-2122 or 1-800-574-8656</a:t>
            </a:r>
          </a:p>
          <a:p>
            <a:pPr marL="914400" lvl="2" indent="0">
              <a:buNone/>
            </a:pPr>
            <a:r>
              <a:rPr lang="en-US" dirty="0"/>
              <a:t> </a:t>
            </a:r>
            <a:r>
              <a:rPr lang="en-US" b="1" dirty="0">
                <a:hlinkClick r:id="rId5">
                  <a:extLst>
                    <a:ext uri="{A12FA001-AC4F-418D-AE19-62706E023703}">
                      <ahyp:hlinkClr xmlns:ahyp="http://schemas.microsoft.com/office/drawing/2018/hyperlinkcolor" val="tx"/>
                    </a:ext>
                  </a:extLst>
                </a:hlinkClick>
              </a:rPr>
              <a:t>https://sites.google.com/site/csiofficeonaging/</a:t>
            </a:r>
            <a:endParaRPr lang="en-US" b="1" dirty="0"/>
          </a:p>
          <a:p>
            <a:pPr lvl="1">
              <a:buFont typeface="Wingdings" panose="05000000000000000000" pitchFamily="2" charset="2"/>
              <a:buChar char="Ø"/>
            </a:pPr>
            <a:r>
              <a:rPr lang="en-US" dirty="0"/>
              <a:t>Southeast Idaho Area Agency on Aging V – Pocatello </a:t>
            </a:r>
          </a:p>
          <a:p>
            <a:pPr marL="914400" lvl="2" indent="0">
              <a:buNone/>
            </a:pPr>
            <a:r>
              <a:rPr lang="en-US" dirty="0"/>
              <a:t>1-208-233-4032 or 1-800-526-8129</a:t>
            </a:r>
          </a:p>
          <a:p>
            <a:pPr marL="914400" lvl="2" indent="0">
              <a:buNone/>
            </a:pPr>
            <a:r>
              <a:rPr lang="en-US" dirty="0"/>
              <a:t> </a:t>
            </a:r>
            <a:r>
              <a:rPr lang="en-US" u="sng" dirty="0">
                <a:hlinkClick r:id="rId6">
                  <a:extLst>
                    <a:ext uri="{A12FA001-AC4F-418D-AE19-62706E023703}">
                      <ahyp:hlinkClr xmlns:ahyp="http://schemas.microsoft.com/office/drawing/2018/hyperlinkcolor" val="tx"/>
                    </a:ext>
                  </a:extLst>
                </a:hlinkClick>
              </a:rPr>
              <a:t>http://www.sicog.org/aaa-home.html</a:t>
            </a:r>
            <a:endParaRPr lang="en-US" u="sng" dirty="0"/>
          </a:p>
          <a:p>
            <a:pPr lvl="1">
              <a:buFont typeface="Wingdings" panose="05000000000000000000" pitchFamily="2" charset="2"/>
              <a:buChar char="Ø"/>
            </a:pPr>
            <a:r>
              <a:rPr lang="en-US" dirty="0"/>
              <a:t>Eastern Idaho Area Agency on Aging VI – Idaho Falls</a:t>
            </a:r>
          </a:p>
          <a:p>
            <a:pPr marL="914400" lvl="2" indent="0">
              <a:buNone/>
            </a:pPr>
            <a:r>
              <a:rPr lang="en-US" dirty="0"/>
              <a:t>1-208-522-5391 or 1-800-632-4813</a:t>
            </a:r>
          </a:p>
          <a:p>
            <a:pPr marL="914400" lvl="2" indent="0">
              <a:buNone/>
            </a:pPr>
            <a:r>
              <a:rPr lang="en-US" dirty="0"/>
              <a:t> </a:t>
            </a:r>
            <a:r>
              <a:rPr lang="en-US" u="sng" dirty="0">
                <a:hlinkClick r:id="rId7">
                  <a:extLst>
                    <a:ext uri="{A12FA001-AC4F-418D-AE19-62706E023703}">
                      <ahyp:hlinkClr xmlns:ahyp="http://schemas.microsoft.com/office/drawing/2018/hyperlinkcolor" val="tx"/>
                    </a:ext>
                  </a:extLst>
                </a:hlinkClick>
              </a:rPr>
              <a:t>http://www.eastidahoaging.com</a:t>
            </a:r>
            <a:r>
              <a:rPr lang="en-US" u="sng" dirty="0"/>
              <a:t> </a:t>
            </a:r>
          </a:p>
        </p:txBody>
      </p:sp>
      <p:sp>
        <p:nvSpPr>
          <p:cNvPr id="4" name="Content Placeholder 2">
            <a:extLst>
              <a:ext uri="{FF2B5EF4-FFF2-40B4-BE49-F238E27FC236}">
                <a16:creationId xmlns:a16="http://schemas.microsoft.com/office/drawing/2014/main" id="{CE65D1BA-5ED3-48BB-B4BA-3B0F8C374B1F}"/>
              </a:ext>
            </a:extLst>
          </p:cNvPr>
          <p:cNvSpPr txBox="1">
            <a:spLocks/>
          </p:cNvSpPr>
          <p:nvPr/>
        </p:nvSpPr>
        <p:spPr>
          <a:xfrm>
            <a:off x="7008780" y="926225"/>
            <a:ext cx="4858030" cy="170626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State Agency:</a:t>
            </a:r>
          </a:p>
          <a:p>
            <a:pPr lvl="1">
              <a:buFont typeface="Wingdings" panose="05000000000000000000" pitchFamily="2" charset="2"/>
              <a:buChar char="Ø"/>
            </a:pPr>
            <a:r>
              <a:rPr lang="en-US" dirty="0"/>
              <a:t>Idaho Commission on Aging (ICOA) </a:t>
            </a:r>
          </a:p>
          <a:p>
            <a:pPr marL="914400" lvl="2" indent="0">
              <a:buFont typeface="Arial" panose="020B0604020202020204" pitchFamily="34" charset="0"/>
              <a:buNone/>
            </a:pPr>
            <a:r>
              <a:rPr lang="en-US" dirty="0"/>
              <a:t>1-208-334-3833 or 1-877-471-2777</a:t>
            </a:r>
          </a:p>
          <a:p>
            <a:pPr marL="914400" lvl="2" indent="0">
              <a:buFont typeface="Arial" panose="020B0604020202020204" pitchFamily="34" charset="0"/>
              <a:buNone/>
            </a:pPr>
            <a:r>
              <a:rPr lang="en-US" dirty="0">
                <a:hlinkClick r:id="rId8">
                  <a:extLst>
                    <a:ext uri="{A12FA001-AC4F-418D-AE19-62706E023703}">
                      <ahyp:hlinkClr xmlns:ahyp="http://schemas.microsoft.com/office/drawing/2018/hyperlinkcolor" val="tx"/>
                    </a:ext>
                  </a:extLst>
                </a:hlinkClick>
              </a:rPr>
              <a:t>https://aging.idaho.gov/stay-informed/planning-coordination/</a:t>
            </a:r>
            <a:r>
              <a:rPr lang="en-US" dirty="0"/>
              <a:t> </a:t>
            </a:r>
          </a:p>
          <a:p>
            <a:pPr marL="914400" lvl="2" indent="0">
              <a:buNone/>
            </a:pPr>
            <a:endParaRPr lang="en-US" dirty="0"/>
          </a:p>
        </p:txBody>
      </p:sp>
      <p:pic>
        <p:nvPicPr>
          <p:cNvPr id="5" name="Picture 4" descr="A close up of a map&#10;&#10;Description automatically generated">
            <a:extLst>
              <a:ext uri="{FF2B5EF4-FFF2-40B4-BE49-F238E27FC236}">
                <a16:creationId xmlns:a16="http://schemas.microsoft.com/office/drawing/2014/main" id="{727DE2FE-01D9-4F30-91EC-1DF9B891DC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6440" y="1891606"/>
            <a:ext cx="3731621" cy="4749340"/>
          </a:xfrm>
          <a:prstGeom prst="rect">
            <a:avLst/>
          </a:prstGeom>
        </p:spPr>
      </p:pic>
      <p:sp>
        <p:nvSpPr>
          <p:cNvPr id="6" name="Content Placeholder 2">
            <a:extLst>
              <a:ext uri="{FF2B5EF4-FFF2-40B4-BE49-F238E27FC236}">
                <a16:creationId xmlns:a16="http://schemas.microsoft.com/office/drawing/2014/main" id="{7B6C8AF7-D8D0-4EA6-B296-DFAF4A254DDF}"/>
              </a:ext>
            </a:extLst>
          </p:cNvPr>
          <p:cNvSpPr txBox="1">
            <a:spLocks/>
          </p:cNvSpPr>
          <p:nvPr/>
        </p:nvSpPr>
        <p:spPr>
          <a:xfrm>
            <a:off x="8141110" y="2418314"/>
            <a:ext cx="3725700" cy="136710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pPr>
              <a:buFont typeface="Wingdings" panose="05000000000000000000" pitchFamily="2" charset="2"/>
              <a:buChar char="Ø"/>
            </a:pPr>
            <a:r>
              <a:rPr lang="en-US" dirty="0"/>
              <a:t>Statewide needs assessment: </a:t>
            </a:r>
            <a:r>
              <a:rPr lang="en-US" dirty="0">
                <a:hlinkClick r:id="rId10"/>
              </a:rPr>
              <a:t>https://aging.idaho.gov/stay-informed/education-outreach/</a:t>
            </a:r>
            <a:endParaRPr lang="en-US" dirty="0"/>
          </a:p>
        </p:txBody>
      </p:sp>
    </p:spTree>
    <p:extLst>
      <p:ext uri="{BB962C8B-B14F-4D97-AF65-F5344CB8AC3E}">
        <p14:creationId xmlns:p14="http://schemas.microsoft.com/office/powerpoint/2010/main" val="20637091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563318" y="1981201"/>
            <a:ext cx="4357196" cy="2604851"/>
          </a:xfrm>
        </p:spPr>
        <p:txBody>
          <a:bodyPr>
            <a:normAutofit/>
          </a:bodyPr>
          <a:lstStyle/>
          <a:p>
            <a:r>
              <a:rPr lang="en-US" dirty="0"/>
              <a:t>THANK YOU</a:t>
            </a:r>
          </a:p>
        </p:txBody>
      </p:sp>
      <p:pic>
        <p:nvPicPr>
          <p:cNvPr id="3" name="Picture 5" descr="C:\Users\kbittner\AppData\Local\Microsoft\Windows\Temporary Internet Files\Content.IE5\8MC02SFO\springcleaning[1].jpg">
            <a:extLst>
              <a:ext uri="{FF2B5EF4-FFF2-40B4-BE49-F238E27FC236}">
                <a16:creationId xmlns:a16="http://schemas.microsoft.com/office/drawing/2014/main" id="{D139002D-0E27-4347-B63A-E9A0F8D990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64" y="410074"/>
            <a:ext cx="974026" cy="10252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kbittner\AppData\Local\Microsoft\Windows\Temporary Internet Files\Content.IE5\DB1WRKOP\medium-Funny-Bus-stop-33.3-10344[1].gif">
            <a:extLst>
              <a:ext uri="{FF2B5EF4-FFF2-40B4-BE49-F238E27FC236}">
                <a16:creationId xmlns:a16="http://schemas.microsoft.com/office/drawing/2014/main" id="{5CBC5E14-54BB-41A3-973C-F6BD9FF3F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816" y="1902948"/>
            <a:ext cx="925387" cy="13973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kbittner\AppData\Local\Microsoft\Windows\INetCache\IE\0Z1PVRRK\grandparents2[1].jpg">
            <a:extLst>
              <a:ext uri="{FF2B5EF4-FFF2-40B4-BE49-F238E27FC236}">
                <a16:creationId xmlns:a16="http://schemas.microsoft.com/office/drawing/2014/main" id="{4D7F65B5-3505-4AC3-ABB2-8360385345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93583" y="2782765"/>
            <a:ext cx="1017693" cy="9634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bittner\AppData\Local\Microsoft\Windows\Temporary Internet Files\Content.IE5\XCHAJWFJ\cooking-clip-art[1].jpg">
            <a:extLst>
              <a:ext uri="{FF2B5EF4-FFF2-40B4-BE49-F238E27FC236}">
                <a16:creationId xmlns:a16="http://schemas.microsoft.com/office/drawing/2014/main" id="{3B8C901D-180D-4786-A96F-5B45A9DB6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580" y="4424694"/>
            <a:ext cx="936509" cy="8182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bittner\AppData\Local\Microsoft\Windows\Temporary Internet Files\Content.IE5\8MC02SFO\A_Nurse_Pushing_a_Man_In_a_Wheelchair_Royalty_Free_Clipart_Picture_100615-215396-809009[1].jpg">
            <a:extLst>
              <a:ext uri="{FF2B5EF4-FFF2-40B4-BE49-F238E27FC236}">
                <a16:creationId xmlns:a16="http://schemas.microsoft.com/office/drawing/2014/main" id="{C19C59C0-A68C-4329-95F9-8640DF3946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7244" y="3831360"/>
            <a:ext cx="1392599" cy="15247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kbittner\AppData\Local\Microsoft\Windows\Temporary Internet Files\Content.IE5\34HNDFOO\cleaning_7.jpg[1].jpeg">
            <a:extLst>
              <a:ext uri="{FF2B5EF4-FFF2-40B4-BE49-F238E27FC236}">
                <a16:creationId xmlns:a16="http://schemas.microsoft.com/office/drawing/2014/main" id="{00869AC1-72EB-4247-AB6C-211762E0B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66329" y="5493143"/>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kbittner\AppData\Local\Microsoft\Windows\Temporary Internet Files\Content.IE5\34HNDFOO\decision[1].jpg">
            <a:extLst>
              <a:ext uri="{FF2B5EF4-FFF2-40B4-BE49-F238E27FC236}">
                <a16:creationId xmlns:a16="http://schemas.microsoft.com/office/drawing/2014/main" id="{1D207CF1-3203-483E-B1E1-87CD600DE9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1409" y="1590258"/>
            <a:ext cx="1270108" cy="1011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bittner\AppData\Local\Microsoft\Windows\Temporary Internet Files\Content.IE5\9K9DD4TM\eating-at-the-table[1].gif">
            <a:extLst>
              <a:ext uri="{FF2B5EF4-FFF2-40B4-BE49-F238E27FC236}">
                <a16:creationId xmlns:a16="http://schemas.microsoft.com/office/drawing/2014/main" id="{D955DF21-25F8-431F-832D-9E65891E352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7601" y="4013057"/>
            <a:ext cx="1120251" cy="963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kbittner\AppData\Local\Microsoft\Windows\Temporary Internet Files\Content.IE5\BEZPMDNV\dangers-of-social-networking[1].jpg">
            <a:extLst>
              <a:ext uri="{FF2B5EF4-FFF2-40B4-BE49-F238E27FC236}">
                <a16:creationId xmlns:a16="http://schemas.microsoft.com/office/drawing/2014/main" id="{6905056C-CEB9-4E96-9C32-64FD27DC972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6704" y="3627057"/>
            <a:ext cx="1513577" cy="11351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kbittner\AppData\Local\Microsoft\Windows\Temporary Internet Files\Content.IE5\8MC02SFO\Legal-System-Spain[1].jpg">
            <a:extLst>
              <a:ext uri="{FF2B5EF4-FFF2-40B4-BE49-F238E27FC236}">
                <a16:creationId xmlns:a16="http://schemas.microsoft.com/office/drawing/2014/main" id="{ABDF6AFF-570A-499F-8C2F-020D3EC5980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6523" y="5676248"/>
            <a:ext cx="1392600" cy="9094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kbittner\AppData\Local\Microsoft\Windows\Temporary Internet Files\Content.IE5\DB1WRKOP\women_exercising[1].jpg">
            <a:extLst>
              <a:ext uri="{FF2B5EF4-FFF2-40B4-BE49-F238E27FC236}">
                <a16:creationId xmlns:a16="http://schemas.microsoft.com/office/drawing/2014/main" id="{40CB2DD5-3E22-427E-B22E-B6DC99D354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3803" y="5348423"/>
            <a:ext cx="1191854" cy="13571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kbittner\AppData\Local\Microsoft\Windows\Temporary Internet Files\Content.IE5\XCHAJWFJ\beratung-coaching-inconet[1].jpg">
            <a:extLst>
              <a:ext uri="{FF2B5EF4-FFF2-40B4-BE49-F238E27FC236}">
                <a16:creationId xmlns:a16="http://schemas.microsoft.com/office/drawing/2014/main" id="{C546F803-1F79-438D-9DD6-33951A6E30C1}"/>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244314" y="1359186"/>
            <a:ext cx="1511517"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kbittner\AppData\Local\Microsoft\Windows\Temporary Internet Files\Content.IE5\M4PDR282\livingroom[1].gif">
            <a:extLst>
              <a:ext uri="{FF2B5EF4-FFF2-40B4-BE49-F238E27FC236}">
                <a16:creationId xmlns:a16="http://schemas.microsoft.com/office/drawing/2014/main" id="{314E08E6-96E0-4451-B78B-B3722C9F1C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55490" y="1520786"/>
            <a:ext cx="1642065" cy="116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kbittner\AppData\Local\Microsoft\Windows\Temporary Internet Files\Content.IE5\G20YC0K5\public-corruption[1].jpg">
            <a:extLst>
              <a:ext uri="{FF2B5EF4-FFF2-40B4-BE49-F238E27FC236}">
                <a16:creationId xmlns:a16="http://schemas.microsoft.com/office/drawing/2014/main" id="{51590F18-F486-4F1C-859F-42F058ED6A7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839933" y="198008"/>
            <a:ext cx="1843486" cy="11336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kbittner\AppData\Local\Microsoft\Windows\Temporary Internet Files\Content.IE5\8MC02SFO\fist_full_of_money_clip_art_22967[1].jpg">
            <a:extLst>
              <a:ext uri="{FF2B5EF4-FFF2-40B4-BE49-F238E27FC236}">
                <a16:creationId xmlns:a16="http://schemas.microsoft.com/office/drawing/2014/main" id="{65ED40B2-D618-4A4E-B9D1-7D39A2204995}"/>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66301" y="1638199"/>
            <a:ext cx="893143" cy="9634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kbittner\AppData\Local\Microsoft\Windows\Temporary Internet Files\Content.IE5\XCHAJWFJ\healthcare[1].jpg">
            <a:extLst>
              <a:ext uri="{FF2B5EF4-FFF2-40B4-BE49-F238E27FC236}">
                <a16:creationId xmlns:a16="http://schemas.microsoft.com/office/drawing/2014/main" id="{2EF54C6C-1BD6-4C1F-9B89-CEEFA149714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4161" y="3058576"/>
            <a:ext cx="1136073"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kbittner\AppData\Local\Microsoft\Windows\Temporary Internet Files\Content.IE5\M4PDR282\1905673_xl-1024x1024[1].jpg">
            <a:extLst>
              <a:ext uri="{FF2B5EF4-FFF2-40B4-BE49-F238E27FC236}">
                <a16:creationId xmlns:a16="http://schemas.microsoft.com/office/drawing/2014/main" id="{006A1E9C-0BDE-4186-9A8A-FF2747DD799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201499" y="5517266"/>
            <a:ext cx="1133638" cy="1133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kbittner\AppData\Local\Microsoft\Windows\Temporary Internet Files\Content.IE5\G20YC0K5\online-customers-share-information[1].jpg">
            <a:extLst>
              <a:ext uri="{FF2B5EF4-FFF2-40B4-BE49-F238E27FC236}">
                <a16:creationId xmlns:a16="http://schemas.microsoft.com/office/drawing/2014/main" id="{86BC7FD3-97C0-42C5-BF36-C24E9CF23C9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835700" y="3984295"/>
            <a:ext cx="1032172" cy="120351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C:\Users\kbittner\AppData\Local\Microsoft\Windows\Temporary Internet Files\Content.IE5\8MC02SFO\happy-old-man-in-walker[1].jpg">
            <a:extLst>
              <a:ext uri="{FF2B5EF4-FFF2-40B4-BE49-F238E27FC236}">
                <a16:creationId xmlns:a16="http://schemas.microsoft.com/office/drawing/2014/main" id="{24BD7A93-616D-4DC1-B63B-19A80D2CFC86}"/>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545963" y="2726586"/>
            <a:ext cx="1016653" cy="10957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C:\Users\kbittner\AppData\Local\Microsoft\Windows\Temporary Internet Files\Content.IE5\G20YC0K5\spring_rain[1].gif">
            <a:extLst>
              <a:ext uri="{FF2B5EF4-FFF2-40B4-BE49-F238E27FC236}">
                <a16:creationId xmlns:a16="http://schemas.microsoft.com/office/drawing/2014/main" id="{62CFF305-B769-429B-8EDE-94C301DA362B}"/>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34560" y="4079270"/>
            <a:ext cx="844736" cy="113607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kbittner\AppData\Local\Microsoft\Windows\Temporary Internet Files\Content.IE5\DB1WRKOP\car_clipart[1].jpg">
            <a:extLst>
              <a:ext uri="{FF2B5EF4-FFF2-40B4-BE49-F238E27FC236}">
                <a16:creationId xmlns:a16="http://schemas.microsoft.com/office/drawing/2014/main" id="{C4E9E0DF-DAEA-45AC-B802-E44391AD480E}"/>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724711" y="5466076"/>
            <a:ext cx="1011503" cy="101150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kbittner\AppData\Local\Microsoft\Windows\Temporary Internet Files\Content.IE5\M4PDR282\Grocery%20Clip%20Art[1].jpg">
            <a:extLst>
              <a:ext uri="{FF2B5EF4-FFF2-40B4-BE49-F238E27FC236}">
                <a16:creationId xmlns:a16="http://schemas.microsoft.com/office/drawing/2014/main" id="{565DBA61-172C-4DA4-9BCD-F1720B1AED2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538743" y="3977976"/>
            <a:ext cx="1099270" cy="106849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bittner\AppData\Local\Microsoft\Windows\Temporary Internet Files\Content.IE5\XCHAJWFJ\entrevistador[1].jpg">
            <a:extLst>
              <a:ext uri="{FF2B5EF4-FFF2-40B4-BE49-F238E27FC236}">
                <a16:creationId xmlns:a16="http://schemas.microsoft.com/office/drawing/2014/main" id="{3D6D86CF-D688-45B4-A734-964C88E6C13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16129" y="340470"/>
            <a:ext cx="983876" cy="9838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a:extLst>
              <a:ext uri="{FF2B5EF4-FFF2-40B4-BE49-F238E27FC236}">
                <a16:creationId xmlns:a16="http://schemas.microsoft.com/office/drawing/2014/main" id="{0EB93866-D60A-44CF-8275-FE768EFEFA8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37187" y="5187808"/>
            <a:ext cx="1263659" cy="124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descr="C:\Users\kbittner\AppData\Local\Microsoft\Windows\Temporary Internet Files\Content.IE5\XCHAJWFJ\choicegif_2014101709340798[1].jpg">
            <a:extLst>
              <a:ext uri="{FF2B5EF4-FFF2-40B4-BE49-F238E27FC236}">
                <a16:creationId xmlns:a16="http://schemas.microsoft.com/office/drawing/2014/main" id="{329D0B99-8277-4544-A0AF-A62CE736A6C8}"/>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93762" y="1485705"/>
            <a:ext cx="1256905" cy="1390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kbittner\AppData\Local\Microsoft\Windows\Temporary Internet Files\Content.IE5\M4PDR282\progetto-legalità[1].jpg">
            <a:extLst>
              <a:ext uri="{FF2B5EF4-FFF2-40B4-BE49-F238E27FC236}">
                <a16:creationId xmlns:a16="http://schemas.microsoft.com/office/drawing/2014/main" id="{D38C3C7D-0F5E-414D-B59F-659866F92C0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726721" y="206044"/>
            <a:ext cx="960463" cy="863201"/>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693B077E-B41F-4E1F-A10F-C0C308325EEC}"/>
              </a:ext>
            </a:extLst>
          </p:cNvPr>
          <p:cNvPicPr>
            <a:picLocks noChangeAspect="1"/>
          </p:cNvPicPr>
          <p:nvPr/>
        </p:nvPicPr>
        <p:blipFill>
          <a:blip r:embed="rId29">
            <a:extLst>
              <a:ext uri="{28A0092B-C50C-407E-A947-70E740481C1C}">
                <a14:useLocalDpi xmlns:a14="http://schemas.microsoft.com/office/drawing/2010/main" val="0"/>
              </a:ext>
              <a:ext uri="{837473B0-CC2E-450A-ABE3-18F120FF3D39}">
                <a1611:picAttrSrcUrl xmlns:a1611="http://schemas.microsoft.com/office/drawing/2016/11/main" r:id="rId30"/>
              </a:ext>
            </a:extLst>
          </a:blip>
          <a:stretch>
            <a:fillRect/>
          </a:stretch>
        </p:blipFill>
        <p:spPr>
          <a:xfrm>
            <a:off x="3740430" y="236808"/>
            <a:ext cx="1209737" cy="1209737"/>
          </a:xfrm>
          <a:prstGeom prst="rect">
            <a:avLst/>
          </a:prstGeom>
        </p:spPr>
      </p:pic>
      <p:pic>
        <p:nvPicPr>
          <p:cNvPr id="32" name="Picture 31">
            <a:extLst>
              <a:ext uri="{FF2B5EF4-FFF2-40B4-BE49-F238E27FC236}">
                <a16:creationId xmlns:a16="http://schemas.microsoft.com/office/drawing/2014/main" id="{DE864FB3-9258-4621-8340-9731AE3F5A9D}"/>
              </a:ext>
            </a:extLst>
          </p:cNvPr>
          <p:cNvPicPr>
            <a:picLocks noChangeAspect="1"/>
          </p:cNvPicPr>
          <p:nvPr/>
        </p:nvPicPr>
        <p:blipFill>
          <a:blip r:embed="rId31">
            <a:extLst>
              <a:ext uri="{28A0092B-C50C-407E-A947-70E740481C1C}">
                <a14:useLocalDpi xmlns:a14="http://schemas.microsoft.com/office/drawing/2010/main" val="0"/>
              </a:ext>
              <a:ext uri="{837473B0-CC2E-450A-ABE3-18F120FF3D39}">
                <a1611:picAttrSrcUrl xmlns:a1611="http://schemas.microsoft.com/office/drawing/2016/11/main" r:id="rId32"/>
              </a:ext>
            </a:extLst>
          </a:blip>
          <a:stretch>
            <a:fillRect/>
          </a:stretch>
        </p:blipFill>
        <p:spPr>
          <a:xfrm>
            <a:off x="1932572" y="2868490"/>
            <a:ext cx="1367618" cy="890428"/>
          </a:xfrm>
          <a:prstGeom prst="rect">
            <a:avLst/>
          </a:prstGeom>
        </p:spPr>
      </p:pic>
      <p:pic>
        <p:nvPicPr>
          <p:cNvPr id="33" name="Picture 3" descr="C:\Users\kbittner\AppData\Local\Microsoft\Windows\Temporary Internet Files\Content.IE5\M4PDR282\assessment[1].gif">
            <a:extLst>
              <a:ext uri="{FF2B5EF4-FFF2-40B4-BE49-F238E27FC236}">
                <a16:creationId xmlns:a16="http://schemas.microsoft.com/office/drawing/2014/main" id="{21CC5E1A-1E61-4C12-B148-A3889D1E6DB0}"/>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941822" y="29630"/>
            <a:ext cx="1511333" cy="13781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FECFFEA4-D02A-4BD5-97B0-96F8129C0A38}"/>
              </a:ext>
            </a:extLst>
          </p:cNvPr>
          <p:cNvPicPr>
            <a:picLocks noChangeAspect="1"/>
          </p:cNvPicPr>
          <p:nvPr/>
        </p:nvPicPr>
        <p:blipFill>
          <a:blip r:embed="rId34">
            <a:extLst>
              <a:ext uri="{28A0092B-C50C-407E-A947-70E740481C1C}">
                <a14:useLocalDpi xmlns:a14="http://schemas.microsoft.com/office/drawing/2010/main" val="0"/>
              </a:ext>
              <a:ext uri="{837473B0-CC2E-450A-ABE3-18F120FF3D39}">
                <a1611:picAttrSrcUrl xmlns:a1611="http://schemas.microsoft.com/office/drawing/2016/11/main" r:id="rId35"/>
              </a:ext>
            </a:extLst>
          </a:blip>
          <a:stretch>
            <a:fillRect/>
          </a:stretch>
        </p:blipFill>
        <p:spPr>
          <a:xfrm>
            <a:off x="8879690" y="5403051"/>
            <a:ext cx="1663804" cy="1247853"/>
          </a:xfrm>
          <a:prstGeom prst="rect">
            <a:avLst/>
          </a:prstGeom>
        </p:spPr>
      </p:pic>
      <p:pic>
        <p:nvPicPr>
          <p:cNvPr id="35" name="Picture 34">
            <a:extLst>
              <a:ext uri="{FF2B5EF4-FFF2-40B4-BE49-F238E27FC236}">
                <a16:creationId xmlns:a16="http://schemas.microsoft.com/office/drawing/2014/main" id="{DECB78FA-75A7-4418-ABFC-A644361D8632}"/>
              </a:ext>
            </a:extLst>
          </p:cNvPr>
          <p:cNvPicPr>
            <a:picLocks noChangeAspect="1"/>
          </p:cNvPicPr>
          <p:nvPr/>
        </p:nvPicPr>
        <p:blipFill>
          <a:blip r:embed="rId36">
            <a:extLst>
              <a:ext uri="{28A0092B-C50C-407E-A947-70E740481C1C}">
                <a14:useLocalDpi xmlns:a14="http://schemas.microsoft.com/office/drawing/2010/main" val="0"/>
              </a:ext>
              <a:ext uri="{837473B0-CC2E-450A-ABE3-18F120FF3D39}">
                <a1611:picAttrSrcUrl xmlns:a1611="http://schemas.microsoft.com/office/drawing/2016/11/main" r:id="rId37"/>
              </a:ext>
            </a:extLst>
          </a:blip>
          <a:stretch>
            <a:fillRect/>
          </a:stretch>
        </p:blipFill>
        <p:spPr>
          <a:xfrm>
            <a:off x="198077" y="213604"/>
            <a:ext cx="1987629" cy="1118042"/>
          </a:xfrm>
          <a:prstGeom prst="rect">
            <a:avLst/>
          </a:prstGeom>
        </p:spPr>
      </p:pic>
      <p:pic>
        <p:nvPicPr>
          <p:cNvPr id="36" name="Picture 35">
            <a:extLst>
              <a:ext uri="{FF2B5EF4-FFF2-40B4-BE49-F238E27FC236}">
                <a16:creationId xmlns:a16="http://schemas.microsoft.com/office/drawing/2014/main" id="{1F623330-8FA2-4263-91EB-35F45585386F}"/>
              </a:ext>
            </a:extLst>
          </p:cNvPr>
          <p:cNvPicPr>
            <a:picLocks noChangeAspect="1"/>
          </p:cNvPicPr>
          <p:nvPr/>
        </p:nvPicPr>
        <p:blipFill>
          <a:blip r:embed="rId38">
            <a:extLst>
              <a:ext uri="{28A0092B-C50C-407E-A947-70E740481C1C}">
                <a14:useLocalDpi xmlns:a14="http://schemas.microsoft.com/office/drawing/2010/main" val="0"/>
              </a:ext>
              <a:ext uri="{837473B0-CC2E-450A-ABE3-18F120FF3D39}">
                <a1611:picAttrSrcUrl xmlns:a1611="http://schemas.microsoft.com/office/drawing/2016/11/main" r:id="rId39"/>
              </a:ext>
            </a:extLst>
          </a:blip>
          <a:stretch>
            <a:fillRect/>
          </a:stretch>
        </p:blipFill>
        <p:spPr>
          <a:xfrm>
            <a:off x="2405020" y="1258870"/>
            <a:ext cx="2422503" cy="1334269"/>
          </a:xfrm>
          <a:prstGeom prst="rect">
            <a:avLst/>
          </a:prstGeom>
        </p:spPr>
      </p:pic>
    </p:spTree>
    <p:extLst>
      <p:ext uri="{BB962C8B-B14F-4D97-AF65-F5344CB8AC3E}">
        <p14:creationId xmlns:p14="http://schemas.microsoft.com/office/powerpoint/2010/main" val="133923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0EBC8-DC4B-4F33-B1D0-16D636F08342}"/>
              </a:ext>
            </a:extLst>
          </p:cNvPr>
          <p:cNvSpPr>
            <a:spLocks noGrp="1"/>
          </p:cNvSpPr>
          <p:nvPr>
            <p:ph type="title"/>
          </p:nvPr>
        </p:nvSpPr>
        <p:spPr>
          <a:xfrm>
            <a:off x="838200" y="365126"/>
            <a:ext cx="10515600" cy="1175040"/>
          </a:xfrm>
        </p:spPr>
        <p:txBody>
          <a:bodyPr/>
          <a:lstStyle/>
          <a:p>
            <a:r>
              <a:rPr lang="en-US" dirty="0"/>
              <a:t>Four-year State Plan Requirements</a:t>
            </a:r>
          </a:p>
        </p:txBody>
      </p:sp>
      <p:sp>
        <p:nvSpPr>
          <p:cNvPr id="6" name="Equals 5">
            <a:extLst>
              <a:ext uri="{FF2B5EF4-FFF2-40B4-BE49-F238E27FC236}">
                <a16:creationId xmlns:a16="http://schemas.microsoft.com/office/drawing/2014/main" id="{C34C1A33-0152-4703-A8D4-81C878CD469E}"/>
              </a:ext>
            </a:extLst>
          </p:cNvPr>
          <p:cNvSpPr/>
          <p:nvPr/>
        </p:nvSpPr>
        <p:spPr>
          <a:xfrm>
            <a:off x="7984780" y="4227955"/>
            <a:ext cx="986302" cy="928687"/>
          </a:xfrm>
          <a:prstGeom prst="mathEqua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id="{FEBAA3A3-E70A-40F0-B857-FD30790E5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7485" y="3988472"/>
            <a:ext cx="1782213" cy="1627238"/>
          </a:xfrm>
          <a:prstGeom prst="rect">
            <a:avLst/>
          </a:prstGeom>
        </p:spPr>
      </p:pic>
      <p:sp>
        <p:nvSpPr>
          <p:cNvPr id="8" name="Rectangle: Rounded Corners 7">
            <a:extLst>
              <a:ext uri="{FF2B5EF4-FFF2-40B4-BE49-F238E27FC236}">
                <a16:creationId xmlns:a16="http://schemas.microsoft.com/office/drawing/2014/main" id="{550F629F-975B-4F5F-877D-0AD28501D3DC}"/>
              </a:ext>
            </a:extLst>
          </p:cNvPr>
          <p:cNvSpPr/>
          <p:nvPr/>
        </p:nvSpPr>
        <p:spPr>
          <a:xfrm>
            <a:off x="707478" y="243641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Identify Senior Service</a:t>
            </a:r>
          </a:p>
        </p:txBody>
      </p:sp>
      <p:sp>
        <p:nvSpPr>
          <p:cNvPr id="9" name="Rectangle: Rounded Corners 8">
            <a:extLst>
              <a:ext uri="{FF2B5EF4-FFF2-40B4-BE49-F238E27FC236}">
                <a16:creationId xmlns:a16="http://schemas.microsoft.com/office/drawing/2014/main" id="{7F34CE10-94F2-4CC4-9307-EB1EBA4B5A08}"/>
              </a:ext>
            </a:extLst>
          </p:cNvPr>
          <p:cNvSpPr/>
          <p:nvPr/>
        </p:nvSpPr>
        <p:spPr>
          <a:xfrm>
            <a:off x="689006" y="3376111"/>
            <a:ext cx="2098964" cy="9048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Develop Funding Distribution</a:t>
            </a:r>
          </a:p>
        </p:txBody>
      </p:sp>
      <p:sp>
        <p:nvSpPr>
          <p:cNvPr id="10" name="Rectangle: Rounded Corners 9">
            <a:extLst>
              <a:ext uri="{FF2B5EF4-FFF2-40B4-BE49-F238E27FC236}">
                <a16:creationId xmlns:a16="http://schemas.microsoft.com/office/drawing/2014/main" id="{897CB7C6-40E1-4FC6-AC72-C50C023A8B5F}"/>
              </a:ext>
            </a:extLst>
          </p:cNvPr>
          <p:cNvSpPr/>
          <p:nvPr/>
        </p:nvSpPr>
        <p:spPr>
          <a:xfrm>
            <a:off x="671952" y="4332076"/>
            <a:ext cx="2098964" cy="914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Address Federal Compliance</a:t>
            </a:r>
          </a:p>
        </p:txBody>
      </p:sp>
      <p:sp>
        <p:nvSpPr>
          <p:cNvPr id="11" name="Rectangle: Rounded Corners 10">
            <a:extLst>
              <a:ext uri="{FF2B5EF4-FFF2-40B4-BE49-F238E27FC236}">
                <a16:creationId xmlns:a16="http://schemas.microsoft.com/office/drawing/2014/main" id="{23B2A300-CD5A-4455-A9AB-CC61715976F0}"/>
              </a:ext>
            </a:extLst>
          </p:cNvPr>
          <p:cNvSpPr/>
          <p:nvPr/>
        </p:nvSpPr>
        <p:spPr>
          <a:xfrm>
            <a:off x="653643" y="5301979"/>
            <a:ext cx="2098964" cy="904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Include Supporting Documents</a:t>
            </a:r>
          </a:p>
        </p:txBody>
      </p:sp>
      <p:pic>
        <p:nvPicPr>
          <p:cNvPr id="16" name="Picture 15">
            <a:extLst>
              <a:ext uri="{FF2B5EF4-FFF2-40B4-BE49-F238E27FC236}">
                <a16:creationId xmlns:a16="http://schemas.microsoft.com/office/drawing/2014/main" id="{02F5F488-92B8-420C-805F-AE054B7A67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89916" y="3930744"/>
            <a:ext cx="1523110" cy="1523110"/>
          </a:xfrm>
          <a:prstGeom prst="rect">
            <a:avLst/>
          </a:prstGeom>
          <a:noFill/>
        </p:spPr>
      </p:pic>
      <p:sp>
        <p:nvSpPr>
          <p:cNvPr id="18" name="Rectangle 17">
            <a:extLst>
              <a:ext uri="{FF2B5EF4-FFF2-40B4-BE49-F238E27FC236}">
                <a16:creationId xmlns:a16="http://schemas.microsoft.com/office/drawing/2014/main" id="{C2C9618A-F1EF-41A2-B15F-3EFC83D43E1B}"/>
              </a:ext>
            </a:extLst>
          </p:cNvPr>
          <p:cNvSpPr/>
          <p:nvPr/>
        </p:nvSpPr>
        <p:spPr>
          <a:xfrm>
            <a:off x="3186255" y="3101403"/>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June 30, 2020</a:t>
            </a:r>
          </a:p>
        </p:txBody>
      </p:sp>
      <p:sp>
        <p:nvSpPr>
          <p:cNvPr id="19" name="Rectangle 18">
            <a:extLst>
              <a:ext uri="{FF2B5EF4-FFF2-40B4-BE49-F238E27FC236}">
                <a16:creationId xmlns:a16="http://schemas.microsoft.com/office/drawing/2014/main" id="{09EF2655-E47B-443A-AAD5-7EB5A49E11E1}"/>
              </a:ext>
            </a:extLst>
          </p:cNvPr>
          <p:cNvSpPr/>
          <p:nvPr/>
        </p:nvSpPr>
        <p:spPr>
          <a:xfrm>
            <a:off x="5641018" y="3101402"/>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October 1, 2020</a:t>
            </a:r>
          </a:p>
        </p:txBody>
      </p:sp>
      <p:sp>
        <p:nvSpPr>
          <p:cNvPr id="20" name="Rectangle 19">
            <a:extLst>
              <a:ext uri="{FF2B5EF4-FFF2-40B4-BE49-F238E27FC236}">
                <a16:creationId xmlns:a16="http://schemas.microsoft.com/office/drawing/2014/main" id="{D0172A8C-4C06-4A5B-B75D-E6FC4CEF6A44}"/>
              </a:ext>
            </a:extLst>
          </p:cNvPr>
          <p:cNvSpPr/>
          <p:nvPr/>
        </p:nvSpPr>
        <p:spPr>
          <a:xfrm>
            <a:off x="9223606" y="3101401"/>
            <a:ext cx="203441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Federal Funding</a:t>
            </a:r>
          </a:p>
        </p:txBody>
      </p:sp>
      <p:sp>
        <p:nvSpPr>
          <p:cNvPr id="21" name="Rectangle 20">
            <a:extLst>
              <a:ext uri="{FF2B5EF4-FFF2-40B4-BE49-F238E27FC236}">
                <a16:creationId xmlns:a16="http://schemas.microsoft.com/office/drawing/2014/main" id="{9D3DD2AE-5F35-4EF7-A000-CEC2E764100D}"/>
              </a:ext>
            </a:extLst>
          </p:cNvPr>
          <p:cNvSpPr/>
          <p:nvPr/>
        </p:nvSpPr>
        <p:spPr>
          <a:xfrm>
            <a:off x="3533085" y="2255679"/>
            <a:ext cx="7171860" cy="56341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Administration for Community Living </a:t>
            </a:r>
          </a:p>
        </p:txBody>
      </p:sp>
      <p:sp>
        <p:nvSpPr>
          <p:cNvPr id="12" name="TextBox 11">
            <a:extLst>
              <a:ext uri="{FF2B5EF4-FFF2-40B4-BE49-F238E27FC236}">
                <a16:creationId xmlns:a16="http://schemas.microsoft.com/office/drawing/2014/main" id="{8E094FBE-ABA6-4346-B625-8F1F66ED9F3F}"/>
              </a:ext>
            </a:extLst>
          </p:cNvPr>
          <p:cNvSpPr txBox="1"/>
          <p:nvPr/>
        </p:nvSpPr>
        <p:spPr>
          <a:xfrm>
            <a:off x="3445537" y="7043112"/>
            <a:ext cx="1467489" cy="507831"/>
          </a:xfrm>
          <a:prstGeom prst="rect">
            <a:avLst/>
          </a:prstGeom>
          <a:noFill/>
        </p:spPr>
        <p:txBody>
          <a:bodyPr wrap="square" rtlCol="0">
            <a:spAutoFit/>
          </a:bodyPr>
          <a:lstStyle/>
          <a:p>
            <a:r>
              <a:rPr lang="en-US" sz="900">
                <a:hlinkClick r:id="rId5" tooltip="http://commons.wikimedia.org/wiki/File:Symbol_thumbs_up_green.png"/>
              </a:rPr>
              <a:t>This Photo</a:t>
            </a:r>
            <a:r>
              <a:rPr lang="en-US" sz="900"/>
              <a:t> by Unknown Author is licensed under </a:t>
            </a:r>
            <a:r>
              <a:rPr lang="en-US" sz="900">
                <a:hlinkClick r:id="rId6" tooltip="https://creativecommons.org/licenses/by-sa/3.0/"/>
              </a:rPr>
              <a:t>CC BY-SA</a:t>
            </a:r>
            <a:endParaRPr lang="en-US" sz="900"/>
          </a:p>
        </p:txBody>
      </p:sp>
      <p:pic>
        <p:nvPicPr>
          <p:cNvPr id="17" name="Picture 16">
            <a:extLst>
              <a:ext uri="{FF2B5EF4-FFF2-40B4-BE49-F238E27FC236}">
                <a16:creationId xmlns:a16="http://schemas.microsoft.com/office/drawing/2014/main" id="{C6D9F5A3-3FD9-4B3B-B172-855AFA08733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019048" y="3947125"/>
            <a:ext cx="1400730" cy="1400730"/>
          </a:xfrm>
          <a:prstGeom prst="rect">
            <a:avLst/>
          </a:prstGeom>
        </p:spPr>
      </p:pic>
      <p:sp>
        <p:nvSpPr>
          <p:cNvPr id="23" name="Rectangle: Rounded Corners 22">
            <a:extLst>
              <a:ext uri="{FF2B5EF4-FFF2-40B4-BE49-F238E27FC236}">
                <a16:creationId xmlns:a16="http://schemas.microsoft.com/office/drawing/2014/main" id="{C6B788A9-BDA9-4FEC-99B9-6D73A9F07106}"/>
              </a:ext>
            </a:extLst>
          </p:cNvPr>
          <p:cNvSpPr/>
          <p:nvPr/>
        </p:nvSpPr>
        <p:spPr>
          <a:xfrm>
            <a:off x="717500" y="1496063"/>
            <a:ext cx="2098964" cy="886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Involve Public &amp; Stakeholders</a:t>
            </a:r>
          </a:p>
        </p:txBody>
      </p:sp>
    </p:spTree>
    <p:extLst>
      <p:ext uri="{BB962C8B-B14F-4D97-AF65-F5344CB8AC3E}">
        <p14:creationId xmlns:p14="http://schemas.microsoft.com/office/powerpoint/2010/main" val="389138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58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C2E2-AF28-45F4-B2D1-5E670835BFBD}"/>
              </a:ext>
            </a:extLst>
          </p:cNvPr>
          <p:cNvSpPr>
            <a:spLocks noGrp="1"/>
          </p:cNvSpPr>
          <p:nvPr>
            <p:ph type="title"/>
          </p:nvPr>
        </p:nvSpPr>
        <p:spPr>
          <a:xfrm>
            <a:off x="838200" y="365125"/>
            <a:ext cx="10515600" cy="1552165"/>
          </a:xfrm>
        </p:spPr>
        <p:txBody>
          <a:bodyPr>
            <a:normAutofit/>
          </a:bodyPr>
          <a:lstStyle/>
          <a:p>
            <a:r>
              <a:rPr lang="en-US" dirty="0"/>
              <a:t>Idaho Senior Services Act</a:t>
            </a:r>
            <a:br>
              <a:rPr lang="en-US" dirty="0"/>
            </a:br>
            <a:r>
              <a:rPr lang="en-US" dirty="0"/>
              <a:t>Legislative Intent</a:t>
            </a:r>
          </a:p>
        </p:txBody>
      </p:sp>
      <p:sp>
        <p:nvSpPr>
          <p:cNvPr id="3" name="Content Placeholder 2">
            <a:extLst>
              <a:ext uri="{FF2B5EF4-FFF2-40B4-BE49-F238E27FC236}">
                <a16:creationId xmlns:a16="http://schemas.microsoft.com/office/drawing/2014/main" id="{4389DCBC-5B5B-4C05-9E49-C084D5C94E1A}"/>
              </a:ext>
            </a:extLst>
          </p:cNvPr>
          <p:cNvSpPr>
            <a:spLocks noGrp="1"/>
          </p:cNvSpPr>
          <p:nvPr>
            <p:ph idx="1"/>
          </p:nvPr>
        </p:nvSpPr>
        <p:spPr>
          <a:xfrm>
            <a:off x="629265" y="2405175"/>
            <a:ext cx="10724535" cy="2209800"/>
          </a:xfrm>
        </p:spPr>
        <p:txBody>
          <a:bodyPr>
            <a:normAutofit/>
          </a:bodyPr>
          <a:lstStyle/>
          <a:p>
            <a:pPr marL="0" indent="0" algn="ctr">
              <a:buNone/>
            </a:pPr>
            <a:r>
              <a:rPr lang="en-US" sz="3200" dirty="0"/>
              <a:t>Provide efficient community services . . . </a:t>
            </a:r>
          </a:p>
          <a:p>
            <a:pPr marL="0" indent="0" algn="ctr">
              <a:buNone/>
            </a:pPr>
            <a:r>
              <a:rPr lang="en-US" sz="3200" dirty="0"/>
              <a:t>designed to permit its older people to </a:t>
            </a:r>
          </a:p>
          <a:p>
            <a:pPr marL="0" indent="0" algn="ctr">
              <a:buNone/>
            </a:pPr>
            <a:r>
              <a:rPr lang="en-US" sz="3200" b="1" u="sng" dirty="0">
                <a:solidFill>
                  <a:schemeClr val="bg1"/>
                </a:solidFill>
              </a:rPr>
              <a:t>remain independent </a:t>
            </a:r>
            <a:r>
              <a:rPr lang="en-US" sz="3200" dirty="0"/>
              <a:t>and . . . to </a:t>
            </a:r>
            <a:r>
              <a:rPr lang="en-US" sz="3200" b="1" u="sng" dirty="0">
                <a:solidFill>
                  <a:schemeClr val="bg1"/>
                </a:solidFill>
              </a:rPr>
              <a:t>avoid institutionalization</a:t>
            </a:r>
          </a:p>
        </p:txBody>
      </p:sp>
      <p:sp>
        <p:nvSpPr>
          <p:cNvPr id="4" name="Content Placeholder 2">
            <a:extLst>
              <a:ext uri="{FF2B5EF4-FFF2-40B4-BE49-F238E27FC236}">
                <a16:creationId xmlns:a16="http://schemas.microsoft.com/office/drawing/2014/main" id="{67519518-CB01-40EF-A1B5-5ADA9C4F3A6D}"/>
              </a:ext>
            </a:extLst>
          </p:cNvPr>
          <p:cNvSpPr txBox="1">
            <a:spLocks/>
          </p:cNvSpPr>
          <p:nvPr/>
        </p:nvSpPr>
        <p:spPr>
          <a:xfrm>
            <a:off x="7566890" y="5943744"/>
            <a:ext cx="3657600" cy="6858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u="sng" dirty="0"/>
              <a:t>TITLE 67 STATE GOVERNMENT AND STATE AFFAIRS</a:t>
            </a:r>
            <a:endParaRPr lang="en-US" dirty="0"/>
          </a:p>
          <a:p>
            <a:pPr marL="0" indent="0">
              <a:buNone/>
            </a:pPr>
            <a:r>
              <a:rPr lang="en-US" b="1" u="sng" dirty="0"/>
              <a:t>CHAPTER 50 COMMISSION ON AGING 67-5005. </a:t>
            </a:r>
            <a:endParaRPr lang="en-US" dirty="0"/>
          </a:p>
          <a:p>
            <a:pPr marL="0" indent="0">
              <a:buNone/>
            </a:pPr>
            <a:r>
              <a:rPr lang="en-US" b="1" u="sng" dirty="0"/>
              <a:t>Legislative intent. </a:t>
            </a:r>
            <a:endParaRPr lang="en-US" dirty="0"/>
          </a:p>
        </p:txBody>
      </p:sp>
      <p:pic>
        <p:nvPicPr>
          <p:cNvPr id="6" name="Picture 5" descr="A picture containing doll, toy&#10;&#10;Description generated with very high confidence">
            <a:extLst>
              <a:ext uri="{FF2B5EF4-FFF2-40B4-BE49-F238E27FC236}">
                <a16:creationId xmlns:a16="http://schemas.microsoft.com/office/drawing/2014/main" id="{0A027D0E-C16B-4A4C-B4BD-B31B1CD5E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10" y="4348158"/>
            <a:ext cx="3099233" cy="2042029"/>
          </a:xfrm>
          <a:prstGeom prst="rect">
            <a:avLst/>
          </a:prstGeom>
        </p:spPr>
      </p:pic>
    </p:spTree>
    <p:extLst>
      <p:ext uri="{BB962C8B-B14F-4D97-AF65-F5344CB8AC3E}">
        <p14:creationId xmlns:p14="http://schemas.microsoft.com/office/powerpoint/2010/main" val="2615563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46D04-806C-4472-A1AF-4C8A55D5EF7D}"/>
              </a:ext>
            </a:extLst>
          </p:cNvPr>
          <p:cNvSpPr>
            <a:spLocks noGrp="1"/>
          </p:cNvSpPr>
          <p:nvPr>
            <p:ph type="title"/>
          </p:nvPr>
        </p:nvSpPr>
        <p:spPr>
          <a:xfrm>
            <a:off x="454429" y="162554"/>
            <a:ext cx="10515600" cy="1325563"/>
          </a:xfrm>
        </p:spPr>
        <p:txBody>
          <a:bodyPr/>
          <a:lstStyle/>
          <a:p>
            <a:r>
              <a:rPr lang="en-US" dirty="0"/>
              <a:t>Cost of Institutionalization</a:t>
            </a:r>
          </a:p>
        </p:txBody>
      </p:sp>
      <p:sp>
        <p:nvSpPr>
          <p:cNvPr id="5" name="Rectangle 4">
            <a:extLst>
              <a:ext uri="{FF2B5EF4-FFF2-40B4-BE49-F238E27FC236}">
                <a16:creationId xmlns:a16="http://schemas.microsoft.com/office/drawing/2014/main" id="{2E5F42D3-5872-4F10-B4D0-D4E72FDF9271}"/>
              </a:ext>
            </a:extLst>
          </p:cNvPr>
          <p:cNvSpPr/>
          <p:nvPr/>
        </p:nvSpPr>
        <p:spPr>
          <a:xfrm>
            <a:off x="350138" y="1867549"/>
            <a:ext cx="3261742" cy="1426533"/>
          </a:xfrm>
          <a:prstGeom prst="rect">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u="sng" dirty="0"/>
              <a:t>Assisted Living Care: </a:t>
            </a:r>
          </a:p>
          <a:p>
            <a:pPr algn="ctr"/>
            <a:r>
              <a:rPr lang="en-US" b="1" u="sng" dirty="0"/>
              <a:t>Assistance</a:t>
            </a:r>
            <a:r>
              <a:rPr lang="en-US" dirty="0"/>
              <a:t> with Activities of Daily Living (ADLs)</a:t>
            </a:r>
          </a:p>
        </p:txBody>
      </p:sp>
      <p:sp>
        <p:nvSpPr>
          <p:cNvPr id="6" name="Rectangle 5">
            <a:extLst>
              <a:ext uri="{FF2B5EF4-FFF2-40B4-BE49-F238E27FC236}">
                <a16:creationId xmlns:a16="http://schemas.microsoft.com/office/drawing/2014/main" id="{1E8C77F7-5ABF-4ED6-A8DB-8FD52AF0FB39}"/>
              </a:ext>
            </a:extLst>
          </p:cNvPr>
          <p:cNvSpPr/>
          <p:nvPr/>
        </p:nvSpPr>
        <p:spPr>
          <a:xfrm>
            <a:off x="345329" y="4268079"/>
            <a:ext cx="3261742" cy="1426533"/>
          </a:xfrm>
          <a:prstGeom prst="rect">
            <a:avLst/>
          </a:prstGeom>
          <a:solidFill>
            <a:schemeClr val="accent5">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u="sng" dirty="0"/>
              <a:t>Nursing Home Care: </a:t>
            </a:r>
          </a:p>
          <a:p>
            <a:pPr algn="ctr"/>
            <a:r>
              <a:rPr lang="en-US" b="1" u="sng" dirty="0"/>
              <a:t>Assistance</a:t>
            </a:r>
            <a:r>
              <a:rPr lang="en-US" dirty="0"/>
              <a:t> with ADLs, but provides </a:t>
            </a:r>
            <a:r>
              <a:rPr lang="en-US" b="1" u="sng" dirty="0"/>
              <a:t>24 hr. skilled nursing care</a:t>
            </a:r>
            <a:r>
              <a:rPr lang="en-US" dirty="0"/>
              <a:t> </a:t>
            </a:r>
          </a:p>
        </p:txBody>
      </p:sp>
      <p:sp>
        <p:nvSpPr>
          <p:cNvPr id="10" name="Rectangle 9">
            <a:extLst>
              <a:ext uri="{FF2B5EF4-FFF2-40B4-BE49-F238E27FC236}">
                <a16:creationId xmlns:a16="http://schemas.microsoft.com/office/drawing/2014/main" id="{A10C2700-4B2B-43EC-BDE3-6CD1ACAA99C9}"/>
              </a:ext>
            </a:extLst>
          </p:cNvPr>
          <p:cNvSpPr/>
          <p:nvPr/>
        </p:nvSpPr>
        <p:spPr>
          <a:xfrm>
            <a:off x="0" y="6502518"/>
            <a:ext cx="4295775" cy="3554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1000" dirty="0"/>
              <a:t>*Self-Pay: 2018 AARP Public Policy Institute (last updated 8/28/2018) </a:t>
            </a:r>
          </a:p>
          <a:p>
            <a:r>
              <a:rPr lang="en-US" sz="1000" dirty="0"/>
              <a:t>**Medicaid: Estimates from the Bureau Chief of Medicaid Financial Operations</a:t>
            </a:r>
          </a:p>
        </p:txBody>
      </p:sp>
      <p:pic>
        <p:nvPicPr>
          <p:cNvPr id="8" name="Picture 7">
            <a:extLst>
              <a:ext uri="{FF2B5EF4-FFF2-40B4-BE49-F238E27FC236}">
                <a16:creationId xmlns:a16="http://schemas.microsoft.com/office/drawing/2014/main" id="{13236C74-5B1D-4B2F-A056-98A23977054B}"/>
              </a:ext>
            </a:extLst>
          </p:cNvPr>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91677" y="1574198"/>
            <a:ext cx="2707392" cy="2009486"/>
          </a:xfrm>
          <a:prstGeom prst="rect">
            <a:avLst/>
          </a:prstGeom>
        </p:spPr>
      </p:pic>
      <p:pic>
        <p:nvPicPr>
          <p:cNvPr id="7" name="Picture 6">
            <a:extLst>
              <a:ext uri="{FF2B5EF4-FFF2-40B4-BE49-F238E27FC236}">
                <a16:creationId xmlns:a16="http://schemas.microsoft.com/office/drawing/2014/main" id="{B8F241A9-C119-4C40-90A3-C17C161D7AD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782439" y="4053844"/>
            <a:ext cx="2707392" cy="2009486"/>
          </a:xfrm>
          <a:prstGeom prst="rect">
            <a:avLst/>
          </a:prstGeom>
        </p:spPr>
      </p:pic>
      <p:sp>
        <p:nvSpPr>
          <p:cNvPr id="13" name="Rectangle 12">
            <a:extLst>
              <a:ext uri="{FF2B5EF4-FFF2-40B4-BE49-F238E27FC236}">
                <a16:creationId xmlns:a16="http://schemas.microsoft.com/office/drawing/2014/main" id="{A78A92C0-A33B-40E3-8381-AC4AE56D14B6}"/>
              </a:ext>
            </a:extLst>
          </p:cNvPr>
          <p:cNvSpPr/>
          <p:nvPr/>
        </p:nvSpPr>
        <p:spPr>
          <a:xfrm>
            <a:off x="6604974" y="2008038"/>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$2,000 to $6,500</a:t>
            </a:r>
          </a:p>
        </p:txBody>
      </p:sp>
      <p:sp>
        <p:nvSpPr>
          <p:cNvPr id="15" name="Rectangle 14">
            <a:extLst>
              <a:ext uri="{FF2B5EF4-FFF2-40B4-BE49-F238E27FC236}">
                <a16:creationId xmlns:a16="http://schemas.microsoft.com/office/drawing/2014/main" id="{EA4BE4A9-D5DE-411F-AF45-A22A9325D417}"/>
              </a:ext>
            </a:extLst>
          </p:cNvPr>
          <p:cNvSpPr/>
          <p:nvPr/>
        </p:nvSpPr>
        <p:spPr>
          <a:xfrm>
            <a:off x="8865538" y="2315480"/>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ACD406E8-5547-4E5B-8595-F9E7D1CEA9B9}"/>
              </a:ext>
            </a:extLst>
          </p:cNvPr>
          <p:cNvSpPr/>
          <p:nvPr/>
        </p:nvSpPr>
        <p:spPr>
          <a:xfrm>
            <a:off x="9783188" y="200803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$24,000 to $78,000</a:t>
            </a:r>
          </a:p>
        </p:txBody>
      </p:sp>
      <p:sp>
        <p:nvSpPr>
          <p:cNvPr id="17" name="Rectangle 16">
            <a:extLst>
              <a:ext uri="{FF2B5EF4-FFF2-40B4-BE49-F238E27FC236}">
                <a16:creationId xmlns:a16="http://schemas.microsoft.com/office/drawing/2014/main" id="{E60FB237-238C-4037-AAA8-819E7529BAF6}"/>
              </a:ext>
            </a:extLst>
          </p:cNvPr>
          <p:cNvSpPr/>
          <p:nvPr/>
        </p:nvSpPr>
        <p:spPr>
          <a:xfrm>
            <a:off x="6604973" y="4442749"/>
            <a:ext cx="2114147"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Monthly: </a:t>
            </a:r>
          </a:p>
          <a:p>
            <a:pPr algn="ctr"/>
            <a:r>
              <a:rPr lang="en-US" dirty="0">
                <a:solidFill>
                  <a:schemeClr val="bg1"/>
                </a:solidFill>
              </a:rPr>
              <a:t>$7,000 to $9,000</a:t>
            </a:r>
          </a:p>
        </p:txBody>
      </p:sp>
      <p:sp>
        <p:nvSpPr>
          <p:cNvPr id="18" name="Rectangle 17">
            <a:extLst>
              <a:ext uri="{FF2B5EF4-FFF2-40B4-BE49-F238E27FC236}">
                <a16:creationId xmlns:a16="http://schemas.microsoft.com/office/drawing/2014/main" id="{40B071D9-E8E6-417E-AE21-D6B480B546D2}"/>
              </a:ext>
            </a:extLst>
          </p:cNvPr>
          <p:cNvSpPr/>
          <p:nvPr/>
        </p:nvSpPr>
        <p:spPr>
          <a:xfrm>
            <a:off x="8874774" y="4775604"/>
            <a:ext cx="762000" cy="41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0F97DF3B-6427-47F5-8C4D-3B02D39EA8AF}"/>
              </a:ext>
            </a:extLst>
          </p:cNvPr>
          <p:cNvSpPr/>
          <p:nvPr/>
        </p:nvSpPr>
        <p:spPr>
          <a:xfrm>
            <a:off x="9829371" y="4442748"/>
            <a:ext cx="2114146" cy="107719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Private Pay: </a:t>
            </a:r>
          </a:p>
          <a:p>
            <a:pPr algn="ctr"/>
            <a:r>
              <a:rPr lang="en-US" dirty="0">
                <a:solidFill>
                  <a:schemeClr val="bg1"/>
                </a:solidFill>
              </a:rPr>
              <a:t>Annually: </a:t>
            </a:r>
          </a:p>
          <a:p>
            <a:pPr algn="ctr"/>
            <a:r>
              <a:rPr lang="en-US" dirty="0">
                <a:solidFill>
                  <a:schemeClr val="bg1"/>
                </a:solidFill>
              </a:rPr>
              <a:t>$84,000 to $108,000</a:t>
            </a:r>
          </a:p>
        </p:txBody>
      </p:sp>
      <p:sp>
        <p:nvSpPr>
          <p:cNvPr id="20" name="Rectangle 19">
            <a:extLst>
              <a:ext uri="{FF2B5EF4-FFF2-40B4-BE49-F238E27FC236}">
                <a16:creationId xmlns:a16="http://schemas.microsoft.com/office/drawing/2014/main" id="{36771977-596D-4BBD-86C5-A5622D4C0920}"/>
              </a:ext>
            </a:extLst>
          </p:cNvPr>
          <p:cNvSpPr/>
          <p:nvPr/>
        </p:nvSpPr>
        <p:spPr>
          <a:xfrm>
            <a:off x="7630622" y="1529015"/>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$13,500 annually</a:t>
            </a:r>
          </a:p>
        </p:txBody>
      </p:sp>
      <p:sp>
        <p:nvSpPr>
          <p:cNvPr id="21" name="Rectangle 20">
            <a:extLst>
              <a:ext uri="{FF2B5EF4-FFF2-40B4-BE49-F238E27FC236}">
                <a16:creationId xmlns:a16="http://schemas.microsoft.com/office/drawing/2014/main" id="{2359200A-D33B-42DC-B646-533AC84356D6}"/>
              </a:ext>
            </a:extLst>
          </p:cNvPr>
          <p:cNvSpPr/>
          <p:nvPr/>
        </p:nvSpPr>
        <p:spPr>
          <a:xfrm>
            <a:off x="7662046" y="3976970"/>
            <a:ext cx="3248429" cy="438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 = $80,000 annually</a:t>
            </a:r>
          </a:p>
        </p:txBody>
      </p:sp>
    </p:spTree>
    <p:extLst>
      <p:ext uri="{BB962C8B-B14F-4D97-AF65-F5344CB8AC3E}">
        <p14:creationId xmlns:p14="http://schemas.microsoft.com/office/powerpoint/2010/main" val="128587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ABD638B9-A0EF-42B5-9911-A35C3E831CBF}"/>
              </a:ext>
            </a:extLst>
          </p:cNvPr>
          <p:cNvSpPr>
            <a:spLocks noGrp="1"/>
          </p:cNvSpPr>
          <p:nvPr>
            <p:ph type="title"/>
          </p:nvPr>
        </p:nvSpPr>
        <p:spPr/>
        <p:txBody>
          <a:bodyPr/>
          <a:lstStyle/>
          <a:p>
            <a:r>
              <a:rPr lang="en-US" dirty="0"/>
              <a:t>Helping People Stay Independent</a:t>
            </a:r>
          </a:p>
        </p:txBody>
      </p:sp>
      <p:pic>
        <p:nvPicPr>
          <p:cNvPr id="4" name="Content Placeholder 3" descr="C:\Users\kbittner\AppData\Local\Microsoft\Windows\Temporary Internet Files\Content.IE5\34HNDFOO\rule_book1[1].gif">
            <a:extLst>
              <a:ext uri="{FF2B5EF4-FFF2-40B4-BE49-F238E27FC236}">
                <a16:creationId xmlns:a16="http://schemas.microsoft.com/office/drawing/2014/main" id="{7384EC60-0FA2-457D-A6B2-E4AAB1B4F2F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81899" y="3183231"/>
            <a:ext cx="1872902" cy="126018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3FA2DDA9-6D7D-4B10-A1C9-C13C982BBCA1}"/>
              </a:ext>
            </a:extLst>
          </p:cNvPr>
          <p:cNvSpPr txBox="1">
            <a:spLocks/>
          </p:cNvSpPr>
          <p:nvPr/>
        </p:nvSpPr>
        <p:spPr>
          <a:xfrm>
            <a:off x="1212835" y="2226216"/>
            <a:ext cx="2551541" cy="1443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Federal: Older Americans Act</a:t>
            </a:r>
          </a:p>
        </p:txBody>
      </p:sp>
      <p:sp>
        <p:nvSpPr>
          <p:cNvPr id="6" name="Content Placeholder 2">
            <a:extLst>
              <a:ext uri="{FF2B5EF4-FFF2-40B4-BE49-F238E27FC236}">
                <a16:creationId xmlns:a16="http://schemas.microsoft.com/office/drawing/2014/main" id="{AF7C3ED2-19A9-4067-BC4C-E3917FE1BF0B}"/>
              </a:ext>
            </a:extLst>
          </p:cNvPr>
          <p:cNvSpPr txBox="1">
            <a:spLocks/>
          </p:cNvSpPr>
          <p:nvPr/>
        </p:nvSpPr>
        <p:spPr>
          <a:xfrm>
            <a:off x="1088020" y="4103411"/>
            <a:ext cx="3052322" cy="1325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State: Idaho Senior Services Act</a:t>
            </a:r>
          </a:p>
        </p:txBody>
      </p:sp>
      <p:sp>
        <p:nvSpPr>
          <p:cNvPr id="12" name="Content Placeholder 2">
            <a:extLst>
              <a:ext uri="{FF2B5EF4-FFF2-40B4-BE49-F238E27FC236}">
                <a16:creationId xmlns:a16="http://schemas.microsoft.com/office/drawing/2014/main" id="{0305AEB0-C44B-4286-B827-26A6CD479385}"/>
              </a:ext>
            </a:extLst>
          </p:cNvPr>
          <p:cNvSpPr txBox="1">
            <a:spLocks/>
          </p:cNvSpPr>
          <p:nvPr/>
        </p:nvSpPr>
        <p:spPr>
          <a:xfrm>
            <a:off x="4747403" y="2500337"/>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3" name="Content Placeholder 2">
            <a:extLst>
              <a:ext uri="{FF2B5EF4-FFF2-40B4-BE49-F238E27FC236}">
                <a16:creationId xmlns:a16="http://schemas.microsoft.com/office/drawing/2014/main" id="{6D4EEB2A-50FB-4482-B7DD-9A798A0C93F7}"/>
              </a:ext>
            </a:extLst>
          </p:cNvPr>
          <p:cNvSpPr txBox="1">
            <a:spLocks/>
          </p:cNvSpPr>
          <p:nvPr/>
        </p:nvSpPr>
        <p:spPr>
          <a:xfrm>
            <a:off x="4747403" y="4515680"/>
            <a:ext cx="2133691" cy="452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a:t>
            </a:r>
          </a:p>
        </p:txBody>
      </p:sp>
      <p:sp>
        <p:nvSpPr>
          <p:cNvPr id="15" name="Content Placeholder 2">
            <a:extLst>
              <a:ext uri="{FF2B5EF4-FFF2-40B4-BE49-F238E27FC236}">
                <a16:creationId xmlns:a16="http://schemas.microsoft.com/office/drawing/2014/main" id="{89673AC3-B1B6-4697-8435-0239B1D64B9D}"/>
              </a:ext>
            </a:extLst>
          </p:cNvPr>
          <p:cNvSpPr txBox="1">
            <a:spLocks/>
          </p:cNvSpPr>
          <p:nvPr/>
        </p:nvSpPr>
        <p:spPr>
          <a:xfrm>
            <a:off x="6273618" y="2339532"/>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dirty="0"/>
              <a:t>$9,076,000</a:t>
            </a:r>
          </a:p>
        </p:txBody>
      </p:sp>
      <p:sp>
        <p:nvSpPr>
          <p:cNvPr id="16" name="Content Placeholder 2">
            <a:extLst>
              <a:ext uri="{FF2B5EF4-FFF2-40B4-BE49-F238E27FC236}">
                <a16:creationId xmlns:a16="http://schemas.microsoft.com/office/drawing/2014/main" id="{5AD57CC6-D634-4D80-8BDE-DF4C93C4256B}"/>
              </a:ext>
            </a:extLst>
          </p:cNvPr>
          <p:cNvSpPr txBox="1">
            <a:spLocks/>
          </p:cNvSpPr>
          <p:nvPr/>
        </p:nvSpPr>
        <p:spPr>
          <a:xfrm>
            <a:off x="6301325" y="4362436"/>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u="sng" dirty="0"/>
              <a:t>$4,604,000</a:t>
            </a:r>
          </a:p>
        </p:txBody>
      </p:sp>
      <p:sp>
        <p:nvSpPr>
          <p:cNvPr id="17" name="Content Placeholder 2">
            <a:extLst>
              <a:ext uri="{FF2B5EF4-FFF2-40B4-BE49-F238E27FC236}">
                <a16:creationId xmlns:a16="http://schemas.microsoft.com/office/drawing/2014/main" id="{E08C2CBC-DC27-4A6B-BDC0-5BB0587A4B1A}"/>
              </a:ext>
            </a:extLst>
          </p:cNvPr>
          <p:cNvSpPr txBox="1">
            <a:spLocks/>
          </p:cNvSpPr>
          <p:nvPr/>
        </p:nvSpPr>
        <p:spPr>
          <a:xfrm>
            <a:off x="4845784" y="5589188"/>
            <a:ext cx="5525837" cy="1162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7200" dirty="0"/>
              <a:t>$13,680,000</a:t>
            </a:r>
          </a:p>
        </p:txBody>
      </p:sp>
    </p:spTree>
    <p:extLst>
      <p:ext uri="{BB962C8B-B14F-4D97-AF65-F5344CB8AC3E}">
        <p14:creationId xmlns:p14="http://schemas.microsoft.com/office/powerpoint/2010/main" val="560304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89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Flowchart: Connector 6">
            <a:extLst>
              <a:ext uri="{FF2B5EF4-FFF2-40B4-BE49-F238E27FC236}">
                <a16:creationId xmlns:a16="http://schemas.microsoft.com/office/drawing/2014/main" id="{438942DB-03BB-4C2F-B713-FC279378EA1E}"/>
              </a:ext>
            </a:extLst>
          </p:cNvPr>
          <p:cNvSpPr/>
          <p:nvPr/>
        </p:nvSpPr>
        <p:spPr>
          <a:xfrm>
            <a:off x="398232" y="85254"/>
            <a:ext cx="2988397" cy="2691802"/>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Flowchart: Connector 16">
            <a:extLst>
              <a:ext uri="{FF2B5EF4-FFF2-40B4-BE49-F238E27FC236}">
                <a16:creationId xmlns:a16="http://schemas.microsoft.com/office/drawing/2014/main" id="{E3B768C0-A341-4ABD-8342-7622CC8322E0}"/>
              </a:ext>
            </a:extLst>
          </p:cNvPr>
          <p:cNvSpPr/>
          <p:nvPr/>
        </p:nvSpPr>
        <p:spPr>
          <a:xfrm>
            <a:off x="398233" y="2077190"/>
            <a:ext cx="2944110" cy="2790618"/>
          </a:xfrm>
          <a:prstGeom prst="flowChartConnector">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a:p>
            <a:pPr algn="ctr"/>
            <a:endParaRPr lang="en-US" dirty="0">
              <a:solidFill>
                <a:schemeClr val="bg1"/>
              </a:solidFill>
            </a:endParaRPr>
          </a:p>
        </p:txBody>
      </p:sp>
      <p:sp>
        <p:nvSpPr>
          <p:cNvPr id="11" name="Content Placeholder 2">
            <a:extLst>
              <a:ext uri="{FF2B5EF4-FFF2-40B4-BE49-F238E27FC236}">
                <a16:creationId xmlns:a16="http://schemas.microsoft.com/office/drawing/2014/main" id="{5A3CBA57-AF1E-4D6A-946B-4956E6E1EA34}"/>
              </a:ext>
            </a:extLst>
          </p:cNvPr>
          <p:cNvSpPr txBox="1">
            <a:spLocks/>
          </p:cNvSpPr>
          <p:nvPr/>
        </p:nvSpPr>
        <p:spPr>
          <a:xfrm>
            <a:off x="156191" y="310479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$4,973,000</a:t>
            </a:r>
          </a:p>
        </p:txBody>
      </p:sp>
      <p:sp>
        <p:nvSpPr>
          <p:cNvPr id="12" name="Content Placeholder 2">
            <a:extLst>
              <a:ext uri="{FF2B5EF4-FFF2-40B4-BE49-F238E27FC236}">
                <a16:creationId xmlns:a16="http://schemas.microsoft.com/office/drawing/2014/main" id="{89088E33-2657-48FF-AB7C-AAC9ED00DCBA}"/>
              </a:ext>
            </a:extLst>
          </p:cNvPr>
          <p:cNvSpPr txBox="1">
            <a:spLocks/>
          </p:cNvSpPr>
          <p:nvPr/>
        </p:nvSpPr>
        <p:spPr>
          <a:xfrm>
            <a:off x="279362" y="1106189"/>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$2,162,000</a:t>
            </a:r>
          </a:p>
        </p:txBody>
      </p:sp>
      <p:sp>
        <p:nvSpPr>
          <p:cNvPr id="14" name="Rectangle 13">
            <a:extLst>
              <a:ext uri="{FF2B5EF4-FFF2-40B4-BE49-F238E27FC236}">
                <a16:creationId xmlns:a16="http://schemas.microsoft.com/office/drawing/2014/main" id="{D24D5EAD-FAF7-4FD1-BFFD-AA174B255F19}"/>
              </a:ext>
            </a:extLst>
          </p:cNvPr>
          <p:cNvSpPr/>
          <p:nvPr/>
        </p:nvSpPr>
        <p:spPr>
          <a:xfrm>
            <a:off x="494314" y="2350252"/>
            <a:ext cx="2687781" cy="36945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TARGETED FOCUS</a:t>
            </a:r>
          </a:p>
        </p:txBody>
      </p:sp>
      <p:sp>
        <p:nvSpPr>
          <p:cNvPr id="15" name="Rectangle 14">
            <a:extLst>
              <a:ext uri="{FF2B5EF4-FFF2-40B4-BE49-F238E27FC236}">
                <a16:creationId xmlns:a16="http://schemas.microsoft.com/office/drawing/2014/main" id="{409222EB-5803-4F06-B19C-780B55D3AEA8}"/>
              </a:ext>
            </a:extLst>
          </p:cNvPr>
          <p:cNvSpPr/>
          <p:nvPr/>
        </p:nvSpPr>
        <p:spPr>
          <a:xfrm>
            <a:off x="486208" y="314099"/>
            <a:ext cx="2812767" cy="43855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CRISIS FOCUS</a:t>
            </a:r>
          </a:p>
        </p:txBody>
      </p:sp>
      <p:sp>
        <p:nvSpPr>
          <p:cNvPr id="16" name="Title 1">
            <a:extLst>
              <a:ext uri="{FF2B5EF4-FFF2-40B4-BE49-F238E27FC236}">
                <a16:creationId xmlns:a16="http://schemas.microsoft.com/office/drawing/2014/main" id="{9A09CB91-D1A1-4C11-8098-DBBE91818159}"/>
              </a:ext>
            </a:extLst>
          </p:cNvPr>
          <p:cNvSpPr>
            <a:spLocks noGrp="1"/>
          </p:cNvSpPr>
          <p:nvPr>
            <p:ph type="title"/>
          </p:nvPr>
        </p:nvSpPr>
        <p:spPr>
          <a:xfrm>
            <a:off x="4126203" y="66572"/>
            <a:ext cx="7138800" cy="595569"/>
          </a:xfrm>
        </p:spPr>
        <p:txBody>
          <a:bodyPr>
            <a:normAutofit fontScale="90000"/>
          </a:bodyPr>
          <a:lstStyle/>
          <a:p>
            <a:r>
              <a:rPr lang="en-US" dirty="0"/>
              <a:t>Funding Focus Areas $13,680,000</a:t>
            </a:r>
          </a:p>
        </p:txBody>
      </p:sp>
      <p:sp>
        <p:nvSpPr>
          <p:cNvPr id="18" name="Flowchart: Connector 17">
            <a:extLst>
              <a:ext uri="{FF2B5EF4-FFF2-40B4-BE49-F238E27FC236}">
                <a16:creationId xmlns:a16="http://schemas.microsoft.com/office/drawing/2014/main" id="{9A1C143C-134A-4878-B2C1-3440EC44A885}"/>
              </a:ext>
            </a:extLst>
          </p:cNvPr>
          <p:cNvSpPr/>
          <p:nvPr/>
        </p:nvSpPr>
        <p:spPr>
          <a:xfrm>
            <a:off x="398233" y="4011300"/>
            <a:ext cx="2848028" cy="27906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3" name="Rectangle 12">
            <a:extLst>
              <a:ext uri="{FF2B5EF4-FFF2-40B4-BE49-F238E27FC236}">
                <a16:creationId xmlns:a16="http://schemas.microsoft.com/office/drawing/2014/main" id="{900DF6BA-B679-4B45-9075-776E37A2AD12}"/>
              </a:ext>
            </a:extLst>
          </p:cNvPr>
          <p:cNvSpPr/>
          <p:nvPr/>
        </p:nvSpPr>
        <p:spPr>
          <a:xfrm>
            <a:off x="419931" y="4226478"/>
            <a:ext cx="2660073" cy="36945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UNIVERSAL FOCUS</a:t>
            </a:r>
          </a:p>
        </p:txBody>
      </p:sp>
      <p:sp>
        <p:nvSpPr>
          <p:cNvPr id="10" name="Content Placeholder 2">
            <a:extLst>
              <a:ext uri="{FF2B5EF4-FFF2-40B4-BE49-F238E27FC236}">
                <a16:creationId xmlns:a16="http://schemas.microsoft.com/office/drawing/2014/main" id="{9023917C-17FD-43C5-A569-E6444A61A5A5}"/>
              </a:ext>
            </a:extLst>
          </p:cNvPr>
          <p:cNvSpPr txBox="1">
            <a:spLocks/>
          </p:cNvSpPr>
          <p:nvPr/>
        </p:nvSpPr>
        <p:spPr>
          <a:xfrm>
            <a:off x="97719" y="5098383"/>
            <a:ext cx="3304495" cy="736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a:t>$6,545,000</a:t>
            </a:r>
          </a:p>
        </p:txBody>
      </p:sp>
      <p:grpSp>
        <p:nvGrpSpPr>
          <p:cNvPr id="19" name="Group 18">
            <a:extLst>
              <a:ext uri="{FF2B5EF4-FFF2-40B4-BE49-F238E27FC236}">
                <a16:creationId xmlns:a16="http://schemas.microsoft.com/office/drawing/2014/main" id="{AEA53276-1EBD-4131-83D2-2DD80CC8442E}"/>
              </a:ext>
            </a:extLst>
          </p:cNvPr>
          <p:cNvGrpSpPr/>
          <p:nvPr/>
        </p:nvGrpSpPr>
        <p:grpSpPr>
          <a:xfrm>
            <a:off x="3080004" y="1002220"/>
            <a:ext cx="1133342" cy="1107584"/>
            <a:chOff x="687740" y="4792336"/>
            <a:chExt cx="1133341" cy="1107584"/>
          </a:xfrm>
        </p:grpSpPr>
        <p:sp>
          <p:nvSpPr>
            <p:cNvPr id="20" name="Oval 19">
              <a:extLst>
                <a:ext uri="{FF2B5EF4-FFF2-40B4-BE49-F238E27FC236}">
                  <a16:creationId xmlns:a16="http://schemas.microsoft.com/office/drawing/2014/main" id="{4894FCA4-3E90-423A-8A15-17FF40EDE45A}"/>
                </a:ext>
              </a:extLst>
            </p:cNvPr>
            <p:cNvSpPr/>
            <p:nvPr/>
          </p:nvSpPr>
          <p:spPr>
            <a:xfrm>
              <a:off x="687740" y="4792336"/>
              <a:ext cx="1133341" cy="1107584"/>
            </a:xfrm>
            <a:prstGeom prst="ellipse">
              <a:avLst/>
            </a:prstGeom>
            <a:solidFill>
              <a:srgbClr val="AE2F25"/>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AEDA52D1-AD9C-47AD-80A9-4487227D2A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9701" y="4975859"/>
              <a:ext cx="731520" cy="731520"/>
            </a:xfrm>
            <a:prstGeom prst="rect">
              <a:avLst/>
            </a:prstGeom>
          </p:spPr>
        </p:pic>
      </p:grpSp>
      <p:grpSp>
        <p:nvGrpSpPr>
          <p:cNvPr id="22" name="Group 21">
            <a:extLst>
              <a:ext uri="{FF2B5EF4-FFF2-40B4-BE49-F238E27FC236}">
                <a16:creationId xmlns:a16="http://schemas.microsoft.com/office/drawing/2014/main" id="{D595E58E-0B57-4E9B-B9EA-BF751337281C}"/>
              </a:ext>
            </a:extLst>
          </p:cNvPr>
          <p:cNvGrpSpPr/>
          <p:nvPr/>
        </p:nvGrpSpPr>
        <p:grpSpPr>
          <a:xfrm>
            <a:off x="3051333" y="3018921"/>
            <a:ext cx="1133342" cy="1107584"/>
            <a:chOff x="1339403" y="1983346"/>
            <a:chExt cx="1133341" cy="1107584"/>
          </a:xfrm>
        </p:grpSpPr>
        <p:sp>
          <p:nvSpPr>
            <p:cNvPr id="23" name="Oval 22">
              <a:extLst>
                <a:ext uri="{FF2B5EF4-FFF2-40B4-BE49-F238E27FC236}">
                  <a16:creationId xmlns:a16="http://schemas.microsoft.com/office/drawing/2014/main" id="{705D8477-AE7C-45C2-85D4-6D5D35F2CACC}"/>
                </a:ext>
              </a:extLst>
            </p:cNvPr>
            <p:cNvSpPr/>
            <p:nvPr/>
          </p:nvSpPr>
          <p:spPr>
            <a:xfrm>
              <a:off x="1339403" y="1983346"/>
              <a:ext cx="1133341" cy="1107584"/>
            </a:xfrm>
            <a:prstGeom prst="ellipse">
              <a:avLst/>
            </a:prstGeom>
            <a:solidFill>
              <a:srgbClr val="EBAD3B"/>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FEA63E3B-20B7-4F5E-B0BB-5D9731818C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11449" y="2131801"/>
              <a:ext cx="749808" cy="822960"/>
            </a:xfrm>
            <a:prstGeom prst="rect">
              <a:avLst/>
            </a:prstGeom>
          </p:spPr>
        </p:pic>
      </p:grpSp>
      <p:grpSp>
        <p:nvGrpSpPr>
          <p:cNvPr id="25" name="Group 24">
            <a:extLst>
              <a:ext uri="{FF2B5EF4-FFF2-40B4-BE49-F238E27FC236}">
                <a16:creationId xmlns:a16="http://schemas.microsoft.com/office/drawing/2014/main" id="{E2892B74-559D-4950-8A1F-4ADDFAE0C448}"/>
              </a:ext>
            </a:extLst>
          </p:cNvPr>
          <p:cNvGrpSpPr/>
          <p:nvPr/>
        </p:nvGrpSpPr>
        <p:grpSpPr>
          <a:xfrm>
            <a:off x="2992861" y="4997028"/>
            <a:ext cx="1133342" cy="1107584"/>
            <a:chOff x="759853" y="3387841"/>
            <a:chExt cx="1133341" cy="1107584"/>
          </a:xfrm>
        </p:grpSpPr>
        <p:sp>
          <p:nvSpPr>
            <p:cNvPr id="26" name="Oval 25">
              <a:extLst>
                <a:ext uri="{FF2B5EF4-FFF2-40B4-BE49-F238E27FC236}">
                  <a16:creationId xmlns:a16="http://schemas.microsoft.com/office/drawing/2014/main" id="{E1822766-B634-40FB-8788-26FC20B761C7}"/>
                </a:ext>
              </a:extLst>
            </p:cNvPr>
            <p:cNvSpPr/>
            <p:nvPr/>
          </p:nvSpPr>
          <p:spPr>
            <a:xfrm>
              <a:off x="759853" y="3387841"/>
              <a:ext cx="1133341" cy="1107584"/>
            </a:xfrm>
            <a:prstGeom prst="ellipse">
              <a:avLst/>
            </a:prstGeom>
            <a:solidFill>
              <a:srgbClr val="499931"/>
            </a:solidFill>
            <a:ln w="38100">
              <a:solidFill>
                <a:srgbClr val="2032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a:extLst>
                <a:ext uri="{FF2B5EF4-FFF2-40B4-BE49-F238E27FC236}">
                  <a16:creationId xmlns:a16="http://schemas.microsoft.com/office/drawing/2014/main" id="{4595DA52-6C3D-4AEE-BA6C-B39D7D84A6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9619" y="3569313"/>
              <a:ext cx="799568" cy="731520"/>
            </a:xfrm>
            <a:prstGeom prst="rect">
              <a:avLst/>
            </a:prstGeom>
          </p:spPr>
        </p:pic>
      </p:grpSp>
      <p:sp>
        <p:nvSpPr>
          <p:cNvPr id="28" name="Content Placeholder 2">
            <a:extLst>
              <a:ext uri="{FF2B5EF4-FFF2-40B4-BE49-F238E27FC236}">
                <a16:creationId xmlns:a16="http://schemas.microsoft.com/office/drawing/2014/main" id="{084E0DCA-FE4D-4389-A71E-FEE26626EA1B}"/>
              </a:ext>
            </a:extLst>
          </p:cNvPr>
          <p:cNvSpPr txBox="1">
            <a:spLocks/>
          </p:cNvSpPr>
          <p:nvPr/>
        </p:nvSpPr>
        <p:spPr>
          <a:xfrm>
            <a:off x="3539313" y="591217"/>
            <a:ext cx="8422441" cy="19768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Preserving Rights and Safety</a:t>
            </a:r>
          </a:p>
          <a:p>
            <a:pPr lvl="1"/>
            <a:r>
              <a:rPr lang="en-US" dirty="0">
                <a:solidFill>
                  <a:schemeClr val="bg1"/>
                </a:solidFill>
              </a:rPr>
              <a:t>Right to live without abuse, neglect, exploitation </a:t>
            </a:r>
          </a:p>
          <a:p>
            <a:pPr lvl="1"/>
            <a:r>
              <a:rPr lang="en-US" dirty="0">
                <a:solidFill>
                  <a:schemeClr val="bg1"/>
                </a:solidFill>
              </a:rPr>
              <a:t>Right to live with dignity</a:t>
            </a:r>
          </a:p>
          <a:p>
            <a:pPr lvl="1"/>
            <a:r>
              <a:rPr lang="en-US" dirty="0">
                <a:solidFill>
                  <a:schemeClr val="bg1"/>
                </a:solidFill>
              </a:rPr>
              <a:t>Right to make our own decisions</a:t>
            </a:r>
          </a:p>
        </p:txBody>
      </p:sp>
      <p:sp>
        <p:nvSpPr>
          <p:cNvPr id="29" name="Content Placeholder 2">
            <a:extLst>
              <a:ext uri="{FF2B5EF4-FFF2-40B4-BE49-F238E27FC236}">
                <a16:creationId xmlns:a16="http://schemas.microsoft.com/office/drawing/2014/main" id="{6262C60D-41AE-4D84-A4D9-B166D88E40B9}"/>
              </a:ext>
            </a:extLst>
          </p:cNvPr>
          <p:cNvSpPr txBox="1">
            <a:spLocks/>
          </p:cNvSpPr>
          <p:nvPr/>
        </p:nvSpPr>
        <p:spPr>
          <a:xfrm>
            <a:off x="3507237" y="2480120"/>
            <a:ext cx="8571942" cy="23876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Preventing Institutionalization</a:t>
            </a:r>
          </a:p>
          <a:p>
            <a:pPr lvl="1"/>
            <a:r>
              <a:rPr lang="en-US" dirty="0">
                <a:solidFill>
                  <a:schemeClr val="bg1"/>
                </a:solidFill>
              </a:rPr>
              <a:t>Assistance with independent living needs:</a:t>
            </a:r>
          </a:p>
          <a:p>
            <a:pPr lvl="2"/>
            <a:r>
              <a:rPr lang="en-US" dirty="0"/>
              <a:t>Caregiving, home delivered meals, transportation, housework, medication management, employment training and referrals for low income Medicare benefits </a:t>
            </a:r>
          </a:p>
        </p:txBody>
      </p:sp>
      <p:sp>
        <p:nvSpPr>
          <p:cNvPr id="30" name="Content Placeholder 2">
            <a:extLst>
              <a:ext uri="{FF2B5EF4-FFF2-40B4-BE49-F238E27FC236}">
                <a16:creationId xmlns:a16="http://schemas.microsoft.com/office/drawing/2014/main" id="{ACBEBCDA-5846-4F25-B6D6-1163C90A9618}"/>
              </a:ext>
            </a:extLst>
          </p:cNvPr>
          <p:cNvSpPr txBox="1">
            <a:spLocks/>
          </p:cNvSpPr>
          <p:nvPr/>
        </p:nvSpPr>
        <p:spPr>
          <a:xfrm>
            <a:off x="3499660" y="4386075"/>
            <a:ext cx="8579519" cy="23706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Investing in Healthy Aging</a:t>
            </a:r>
          </a:p>
          <a:p>
            <a:pPr lvl="1"/>
            <a:r>
              <a:rPr lang="en-US" dirty="0">
                <a:solidFill>
                  <a:schemeClr val="bg1"/>
                </a:solidFill>
              </a:rPr>
              <a:t>Access reliable and trustworthy information, services and supports</a:t>
            </a:r>
          </a:p>
          <a:p>
            <a:pPr lvl="1"/>
            <a:r>
              <a:rPr lang="en-US" dirty="0">
                <a:solidFill>
                  <a:schemeClr val="bg1"/>
                </a:solidFill>
              </a:rPr>
              <a:t>Opportunities for seniors to stay active in the community</a:t>
            </a:r>
          </a:p>
          <a:p>
            <a:pPr lvl="1"/>
            <a:r>
              <a:rPr lang="en-US" dirty="0">
                <a:solidFill>
                  <a:schemeClr val="bg1"/>
                </a:solidFill>
              </a:rPr>
              <a:t>Caregiver training and resources</a:t>
            </a:r>
          </a:p>
          <a:p>
            <a:pPr lvl="1"/>
            <a:r>
              <a:rPr lang="en-US" dirty="0">
                <a:solidFill>
                  <a:schemeClr val="bg1"/>
                </a:solidFill>
              </a:rPr>
              <a:t>Planning for your own independent living needs as you age</a:t>
            </a:r>
          </a:p>
        </p:txBody>
      </p:sp>
    </p:spTree>
    <p:extLst>
      <p:ext uri="{BB962C8B-B14F-4D97-AF65-F5344CB8AC3E}">
        <p14:creationId xmlns:p14="http://schemas.microsoft.com/office/powerpoint/2010/main" val="3219121621"/>
      </p:ext>
    </p:extLst>
  </p:cSld>
  <p:clrMapOvr>
    <a:masterClrMapping/>
  </p:clrMapOvr>
</p:sld>
</file>

<file path=ppt/theme/theme1.xml><?xml version="1.0" encoding="utf-8"?>
<a:theme xmlns:a="http://schemas.openxmlformats.org/drawingml/2006/main" name="ICOA Modern">
  <a:themeElements>
    <a:clrScheme name="icoa Modern">
      <a:dk1>
        <a:srgbClr val="000000"/>
      </a:dk1>
      <a:lt1>
        <a:srgbClr val="FFFFFF"/>
      </a:lt1>
      <a:dk2>
        <a:srgbClr val="203260"/>
      </a:dk2>
      <a:lt2>
        <a:srgbClr val="EBAD3B"/>
      </a:lt2>
      <a:accent1>
        <a:srgbClr val="499949"/>
      </a:accent1>
      <a:accent2>
        <a:srgbClr val="436898"/>
      </a:accent2>
      <a:accent3>
        <a:srgbClr val="542971"/>
      </a:accent3>
      <a:accent4>
        <a:srgbClr val="6C92CB"/>
      </a:accent4>
      <a:accent5>
        <a:srgbClr val="AE2F25"/>
      </a:accent5>
      <a:accent6>
        <a:srgbClr val="D77428"/>
      </a:accent6>
      <a:hlink>
        <a:srgbClr val="0000FF"/>
      </a:hlink>
      <a:folHlink>
        <a:srgbClr val="7575FF"/>
      </a:folHlink>
    </a:clrScheme>
    <a:fontScheme name="ICOA Classic Font Se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49776</TotalTime>
  <Words>6208</Words>
  <Application>Microsoft Office PowerPoint</Application>
  <PresentationFormat>Widescreen</PresentationFormat>
  <Paragraphs>1348</Paragraphs>
  <Slides>47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Courier New</vt:lpstr>
      <vt:lpstr>Wingdings</vt:lpstr>
      <vt:lpstr>ICOA Modern</vt:lpstr>
      <vt:lpstr>WELCOME TO  THE IDAHO COMMISSION ON AGING</vt:lpstr>
      <vt:lpstr>Idaho’s Senior Services State Plan Town Hall Meetings</vt:lpstr>
      <vt:lpstr>Topic Areas</vt:lpstr>
      <vt:lpstr>Townhall Meeting Schedule</vt:lpstr>
      <vt:lpstr>Four-year State Plan Requirements</vt:lpstr>
      <vt:lpstr>Idaho Senior Services Act Legislative Intent</vt:lpstr>
      <vt:lpstr>Cost of Institutionalization</vt:lpstr>
      <vt:lpstr>Helping People Stay Independent</vt:lpstr>
      <vt:lpstr>Funding Focus Areas $13,680,000</vt:lpstr>
      <vt:lpstr>PowerPoint Presentation</vt:lpstr>
      <vt:lpstr>PowerPoint Presentation</vt:lpstr>
      <vt:lpstr>Federal Funding Allocation Requirements</vt:lpstr>
      <vt:lpstr>SFY2020 Funding Allocation by Census Demographics </vt:lpstr>
      <vt:lpstr>Current Funding Formula: 10,079,000 July 1, 2019 – June 30, 2020 </vt:lpstr>
      <vt:lpstr>State Fiscal Year 2020 Funding Summary </vt:lpstr>
      <vt:lpstr>PowerPoint Presentation</vt:lpstr>
      <vt:lpstr>Funding Formula Methodology Change: July 1, 2022: Adding an Incentive Performance Calculation </vt:lpstr>
      <vt:lpstr>SFY2019 Registered Seniors Served in Idaho</vt:lpstr>
      <vt:lpstr>Funding Formula Change: July 1, 2022  Adding an Incentive Performance Calculation </vt:lpstr>
      <vt:lpstr>PowerPoint Presentation</vt:lpstr>
      <vt:lpstr>State &amp; Local Ombudsmen Your Rights, Your Advocates</vt:lpstr>
      <vt:lpstr>Local Adult Protective Services  Right to live free of abuse, neglect and exploitation</vt:lpstr>
      <vt:lpstr>Local Legal Assistance Professional Advice, Counsel or Representation</vt:lpstr>
      <vt:lpstr>State Adult Protective Services Right to live free of abuse, neglect and exploitation</vt:lpstr>
      <vt:lpstr>PowerPoint Presentation</vt:lpstr>
      <vt:lpstr>Local Home Delivered Meal Service Helping Seniors Stay in their Homes</vt:lpstr>
      <vt:lpstr>Local In-home Service: Homemaker Maintaining Independence</vt:lpstr>
      <vt:lpstr>Local In-home Service: Chore</vt:lpstr>
      <vt:lpstr>Local In-home service: Case Management</vt:lpstr>
      <vt:lpstr>Local Senior Transportation</vt:lpstr>
      <vt:lpstr>Local Family Caregiver Support Program</vt:lpstr>
      <vt:lpstr>Idaho Lifespan Respite Project</vt:lpstr>
      <vt:lpstr>Senior Community Service Employment Program</vt:lpstr>
      <vt:lpstr>Nutrition Services Incentive Program (Home Delivered and Congregate Meals)</vt:lpstr>
      <vt:lpstr>Commodity Supplement Food Program (CSFP)</vt:lpstr>
      <vt:lpstr>Medicare Improvements for Patients and Providers Act (MIPPA)</vt:lpstr>
      <vt:lpstr>PowerPoint Presentation</vt:lpstr>
      <vt:lpstr>Congregate Meals Participating in the Community</vt:lpstr>
      <vt:lpstr>Information and Assistance (I&amp;A) Access to Trustworthy and Reliable Information</vt:lpstr>
      <vt:lpstr>Disease Prevention and Health Promotions Keeping the body strong</vt:lpstr>
      <vt:lpstr>Planning, Coordination Identifying needs, creating solutions</vt:lpstr>
      <vt:lpstr>Elder Rights/Legal Assistance Developer Improving access and service</vt:lpstr>
      <vt:lpstr>Senior Medicare Patrol Protect yourself from Fraud</vt:lpstr>
      <vt:lpstr>Dementia Capable - Alzheimer’s Disease Supportive Services Program</vt:lpstr>
      <vt:lpstr>Next Steps</vt:lpstr>
      <vt:lpstr>Resource Page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Idaho’s Senior Services State Plan Develoment</dc:title>
  <dc:creator>Kevin Bittner</dc:creator>
  <cp:lastModifiedBy>Kevin Bittner</cp:lastModifiedBy>
  <cp:revision>760</cp:revision>
  <cp:lastPrinted>2019-08-29T22:18:58Z</cp:lastPrinted>
  <dcterms:created xsi:type="dcterms:W3CDTF">2019-07-18T21:26:03Z</dcterms:created>
  <dcterms:modified xsi:type="dcterms:W3CDTF">2019-10-29T13:31:09Z</dcterms:modified>
</cp:coreProperties>
</file>