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40"/>
  </p:notesMasterIdLst>
  <p:sldIdLst>
    <p:sldId id="256" r:id="rId2"/>
    <p:sldId id="257" r:id="rId3"/>
    <p:sldId id="293" r:id="rId4"/>
    <p:sldId id="314" r:id="rId5"/>
    <p:sldId id="315" r:id="rId6"/>
    <p:sldId id="313" r:id="rId7"/>
    <p:sldId id="316" r:id="rId8"/>
    <p:sldId id="317" r:id="rId9"/>
    <p:sldId id="343" r:id="rId10"/>
    <p:sldId id="339" r:id="rId11"/>
    <p:sldId id="318" r:id="rId12"/>
    <p:sldId id="319" r:id="rId13"/>
    <p:sldId id="320" r:id="rId14"/>
    <p:sldId id="321" r:id="rId15"/>
    <p:sldId id="322" r:id="rId16"/>
    <p:sldId id="323" r:id="rId17"/>
    <p:sldId id="325" r:id="rId18"/>
    <p:sldId id="345" r:id="rId19"/>
    <p:sldId id="258" r:id="rId20"/>
    <p:sldId id="341" r:id="rId21"/>
    <p:sldId id="340" r:id="rId22"/>
    <p:sldId id="326" r:id="rId23"/>
    <p:sldId id="327" r:id="rId24"/>
    <p:sldId id="328" r:id="rId25"/>
    <p:sldId id="329" r:id="rId26"/>
    <p:sldId id="330" r:id="rId27"/>
    <p:sldId id="331" r:id="rId28"/>
    <p:sldId id="332" r:id="rId29"/>
    <p:sldId id="347" r:id="rId30"/>
    <p:sldId id="333" r:id="rId31"/>
    <p:sldId id="334" r:id="rId32"/>
    <p:sldId id="344" r:id="rId33"/>
    <p:sldId id="336" r:id="rId34"/>
    <p:sldId id="306" r:id="rId35"/>
    <p:sldId id="337" r:id="rId36"/>
    <p:sldId id="310" r:id="rId37"/>
    <p:sldId id="338" r:id="rId38"/>
    <p:sldId id="312"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Hailey - CO 2nd" initials="SH-C2" lastIdx="1" clrIdx="0">
    <p:extLst>
      <p:ext uri="{19B8F6BF-5375-455C-9EA6-DF929625EA0E}">
        <p15:presenceInfo xmlns:p15="http://schemas.microsoft.com/office/powerpoint/2012/main" userId="S-1-5-21-690846887-1241392410-317593308-141558" providerId="AD"/>
      </p:ext>
    </p:extLst>
  </p:cmAuthor>
  <p:cmAuthor id="2" name="Hammar, Betsy - CO 2nd" initials="HB-C2" lastIdx="12" clrIdx="1">
    <p:extLst>
      <p:ext uri="{19B8F6BF-5375-455C-9EA6-DF929625EA0E}">
        <p15:presenceInfo xmlns:p15="http://schemas.microsoft.com/office/powerpoint/2012/main" userId="S-1-5-21-690846887-1241392410-317593308-146571" providerId="AD"/>
      </p:ext>
    </p:extLst>
  </p:cmAuthor>
  <p:cmAuthor id="3" name="Birgit Luebeck" initials="BL" lastIdx="1" clrIdx="2">
    <p:extLst>
      <p:ext uri="{19B8F6BF-5375-455C-9EA6-DF929625EA0E}">
        <p15:presenceInfo xmlns:p15="http://schemas.microsoft.com/office/powerpoint/2012/main" userId="S::bluebeck@ics.idaho.gov::bad2bb3f-2dec-40dc-9447-b007953e82c6" providerId="AD"/>
      </p:ext>
    </p:extLst>
  </p:cmAuthor>
  <p:cmAuthor id="4" name="Heath Ribordy" initials="HR" lastIdx="3" clrIdx="3">
    <p:extLst>
      <p:ext uri="{19B8F6BF-5375-455C-9EA6-DF929625EA0E}">
        <p15:presenceInfo xmlns:p15="http://schemas.microsoft.com/office/powerpoint/2012/main" userId="S-1-5-21-1462199944-381401022-1241139255-113166" providerId="AD"/>
      </p:ext>
    </p:extLst>
  </p:cmAuthor>
  <p:cmAuthor id="5" name="Madsen, Logan - CO 2nd" initials="MLC2" lastIdx="27" clrIdx="4">
    <p:extLst>
      <p:ext uri="{19B8F6BF-5375-455C-9EA6-DF929625EA0E}">
        <p15:presenceInfo xmlns:p15="http://schemas.microsoft.com/office/powerpoint/2012/main" userId="S::MadsenL@dhw.idaho.gov::05ed94ce-18ce-4b0e-832f-5327c6ed91c2" providerId="AD"/>
      </p:ext>
    </p:extLst>
  </p:cmAuthor>
  <p:cmAuthor id="6" name="Smith, Hailey - CO 2nd" initials="SHC2" lastIdx="1" clrIdx="5">
    <p:extLst>
      <p:ext uri="{19B8F6BF-5375-455C-9EA6-DF929625EA0E}">
        <p15:presenceInfo xmlns:p15="http://schemas.microsoft.com/office/powerpoint/2012/main" userId="S::SmithH4@dhw.idaho.gov::4421247c-4ff5-4a12-a073-59469b3e3f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D23C7-24D8-4E3C-A935-BF3E142CC414}" v="583" dt="2021-11-01T21:21:00.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F75433-CB1F-4349-AE8E-6536CE12D190}"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8828B465-7180-4722-932E-02A605E57458}">
      <dgm:prSet/>
      <dgm:spPr/>
      <dgm:t>
        <a:bodyPr/>
        <a:lstStyle/>
        <a:p>
          <a:r>
            <a:rPr lang="en-US"/>
            <a:t>Equal treatment for all beneficiaries and applicants</a:t>
          </a:r>
        </a:p>
      </dgm:t>
    </dgm:pt>
    <dgm:pt modelId="{A33076DD-2BAE-492A-8330-A5DFA53DE23D}" type="parTrans" cxnId="{F545B0BC-4DE3-48A1-BE00-FBECE72BB872}">
      <dgm:prSet/>
      <dgm:spPr/>
      <dgm:t>
        <a:bodyPr/>
        <a:lstStyle/>
        <a:p>
          <a:endParaRPr lang="en-US"/>
        </a:p>
      </dgm:t>
    </dgm:pt>
    <dgm:pt modelId="{5E8B777C-A265-4F55-921C-B669375686A0}" type="sibTrans" cxnId="{F545B0BC-4DE3-48A1-BE00-FBECE72BB872}">
      <dgm:prSet/>
      <dgm:spPr/>
      <dgm:t>
        <a:bodyPr/>
        <a:lstStyle/>
        <a:p>
          <a:endParaRPr lang="en-US"/>
        </a:p>
      </dgm:t>
    </dgm:pt>
    <dgm:pt modelId="{4B5F7366-D691-4AC6-A7D8-C6FA8E00E842}">
      <dgm:prSet/>
      <dgm:spPr/>
      <dgm:t>
        <a:bodyPr/>
        <a:lstStyle/>
        <a:p>
          <a:r>
            <a:rPr lang="en-US"/>
            <a:t>Elimination of illegal barriers that prevent or deter people from applying for and receiving benefits</a:t>
          </a:r>
        </a:p>
      </dgm:t>
    </dgm:pt>
    <dgm:pt modelId="{C6C69F9D-916D-4710-AA9C-DF750BB00084}" type="parTrans" cxnId="{C2DAAE84-3ED8-41A4-8C23-B5A77C9234A1}">
      <dgm:prSet/>
      <dgm:spPr/>
      <dgm:t>
        <a:bodyPr/>
        <a:lstStyle/>
        <a:p>
          <a:endParaRPr lang="en-US"/>
        </a:p>
      </dgm:t>
    </dgm:pt>
    <dgm:pt modelId="{DE599DC1-1D0F-4D73-8A84-AC3348C1FC2B}" type="sibTrans" cxnId="{C2DAAE84-3ED8-41A4-8C23-B5A77C9234A1}">
      <dgm:prSet/>
      <dgm:spPr/>
      <dgm:t>
        <a:bodyPr/>
        <a:lstStyle/>
        <a:p>
          <a:endParaRPr lang="en-US"/>
        </a:p>
      </dgm:t>
    </dgm:pt>
    <dgm:pt modelId="{E31BB370-09FF-4F9F-A76A-9049BDAB4AC0}">
      <dgm:prSet/>
      <dgm:spPr/>
      <dgm:t>
        <a:bodyPr/>
        <a:lstStyle/>
        <a:p>
          <a:r>
            <a:rPr lang="en-US"/>
            <a:t>Knowledge of rights and responsibilities</a:t>
          </a:r>
        </a:p>
      </dgm:t>
    </dgm:pt>
    <dgm:pt modelId="{74381A99-B737-45FD-8E15-D1FDDC2F36DF}" type="parTrans" cxnId="{D4EED8B6-CF77-4815-B04E-FD48BF458356}">
      <dgm:prSet/>
      <dgm:spPr/>
      <dgm:t>
        <a:bodyPr/>
        <a:lstStyle/>
        <a:p>
          <a:endParaRPr lang="en-US"/>
        </a:p>
      </dgm:t>
    </dgm:pt>
    <dgm:pt modelId="{E2609834-D221-458D-B0E8-27F4E421CE51}" type="sibTrans" cxnId="{D4EED8B6-CF77-4815-B04E-FD48BF458356}">
      <dgm:prSet/>
      <dgm:spPr/>
      <dgm:t>
        <a:bodyPr/>
        <a:lstStyle/>
        <a:p>
          <a:endParaRPr lang="en-US"/>
        </a:p>
      </dgm:t>
    </dgm:pt>
    <dgm:pt modelId="{8410BB3E-5DBA-411C-B304-AE02A8BD180F}">
      <dgm:prSet/>
      <dgm:spPr/>
      <dgm:t>
        <a:bodyPr/>
        <a:lstStyle/>
        <a:p>
          <a:r>
            <a:rPr lang="en-US"/>
            <a:t>Dignity and respect for all</a:t>
          </a:r>
        </a:p>
      </dgm:t>
    </dgm:pt>
    <dgm:pt modelId="{3A4D706F-DC67-4D6B-B62B-EFD67E7DCF81}" type="parTrans" cxnId="{C857B743-D9A9-4965-8A67-7DEDD5CC5891}">
      <dgm:prSet/>
      <dgm:spPr/>
      <dgm:t>
        <a:bodyPr/>
        <a:lstStyle/>
        <a:p>
          <a:endParaRPr lang="en-US"/>
        </a:p>
      </dgm:t>
    </dgm:pt>
    <dgm:pt modelId="{54564941-FA96-4376-A488-78C963E725FF}" type="sibTrans" cxnId="{C857B743-D9A9-4965-8A67-7DEDD5CC5891}">
      <dgm:prSet/>
      <dgm:spPr/>
      <dgm:t>
        <a:bodyPr/>
        <a:lstStyle/>
        <a:p>
          <a:endParaRPr lang="en-US"/>
        </a:p>
      </dgm:t>
    </dgm:pt>
    <dgm:pt modelId="{609A56EF-CA73-4F82-B358-1FDEE3BBACCE}">
      <dgm:prSet/>
      <dgm:spPr/>
      <dgm:t>
        <a:bodyPr/>
        <a:lstStyle/>
        <a:p>
          <a:r>
            <a:rPr lang="en-US"/>
            <a:t>Staff gain an understanding of civil right laws, regulations, procedures, and instructions</a:t>
          </a:r>
        </a:p>
      </dgm:t>
    </dgm:pt>
    <dgm:pt modelId="{423CE333-1612-443C-AF20-9EA04F4F5ED8}" type="parTrans" cxnId="{11F72047-F87E-46B3-A8C0-4769D15299DF}">
      <dgm:prSet/>
      <dgm:spPr/>
      <dgm:t>
        <a:bodyPr/>
        <a:lstStyle/>
        <a:p>
          <a:endParaRPr lang="en-US"/>
        </a:p>
      </dgm:t>
    </dgm:pt>
    <dgm:pt modelId="{F6B9BA05-6090-4974-98AA-E9A775F62EFA}" type="sibTrans" cxnId="{11F72047-F87E-46B3-A8C0-4769D15299DF}">
      <dgm:prSet/>
      <dgm:spPr/>
      <dgm:t>
        <a:bodyPr/>
        <a:lstStyle/>
        <a:p>
          <a:endParaRPr lang="en-US"/>
        </a:p>
      </dgm:t>
    </dgm:pt>
    <dgm:pt modelId="{2C0A7F16-3033-4B87-9780-9503D020C8CE}" type="pres">
      <dgm:prSet presAssocID="{1BF75433-CB1F-4349-AE8E-6536CE12D190}" presName="diagram" presStyleCnt="0">
        <dgm:presLayoutVars>
          <dgm:dir/>
          <dgm:resizeHandles val="exact"/>
        </dgm:presLayoutVars>
      </dgm:prSet>
      <dgm:spPr/>
    </dgm:pt>
    <dgm:pt modelId="{F8E5B771-3C93-4B11-9393-6A9157E3BA99}" type="pres">
      <dgm:prSet presAssocID="{8828B465-7180-4722-932E-02A605E57458}" presName="node" presStyleLbl="node1" presStyleIdx="0" presStyleCnt="5">
        <dgm:presLayoutVars>
          <dgm:bulletEnabled val="1"/>
        </dgm:presLayoutVars>
      </dgm:prSet>
      <dgm:spPr/>
    </dgm:pt>
    <dgm:pt modelId="{C3B39D00-13DA-40BB-8C6B-2EDBBC730D59}" type="pres">
      <dgm:prSet presAssocID="{5E8B777C-A265-4F55-921C-B669375686A0}" presName="sibTrans" presStyleCnt="0"/>
      <dgm:spPr/>
    </dgm:pt>
    <dgm:pt modelId="{A538EFCD-9A16-41E4-B5B5-C6F09E14E709}" type="pres">
      <dgm:prSet presAssocID="{4B5F7366-D691-4AC6-A7D8-C6FA8E00E842}" presName="node" presStyleLbl="node1" presStyleIdx="1" presStyleCnt="5">
        <dgm:presLayoutVars>
          <dgm:bulletEnabled val="1"/>
        </dgm:presLayoutVars>
      </dgm:prSet>
      <dgm:spPr/>
    </dgm:pt>
    <dgm:pt modelId="{DF7B875A-FC05-43E6-A6CD-070DA3937E8F}" type="pres">
      <dgm:prSet presAssocID="{DE599DC1-1D0F-4D73-8A84-AC3348C1FC2B}" presName="sibTrans" presStyleCnt="0"/>
      <dgm:spPr/>
    </dgm:pt>
    <dgm:pt modelId="{9AB1E9B3-9BDB-4C75-92C6-4109E24CAAD8}" type="pres">
      <dgm:prSet presAssocID="{E31BB370-09FF-4F9F-A76A-9049BDAB4AC0}" presName="node" presStyleLbl="node1" presStyleIdx="2" presStyleCnt="5">
        <dgm:presLayoutVars>
          <dgm:bulletEnabled val="1"/>
        </dgm:presLayoutVars>
      </dgm:prSet>
      <dgm:spPr/>
    </dgm:pt>
    <dgm:pt modelId="{93C2C550-9082-48F7-80F8-C07357A9F4D5}" type="pres">
      <dgm:prSet presAssocID="{E2609834-D221-458D-B0E8-27F4E421CE51}" presName="sibTrans" presStyleCnt="0"/>
      <dgm:spPr/>
    </dgm:pt>
    <dgm:pt modelId="{388B461D-6920-4446-8354-621D7E0EF35B}" type="pres">
      <dgm:prSet presAssocID="{8410BB3E-5DBA-411C-B304-AE02A8BD180F}" presName="node" presStyleLbl="node1" presStyleIdx="3" presStyleCnt="5">
        <dgm:presLayoutVars>
          <dgm:bulletEnabled val="1"/>
        </dgm:presLayoutVars>
      </dgm:prSet>
      <dgm:spPr/>
    </dgm:pt>
    <dgm:pt modelId="{ED2ED386-D535-457E-97D8-97E850122198}" type="pres">
      <dgm:prSet presAssocID="{54564941-FA96-4376-A488-78C963E725FF}" presName="sibTrans" presStyleCnt="0"/>
      <dgm:spPr/>
    </dgm:pt>
    <dgm:pt modelId="{B72E2905-DEB2-4A20-A5D9-24E957B3A9CD}" type="pres">
      <dgm:prSet presAssocID="{609A56EF-CA73-4F82-B358-1FDEE3BBACCE}" presName="node" presStyleLbl="node1" presStyleIdx="4" presStyleCnt="5">
        <dgm:presLayoutVars>
          <dgm:bulletEnabled val="1"/>
        </dgm:presLayoutVars>
      </dgm:prSet>
      <dgm:spPr/>
    </dgm:pt>
  </dgm:ptLst>
  <dgm:cxnLst>
    <dgm:cxn modelId="{50CC2439-42B4-434C-8041-3E4FFB5C3D90}" type="presOf" srcId="{1BF75433-CB1F-4349-AE8E-6536CE12D190}" destId="{2C0A7F16-3033-4B87-9780-9503D020C8CE}" srcOrd="0" destOrd="0" presId="urn:microsoft.com/office/officeart/2005/8/layout/default"/>
    <dgm:cxn modelId="{3FE0EE3C-2A45-443F-B254-6A38CA9D10AB}" type="presOf" srcId="{4B5F7366-D691-4AC6-A7D8-C6FA8E00E842}" destId="{A538EFCD-9A16-41E4-B5B5-C6F09E14E709}" srcOrd="0" destOrd="0" presId="urn:microsoft.com/office/officeart/2005/8/layout/default"/>
    <dgm:cxn modelId="{C857B743-D9A9-4965-8A67-7DEDD5CC5891}" srcId="{1BF75433-CB1F-4349-AE8E-6536CE12D190}" destId="{8410BB3E-5DBA-411C-B304-AE02A8BD180F}" srcOrd="3" destOrd="0" parTransId="{3A4D706F-DC67-4D6B-B62B-EFD67E7DCF81}" sibTransId="{54564941-FA96-4376-A488-78C963E725FF}"/>
    <dgm:cxn modelId="{11F72047-F87E-46B3-A8C0-4769D15299DF}" srcId="{1BF75433-CB1F-4349-AE8E-6536CE12D190}" destId="{609A56EF-CA73-4F82-B358-1FDEE3BBACCE}" srcOrd="4" destOrd="0" parTransId="{423CE333-1612-443C-AF20-9EA04F4F5ED8}" sibTransId="{F6B9BA05-6090-4974-98AA-E9A775F62EFA}"/>
    <dgm:cxn modelId="{A118A582-5062-43BE-90FE-434A7080A998}" type="presOf" srcId="{8410BB3E-5DBA-411C-B304-AE02A8BD180F}" destId="{388B461D-6920-4446-8354-621D7E0EF35B}" srcOrd="0" destOrd="0" presId="urn:microsoft.com/office/officeart/2005/8/layout/default"/>
    <dgm:cxn modelId="{C2DAAE84-3ED8-41A4-8C23-B5A77C9234A1}" srcId="{1BF75433-CB1F-4349-AE8E-6536CE12D190}" destId="{4B5F7366-D691-4AC6-A7D8-C6FA8E00E842}" srcOrd="1" destOrd="0" parTransId="{C6C69F9D-916D-4710-AA9C-DF750BB00084}" sibTransId="{DE599DC1-1D0F-4D73-8A84-AC3348C1FC2B}"/>
    <dgm:cxn modelId="{828039B6-297A-4436-94D4-B78510F26E5E}" type="presOf" srcId="{E31BB370-09FF-4F9F-A76A-9049BDAB4AC0}" destId="{9AB1E9B3-9BDB-4C75-92C6-4109E24CAAD8}" srcOrd="0" destOrd="0" presId="urn:microsoft.com/office/officeart/2005/8/layout/default"/>
    <dgm:cxn modelId="{D4EED8B6-CF77-4815-B04E-FD48BF458356}" srcId="{1BF75433-CB1F-4349-AE8E-6536CE12D190}" destId="{E31BB370-09FF-4F9F-A76A-9049BDAB4AC0}" srcOrd="2" destOrd="0" parTransId="{74381A99-B737-45FD-8E15-D1FDDC2F36DF}" sibTransId="{E2609834-D221-458D-B0E8-27F4E421CE51}"/>
    <dgm:cxn modelId="{F545B0BC-4DE3-48A1-BE00-FBECE72BB872}" srcId="{1BF75433-CB1F-4349-AE8E-6536CE12D190}" destId="{8828B465-7180-4722-932E-02A605E57458}" srcOrd="0" destOrd="0" parTransId="{A33076DD-2BAE-492A-8330-A5DFA53DE23D}" sibTransId="{5E8B777C-A265-4F55-921C-B669375686A0}"/>
    <dgm:cxn modelId="{D51726BE-DAA9-40FB-9E0E-CE1E40738829}" type="presOf" srcId="{609A56EF-CA73-4F82-B358-1FDEE3BBACCE}" destId="{B72E2905-DEB2-4A20-A5D9-24E957B3A9CD}" srcOrd="0" destOrd="0" presId="urn:microsoft.com/office/officeart/2005/8/layout/default"/>
    <dgm:cxn modelId="{7877C1BF-4A02-4F10-AC34-1B2CFFCDEB4F}" type="presOf" srcId="{8828B465-7180-4722-932E-02A605E57458}" destId="{F8E5B771-3C93-4B11-9393-6A9157E3BA99}" srcOrd="0" destOrd="0" presId="urn:microsoft.com/office/officeart/2005/8/layout/default"/>
    <dgm:cxn modelId="{DB0EF27E-E9DC-4F6C-B97D-F4B942C51232}" type="presParOf" srcId="{2C0A7F16-3033-4B87-9780-9503D020C8CE}" destId="{F8E5B771-3C93-4B11-9393-6A9157E3BA99}" srcOrd="0" destOrd="0" presId="urn:microsoft.com/office/officeart/2005/8/layout/default"/>
    <dgm:cxn modelId="{1B219D52-47B7-4770-97D4-23ACE40649C9}" type="presParOf" srcId="{2C0A7F16-3033-4B87-9780-9503D020C8CE}" destId="{C3B39D00-13DA-40BB-8C6B-2EDBBC730D59}" srcOrd="1" destOrd="0" presId="urn:microsoft.com/office/officeart/2005/8/layout/default"/>
    <dgm:cxn modelId="{65ED9093-C33C-46D6-9435-0447BF1DB9DF}" type="presParOf" srcId="{2C0A7F16-3033-4B87-9780-9503D020C8CE}" destId="{A538EFCD-9A16-41E4-B5B5-C6F09E14E709}" srcOrd="2" destOrd="0" presId="urn:microsoft.com/office/officeart/2005/8/layout/default"/>
    <dgm:cxn modelId="{C40371A5-84F9-422F-823D-2F2C37D50A0A}" type="presParOf" srcId="{2C0A7F16-3033-4B87-9780-9503D020C8CE}" destId="{DF7B875A-FC05-43E6-A6CD-070DA3937E8F}" srcOrd="3" destOrd="0" presId="urn:microsoft.com/office/officeart/2005/8/layout/default"/>
    <dgm:cxn modelId="{F178AFE4-05A4-45A9-8256-3715FAF6958C}" type="presParOf" srcId="{2C0A7F16-3033-4B87-9780-9503D020C8CE}" destId="{9AB1E9B3-9BDB-4C75-92C6-4109E24CAAD8}" srcOrd="4" destOrd="0" presId="urn:microsoft.com/office/officeart/2005/8/layout/default"/>
    <dgm:cxn modelId="{698390F1-C60E-4733-9159-659974911215}" type="presParOf" srcId="{2C0A7F16-3033-4B87-9780-9503D020C8CE}" destId="{93C2C550-9082-48F7-80F8-C07357A9F4D5}" srcOrd="5" destOrd="0" presId="urn:microsoft.com/office/officeart/2005/8/layout/default"/>
    <dgm:cxn modelId="{B57D9683-1B80-47F0-AC06-71BDCE1BAB6B}" type="presParOf" srcId="{2C0A7F16-3033-4B87-9780-9503D020C8CE}" destId="{388B461D-6920-4446-8354-621D7E0EF35B}" srcOrd="6" destOrd="0" presId="urn:microsoft.com/office/officeart/2005/8/layout/default"/>
    <dgm:cxn modelId="{933D74BF-9CED-4FA6-AFC2-D42BE7463D5E}" type="presParOf" srcId="{2C0A7F16-3033-4B87-9780-9503D020C8CE}" destId="{ED2ED386-D535-457E-97D8-97E850122198}" srcOrd="7" destOrd="0" presId="urn:microsoft.com/office/officeart/2005/8/layout/default"/>
    <dgm:cxn modelId="{B50C656F-7838-44F3-8D1B-80AEF3E5D9B3}" type="presParOf" srcId="{2C0A7F16-3033-4B87-9780-9503D020C8CE}" destId="{B72E2905-DEB2-4A20-A5D9-24E957B3A9CD}"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4E1610-B95C-4075-82B4-5D1135E73105}"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243924F7-BCA4-401E-A5D1-693A9A57F64B}">
      <dgm:prSet/>
      <dgm:spPr/>
      <dgm:t>
        <a:bodyPr/>
        <a:lstStyle/>
        <a:p>
          <a:r>
            <a:rPr lang="en-US"/>
            <a:t>A finding of noncompliance is a factual finding in which any civil rights requirement - as provided by law, regulation, policy, instruction, or guidelines - is not being adhered to by a State agency, sub-recipient agency, or a local site.</a:t>
          </a:r>
        </a:p>
      </dgm:t>
    </dgm:pt>
    <dgm:pt modelId="{48C2ED5D-99DA-436B-9379-93EDD122595E}" type="parTrans" cxnId="{8D1D4D4B-6106-4760-A0DE-05FA2A6EC419}">
      <dgm:prSet/>
      <dgm:spPr/>
      <dgm:t>
        <a:bodyPr/>
        <a:lstStyle/>
        <a:p>
          <a:endParaRPr lang="en-US"/>
        </a:p>
      </dgm:t>
    </dgm:pt>
    <dgm:pt modelId="{1C434BC2-11DC-4D66-B96A-25F1006074C0}" type="sibTrans" cxnId="{8D1D4D4B-6106-4760-A0DE-05FA2A6EC419}">
      <dgm:prSet/>
      <dgm:spPr/>
      <dgm:t>
        <a:bodyPr/>
        <a:lstStyle/>
        <a:p>
          <a:endParaRPr lang="en-US"/>
        </a:p>
      </dgm:t>
    </dgm:pt>
    <dgm:pt modelId="{271C16A6-A8B4-4E99-8789-DEEF7EBBBEA9}">
      <dgm:prSet/>
      <dgm:spPr/>
      <dgm:t>
        <a:bodyPr/>
        <a:lstStyle/>
        <a:p>
          <a:r>
            <a:rPr lang="en-US"/>
            <a:t>Steps must be taken immediately to obtain voluntary compliance of the finding.</a:t>
          </a:r>
        </a:p>
      </dgm:t>
    </dgm:pt>
    <dgm:pt modelId="{55F3A360-988D-48BC-9CF8-3D0D015571AE}" type="parTrans" cxnId="{3CEEB9DE-9574-4DD7-AFE2-D803D19748E5}">
      <dgm:prSet/>
      <dgm:spPr/>
      <dgm:t>
        <a:bodyPr/>
        <a:lstStyle/>
        <a:p>
          <a:endParaRPr lang="en-US"/>
        </a:p>
      </dgm:t>
    </dgm:pt>
    <dgm:pt modelId="{25FC68A6-6330-4F80-B0CB-21C0D7D35F77}" type="sibTrans" cxnId="{3CEEB9DE-9574-4DD7-AFE2-D803D19748E5}">
      <dgm:prSet/>
      <dgm:spPr/>
      <dgm:t>
        <a:bodyPr/>
        <a:lstStyle/>
        <a:p>
          <a:endParaRPr lang="en-US"/>
        </a:p>
      </dgm:t>
    </dgm:pt>
    <dgm:pt modelId="{722D90F0-E2EF-4706-9325-0363E2EE52B7}">
      <dgm:prSet/>
      <dgm:spPr/>
      <dgm:t>
        <a:bodyPr/>
        <a:lstStyle/>
        <a:p>
          <a:r>
            <a:rPr lang="en-US"/>
            <a:t>Effective date of the finding of noncompliance is the date of notice to the State agency, local agency, or other subrecipient.</a:t>
          </a:r>
        </a:p>
      </dgm:t>
    </dgm:pt>
    <dgm:pt modelId="{48A68833-CD1F-455E-B484-059BC75B7037}" type="parTrans" cxnId="{23CDBF4F-137C-421D-80BE-53DFCEBFAF5E}">
      <dgm:prSet/>
      <dgm:spPr/>
      <dgm:t>
        <a:bodyPr/>
        <a:lstStyle/>
        <a:p>
          <a:endParaRPr lang="en-US"/>
        </a:p>
      </dgm:t>
    </dgm:pt>
    <dgm:pt modelId="{519810CB-61C1-4080-B384-02C9DB3A422D}" type="sibTrans" cxnId="{23CDBF4F-137C-421D-80BE-53DFCEBFAF5E}">
      <dgm:prSet/>
      <dgm:spPr/>
      <dgm:t>
        <a:bodyPr/>
        <a:lstStyle/>
        <a:p>
          <a:endParaRPr lang="en-US"/>
        </a:p>
      </dgm:t>
    </dgm:pt>
    <dgm:pt modelId="{AD58A839-E370-4994-8351-9BD806BB783B}" type="pres">
      <dgm:prSet presAssocID="{E54E1610-B95C-4075-82B4-5D1135E73105}" presName="vert0" presStyleCnt="0">
        <dgm:presLayoutVars>
          <dgm:dir/>
          <dgm:animOne val="branch"/>
          <dgm:animLvl val="lvl"/>
        </dgm:presLayoutVars>
      </dgm:prSet>
      <dgm:spPr/>
    </dgm:pt>
    <dgm:pt modelId="{44B2B5A7-8180-41D7-88D1-AC903E4C674D}" type="pres">
      <dgm:prSet presAssocID="{243924F7-BCA4-401E-A5D1-693A9A57F64B}" presName="thickLine" presStyleLbl="alignNode1" presStyleIdx="0" presStyleCnt="3"/>
      <dgm:spPr/>
    </dgm:pt>
    <dgm:pt modelId="{053C3D22-971A-446B-A658-0F074B2E434C}" type="pres">
      <dgm:prSet presAssocID="{243924F7-BCA4-401E-A5D1-693A9A57F64B}" presName="horz1" presStyleCnt="0"/>
      <dgm:spPr/>
    </dgm:pt>
    <dgm:pt modelId="{2643A24D-C732-4F76-804C-8A8FF9FEDCF4}" type="pres">
      <dgm:prSet presAssocID="{243924F7-BCA4-401E-A5D1-693A9A57F64B}" presName="tx1" presStyleLbl="revTx" presStyleIdx="0" presStyleCnt="3"/>
      <dgm:spPr/>
    </dgm:pt>
    <dgm:pt modelId="{9B594B00-E4D6-4506-9033-21A7C0E48E1E}" type="pres">
      <dgm:prSet presAssocID="{243924F7-BCA4-401E-A5D1-693A9A57F64B}" presName="vert1" presStyleCnt="0"/>
      <dgm:spPr/>
    </dgm:pt>
    <dgm:pt modelId="{DF5553D0-16C6-4CD2-8E8C-BF26FEE3C417}" type="pres">
      <dgm:prSet presAssocID="{271C16A6-A8B4-4E99-8789-DEEF7EBBBEA9}" presName="thickLine" presStyleLbl="alignNode1" presStyleIdx="1" presStyleCnt="3"/>
      <dgm:spPr/>
    </dgm:pt>
    <dgm:pt modelId="{19C33E87-B45B-41E2-9C7F-476EDC773F25}" type="pres">
      <dgm:prSet presAssocID="{271C16A6-A8B4-4E99-8789-DEEF7EBBBEA9}" presName="horz1" presStyleCnt="0"/>
      <dgm:spPr/>
    </dgm:pt>
    <dgm:pt modelId="{6929F1D5-7795-4398-AD2B-39BEA1F8F0E5}" type="pres">
      <dgm:prSet presAssocID="{271C16A6-A8B4-4E99-8789-DEEF7EBBBEA9}" presName="tx1" presStyleLbl="revTx" presStyleIdx="1" presStyleCnt="3"/>
      <dgm:spPr/>
    </dgm:pt>
    <dgm:pt modelId="{C64C9433-0B17-4171-B854-24ED13C01714}" type="pres">
      <dgm:prSet presAssocID="{271C16A6-A8B4-4E99-8789-DEEF7EBBBEA9}" presName="vert1" presStyleCnt="0"/>
      <dgm:spPr/>
    </dgm:pt>
    <dgm:pt modelId="{A38E2E74-B03C-4BF5-9B72-807295E12639}" type="pres">
      <dgm:prSet presAssocID="{722D90F0-E2EF-4706-9325-0363E2EE52B7}" presName="thickLine" presStyleLbl="alignNode1" presStyleIdx="2" presStyleCnt="3"/>
      <dgm:spPr/>
    </dgm:pt>
    <dgm:pt modelId="{0B941896-DBCA-4826-A99D-CC29BBD277AC}" type="pres">
      <dgm:prSet presAssocID="{722D90F0-E2EF-4706-9325-0363E2EE52B7}" presName="horz1" presStyleCnt="0"/>
      <dgm:spPr/>
    </dgm:pt>
    <dgm:pt modelId="{DA4FF670-8B99-421F-BA4C-D4970E5698D9}" type="pres">
      <dgm:prSet presAssocID="{722D90F0-E2EF-4706-9325-0363E2EE52B7}" presName="tx1" presStyleLbl="revTx" presStyleIdx="2" presStyleCnt="3"/>
      <dgm:spPr/>
    </dgm:pt>
    <dgm:pt modelId="{9B63C3BE-757B-4AEE-959D-CA13C4D0A15C}" type="pres">
      <dgm:prSet presAssocID="{722D90F0-E2EF-4706-9325-0363E2EE52B7}" presName="vert1" presStyleCnt="0"/>
      <dgm:spPr/>
    </dgm:pt>
  </dgm:ptLst>
  <dgm:cxnLst>
    <dgm:cxn modelId="{F751BE13-37D7-4AD3-9752-C1881AAF11B6}" type="presOf" srcId="{243924F7-BCA4-401E-A5D1-693A9A57F64B}" destId="{2643A24D-C732-4F76-804C-8A8FF9FEDCF4}" srcOrd="0" destOrd="0" presId="urn:microsoft.com/office/officeart/2008/layout/LinedList"/>
    <dgm:cxn modelId="{D5F06A2D-6EF0-4348-A2D4-9550525833CF}" type="presOf" srcId="{E54E1610-B95C-4075-82B4-5D1135E73105}" destId="{AD58A839-E370-4994-8351-9BD806BB783B}" srcOrd="0" destOrd="0" presId="urn:microsoft.com/office/officeart/2008/layout/LinedList"/>
    <dgm:cxn modelId="{E4B29C3E-DE45-4E3A-A514-909FC706FE8A}" type="presOf" srcId="{271C16A6-A8B4-4E99-8789-DEEF7EBBBEA9}" destId="{6929F1D5-7795-4398-AD2B-39BEA1F8F0E5}" srcOrd="0" destOrd="0" presId="urn:microsoft.com/office/officeart/2008/layout/LinedList"/>
    <dgm:cxn modelId="{8D1D4D4B-6106-4760-A0DE-05FA2A6EC419}" srcId="{E54E1610-B95C-4075-82B4-5D1135E73105}" destId="{243924F7-BCA4-401E-A5D1-693A9A57F64B}" srcOrd="0" destOrd="0" parTransId="{48C2ED5D-99DA-436B-9379-93EDD122595E}" sibTransId="{1C434BC2-11DC-4D66-B96A-25F1006074C0}"/>
    <dgm:cxn modelId="{23CDBF4F-137C-421D-80BE-53DFCEBFAF5E}" srcId="{E54E1610-B95C-4075-82B4-5D1135E73105}" destId="{722D90F0-E2EF-4706-9325-0363E2EE52B7}" srcOrd="2" destOrd="0" parTransId="{48A68833-CD1F-455E-B484-059BC75B7037}" sibTransId="{519810CB-61C1-4080-B384-02C9DB3A422D}"/>
    <dgm:cxn modelId="{F8F4A89D-DA4A-4998-90CB-3CA77975FE09}" type="presOf" srcId="{722D90F0-E2EF-4706-9325-0363E2EE52B7}" destId="{DA4FF670-8B99-421F-BA4C-D4970E5698D9}" srcOrd="0" destOrd="0" presId="urn:microsoft.com/office/officeart/2008/layout/LinedList"/>
    <dgm:cxn modelId="{3CEEB9DE-9574-4DD7-AFE2-D803D19748E5}" srcId="{E54E1610-B95C-4075-82B4-5D1135E73105}" destId="{271C16A6-A8B4-4E99-8789-DEEF7EBBBEA9}" srcOrd="1" destOrd="0" parTransId="{55F3A360-988D-48BC-9CF8-3D0D015571AE}" sibTransId="{25FC68A6-6330-4F80-B0CB-21C0D7D35F77}"/>
    <dgm:cxn modelId="{546A5C51-AF1D-4DE5-931D-40E86BF02088}" type="presParOf" srcId="{AD58A839-E370-4994-8351-9BD806BB783B}" destId="{44B2B5A7-8180-41D7-88D1-AC903E4C674D}" srcOrd="0" destOrd="0" presId="urn:microsoft.com/office/officeart/2008/layout/LinedList"/>
    <dgm:cxn modelId="{6A282CDC-26CC-4B09-B67C-8B421FB875CC}" type="presParOf" srcId="{AD58A839-E370-4994-8351-9BD806BB783B}" destId="{053C3D22-971A-446B-A658-0F074B2E434C}" srcOrd="1" destOrd="0" presId="urn:microsoft.com/office/officeart/2008/layout/LinedList"/>
    <dgm:cxn modelId="{E097B0ED-8D8D-46B4-A0EC-BB2128DBCAE2}" type="presParOf" srcId="{053C3D22-971A-446B-A658-0F074B2E434C}" destId="{2643A24D-C732-4F76-804C-8A8FF9FEDCF4}" srcOrd="0" destOrd="0" presId="urn:microsoft.com/office/officeart/2008/layout/LinedList"/>
    <dgm:cxn modelId="{C96BF2A6-8A04-4BE5-9F66-AB3E92FC334A}" type="presParOf" srcId="{053C3D22-971A-446B-A658-0F074B2E434C}" destId="{9B594B00-E4D6-4506-9033-21A7C0E48E1E}" srcOrd="1" destOrd="0" presId="urn:microsoft.com/office/officeart/2008/layout/LinedList"/>
    <dgm:cxn modelId="{0DDBA8AB-6B9A-4B80-995E-7AE4DD033A50}" type="presParOf" srcId="{AD58A839-E370-4994-8351-9BD806BB783B}" destId="{DF5553D0-16C6-4CD2-8E8C-BF26FEE3C417}" srcOrd="2" destOrd="0" presId="urn:microsoft.com/office/officeart/2008/layout/LinedList"/>
    <dgm:cxn modelId="{C251575D-6F86-481E-9126-A185B9894AFF}" type="presParOf" srcId="{AD58A839-E370-4994-8351-9BD806BB783B}" destId="{19C33E87-B45B-41E2-9C7F-476EDC773F25}" srcOrd="3" destOrd="0" presId="urn:microsoft.com/office/officeart/2008/layout/LinedList"/>
    <dgm:cxn modelId="{03BCDC33-5F7C-40EC-A3B1-F089AB9AB948}" type="presParOf" srcId="{19C33E87-B45B-41E2-9C7F-476EDC773F25}" destId="{6929F1D5-7795-4398-AD2B-39BEA1F8F0E5}" srcOrd="0" destOrd="0" presId="urn:microsoft.com/office/officeart/2008/layout/LinedList"/>
    <dgm:cxn modelId="{9590891C-7ED7-4B92-85A0-5E2FA877C614}" type="presParOf" srcId="{19C33E87-B45B-41E2-9C7F-476EDC773F25}" destId="{C64C9433-0B17-4171-B854-24ED13C01714}" srcOrd="1" destOrd="0" presId="urn:microsoft.com/office/officeart/2008/layout/LinedList"/>
    <dgm:cxn modelId="{6FF171DF-E328-466B-9C1F-9A73F459FC6D}" type="presParOf" srcId="{AD58A839-E370-4994-8351-9BD806BB783B}" destId="{A38E2E74-B03C-4BF5-9B72-807295E12639}" srcOrd="4" destOrd="0" presId="urn:microsoft.com/office/officeart/2008/layout/LinedList"/>
    <dgm:cxn modelId="{6882D92B-79DE-4445-B0F9-97AB633C2719}" type="presParOf" srcId="{AD58A839-E370-4994-8351-9BD806BB783B}" destId="{0B941896-DBCA-4826-A99D-CC29BBD277AC}" srcOrd="5" destOrd="0" presId="urn:microsoft.com/office/officeart/2008/layout/LinedList"/>
    <dgm:cxn modelId="{F362DF6A-62F0-4250-8BED-C349B87A9025}" type="presParOf" srcId="{0B941896-DBCA-4826-A99D-CC29BBD277AC}" destId="{DA4FF670-8B99-421F-BA4C-D4970E5698D9}" srcOrd="0" destOrd="0" presId="urn:microsoft.com/office/officeart/2008/layout/LinedList"/>
    <dgm:cxn modelId="{BAA68BF9-3D9A-44F1-B108-C80B8229B930}" type="presParOf" srcId="{0B941896-DBCA-4826-A99D-CC29BBD277AC}" destId="{9B63C3BE-757B-4AEE-959D-CA13C4D0A1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79A2EE-27DD-4B83-AF66-BEB870DD700E}"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8CC2441-E3E5-4F68-9039-4B30C5245BAE}">
      <dgm:prSet/>
      <dgm:spPr/>
      <dgm:t>
        <a:bodyPr/>
        <a:lstStyle/>
        <a:p>
          <a:r>
            <a:rPr lang="en-US" b="1"/>
            <a:t>USDA </a:t>
          </a:r>
          <a:r>
            <a:rPr lang="en-US"/>
            <a:t>- United States Department of Agriculture</a:t>
          </a:r>
        </a:p>
      </dgm:t>
    </dgm:pt>
    <dgm:pt modelId="{C7495683-CC24-4992-B821-A2473C78AD57}" type="parTrans" cxnId="{87F03E49-2084-4947-A484-AACD354E747E}">
      <dgm:prSet/>
      <dgm:spPr/>
      <dgm:t>
        <a:bodyPr/>
        <a:lstStyle/>
        <a:p>
          <a:endParaRPr lang="en-US"/>
        </a:p>
      </dgm:t>
    </dgm:pt>
    <dgm:pt modelId="{461C4469-ED9E-4785-9B8E-A0CFE6D70070}" type="sibTrans" cxnId="{87F03E49-2084-4947-A484-AACD354E747E}">
      <dgm:prSet/>
      <dgm:spPr/>
      <dgm:t>
        <a:bodyPr/>
        <a:lstStyle/>
        <a:p>
          <a:endParaRPr lang="en-US"/>
        </a:p>
      </dgm:t>
    </dgm:pt>
    <dgm:pt modelId="{D5FFB86C-12D1-4691-A70F-54F7A7FDB306}">
      <dgm:prSet/>
      <dgm:spPr/>
      <dgm:t>
        <a:bodyPr/>
        <a:lstStyle/>
        <a:p>
          <a:r>
            <a:rPr lang="en-US" b="1" dirty="0"/>
            <a:t>FNS</a:t>
          </a:r>
          <a:r>
            <a:rPr lang="en-US" dirty="0"/>
            <a:t> – Food and Nutrition Service</a:t>
          </a:r>
        </a:p>
      </dgm:t>
    </dgm:pt>
    <dgm:pt modelId="{3D6CE75A-8C4E-407C-B91A-02347532C2D2}" type="parTrans" cxnId="{028C90C6-688A-4519-A785-EF06C64CB675}">
      <dgm:prSet/>
      <dgm:spPr/>
      <dgm:t>
        <a:bodyPr/>
        <a:lstStyle/>
        <a:p>
          <a:endParaRPr lang="en-US"/>
        </a:p>
      </dgm:t>
    </dgm:pt>
    <dgm:pt modelId="{4F411F34-CBD2-4255-9A8E-3BA885859748}" type="sibTrans" cxnId="{028C90C6-688A-4519-A785-EF06C64CB675}">
      <dgm:prSet/>
      <dgm:spPr/>
      <dgm:t>
        <a:bodyPr/>
        <a:lstStyle/>
        <a:p>
          <a:endParaRPr lang="en-US"/>
        </a:p>
      </dgm:t>
    </dgm:pt>
    <dgm:pt modelId="{AF84DD39-A407-49A3-9095-0B6DFEDFE8DE}">
      <dgm:prSet/>
      <dgm:spPr/>
      <dgm:t>
        <a:bodyPr/>
        <a:lstStyle/>
        <a:p>
          <a:r>
            <a:rPr lang="en-US" b="1"/>
            <a:t>FNS Instruction 113-1 </a:t>
          </a:r>
          <a:r>
            <a:rPr lang="en-US"/>
            <a:t>– instruction published by USDA that outlines Civil Rights Responsibilities</a:t>
          </a:r>
        </a:p>
      </dgm:t>
    </dgm:pt>
    <dgm:pt modelId="{B818D465-BEA9-4278-A89D-F6D63CEAE0C5}" type="parTrans" cxnId="{D473F2F6-413A-45E8-A647-CCE991F6B990}">
      <dgm:prSet/>
      <dgm:spPr/>
      <dgm:t>
        <a:bodyPr/>
        <a:lstStyle/>
        <a:p>
          <a:endParaRPr lang="en-US"/>
        </a:p>
      </dgm:t>
    </dgm:pt>
    <dgm:pt modelId="{0051AB7A-E318-4CDF-B825-78864C187037}" type="sibTrans" cxnId="{D473F2F6-413A-45E8-A647-CCE991F6B990}">
      <dgm:prSet/>
      <dgm:spPr/>
      <dgm:t>
        <a:bodyPr/>
        <a:lstStyle/>
        <a:p>
          <a:endParaRPr lang="en-US"/>
        </a:p>
      </dgm:t>
    </dgm:pt>
    <dgm:pt modelId="{03337BFE-5836-4AF0-AADB-771C7FCC1CA3}">
      <dgm:prSet/>
      <dgm:spPr/>
      <dgm:t>
        <a:bodyPr/>
        <a:lstStyle/>
        <a:p>
          <a:r>
            <a:rPr lang="en-US" b="1"/>
            <a:t>Distributing Agencies</a:t>
          </a:r>
          <a:r>
            <a:rPr lang="en-US"/>
            <a:t> - any CSFP and TEFAP location distributing food to eligible participants</a:t>
          </a:r>
        </a:p>
      </dgm:t>
    </dgm:pt>
    <dgm:pt modelId="{AC34BF69-FC55-4857-91A1-FA0C5EE04701}" type="parTrans" cxnId="{71C31947-FE9E-494C-814A-308C19739A0D}">
      <dgm:prSet/>
      <dgm:spPr/>
      <dgm:t>
        <a:bodyPr/>
        <a:lstStyle/>
        <a:p>
          <a:endParaRPr lang="en-US"/>
        </a:p>
      </dgm:t>
    </dgm:pt>
    <dgm:pt modelId="{0333730E-4E6D-49B4-B107-626F9CEED764}" type="sibTrans" cxnId="{71C31947-FE9E-494C-814A-308C19739A0D}">
      <dgm:prSet/>
      <dgm:spPr/>
      <dgm:t>
        <a:bodyPr/>
        <a:lstStyle/>
        <a:p>
          <a:endParaRPr lang="en-US"/>
        </a:p>
      </dgm:t>
    </dgm:pt>
    <dgm:pt modelId="{1F947BD7-E8D7-4CC8-A1B5-B4D5E9A31C12}" type="pres">
      <dgm:prSet presAssocID="{7879A2EE-27DD-4B83-AF66-BEB870DD700E}" presName="linear" presStyleCnt="0">
        <dgm:presLayoutVars>
          <dgm:animLvl val="lvl"/>
          <dgm:resizeHandles val="exact"/>
        </dgm:presLayoutVars>
      </dgm:prSet>
      <dgm:spPr/>
    </dgm:pt>
    <dgm:pt modelId="{F57462A1-956A-4CF1-AD0D-DF32CABDF4C7}" type="pres">
      <dgm:prSet presAssocID="{F8CC2441-E3E5-4F68-9039-4B30C5245BAE}" presName="parentText" presStyleLbl="node1" presStyleIdx="0" presStyleCnt="4">
        <dgm:presLayoutVars>
          <dgm:chMax val="0"/>
          <dgm:bulletEnabled val="1"/>
        </dgm:presLayoutVars>
      </dgm:prSet>
      <dgm:spPr/>
    </dgm:pt>
    <dgm:pt modelId="{C4DDCE2C-1478-4AD5-9CA3-00897F8CB001}" type="pres">
      <dgm:prSet presAssocID="{461C4469-ED9E-4785-9B8E-A0CFE6D70070}" presName="spacer" presStyleCnt="0"/>
      <dgm:spPr/>
    </dgm:pt>
    <dgm:pt modelId="{1F3595FC-9ABA-47A3-A8F9-6878DA42FA77}" type="pres">
      <dgm:prSet presAssocID="{D5FFB86C-12D1-4691-A70F-54F7A7FDB306}" presName="parentText" presStyleLbl="node1" presStyleIdx="1" presStyleCnt="4">
        <dgm:presLayoutVars>
          <dgm:chMax val="0"/>
          <dgm:bulletEnabled val="1"/>
        </dgm:presLayoutVars>
      </dgm:prSet>
      <dgm:spPr/>
    </dgm:pt>
    <dgm:pt modelId="{BD60FA80-5F99-46FC-A7D3-B6B26CA0411A}" type="pres">
      <dgm:prSet presAssocID="{4F411F34-CBD2-4255-9A8E-3BA885859748}" presName="spacer" presStyleCnt="0"/>
      <dgm:spPr/>
    </dgm:pt>
    <dgm:pt modelId="{59DC29E2-0547-461F-84BC-99D334354B65}" type="pres">
      <dgm:prSet presAssocID="{AF84DD39-A407-49A3-9095-0B6DFEDFE8DE}" presName="parentText" presStyleLbl="node1" presStyleIdx="2" presStyleCnt="4">
        <dgm:presLayoutVars>
          <dgm:chMax val="0"/>
          <dgm:bulletEnabled val="1"/>
        </dgm:presLayoutVars>
      </dgm:prSet>
      <dgm:spPr/>
    </dgm:pt>
    <dgm:pt modelId="{989F6970-5EDD-4446-A172-AEB8D06AEE54}" type="pres">
      <dgm:prSet presAssocID="{0051AB7A-E318-4CDF-B825-78864C187037}" presName="spacer" presStyleCnt="0"/>
      <dgm:spPr/>
    </dgm:pt>
    <dgm:pt modelId="{A679563D-A6E3-4897-A6C5-709257C69C88}" type="pres">
      <dgm:prSet presAssocID="{03337BFE-5836-4AF0-AADB-771C7FCC1CA3}" presName="parentText" presStyleLbl="node1" presStyleIdx="3" presStyleCnt="4">
        <dgm:presLayoutVars>
          <dgm:chMax val="0"/>
          <dgm:bulletEnabled val="1"/>
        </dgm:presLayoutVars>
      </dgm:prSet>
      <dgm:spPr/>
    </dgm:pt>
  </dgm:ptLst>
  <dgm:cxnLst>
    <dgm:cxn modelId="{415F9601-4837-433F-9C48-86B408DD6166}" type="presOf" srcId="{03337BFE-5836-4AF0-AADB-771C7FCC1CA3}" destId="{A679563D-A6E3-4897-A6C5-709257C69C88}" srcOrd="0" destOrd="0" presId="urn:microsoft.com/office/officeart/2005/8/layout/vList2"/>
    <dgm:cxn modelId="{94DF1239-2EB4-434D-B9A5-49D3E058B100}" type="presOf" srcId="{AF84DD39-A407-49A3-9095-0B6DFEDFE8DE}" destId="{59DC29E2-0547-461F-84BC-99D334354B65}" srcOrd="0" destOrd="0" presId="urn:microsoft.com/office/officeart/2005/8/layout/vList2"/>
    <dgm:cxn modelId="{71C31947-FE9E-494C-814A-308C19739A0D}" srcId="{7879A2EE-27DD-4B83-AF66-BEB870DD700E}" destId="{03337BFE-5836-4AF0-AADB-771C7FCC1CA3}" srcOrd="3" destOrd="0" parTransId="{AC34BF69-FC55-4857-91A1-FA0C5EE04701}" sibTransId="{0333730E-4E6D-49B4-B107-626F9CEED764}"/>
    <dgm:cxn modelId="{C3131468-D440-44FC-9119-25BC2E521E6A}" type="presOf" srcId="{F8CC2441-E3E5-4F68-9039-4B30C5245BAE}" destId="{F57462A1-956A-4CF1-AD0D-DF32CABDF4C7}" srcOrd="0" destOrd="0" presId="urn:microsoft.com/office/officeart/2005/8/layout/vList2"/>
    <dgm:cxn modelId="{F2B80C49-6503-4318-9509-D00F426431C6}" type="presOf" srcId="{D5FFB86C-12D1-4691-A70F-54F7A7FDB306}" destId="{1F3595FC-9ABA-47A3-A8F9-6878DA42FA77}" srcOrd="0" destOrd="0" presId="urn:microsoft.com/office/officeart/2005/8/layout/vList2"/>
    <dgm:cxn modelId="{87F03E49-2084-4947-A484-AACD354E747E}" srcId="{7879A2EE-27DD-4B83-AF66-BEB870DD700E}" destId="{F8CC2441-E3E5-4F68-9039-4B30C5245BAE}" srcOrd="0" destOrd="0" parTransId="{C7495683-CC24-4992-B821-A2473C78AD57}" sibTransId="{461C4469-ED9E-4785-9B8E-A0CFE6D70070}"/>
    <dgm:cxn modelId="{1D9F926F-75A3-450B-8473-032515D96BB5}" type="presOf" srcId="{7879A2EE-27DD-4B83-AF66-BEB870DD700E}" destId="{1F947BD7-E8D7-4CC8-A1B5-B4D5E9A31C12}" srcOrd="0" destOrd="0" presId="urn:microsoft.com/office/officeart/2005/8/layout/vList2"/>
    <dgm:cxn modelId="{028C90C6-688A-4519-A785-EF06C64CB675}" srcId="{7879A2EE-27DD-4B83-AF66-BEB870DD700E}" destId="{D5FFB86C-12D1-4691-A70F-54F7A7FDB306}" srcOrd="1" destOrd="0" parTransId="{3D6CE75A-8C4E-407C-B91A-02347532C2D2}" sibTransId="{4F411F34-CBD2-4255-9A8E-3BA885859748}"/>
    <dgm:cxn modelId="{D473F2F6-413A-45E8-A647-CCE991F6B990}" srcId="{7879A2EE-27DD-4B83-AF66-BEB870DD700E}" destId="{AF84DD39-A407-49A3-9095-0B6DFEDFE8DE}" srcOrd="2" destOrd="0" parTransId="{B818D465-BEA9-4278-A89D-F6D63CEAE0C5}" sibTransId="{0051AB7A-E318-4CDF-B825-78864C187037}"/>
    <dgm:cxn modelId="{B9152070-0154-41C8-B59C-60A77ACB3ED8}" type="presParOf" srcId="{1F947BD7-E8D7-4CC8-A1B5-B4D5E9A31C12}" destId="{F57462A1-956A-4CF1-AD0D-DF32CABDF4C7}" srcOrd="0" destOrd="0" presId="urn:microsoft.com/office/officeart/2005/8/layout/vList2"/>
    <dgm:cxn modelId="{F162B123-F345-45E8-871F-85A01442E1CC}" type="presParOf" srcId="{1F947BD7-E8D7-4CC8-A1B5-B4D5E9A31C12}" destId="{C4DDCE2C-1478-4AD5-9CA3-00897F8CB001}" srcOrd="1" destOrd="0" presId="urn:microsoft.com/office/officeart/2005/8/layout/vList2"/>
    <dgm:cxn modelId="{FF913119-3003-4466-AEAE-AF6DC72C8D10}" type="presParOf" srcId="{1F947BD7-E8D7-4CC8-A1B5-B4D5E9A31C12}" destId="{1F3595FC-9ABA-47A3-A8F9-6878DA42FA77}" srcOrd="2" destOrd="0" presId="urn:microsoft.com/office/officeart/2005/8/layout/vList2"/>
    <dgm:cxn modelId="{8004DF91-0879-4C3F-82E4-9D9E3907DA26}" type="presParOf" srcId="{1F947BD7-E8D7-4CC8-A1B5-B4D5E9A31C12}" destId="{BD60FA80-5F99-46FC-A7D3-B6B26CA0411A}" srcOrd="3" destOrd="0" presId="urn:microsoft.com/office/officeart/2005/8/layout/vList2"/>
    <dgm:cxn modelId="{8F3FC70C-83A9-4C5B-91E6-E75C34CFCA57}" type="presParOf" srcId="{1F947BD7-E8D7-4CC8-A1B5-B4D5E9A31C12}" destId="{59DC29E2-0547-461F-84BC-99D334354B65}" srcOrd="4" destOrd="0" presId="urn:microsoft.com/office/officeart/2005/8/layout/vList2"/>
    <dgm:cxn modelId="{F2461C66-4439-4061-88CA-DF3EF85DFBA2}" type="presParOf" srcId="{1F947BD7-E8D7-4CC8-A1B5-B4D5E9A31C12}" destId="{989F6970-5EDD-4446-A172-AEB8D06AEE54}" srcOrd="5" destOrd="0" presId="urn:microsoft.com/office/officeart/2005/8/layout/vList2"/>
    <dgm:cxn modelId="{A26611D7-463C-4BA9-9752-C3B1F2A9E090}" type="presParOf" srcId="{1F947BD7-E8D7-4CC8-A1B5-B4D5E9A31C12}" destId="{A679563D-A6E3-4897-A6C5-709257C69C8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E35791-E297-4167-ADEA-EEE80FEAC611}"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A27876B3-9F4F-405B-80EA-9E626389A861}">
      <dgm:prSet/>
      <dgm:spPr/>
      <dgm:t>
        <a:bodyPr/>
        <a:lstStyle/>
        <a:p>
          <a:r>
            <a:rPr lang="en-US" b="1"/>
            <a:t>Title VI of the Civil Rights Act of 1964 </a:t>
          </a:r>
          <a:r>
            <a:rPr lang="en-US"/>
            <a:t>- race, color, and national origin</a:t>
          </a:r>
        </a:p>
      </dgm:t>
    </dgm:pt>
    <dgm:pt modelId="{D17BF47A-07E4-4164-BDCD-DFE4E2585886}" type="parTrans" cxnId="{717299EB-CA08-4516-9FC4-2E0F1B4A6DFC}">
      <dgm:prSet/>
      <dgm:spPr/>
      <dgm:t>
        <a:bodyPr/>
        <a:lstStyle/>
        <a:p>
          <a:endParaRPr lang="en-US"/>
        </a:p>
      </dgm:t>
    </dgm:pt>
    <dgm:pt modelId="{948669BD-E98D-405E-B552-42AB813D4C30}" type="sibTrans" cxnId="{717299EB-CA08-4516-9FC4-2E0F1B4A6DFC}">
      <dgm:prSet/>
      <dgm:spPr/>
      <dgm:t>
        <a:bodyPr/>
        <a:lstStyle/>
        <a:p>
          <a:endParaRPr lang="en-US"/>
        </a:p>
      </dgm:t>
    </dgm:pt>
    <dgm:pt modelId="{5C98554C-C43E-4923-9601-0F7D5C81747A}">
      <dgm:prSet/>
      <dgm:spPr/>
      <dgm:t>
        <a:bodyPr/>
        <a:lstStyle/>
        <a:p>
          <a:r>
            <a:rPr lang="en-US" b="1"/>
            <a:t>Civil Rights Restoration Act of 1987 </a:t>
          </a:r>
          <a:r>
            <a:rPr lang="en-US"/>
            <a:t>- clarifies the scope of the Civil Rights Act of 1964</a:t>
          </a:r>
        </a:p>
      </dgm:t>
    </dgm:pt>
    <dgm:pt modelId="{59A964C4-C90D-4938-AD9E-54ED05D6876D}" type="parTrans" cxnId="{2EB4C5B8-55FC-44AC-BE29-DCE6E68F0F18}">
      <dgm:prSet/>
      <dgm:spPr/>
      <dgm:t>
        <a:bodyPr/>
        <a:lstStyle/>
        <a:p>
          <a:endParaRPr lang="en-US"/>
        </a:p>
      </dgm:t>
    </dgm:pt>
    <dgm:pt modelId="{BF633763-E1D2-4B00-9CD6-C56C51C685F2}" type="sibTrans" cxnId="{2EB4C5B8-55FC-44AC-BE29-DCE6E68F0F18}">
      <dgm:prSet/>
      <dgm:spPr/>
      <dgm:t>
        <a:bodyPr/>
        <a:lstStyle/>
        <a:p>
          <a:endParaRPr lang="en-US"/>
        </a:p>
      </dgm:t>
    </dgm:pt>
    <dgm:pt modelId="{CA2A23D7-77D1-492A-9C6A-39BBD225FE69}">
      <dgm:prSet/>
      <dgm:spPr/>
      <dgm:t>
        <a:bodyPr/>
        <a:lstStyle/>
        <a:p>
          <a:r>
            <a:rPr lang="en-US" b="1" dirty="0"/>
            <a:t>Sections 504 and 508 of the Rehabilitation Act of 1973 &amp; Americans w/Disabilities Act </a:t>
          </a:r>
          <a:r>
            <a:rPr lang="en-US" dirty="0"/>
            <a:t>– disability</a:t>
          </a:r>
        </a:p>
      </dgm:t>
    </dgm:pt>
    <dgm:pt modelId="{95082888-B941-413F-9FE3-012F67C9E9A4}" type="parTrans" cxnId="{13FB9450-AFFE-4894-B208-9E7F551F74B1}">
      <dgm:prSet/>
      <dgm:spPr/>
      <dgm:t>
        <a:bodyPr/>
        <a:lstStyle/>
        <a:p>
          <a:endParaRPr lang="en-US"/>
        </a:p>
      </dgm:t>
    </dgm:pt>
    <dgm:pt modelId="{FAD3E596-271C-496F-BA65-E62F24135C03}" type="sibTrans" cxnId="{13FB9450-AFFE-4894-B208-9E7F551F74B1}">
      <dgm:prSet/>
      <dgm:spPr/>
      <dgm:t>
        <a:bodyPr/>
        <a:lstStyle/>
        <a:p>
          <a:endParaRPr lang="en-US"/>
        </a:p>
      </dgm:t>
    </dgm:pt>
    <dgm:pt modelId="{018F2A0E-163D-4A5B-B5F9-8EB39E09CE33}">
      <dgm:prSet/>
      <dgm:spPr/>
      <dgm:t>
        <a:bodyPr/>
        <a:lstStyle/>
        <a:p>
          <a:r>
            <a:rPr lang="en-US" b="1" dirty="0"/>
            <a:t>Title IX of the Education Amendments of 1972 </a:t>
          </a:r>
          <a:r>
            <a:rPr lang="en-US" dirty="0"/>
            <a:t>– sex</a:t>
          </a:r>
        </a:p>
      </dgm:t>
    </dgm:pt>
    <dgm:pt modelId="{FBE32AEA-BD56-4D19-A5F6-2CBCC39DBBD9}" type="parTrans" cxnId="{1E75B4DA-20CC-4DBA-AE5F-0750D8F1479F}">
      <dgm:prSet/>
      <dgm:spPr/>
      <dgm:t>
        <a:bodyPr/>
        <a:lstStyle/>
        <a:p>
          <a:endParaRPr lang="en-US"/>
        </a:p>
      </dgm:t>
    </dgm:pt>
    <dgm:pt modelId="{5C1A72FB-998B-4B63-9747-2C3EA9610C36}" type="sibTrans" cxnId="{1E75B4DA-20CC-4DBA-AE5F-0750D8F1479F}">
      <dgm:prSet/>
      <dgm:spPr/>
      <dgm:t>
        <a:bodyPr/>
        <a:lstStyle/>
        <a:p>
          <a:endParaRPr lang="en-US"/>
        </a:p>
      </dgm:t>
    </dgm:pt>
    <dgm:pt modelId="{89F03D93-89F6-4EBA-BCAC-FAC556C5C83F}">
      <dgm:prSet/>
      <dgm:spPr/>
      <dgm:t>
        <a:bodyPr/>
        <a:lstStyle/>
        <a:p>
          <a:r>
            <a:rPr lang="en-US" b="1"/>
            <a:t>Age Discrimination Act of 1975 </a:t>
          </a:r>
          <a:r>
            <a:rPr lang="en-US"/>
            <a:t>– age</a:t>
          </a:r>
        </a:p>
      </dgm:t>
    </dgm:pt>
    <dgm:pt modelId="{80877D20-355D-418C-82E5-50188724BD0B}" type="parTrans" cxnId="{D3F94EB7-37FA-41B2-806C-3B051E0719DE}">
      <dgm:prSet/>
      <dgm:spPr/>
      <dgm:t>
        <a:bodyPr/>
        <a:lstStyle/>
        <a:p>
          <a:endParaRPr lang="en-US"/>
        </a:p>
      </dgm:t>
    </dgm:pt>
    <dgm:pt modelId="{DF6CB7C7-1357-4259-B61D-7F26B82D4BEB}" type="sibTrans" cxnId="{D3F94EB7-37FA-41B2-806C-3B051E0719DE}">
      <dgm:prSet/>
      <dgm:spPr/>
      <dgm:t>
        <a:bodyPr/>
        <a:lstStyle/>
        <a:p>
          <a:endParaRPr lang="en-US"/>
        </a:p>
      </dgm:t>
    </dgm:pt>
    <dgm:pt modelId="{BAD2E4F2-36D2-406D-847E-B6A075561AEF}">
      <dgm:prSet/>
      <dgm:spPr/>
      <dgm:t>
        <a:bodyPr/>
        <a:lstStyle/>
        <a:p>
          <a:r>
            <a:rPr lang="en-US" b="1"/>
            <a:t>Sections 4(a) and 5 of the Agriculture and Consumer Protection Act of 1973 </a:t>
          </a:r>
          <a:r>
            <a:rPr lang="en-US"/>
            <a:t>(Public Law 93-86), as amended (CSFP).</a:t>
          </a:r>
        </a:p>
      </dgm:t>
    </dgm:pt>
    <dgm:pt modelId="{D7DB8E2F-8D39-4349-BEE7-474511F47CEA}" type="parTrans" cxnId="{A3F75786-64EC-4662-80B7-20058BBD96C2}">
      <dgm:prSet/>
      <dgm:spPr/>
      <dgm:t>
        <a:bodyPr/>
        <a:lstStyle/>
        <a:p>
          <a:endParaRPr lang="en-US"/>
        </a:p>
      </dgm:t>
    </dgm:pt>
    <dgm:pt modelId="{DF0CE0EF-E66D-48FC-8E92-F34FCFF66FB9}" type="sibTrans" cxnId="{A3F75786-64EC-4662-80B7-20058BBD96C2}">
      <dgm:prSet/>
      <dgm:spPr/>
      <dgm:t>
        <a:bodyPr/>
        <a:lstStyle/>
        <a:p>
          <a:endParaRPr lang="en-US"/>
        </a:p>
      </dgm:t>
    </dgm:pt>
    <dgm:pt modelId="{6D645FCA-191B-479C-9A61-398559473035}">
      <dgm:prSet/>
      <dgm:spPr/>
      <dgm:t>
        <a:bodyPr/>
        <a:lstStyle/>
        <a:p>
          <a:r>
            <a:rPr lang="en-US" b="1"/>
            <a:t>The Emergency Food Assistance Act of 1983 </a:t>
          </a:r>
          <a:r>
            <a:rPr lang="en-US"/>
            <a:t>(Public Law 98-8), as amended (TEFAP).</a:t>
          </a:r>
        </a:p>
      </dgm:t>
    </dgm:pt>
    <dgm:pt modelId="{5CB77C85-F0CF-4A22-A327-BD1DD4BB1547}" type="parTrans" cxnId="{E56C4FDD-F581-4788-8410-5F8D65D4F81A}">
      <dgm:prSet/>
      <dgm:spPr/>
      <dgm:t>
        <a:bodyPr/>
        <a:lstStyle/>
        <a:p>
          <a:endParaRPr lang="en-US"/>
        </a:p>
      </dgm:t>
    </dgm:pt>
    <dgm:pt modelId="{A8F264E7-0AEB-4B51-976E-5C185B6E8178}" type="sibTrans" cxnId="{E56C4FDD-F581-4788-8410-5F8D65D4F81A}">
      <dgm:prSet/>
      <dgm:spPr/>
      <dgm:t>
        <a:bodyPr/>
        <a:lstStyle/>
        <a:p>
          <a:endParaRPr lang="en-US"/>
        </a:p>
      </dgm:t>
    </dgm:pt>
    <dgm:pt modelId="{A5016081-B5AD-4DAB-818C-98E125A75651}">
      <dgm:prSet/>
      <dgm:spPr/>
      <dgm:t>
        <a:bodyPr/>
        <a:lstStyle/>
        <a:p>
          <a:r>
            <a:rPr lang="en-US" b="1" dirty="0"/>
            <a:t>Americans with Disabilities Act Amendments Act of 2008 – </a:t>
          </a:r>
          <a:r>
            <a:rPr lang="en-US" b="0" dirty="0"/>
            <a:t>important changes to the definition of the term “disability”</a:t>
          </a:r>
          <a:endParaRPr lang="en-US" b="1" dirty="0"/>
        </a:p>
      </dgm:t>
    </dgm:pt>
    <dgm:pt modelId="{BED4021D-44F3-4236-8A6C-250D50E45C1F}" type="parTrans" cxnId="{1D3BC6E0-CC37-402E-AEE4-395226355455}">
      <dgm:prSet/>
      <dgm:spPr/>
      <dgm:t>
        <a:bodyPr/>
        <a:lstStyle/>
        <a:p>
          <a:endParaRPr lang="en-US"/>
        </a:p>
      </dgm:t>
    </dgm:pt>
    <dgm:pt modelId="{7DB56ADA-9D0E-4D88-925D-E0F42AE9AB99}" type="sibTrans" cxnId="{1D3BC6E0-CC37-402E-AEE4-395226355455}">
      <dgm:prSet/>
      <dgm:spPr/>
      <dgm:t>
        <a:bodyPr/>
        <a:lstStyle/>
        <a:p>
          <a:endParaRPr lang="en-US"/>
        </a:p>
      </dgm:t>
    </dgm:pt>
    <dgm:pt modelId="{DF1181C2-E820-45E9-A86E-F7DAA3F50C3D}" type="pres">
      <dgm:prSet presAssocID="{7DE35791-E297-4167-ADEA-EEE80FEAC611}" presName="vert0" presStyleCnt="0">
        <dgm:presLayoutVars>
          <dgm:dir/>
          <dgm:animOne val="branch"/>
          <dgm:animLvl val="lvl"/>
        </dgm:presLayoutVars>
      </dgm:prSet>
      <dgm:spPr/>
    </dgm:pt>
    <dgm:pt modelId="{11B30E79-414C-48C0-B512-ECCF0919120A}" type="pres">
      <dgm:prSet presAssocID="{A27876B3-9F4F-405B-80EA-9E626389A861}" presName="thickLine" presStyleLbl="alignNode1" presStyleIdx="0" presStyleCnt="8"/>
      <dgm:spPr/>
    </dgm:pt>
    <dgm:pt modelId="{DD7096BC-8BD2-4C1C-A7AF-79439F5C381B}" type="pres">
      <dgm:prSet presAssocID="{A27876B3-9F4F-405B-80EA-9E626389A861}" presName="horz1" presStyleCnt="0"/>
      <dgm:spPr/>
    </dgm:pt>
    <dgm:pt modelId="{FAF119C7-8836-473C-B99E-6278AFA33EFF}" type="pres">
      <dgm:prSet presAssocID="{A27876B3-9F4F-405B-80EA-9E626389A861}" presName="tx1" presStyleLbl="revTx" presStyleIdx="0" presStyleCnt="8"/>
      <dgm:spPr/>
    </dgm:pt>
    <dgm:pt modelId="{1B5AD2A7-8538-4717-85B7-DC7AC58DC75D}" type="pres">
      <dgm:prSet presAssocID="{A27876B3-9F4F-405B-80EA-9E626389A861}" presName="vert1" presStyleCnt="0"/>
      <dgm:spPr/>
    </dgm:pt>
    <dgm:pt modelId="{2E055B41-094E-4B3C-8E8D-3932DB3F0AB9}" type="pres">
      <dgm:prSet presAssocID="{5C98554C-C43E-4923-9601-0F7D5C81747A}" presName="thickLine" presStyleLbl="alignNode1" presStyleIdx="1" presStyleCnt="8"/>
      <dgm:spPr/>
    </dgm:pt>
    <dgm:pt modelId="{D3E4303B-CEE4-4126-B6D8-DDCC585B1159}" type="pres">
      <dgm:prSet presAssocID="{5C98554C-C43E-4923-9601-0F7D5C81747A}" presName="horz1" presStyleCnt="0"/>
      <dgm:spPr/>
    </dgm:pt>
    <dgm:pt modelId="{F07A66EB-1358-483F-ADE7-895743D9E57B}" type="pres">
      <dgm:prSet presAssocID="{5C98554C-C43E-4923-9601-0F7D5C81747A}" presName="tx1" presStyleLbl="revTx" presStyleIdx="1" presStyleCnt="8"/>
      <dgm:spPr/>
    </dgm:pt>
    <dgm:pt modelId="{88FFC06D-246A-4174-AA31-F0AAE0852F0C}" type="pres">
      <dgm:prSet presAssocID="{5C98554C-C43E-4923-9601-0F7D5C81747A}" presName="vert1" presStyleCnt="0"/>
      <dgm:spPr/>
    </dgm:pt>
    <dgm:pt modelId="{EDA05006-AF31-451B-9C46-E6DD4FB1E916}" type="pres">
      <dgm:prSet presAssocID="{CA2A23D7-77D1-492A-9C6A-39BBD225FE69}" presName="thickLine" presStyleLbl="alignNode1" presStyleIdx="2" presStyleCnt="8"/>
      <dgm:spPr/>
    </dgm:pt>
    <dgm:pt modelId="{6FC6E565-1BE8-4CB9-AE11-0B8CE2022E4E}" type="pres">
      <dgm:prSet presAssocID="{CA2A23D7-77D1-492A-9C6A-39BBD225FE69}" presName="horz1" presStyleCnt="0"/>
      <dgm:spPr/>
    </dgm:pt>
    <dgm:pt modelId="{832FFCFE-49A5-401E-963E-48681655952A}" type="pres">
      <dgm:prSet presAssocID="{CA2A23D7-77D1-492A-9C6A-39BBD225FE69}" presName="tx1" presStyleLbl="revTx" presStyleIdx="2" presStyleCnt="8"/>
      <dgm:spPr/>
    </dgm:pt>
    <dgm:pt modelId="{4757B3A3-788E-4A2C-BFBB-3BE50C891389}" type="pres">
      <dgm:prSet presAssocID="{CA2A23D7-77D1-492A-9C6A-39BBD225FE69}" presName="vert1" presStyleCnt="0"/>
      <dgm:spPr/>
    </dgm:pt>
    <dgm:pt modelId="{96F6126E-5228-4CC6-87B5-F6DDF3507C26}" type="pres">
      <dgm:prSet presAssocID="{A5016081-B5AD-4DAB-818C-98E125A75651}" presName="thickLine" presStyleLbl="alignNode1" presStyleIdx="3" presStyleCnt="8"/>
      <dgm:spPr/>
    </dgm:pt>
    <dgm:pt modelId="{ECE49833-03B6-4964-BE18-A0A7B6B0BEE9}" type="pres">
      <dgm:prSet presAssocID="{A5016081-B5AD-4DAB-818C-98E125A75651}" presName="horz1" presStyleCnt="0"/>
      <dgm:spPr/>
    </dgm:pt>
    <dgm:pt modelId="{11059E8B-0614-40DA-A1D0-5E641FC41350}" type="pres">
      <dgm:prSet presAssocID="{A5016081-B5AD-4DAB-818C-98E125A75651}" presName="tx1" presStyleLbl="revTx" presStyleIdx="3" presStyleCnt="8"/>
      <dgm:spPr/>
    </dgm:pt>
    <dgm:pt modelId="{3EA5511D-C93D-49BF-BAD5-41CB1AA2B1A4}" type="pres">
      <dgm:prSet presAssocID="{A5016081-B5AD-4DAB-818C-98E125A75651}" presName="vert1" presStyleCnt="0"/>
      <dgm:spPr/>
    </dgm:pt>
    <dgm:pt modelId="{B2E308FC-2E75-49E5-93EE-39C6A397AEEA}" type="pres">
      <dgm:prSet presAssocID="{018F2A0E-163D-4A5B-B5F9-8EB39E09CE33}" presName="thickLine" presStyleLbl="alignNode1" presStyleIdx="4" presStyleCnt="8"/>
      <dgm:spPr/>
    </dgm:pt>
    <dgm:pt modelId="{B623843D-EF39-4041-83B6-29B2CD3E154C}" type="pres">
      <dgm:prSet presAssocID="{018F2A0E-163D-4A5B-B5F9-8EB39E09CE33}" presName="horz1" presStyleCnt="0"/>
      <dgm:spPr/>
    </dgm:pt>
    <dgm:pt modelId="{8CA95BB7-D8B7-4887-A6E4-668156EFD3C7}" type="pres">
      <dgm:prSet presAssocID="{018F2A0E-163D-4A5B-B5F9-8EB39E09CE33}" presName="tx1" presStyleLbl="revTx" presStyleIdx="4" presStyleCnt="8"/>
      <dgm:spPr/>
    </dgm:pt>
    <dgm:pt modelId="{09FFDDED-93E6-417D-8B41-425FF47C8D1A}" type="pres">
      <dgm:prSet presAssocID="{018F2A0E-163D-4A5B-B5F9-8EB39E09CE33}" presName="vert1" presStyleCnt="0"/>
      <dgm:spPr/>
    </dgm:pt>
    <dgm:pt modelId="{F07F54EB-9502-406C-8844-C05676272607}" type="pres">
      <dgm:prSet presAssocID="{89F03D93-89F6-4EBA-BCAC-FAC556C5C83F}" presName="thickLine" presStyleLbl="alignNode1" presStyleIdx="5" presStyleCnt="8"/>
      <dgm:spPr/>
    </dgm:pt>
    <dgm:pt modelId="{20EF3C61-AC86-48A5-86EA-A2DD561A25DB}" type="pres">
      <dgm:prSet presAssocID="{89F03D93-89F6-4EBA-BCAC-FAC556C5C83F}" presName="horz1" presStyleCnt="0"/>
      <dgm:spPr/>
    </dgm:pt>
    <dgm:pt modelId="{F482A583-4C51-4F62-8C97-27443AD6315F}" type="pres">
      <dgm:prSet presAssocID="{89F03D93-89F6-4EBA-BCAC-FAC556C5C83F}" presName="tx1" presStyleLbl="revTx" presStyleIdx="5" presStyleCnt="8"/>
      <dgm:spPr/>
    </dgm:pt>
    <dgm:pt modelId="{0A60216D-E264-4CE3-A5BA-DB63DEBE9791}" type="pres">
      <dgm:prSet presAssocID="{89F03D93-89F6-4EBA-BCAC-FAC556C5C83F}" presName="vert1" presStyleCnt="0"/>
      <dgm:spPr/>
    </dgm:pt>
    <dgm:pt modelId="{DBD0A708-2BE0-4EF9-9D8D-08AEAEF0C131}" type="pres">
      <dgm:prSet presAssocID="{BAD2E4F2-36D2-406D-847E-B6A075561AEF}" presName="thickLine" presStyleLbl="alignNode1" presStyleIdx="6" presStyleCnt="8"/>
      <dgm:spPr/>
    </dgm:pt>
    <dgm:pt modelId="{3F9037A0-7A3C-4F6C-BF35-C43656CE253C}" type="pres">
      <dgm:prSet presAssocID="{BAD2E4F2-36D2-406D-847E-B6A075561AEF}" presName="horz1" presStyleCnt="0"/>
      <dgm:spPr/>
    </dgm:pt>
    <dgm:pt modelId="{339D8E02-D0CE-47FE-B73A-DAFD526752CF}" type="pres">
      <dgm:prSet presAssocID="{BAD2E4F2-36D2-406D-847E-B6A075561AEF}" presName="tx1" presStyleLbl="revTx" presStyleIdx="6" presStyleCnt="8"/>
      <dgm:spPr/>
    </dgm:pt>
    <dgm:pt modelId="{E83D9FB2-55C4-495B-ADB8-F350E302F928}" type="pres">
      <dgm:prSet presAssocID="{BAD2E4F2-36D2-406D-847E-B6A075561AEF}" presName="vert1" presStyleCnt="0"/>
      <dgm:spPr/>
    </dgm:pt>
    <dgm:pt modelId="{028CB151-EA06-4640-AFB9-0AD7D9551D5C}" type="pres">
      <dgm:prSet presAssocID="{6D645FCA-191B-479C-9A61-398559473035}" presName="thickLine" presStyleLbl="alignNode1" presStyleIdx="7" presStyleCnt="8"/>
      <dgm:spPr/>
    </dgm:pt>
    <dgm:pt modelId="{EDBA0B83-679A-439C-A7DF-BBD2EC9C8CE2}" type="pres">
      <dgm:prSet presAssocID="{6D645FCA-191B-479C-9A61-398559473035}" presName="horz1" presStyleCnt="0"/>
      <dgm:spPr/>
    </dgm:pt>
    <dgm:pt modelId="{7A2DDD97-5539-46FD-A180-24837015A8AD}" type="pres">
      <dgm:prSet presAssocID="{6D645FCA-191B-479C-9A61-398559473035}" presName="tx1" presStyleLbl="revTx" presStyleIdx="7" presStyleCnt="8"/>
      <dgm:spPr/>
    </dgm:pt>
    <dgm:pt modelId="{E1D27C33-BAA7-450E-B23C-3653521D4B9B}" type="pres">
      <dgm:prSet presAssocID="{6D645FCA-191B-479C-9A61-398559473035}" presName="vert1" presStyleCnt="0"/>
      <dgm:spPr/>
    </dgm:pt>
  </dgm:ptLst>
  <dgm:cxnLst>
    <dgm:cxn modelId="{EFC6D602-34BD-44B0-8E80-6DC4B54723D0}" type="presOf" srcId="{7DE35791-E297-4167-ADEA-EEE80FEAC611}" destId="{DF1181C2-E820-45E9-A86E-F7DAA3F50C3D}" srcOrd="0" destOrd="0" presId="urn:microsoft.com/office/officeart/2008/layout/LinedList"/>
    <dgm:cxn modelId="{F6385415-5A0F-464A-BC8D-FE14D15EFB72}" type="presOf" srcId="{89F03D93-89F6-4EBA-BCAC-FAC556C5C83F}" destId="{F482A583-4C51-4F62-8C97-27443AD6315F}" srcOrd="0" destOrd="0" presId="urn:microsoft.com/office/officeart/2008/layout/LinedList"/>
    <dgm:cxn modelId="{2879B92E-C627-4E25-BE64-7625075704BB}" type="presOf" srcId="{A27876B3-9F4F-405B-80EA-9E626389A861}" destId="{FAF119C7-8836-473C-B99E-6278AFA33EFF}" srcOrd="0" destOrd="0" presId="urn:microsoft.com/office/officeart/2008/layout/LinedList"/>
    <dgm:cxn modelId="{BA88B04F-1B13-4B0D-9733-B125EA9D5484}" type="presOf" srcId="{018F2A0E-163D-4A5B-B5F9-8EB39E09CE33}" destId="{8CA95BB7-D8B7-4887-A6E4-668156EFD3C7}" srcOrd="0" destOrd="0" presId="urn:microsoft.com/office/officeart/2008/layout/LinedList"/>
    <dgm:cxn modelId="{13FB9450-AFFE-4894-B208-9E7F551F74B1}" srcId="{7DE35791-E297-4167-ADEA-EEE80FEAC611}" destId="{CA2A23D7-77D1-492A-9C6A-39BBD225FE69}" srcOrd="2" destOrd="0" parTransId="{95082888-B941-413F-9FE3-012F67C9E9A4}" sibTransId="{FAD3E596-271C-496F-BA65-E62F24135C03}"/>
    <dgm:cxn modelId="{4146B971-97B4-4FA2-A7EF-6E9C4CD4FFFD}" type="presOf" srcId="{6D645FCA-191B-479C-9A61-398559473035}" destId="{7A2DDD97-5539-46FD-A180-24837015A8AD}" srcOrd="0" destOrd="0" presId="urn:microsoft.com/office/officeart/2008/layout/LinedList"/>
    <dgm:cxn modelId="{A3F75786-64EC-4662-80B7-20058BBD96C2}" srcId="{7DE35791-E297-4167-ADEA-EEE80FEAC611}" destId="{BAD2E4F2-36D2-406D-847E-B6A075561AEF}" srcOrd="6" destOrd="0" parTransId="{D7DB8E2F-8D39-4349-BEE7-474511F47CEA}" sibTransId="{DF0CE0EF-E66D-48FC-8E92-F34FCFF66FB9}"/>
    <dgm:cxn modelId="{C0DE9CB4-1364-4876-9F71-06B0F0C1C9EB}" type="presOf" srcId="{A5016081-B5AD-4DAB-818C-98E125A75651}" destId="{11059E8B-0614-40DA-A1D0-5E641FC41350}" srcOrd="0" destOrd="0" presId="urn:microsoft.com/office/officeart/2008/layout/LinedList"/>
    <dgm:cxn modelId="{D3F94EB7-37FA-41B2-806C-3B051E0719DE}" srcId="{7DE35791-E297-4167-ADEA-EEE80FEAC611}" destId="{89F03D93-89F6-4EBA-BCAC-FAC556C5C83F}" srcOrd="5" destOrd="0" parTransId="{80877D20-355D-418C-82E5-50188724BD0B}" sibTransId="{DF6CB7C7-1357-4259-B61D-7F26B82D4BEB}"/>
    <dgm:cxn modelId="{2EB4C5B8-55FC-44AC-BE29-DCE6E68F0F18}" srcId="{7DE35791-E297-4167-ADEA-EEE80FEAC611}" destId="{5C98554C-C43E-4923-9601-0F7D5C81747A}" srcOrd="1" destOrd="0" parTransId="{59A964C4-C90D-4938-AD9E-54ED05D6876D}" sibTransId="{BF633763-E1D2-4B00-9CD6-C56C51C685F2}"/>
    <dgm:cxn modelId="{253E77D4-477F-4D9C-9F30-084C6C8C0820}" type="presOf" srcId="{CA2A23D7-77D1-492A-9C6A-39BBD225FE69}" destId="{832FFCFE-49A5-401E-963E-48681655952A}" srcOrd="0" destOrd="0" presId="urn:microsoft.com/office/officeart/2008/layout/LinedList"/>
    <dgm:cxn modelId="{1E75B4DA-20CC-4DBA-AE5F-0750D8F1479F}" srcId="{7DE35791-E297-4167-ADEA-EEE80FEAC611}" destId="{018F2A0E-163D-4A5B-B5F9-8EB39E09CE33}" srcOrd="4" destOrd="0" parTransId="{FBE32AEA-BD56-4D19-A5F6-2CBCC39DBBD9}" sibTransId="{5C1A72FB-998B-4B63-9747-2C3EA9610C36}"/>
    <dgm:cxn modelId="{E56C4FDD-F581-4788-8410-5F8D65D4F81A}" srcId="{7DE35791-E297-4167-ADEA-EEE80FEAC611}" destId="{6D645FCA-191B-479C-9A61-398559473035}" srcOrd="7" destOrd="0" parTransId="{5CB77C85-F0CF-4A22-A327-BD1DD4BB1547}" sibTransId="{A8F264E7-0AEB-4B51-976E-5C185B6E8178}"/>
    <dgm:cxn modelId="{C0118DDD-1C98-4BE8-9024-6A5665151ACD}" type="presOf" srcId="{5C98554C-C43E-4923-9601-0F7D5C81747A}" destId="{F07A66EB-1358-483F-ADE7-895743D9E57B}" srcOrd="0" destOrd="0" presId="urn:microsoft.com/office/officeart/2008/layout/LinedList"/>
    <dgm:cxn modelId="{57AEC9DE-A72C-4B27-B9BD-E5245F98791D}" type="presOf" srcId="{BAD2E4F2-36D2-406D-847E-B6A075561AEF}" destId="{339D8E02-D0CE-47FE-B73A-DAFD526752CF}" srcOrd="0" destOrd="0" presId="urn:microsoft.com/office/officeart/2008/layout/LinedList"/>
    <dgm:cxn modelId="{1D3BC6E0-CC37-402E-AEE4-395226355455}" srcId="{7DE35791-E297-4167-ADEA-EEE80FEAC611}" destId="{A5016081-B5AD-4DAB-818C-98E125A75651}" srcOrd="3" destOrd="0" parTransId="{BED4021D-44F3-4236-8A6C-250D50E45C1F}" sibTransId="{7DB56ADA-9D0E-4D88-925D-E0F42AE9AB99}"/>
    <dgm:cxn modelId="{717299EB-CA08-4516-9FC4-2E0F1B4A6DFC}" srcId="{7DE35791-E297-4167-ADEA-EEE80FEAC611}" destId="{A27876B3-9F4F-405B-80EA-9E626389A861}" srcOrd="0" destOrd="0" parTransId="{D17BF47A-07E4-4164-BDCD-DFE4E2585886}" sibTransId="{948669BD-E98D-405E-B552-42AB813D4C30}"/>
    <dgm:cxn modelId="{678F6FCE-2977-45A9-8ED6-8E073A151073}" type="presParOf" srcId="{DF1181C2-E820-45E9-A86E-F7DAA3F50C3D}" destId="{11B30E79-414C-48C0-B512-ECCF0919120A}" srcOrd="0" destOrd="0" presId="urn:microsoft.com/office/officeart/2008/layout/LinedList"/>
    <dgm:cxn modelId="{AC6D8487-6B5A-47D4-B74D-705ED6293F07}" type="presParOf" srcId="{DF1181C2-E820-45E9-A86E-F7DAA3F50C3D}" destId="{DD7096BC-8BD2-4C1C-A7AF-79439F5C381B}" srcOrd="1" destOrd="0" presId="urn:microsoft.com/office/officeart/2008/layout/LinedList"/>
    <dgm:cxn modelId="{A7671C70-EE3A-4EA1-BFB3-B6204BDB1BEC}" type="presParOf" srcId="{DD7096BC-8BD2-4C1C-A7AF-79439F5C381B}" destId="{FAF119C7-8836-473C-B99E-6278AFA33EFF}" srcOrd="0" destOrd="0" presId="urn:microsoft.com/office/officeart/2008/layout/LinedList"/>
    <dgm:cxn modelId="{147A6F7A-2601-497A-A90A-93735640A00B}" type="presParOf" srcId="{DD7096BC-8BD2-4C1C-A7AF-79439F5C381B}" destId="{1B5AD2A7-8538-4717-85B7-DC7AC58DC75D}" srcOrd="1" destOrd="0" presId="urn:microsoft.com/office/officeart/2008/layout/LinedList"/>
    <dgm:cxn modelId="{D8F55975-3EC4-4233-9177-517A3CD85726}" type="presParOf" srcId="{DF1181C2-E820-45E9-A86E-F7DAA3F50C3D}" destId="{2E055B41-094E-4B3C-8E8D-3932DB3F0AB9}" srcOrd="2" destOrd="0" presId="urn:microsoft.com/office/officeart/2008/layout/LinedList"/>
    <dgm:cxn modelId="{B4D493AA-4F5B-486D-88E7-3A88F826680D}" type="presParOf" srcId="{DF1181C2-E820-45E9-A86E-F7DAA3F50C3D}" destId="{D3E4303B-CEE4-4126-B6D8-DDCC585B1159}" srcOrd="3" destOrd="0" presId="urn:microsoft.com/office/officeart/2008/layout/LinedList"/>
    <dgm:cxn modelId="{B6C800FA-A846-450C-998D-4FE2FA596CDC}" type="presParOf" srcId="{D3E4303B-CEE4-4126-B6D8-DDCC585B1159}" destId="{F07A66EB-1358-483F-ADE7-895743D9E57B}" srcOrd="0" destOrd="0" presId="urn:microsoft.com/office/officeart/2008/layout/LinedList"/>
    <dgm:cxn modelId="{49DEE1CB-7653-47DE-B84B-9EFC24CE0DCD}" type="presParOf" srcId="{D3E4303B-CEE4-4126-B6D8-DDCC585B1159}" destId="{88FFC06D-246A-4174-AA31-F0AAE0852F0C}" srcOrd="1" destOrd="0" presId="urn:microsoft.com/office/officeart/2008/layout/LinedList"/>
    <dgm:cxn modelId="{7EF19F3F-4607-42D5-8BCB-8AEA6FB8A3E5}" type="presParOf" srcId="{DF1181C2-E820-45E9-A86E-F7DAA3F50C3D}" destId="{EDA05006-AF31-451B-9C46-E6DD4FB1E916}" srcOrd="4" destOrd="0" presId="urn:microsoft.com/office/officeart/2008/layout/LinedList"/>
    <dgm:cxn modelId="{B12ECB03-A19C-4A4D-A8CA-D1F2202FAD87}" type="presParOf" srcId="{DF1181C2-E820-45E9-A86E-F7DAA3F50C3D}" destId="{6FC6E565-1BE8-4CB9-AE11-0B8CE2022E4E}" srcOrd="5" destOrd="0" presId="urn:microsoft.com/office/officeart/2008/layout/LinedList"/>
    <dgm:cxn modelId="{991E37C1-B47C-4C5A-84DA-0F8373650532}" type="presParOf" srcId="{6FC6E565-1BE8-4CB9-AE11-0B8CE2022E4E}" destId="{832FFCFE-49A5-401E-963E-48681655952A}" srcOrd="0" destOrd="0" presId="urn:microsoft.com/office/officeart/2008/layout/LinedList"/>
    <dgm:cxn modelId="{954E2842-A7F3-46CD-96AA-32FE75A21C15}" type="presParOf" srcId="{6FC6E565-1BE8-4CB9-AE11-0B8CE2022E4E}" destId="{4757B3A3-788E-4A2C-BFBB-3BE50C891389}" srcOrd="1" destOrd="0" presId="urn:microsoft.com/office/officeart/2008/layout/LinedList"/>
    <dgm:cxn modelId="{5CDF7847-B304-446E-90C3-DE269DBB316D}" type="presParOf" srcId="{DF1181C2-E820-45E9-A86E-F7DAA3F50C3D}" destId="{96F6126E-5228-4CC6-87B5-F6DDF3507C26}" srcOrd="6" destOrd="0" presId="urn:microsoft.com/office/officeart/2008/layout/LinedList"/>
    <dgm:cxn modelId="{B4C2BC6E-1E84-4641-96E0-A6700AA3205A}" type="presParOf" srcId="{DF1181C2-E820-45E9-A86E-F7DAA3F50C3D}" destId="{ECE49833-03B6-4964-BE18-A0A7B6B0BEE9}" srcOrd="7" destOrd="0" presId="urn:microsoft.com/office/officeart/2008/layout/LinedList"/>
    <dgm:cxn modelId="{E80CBDE2-D70F-42DC-A8D8-5C8F1C95EA37}" type="presParOf" srcId="{ECE49833-03B6-4964-BE18-A0A7B6B0BEE9}" destId="{11059E8B-0614-40DA-A1D0-5E641FC41350}" srcOrd="0" destOrd="0" presId="urn:microsoft.com/office/officeart/2008/layout/LinedList"/>
    <dgm:cxn modelId="{78982E19-72A1-4571-8CB9-12D823434699}" type="presParOf" srcId="{ECE49833-03B6-4964-BE18-A0A7B6B0BEE9}" destId="{3EA5511D-C93D-49BF-BAD5-41CB1AA2B1A4}" srcOrd="1" destOrd="0" presId="urn:microsoft.com/office/officeart/2008/layout/LinedList"/>
    <dgm:cxn modelId="{E95EAB0A-CC18-4546-B2DB-57E4F9C204AF}" type="presParOf" srcId="{DF1181C2-E820-45E9-A86E-F7DAA3F50C3D}" destId="{B2E308FC-2E75-49E5-93EE-39C6A397AEEA}" srcOrd="8" destOrd="0" presId="urn:microsoft.com/office/officeart/2008/layout/LinedList"/>
    <dgm:cxn modelId="{95634AC3-520E-4036-A826-B1FDD5D7E309}" type="presParOf" srcId="{DF1181C2-E820-45E9-A86E-F7DAA3F50C3D}" destId="{B623843D-EF39-4041-83B6-29B2CD3E154C}" srcOrd="9" destOrd="0" presId="urn:microsoft.com/office/officeart/2008/layout/LinedList"/>
    <dgm:cxn modelId="{2AB64B09-F0BC-4C1F-837C-BAE69689F766}" type="presParOf" srcId="{B623843D-EF39-4041-83B6-29B2CD3E154C}" destId="{8CA95BB7-D8B7-4887-A6E4-668156EFD3C7}" srcOrd="0" destOrd="0" presId="urn:microsoft.com/office/officeart/2008/layout/LinedList"/>
    <dgm:cxn modelId="{8F2006E9-DF1E-4E80-AE02-A46D89A54821}" type="presParOf" srcId="{B623843D-EF39-4041-83B6-29B2CD3E154C}" destId="{09FFDDED-93E6-417D-8B41-425FF47C8D1A}" srcOrd="1" destOrd="0" presId="urn:microsoft.com/office/officeart/2008/layout/LinedList"/>
    <dgm:cxn modelId="{982C1501-185F-4FA6-8C98-994856731531}" type="presParOf" srcId="{DF1181C2-E820-45E9-A86E-F7DAA3F50C3D}" destId="{F07F54EB-9502-406C-8844-C05676272607}" srcOrd="10" destOrd="0" presId="urn:microsoft.com/office/officeart/2008/layout/LinedList"/>
    <dgm:cxn modelId="{21CB1FA5-8C7B-46A0-849D-FC8C75230A63}" type="presParOf" srcId="{DF1181C2-E820-45E9-A86E-F7DAA3F50C3D}" destId="{20EF3C61-AC86-48A5-86EA-A2DD561A25DB}" srcOrd="11" destOrd="0" presId="urn:microsoft.com/office/officeart/2008/layout/LinedList"/>
    <dgm:cxn modelId="{9D16C4DB-B679-4E07-A20A-701563CCA8A1}" type="presParOf" srcId="{20EF3C61-AC86-48A5-86EA-A2DD561A25DB}" destId="{F482A583-4C51-4F62-8C97-27443AD6315F}" srcOrd="0" destOrd="0" presId="urn:microsoft.com/office/officeart/2008/layout/LinedList"/>
    <dgm:cxn modelId="{84678C48-1F10-42D0-A760-2665A9CDA5A3}" type="presParOf" srcId="{20EF3C61-AC86-48A5-86EA-A2DD561A25DB}" destId="{0A60216D-E264-4CE3-A5BA-DB63DEBE9791}" srcOrd="1" destOrd="0" presId="urn:microsoft.com/office/officeart/2008/layout/LinedList"/>
    <dgm:cxn modelId="{66D0233E-CE83-47AA-A676-FAE8C828EC16}" type="presParOf" srcId="{DF1181C2-E820-45E9-A86E-F7DAA3F50C3D}" destId="{DBD0A708-2BE0-4EF9-9D8D-08AEAEF0C131}" srcOrd="12" destOrd="0" presId="urn:microsoft.com/office/officeart/2008/layout/LinedList"/>
    <dgm:cxn modelId="{60F8E9D2-A833-44ED-B908-0467A28C5814}" type="presParOf" srcId="{DF1181C2-E820-45E9-A86E-F7DAA3F50C3D}" destId="{3F9037A0-7A3C-4F6C-BF35-C43656CE253C}" srcOrd="13" destOrd="0" presId="urn:microsoft.com/office/officeart/2008/layout/LinedList"/>
    <dgm:cxn modelId="{56BC3E2E-6622-4F29-AF62-25F5AEE1357A}" type="presParOf" srcId="{3F9037A0-7A3C-4F6C-BF35-C43656CE253C}" destId="{339D8E02-D0CE-47FE-B73A-DAFD526752CF}" srcOrd="0" destOrd="0" presId="urn:microsoft.com/office/officeart/2008/layout/LinedList"/>
    <dgm:cxn modelId="{313F609E-CCB8-4795-A622-5AA558822986}" type="presParOf" srcId="{3F9037A0-7A3C-4F6C-BF35-C43656CE253C}" destId="{E83D9FB2-55C4-495B-ADB8-F350E302F928}" srcOrd="1" destOrd="0" presId="urn:microsoft.com/office/officeart/2008/layout/LinedList"/>
    <dgm:cxn modelId="{722C2F25-9F03-4C85-952C-E9DAFE9AAF20}" type="presParOf" srcId="{DF1181C2-E820-45E9-A86E-F7DAA3F50C3D}" destId="{028CB151-EA06-4640-AFB9-0AD7D9551D5C}" srcOrd="14" destOrd="0" presId="urn:microsoft.com/office/officeart/2008/layout/LinedList"/>
    <dgm:cxn modelId="{17D48D79-9BD1-495E-B4B0-75474F0DCF6C}" type="presParOf" srcId="{DF1181C2-E820-45E9-A86E-F7DAA3F50C3D}" destId="{EDBA0B83-679A-439C-A7DF-BBD2EC9C8CE2}" srcOrd="15" destOrd="0" presId="urn:microsoft.com/office/officeart/2008/layout/LinedList"/>
    <dgm:cxn modelId="{723C098E-444E-476E-AED1-6026632319A5}" type="presParOf" srcId="{EDBA0B83-679A-439C-A7DF-BBD2EC9C8CE2}" destId="{7A2DDD97-5539-46FD-A180-24837015A8AD}" srcOrd="0" destOrd="0" presId="urn:microsoft.com/office/officeart/2008/layout/LinedList"/>
    <dgm:cxn modelId="{FC3F0F43-D0B0-4467-8141-9FC15120D2DD}" type="presParOf" srcId="{EDBA0B83-679A-439C-A7DF-BBD2EC9C8CE2}" destId="{E1D27C33-BAA7-450E-B23C-3653521D4B9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F23566-DA82-4478-9797-B4F44FB145FB}" type="doc">
      <dgm:prSet loTypeId="urn:microsoft.com/office/officeart/2017/3/layout/HorizontalPathTimeline" loCatId="process" qsTypeId="urn:microsoft.com/office/officeart/2005/8/quickstyle/simple4" qsCatId="simple" csTypeId="urn:microsoft.com/office/officeart/2005/8/colors/colorful1" csCatId="colorful" phldr="1"/>
      <dgm:spPr/>
      <dgm:t>
        <a:bodyPr/>
        <a:lstStyle/>
        <a:p>
          <a:endParaRPr lang="en-US"/>
        </a:p>
      </dgm:t>
    </dgm:pt>
    <dgm:pt modelId="{F3E2E0F5-DCE5-4004-8C39-17EF3D8F8E2F}">
      <dgm:prSet/>
      <dgm:spPr/>
      <dgm:t>
        <a:bodyPr/>
        <a:lstStyle/>
        <a:p>
          <a:pPr>
            <a:defRPr b="1"/>
          </a:pPr>
          <a:r>
            <a:rPr lang="en-US"/>
            <a:t>1973</a:t>
          </a:r>
        </a:p>
      </dgm:t>
    </dgm:pt>
    <dgm:pt modelId="{BB85EFA4-3BF6-46FC-BDF8-1C78DC145BC8}" type="parTrans" cxnId="{15927371-D9F0-457F-8C07-423B700A3061}">
      <dgm:prSet/>
      <dgm:spPr/>
      <dgm:t>
        <a:bodyPr/>
        <a:lstStyle/>
        <a:p>
          <a:endParaRPr lang="en-US"/>
        </a:p>
      </dgm:t>
    </dgm:pt>
    <dgm:pt modelId="{367BB297-B92C-417F-BD03-1686777B0AF9}" type="sibTrans" cxnId="{15927371-D9F0-457F-8C07-423B700A3061}">
      <dgm:prSet/>
      <dgm:spPr/>
      <dgm:t>
        <a:bodyPr/>
        <a:lstStyle/>
        <a:p>
          <a:endParaRPr lang="en-US"/>
        </a:p>
      </dgm:t>
    </dgm:pt>
    <dgm:pt modelId="{235882CD-F149-495F-8C90-DFE7F9DD0D67}">
      <dgm:prSet/>
      <dgm:spPr/>
      <dgm:t>
        <a:bodyPr/>
        <a:lstStyle/>
        <a:p>
          <a:r>
            <a:rPr lang="en-US"/>
            <a:t>Under Section 504 of the Rehabilitation Act of 1973, and the Americans with Disabilities Act (ADA) of 1990, a "person with a disability" means any person who:</a:t>
          </a:r>
        </a:p>
      </dgm:t>
    </dgm:pt>
    <dgm:pt modelId="{CD8D30FE-281D-41F7-A67B-E7419070B75B}" type="parTrans" cxnId="{E4AD0E10-CA68-4B57-B20F-EC4F54A9992F}">
      <dgm:prSet/>
      <dgm:spPr/>
      <dgm:t>
        <a:bodyPr/>
        <a:lstStyle/>
        <a:p>
          <a:endParaRPr lang="en-US"/>
        </a:p>
      </dgm:t>
    </dgm:pt>
    <dgm:pt modelId="{A742E342-82ED-4F2D-BF8B-70B995DC9162}" type="sibTrans" cxnId="{E4AD0E10-CA68-4B57-B20F-EC4F54A9992F}">
      <dgm:prSet/>
      <dgm:spPr/>
      <dgm:t>
        <a:bodyPr/>
        <a:lstStyle/>
        <a:p>
          <a:endParaRPr lang="en-US"/>
        </a:p>
      </dgm:t>
    </dgm:pt>
    <dgm:pt modelId="{70411DAF-3E63-42EF-9228-25475AAF5BFC}">
      <dgm:prSet/>
      <dgm:spPr/>
      <dgm:t>
        <a:bodyPr/>
        <a:lstStyle/>
        <a:p>
          <a:r>
            <a:rPr lang="en-US"/>
            <a:t>has a physical or mental impairment which substantially limits one or more major life activities</a:t>
          </a:r>
        </a:p>
      </dgm:t>
    </dgm:pt>
    <dgm:pt modelId="{74514AF9-FF2A-45AB-816A-41FAEFF2455F}" type="parTrans" cxnId="{B6FC5F51-4AE0-4286-80E2-9A8E61A95168}">
      <dgm:prSet/>
      <dgm:spPr/>
      <dgm:t>
        <a:bodyPr/>
        <a:lstStyle/>
        <a:p>
          <a:endParaRPr lang="en-US"/>
        </a:p>
      </dgm:t>
    </dgm:pt>
    <dgm:pt modelId="{3262907A-8A5F-4995-B777-F101668B9C09}" type="sibTrans" cxnId="{B6FC5F51-4AE0-4286-80E2-9A8E61A95168}">
      <dgm:prSet/>
      <dgm:spPr/>
      <dgm:t>
        <a:bodyPr/>
        <a:lstStyle/>
        <a:p>
          <a:endParaRPr lang="en-US"/>
        </a:p>
      </dgm:t>
    </dgm:pt>
    <dgm:pt modelId="{F94699BB-DF4C-4B17-90F3-E74B40DFDA19}">
      <dgm:prSet/>
      <dgm:spPr/>
      <dgm:t>
        <a:bodyPr/>
        <a:lstStyle/>
        <a:p>
          <a:r>
            <a:rPr lang="en-US"/>
            <a:t>has a record of such an impairment, or</a:t>
          </a:r>
        </a:p>
      </dgm:t>
    </dgm:pt>
    <dgm:pt modelId="{19D4C05B-F276-4C35-9311-A0BA2A48B7A5}" type="parTrans" cxnId="{AE78A59E-6ACE-4111-815B-DFA870317C02}">
      <dgm:prSet/>
      <dgm:spPr/>
      <dgm:t>
        <a:bodyPr/>
        <a:lstStyle/>
        <a:p>
          <a:endParaRPr lang="en-US"/>
        </a:p>
      </dgm:t>
    </dgm:pt>
    <dgm:pt modelId="{5B986771-C19A-41C5-9590-BA0B5E293040}" type="sibTrans" cxnId="{AE78A59E-6ACE-4111-815B-DFA870317C02}">
      <dgm:prSet/>
      <dgm:spPr/>
      <dgm:t>
        <a:bodyPr/>
        <a:lstStyle/>
        <a:p>
          <a:endParaRPr lang="en-US"/>
        </a:p>
      </dgm:t>
    </dgm:pt>
    <dgm:pt modelId="{B2B218A1-921F-4444-8418-0585EE4510E1}">
      <dgm:prSet/>
      <dgm:spPr/>
      <dgm:t>
        <a:bodyPr/>
        <a:lstStyle/>
        <a:p>
          <a:r>
            <a:rPr lang="en-US"/>
            <a:t>is regarded as having such an impairment.</a:t>
          </a:r>
        </a:p>
      </dgm:t>
    </dgm:pt>
    <dgm:pt modelId="{212EB6CE-1FBD-4920-AB08-564174D4E128}" type="parTrans" cxnId="{C59A7A36-1A4D-4FC0-BD92-EF37C66C7F24}">
      <dgm:prSet/>
      <dgm:spPr/>
      <dgm:t>
        <a:bodyPr/>
        <a:lstStyle/>
        <a:p>
          <a:endParaRPr lang="en-US"/>
        </a:p>
      </dgm:t>
    </dgm:pt>
    <dgm:pt modelId="{5CC20724-3AA5-4B84-A53B-1E0904D8A7F9}" type="sibTrans" cxnId="{C59A7A36-1A4D-4FC0-BD92-EF37C66C7F24}">
      <dgm:prSet/>
      <dgm:spPr/>
      <dgm:t>
        <a:bodyPr/>
        <a:lstStyle/>
        <a:p>
          <a:endParaRPr lang="en-US"/>
        </a:p>
      </dgm:t>
    </dgm:pt>
    <dgm:pt modelId="{AE881C99-0CBA-469F-AA9A-B436B003EA6A}">
      <dgm:prSet/>
      <dgm:spPr/>
      <dgm:t>
        <a:bodyPr/>
        <a:lstStyle/>
        <a:p>
          <a:pPr>
            <a:defRPr b="1"/>
          </a:pPr>
          <a:r>
            <a:rPr lang="en-US"/>
            <a:t>2008</a:t>
          </a:r>
        </a:p>
      </dgm:t>
    </dgm:pt>
    <dgm:pt modelId="{26B128B2-0973-462A-B54C-8C57FAF53B67}" type="parTrans" cxnId="{48E49784-F9C7-48EA-B2CE-2747774446C7}">
      <dgm:prSet/>
      <dgm:spPr/>
      <dgm:t>
        <a:bodyPr/>
        <a:lstStyle/>
        <a:p>
          <a:endParaRPr lang="en-US"/>
        </a:p>
      </dgm:t>
    </dgm:pt>
    <dgm:pt modelId="{7DBD2A40-D7D9-47C1-A0FF-BB9D826FD159}" type="sibTrans" cxnId="{48E49784-F9C7-48EA-B2CE-2747774446C7}">
      <dgm:prSet/>
      <dgm:spPr/>
      <dgm:t>
        <a:bodyPr/>
        <a:lstStyle/>
        <a:p>
          <a:endParaRPr lang="en-US"/>
        </a:p>
      </dgm:t>
    </dgm:pt>
    <dgm:pt modelId="{112539BC-DF01-4BE2-ADAD-CDAA735EF5F5}">
      <dgm:prSet/>
      <dgm:spPr/>
      <dgm:t>
        <a:bodyPr/>
        <a:lstStyle/>
        <a:p>
          <a:r>
            <a:rPr lang="en-US" dirty="0"/>
            <a:t>The ADA Amendments Act of 2008 significantly clarified the definition of disability in the following ways:</a:t>
          </a:r>
        </a:p>
      </dgm:t>
    </dgm:pt>
    <dgm:pt modelId="{1C5B5FAE-2248-4854-A9F7-C4D1C6B1A6B5}" type="parTrans" cxnId="{6C779F67-E621-4747-94C1-33A3F12226CC}">
      <dgm:prSet/>
      <dgm:spPr/>
      <dgm:t>
        <a:bodyPr/>
        <a:lstStyle/>
        <a:p>
          <a:endParaRPr lang="en-US"/>
        </a:p>
      </dgm:t>
    </dgm:pt>
    <dgm:pt modelId="{C1DB3240-4AA4-42CD-995A-5083430056DA}" type="sibTrans" cxnId="{6C779F67-E621-4747-94C1-33A3F12226CC}">
      <dgm:prSet/>
      <dgm:spPr/>
      <dgm:t>
        <a:bodyPr/>
        <a:lstStyle/>
        <a:p>
          <a:endParaRPr lang="en-US"/>
        </a:p>
      </dgm:t>
    </dgm:pt>
    <dgm:pt modelId="{8AC9FE51-2A29-48F8-A14E-4EA4A4EE3621}">
      <dgm:prSet/>
      <dgm:spPr/>
      <dgm:t>
        <a:bodyPr/>
        <a:lstStyle/>
        <a:p>
          <a:r>
            <a:rPr lang="en-US"/>
            <a:t>“major life activity” includes functions such as caring for one’s self, performing manual tasks, walking, seeing, hearing, speaking, breathing, learning, and working</a:t>
          </a:r>
        </a:p>
      </dgm:t>
    </dgm:pt>
    <dgm:pt modelId="{FE3ABD23-335E-4336-A3C8-11C0AD7A4CE3}" type="parTrans" cxnId="{9521A857-A85A-470B-8AA6-CD4221470A6D}">
      <dgm:prSet/>
      <dgm:spPr/>
      <dgm:t>
        <a:bodyPr/>
        <a:lstStyle/>
        <a:p>
          <a:endParaRPr lang="en-US"/>
        </a:p>
      </dgm:t>
    </dgm:pt>
    <dgm:pt modelId="{F5C5BC7A-FDF7-4340-8409-CC5196AD791C}" type="sibTrans" cxnId="{9521A857-A85A-470B-8AA6-CD4221470A6D}">
      <dgm:prSet/>
      <dgm:spPr/>
      <dgm:t>
        <a:bodyPr/>
        <a:lstStyle/>
        <a:p>
          <a:endParaRPr lang="en-US"/>
        </a:p>
      </dgm:t>
    </dgm:pt>
    <dgm:pt modelId="{68D1F28E-5075-494D-A624-3B9319722791}">
      <dgm:prSet/>
      <dgm:spPr/>
      <dgm:t>
        <a:bodyPr/>
        <a:lstStyle/>
        <a:p>
          <a:r>
            <a:rPr lang="en-US"/>
            <a:t>it also includes functions of the immune system; normal cell growth; digestive, bowel, bladder, neurological, brain, respiratory, circulatory, cardiovascular, endocrine, and reproductive functions</a:t>
          </a:r>
        </a:p>
      </dgm:t>
    </dgm:pt>
    <dgm:pt modelId="{4A81C1BE-191F-459B-90D9-573527BB459C}" type="parTrans" cxnId="{58422DE8-66AD-403A-B7AD-B8D525DCCB2E}">
      <dgm:prSet/>
      <dgm:spPr/>
      <dgm:t>
        <a:bodyPr/>
        <a:lstStyle/>
        <a:p>
          <a:endParaRPr lang="en-US"/>
        </a:p>
      </dgm:t>
    </dgm:pt>
    <dgm:pt modelId="{B70BC085-4723-436C-80B1-86397438BBEC}" type="sibTrans" cxnId="{58422DE8-66AD-403A-B7AD-B8D525DCCB2E}">
      <dgm:prSet/>
      <dgm:spPr/>
      <dgm:t>
        <a:bodyPr/>
        <a:lstStyle/>
        <a:p>
          <a:endParaRPr lang="en-US"/>
        </a:p>
      </dgm:t>
    </dgm:pt>
    <dgm:pt modelId="{BCDEAC98-4725-41AB-8EA0-35D94824BCF7}" type="pres">
      <dgm:prSet presAssocID="{3BF23566-DA82-4478-9797-B4F44FB145FB}" presName="root" presStyleCnt="0">
        <dgm:presLayoutVars>
          <dgm:chMax/>
          <dgm:chPref/>
          <dgm:animLvl val="lvl"/>
        </dgm:presLayoutVars>
      </dgm:prSet>
      <dgm:spPr/>
    </dgm:pt>
    <dgm:pt modelId="{DD665097-DE37-43F8-9A2C-E34520FE0011}" type="pres">
      <dgm:prSet presAssocID="{3BF23566-DA82-4478-9797-B4F44FB145FB}" presName="divider" presStyleLbl="node1" presStyleIdx="0" presStyleCnt="1"/>
      <dgm:spPr/>
    </dgm:pt>
    <dgm:pt modelId="{B7E00410-2BFD-4403-8266-8161E6EADB3F}" type="pres">
      <dgm:prSet presAssocID="{3BF23566-DA82-4478-9797-B4F44FB145FB}" presName="nodes" presStyleCnt="0">
        <dgm:presLayoutVars>
          <dgm:chMax/>
          <dgm:chPref/>
          <dgm:animLvl val="lvl"/>
        </dgm:presLayoutVars>
      </dgm:prSet>
      <dgm:spPr/>
    </dgm:pt>
    <dgm:pt modelId="{50A8EDED-ACAC-486A-8AD1-CE5CF52A2E02}" type="pres">
      <dgm:prSet presAssocID="{F3E2E0F5-DCE5-4004-8C39-17EF3D8F8E2F}" presName="composite" presStyleCnt="0"/>
      <dgm:spPr/>
    </dgm:pt>
    <dgm:pt modelId="{00BCBAD3-77E7-40A3-A89D-9022B4DF5631}" type="pres">
      <dgm:prSet presAssocID="{F3E2E0F5-DCE5-4004-8C39-17EF3D8F8E2F}" presName="L1TextContainer" presStyleLbl="revTx" presStyleIdx="0" presStyleCnt="2">
        <dgm:presLayoutVars>
          <dgm:chMax val="1"/>
          <dgm:chPref val="1"/>
          <dgm:bulletEnabled val="1"/>
        </dgm:presLayoutVars>
      </dgm:prSet>
      <dgm:spPr/>
    </dgm:pt>
    <dgm:pt modelId="{CC15B2A2-BA25-40FD-A713-B069E2C2B9EA}" type="pres">
      <dgm:prSet presAssocID="{F3E2E0F5-DCE5-4004-8C39-17EF3D8F8E2F}" presName="L2TextContainerWrapper" presStyleCnt="0">
        <dgm:presLayoutVars>
          <dgm:chMax val="0"/>
          <dgm:chPref val="0"/>
          <dgm:bulletEnabled val="1"/>
        </dgm:presLayoutVars>
      </dgm:prSet>
      <dgm:spPr/>
    </dgm:pt>
    <dgm:pt modelId="{FBF8C7A6-0DAE-41E1-ADA4-C06E5D8699CA}" type="pres">
      <dgm:prSet presAssocID="{F3E2E0F5-DCE5-4004-8C39-17EF3D8F8E2F}" presName="L2TextContainer" presStyleLbl="bgAccFollowNode1" presStyleIdx="0" presStyleCnt="2"/>
      <dgm:spPr/>
    </dgm:pt>
    <dgm:pt modelId="{C994FC92-04DC-427F-8BB8-1919C5B274D8}" type="pres">
      <dgm:prSet presAssocID="{F3E2E0F5-DCE5-4004-8C39-17EF3D8F8E2F}" presName="FlexibleEmptyPlaceHolder" presStyleCnt="0"/>
      <dgm:spPr/>
    </dgm:pt>
    <dgm:pt modelId="{782B2ECC-88F5-4FBE-8611-A7F55B6B84F8}" type="pres">
      <dgm:prSet presAssocID="{F3E2E0F5-DCE5-4004-8C39-17EF3D8F8E2F}" presName="ConnectLine" presStyleLbl="alignNode1" presStyleIdx="0" presStyleCnt="2"/>
      <dgm:spPr>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100000" sy="100000" flip="none" algn="tl"/>
        </a:blipFill>
        <a:ln w="6350" cap="flat" cmpd="sng" algn="ctr">
          <a:solidFill>
            <a:schemeClr val="accent2">
              <a:hueOff val="0"/>
              <a:satOff val="0"/>
              <a:lumOff val="0"/>
              <a:alphaOff val="0"/>
            </a:schemeClr>
          </a:solidFill>
          <a:prstDash val="dash"/>
        </a:ln>
        <a:effectLst>
          <a:innerShdw blurRad="25400" dist="12700" dir="13500000">
            <a:srgbClr val="000000">
              <a:alpha val="45000"/>
            </a:srgbClr>
          </a:innerShdw>
        </a:effectLst>
      </dgm:spPr>
    </dgm:pt>
    <dgm:pt modelId="{532ABDE3-7F4B-4150-B484-74C264048A95}" type="pres">
      <dgm:prSet presAssocID="{F3E2E0F5-DCE5-4004-8C39-17EF3D8F8E2F}" presName="ConnectorPoint" presStyleLbl="fgAcc1" presStyleIdx="0" presStyleCnt="2"/>
      <dgm:spPr>
        <a:solidFill>
          <a:schemeClr val="lt1">
            <a:alpha val="90000"/>
            <a:hueOff val="0"/>
            <a:satOff val="0"/>
            <a:lumOff val="0"/>
            <a:alphaOff val="0"/>
          </a:schemeClr>
        </a:solidFill>
        <a:ln w="9525" cap="flat" cmpd="sng" algn="ctr">
          <a:noFill/>
          <a:prstDash val="solid"/>
        </a:ln>
        <a:effectLst/>
      </dgm:spPr>
    </dgm:pt>
    <dgm:pt modelId="{C6C7EF5C-2B70-4AA9-AC8B-6747880D5942}" type="pres">
      <dgm:prSet presAssocID="{F3E2E0F5-DCE5-4004-8C39-17EF3D8F8E2F}" presName="EmptyPlaceHolder" presStyleCnt="0"/>
      <dgm:spPr/>
    </dgm:pt>
    <dgm:pt modelId="{DF554582-0DE7-4067-B7BA-DFF2721E4B99}" type="pres">
      <dgm:prSet presAssocID="{367BB297-B92C-417F-BD03-1686777B0AF9}" presName="spaceBetweenRectangles" presStyleCnt="0"/>
      <dgm:spPr/>
    </dgm:pt>
    <dgm:pt modelId="{F03696AB-41A6-4857-9EA3-7F3B2DA7B73D}" type="pres">
      <dgm:prSet presAssocID="{AE881C99-0CBA-469F-AA9A-B436B003EA6A}" presName="composite" presStyleCnt="0"/>
      <dgm:spPr/>
    </dgm:pt>
    <dgm:pt modelId="{ED25078D-B394-42A1-9310-B943419DF2C7}" type="pres">
      <dgm:prSet presAssocID="{AE881C99-0CBA-469F-AA9A-B436B003EA6A}" presName="L1TextContainer" presStyleLbl="revTx" presStyleIdx="1" presStyleCnt="2">
        <dgm:presLayoutVars>
          <dgm:chMax val="1"/>
          <dgm:chPref val="1"/>
          <dgm:bulletEnabled val="1"/>
        </dgm:presLayoutVars>
      </dgm:prSet>
      <dgm:spPr/>
    </dgm:pt>
    <dgm:pt modelId="{63621A8A-91A0-468B-9207-B015384C3115}" type="pres">
      <dgm:prSet presAssocID="{AE881C99-0CBA-469F-AA9A-B436B003EA6A}" presName="L2TextContainerWrapper" presStyleCnt="0">
        <dgm:presLayoutVars>
          <dgm:chMax val="0"/>
          <dgm:chPref val="0"/>
          <dgm:bulletEnabled val="1"/>
        </dgm:presLayoutVars>
      </dgm:prSet>
      <dgm:spPr/>
    </dgm:pt>
    <dgm:pt modelId="{2082AD0A-4B41-466D-B777-204944068B39}" type="pres">
      <dgm:prSet presAssocID="{AE881C99-0CBA-469F-AA9A-B436B003EA6A}" presName="L2TextContainer" presStyleLbl="bgAccFollowNode1" presStyleIdx="1" presStyleCnt="2"/>
      <dgm:spPr/>
    </dgm:pt>
    <dgm:pt modelId="{CE9CF6FF-67D0-4EF5-A3DD-C0DF96E23807}" type="pres">
      <dgm:prSet presAssocID="{AE881C99-0CBA-469F-AA9A-B436B003EA6A}" presName="FlexibleEmptyPlaceHolder" presStyleCnt="0"/>
      <dgm:spPr/>
    </dgm:pt>
    <dgm:pt modelId="{A71A4589-71CD-4FD0-8F80-1F78295E41D1}" type="pres">
      <dgm:prSet presAssocID="{AE881C99-0CBA-469F-AA9A-B436B003EA6A}" presName="ConnectLine" presStyleLbl="alignNode1" presStyleIdx="1" presStyleCnt="2"/>
      <dgm:spPr>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100000" sy="100000" flip="none" algn="tl"/>
        </a:blipFill>
        <a:ln w="6350" cap="flat" cmpd="sng" algn="ctr">
          <a:solidFill>
            <a:schemeClr val="accent3">
              <a:hueOff val="0"/>
              <a:satOff val="0"/>
              <a:lumOff val="0"/>
              <a:alphaOff val="0"/>
            </a:schemeClr>
          </a:solidFill>
          <a:prstDash val="dash"/>
        </a:ln>
        <a:effectLst>
          <a:innerShdw blurRad="25400" dist="12700" dir="13500000">
            <a:srgbClr val="000000">
              <a:alpha val="45000"/>
            </a:srgbClr>
          </a:innerShdw>
        </a:effectLst>
      </dgm:spPr>
    </dgm:pt>
    <dgm:pt modelId="{9FFC9159-73FA-4E2E-810A-110433A43EAA}" type="pres">
      <dgm:prSet presAssocID="{AE881C99-0CBA-469F-AA9A-B436B003EA6A}" presName="ConnectorPoint" presStyleLbl="fgAcc1" presStyleIdx="1" presStyleCnt="2"/>
      <dgm:spPr>
        <a:solidFill>
          <a:schemeClr val="lt1">
            <a:alpha val="90000"/>
            <a:hueOff val="0"/>
            <a:satOff val="0"/>
            <a:lumOff val="0"/>
            <a:alphaOff val="0"/>
          </a:schemeClr>
        </a:solidFill>
        <a:ln w="9525" cap="flat" cmpd="sng" algn="ctr">
          <a:noFill/>
          <a:prstDash val="solid"/>
        </a:ln>
        <a:effectLst/>
      </dgm:spPr>
    </dgm:pt>
    <dgm:pt modelId="{151F4AF4-9AAC-45C0-8DC6-15C9CBF8AC14}" type="pres">
      <dgm:prSet presAssocID="{AE881C99-0CBA-469F-AA9A-B436B003EA6A}" presName="EmptyPlaceHolder" presStyleCnt="0"/>
      <dgm:spPr/>
    </dgm:pt>
  </dgm:ptLst>
  <dgm:cxnLst>
    <dgm:cxn modelId="{0F6FF200-1DA9-4DBA-9E9D-C34E8FD43B68}" type="presOf" srcId="{AE881C99-0CBA-469F-AA9A-B436B003EA6A}" destId="{ED25078D-B394-42A1-9310-B943419DF2C7}" srcOrd="0" destOrd="0" presId="urn:microsoft.com/office/officeart/2017/3/layout/HorizontalPathTimeline"/>
    <dgm:cxn modelId="{E4AD0E10-CA68-4B57-B20F-EC4F54A9992F}" srcId="{F3E2E0F5-DCE5-4004-8C39-17EF3D8F8E2F}" destId="{235882CD-F149-495F-8C90-DFE7F9DD0D67}" srcOrd="0" destOrd="0" parTransId="{CD8D30FE-281D-41F7-A67B-E7419070B75B}" sibTransId="{A742E342-82ED-4F2D-BF8B-70B995DC9162}"/>
    <dgm:cxn modelId="{4A610C12-3C42-4CA0-A104-AFFF819CF0C3}" type="presOf" srcId="{112539BC-DF01-4BE2-ADAD-CDAA735EF5F5}" destId="{2082AD0A-4B41-466D-B777-204944068B39}" srcOrd="0" destOrd="0" presId="urn:microsoft.com/office/officeart/2017/3/layout/HorizontalPathTimeline"/>
    <dgm:cxn modelId="{6B2A001A-2F1D-470B-AFED-B72080A146FD}" type="presOf" srcId="{F94699BB-DF4C-4B17-90F3-E74B40DFDA19}" destId="{FBF8C7A6-0DAE-41E1-ADA4-C06E5D8699CA}" srcOrd="0" destOrd="2" presId="urn:microsoft.com/office/officeart/2017/3/layout/HorizontalPathTimeline"/>
    <dgm:cxn modelId="{F4160931-B699-4E4F-8409-CF5C870BBA48}" type="presOf" srcId="{68D1F28E-5075-494D-A624-3B9319722791}" destId="{2082AD0A-4B41-466D-B777-204944068B39}" srcOrd="0" destOrd="2" presId="urn:microsoft.com/office/officeart/2017/3/layout/HorizontalPathTimeline"/>
    <dgm:cxn modelId="{C59A7A36-1A4D-4FC0-BD92-EF37C66C7F24}" srcId="{235882CD-F149-495F-8C90-DFE7F9DD0D67}" destId="{B2B218A1-921F-4444-8418-0585EE4510E1}" srcOrd="2" destOrd="0" parTransId="{212EB6CE-1FBD-4920-AB08-564174D4E128}" sibTransId="{5CC20724-3AA5-4B84-A53B-1E0904D8A7F9}"/>
    <dgm:cxn modelId="{3FD0435F-E731-4131-A30C-419B0C38ECB1}" type="presOf" srcId="{8AC9FE51-2A29-48F8-A14E-4EA4A4EE3621}" destId="{2082AD0A-4B41-466D-B777-204944068B39}" srcOrd="0" destOrd="1" presId="urn:microsoft.com/office/officeart/2017/3/layout/HorizontalPathTimeline"/>
    <dgm:cxn modelId="{6C779F67-E621-4747-94C1-33A3F12226CC}" srcId="{AE881C99-0CBA-469F-AA9A-B436B003EA6A}" destId="{112539BC-DF01-4BE2-ADAD-CDAA735EF5F5}" srcOrd="0" destOrd="0" parTransId="{1C5B5FAE-2248-4854-A9F7-C4D1C6B1A6B5}" sibTransId="{C1DB3240-4AA4-42CD-995A-5083430056DA}"/>
    <dgm:cxn modelId="{B6FC5F51-4AE0-4286-80E2-9A8E61A95168}" srcId="{235882CD-F149-495F-8C90-DFE7F9DD0D67}" destId="{70411DAF-3E63-42EF-9228-25475AAF5BFC}" srcOrd="0" destOrd="0" parTransId="{74514AF9-FF2A-45AB-816A-41FAEFF2455F}" sibTransId="{3262907A-8A5F-4995-B777-F101668B9C09}"/>
    <dgm:cxn modelId="{15927371-D9F0-457F-8C07-423B700A3061}" srcId="{3BF23566-DA82-4478-9797-B4F44FB145FB}" destId="{F3E2E0F5-DCE5-4004-8C39-17EF3D8F8E2F}" srcOrd="0" destOrd="0" parTransId="{BB85EFA4-3BF6-46FC-BDF8-1C78DC145BC8}" sibTransId="{367BB297-B92C-417F-BD03-1686777B0AF9}"/>
    <dgm:cxn modelId="{9521A857-A85A-470B-8AA6-CD4221470A6D}" srcId="{112539BC-DF01-4BE2-ADAD-CDAA735EF5F5}" destId="{8AC9FE51-2A29-48F8-A14E-4EA4A4EE3621}" srcOrd="0" destOrd="0" parTransId="{FE3ABD23-335E-4336-A3C8-11C0AD7A4CE3}" sibTransId="{F5C5BC7A-FDF7-4340-8409-CC5196AD791C}"/>
    <dgm:cxn modelId="{48E49784-F9C7-48EA-B2CE-2747774446C7}" srcId="{3BF23566-DA82-4478-9797-B4F44FB145FB}" destId="{AE881C99-0CBA-469F-AA9A-B436B003EA6A}" srcOrd="1" destOrd="0" parTransId="{26B128B2-0973-462A-B54C-8C57FAF53B67}" sibTransId="{7DBD2A40-D7D9-47C1-A0FF-BB9D826FD159}"/>
    <dgm:cxn modelId="{AE78A59E-6ACE-4111-815B-DFA870317C02}" srcId="{235882CD-F149-495F-8C90-DFE7F9DD0D67}" destId="{F94699BB-DF4C-4B17-90F3-E74B40DFDA19}" srcOrd="1" destOrd="0" parTransId="{19D4C05B-F276-4C35-9311-A0BA2A48B7A5}" sibTransId="{5B986771-C19A-41C5-9590-BA0B5E293040}"/>
    <dgm:cxn modelId="{01B738A5-470C-420A-942E-413639A0BC32}" type="presOf" srcId="{F3E2E0F5-DCE5-4004-8C39-17EF3D8F8E2F}" destId="{00BCBAD3-77E7-40A3-A89D-9022B4DF5631}" srcOrd="0" destOrd="0" presId="urn:microsoft.com/office/officeart/2017/3/layout/HorizontalPathTimeline"/>
    <dgm:cxn modelId="{256D1AB1-E03F-4D17-997F-BFE0FC157AB9}" type="presOf" srcId="{70411DAF-3E63-42EF-9228-25475AAF5BFC}" destId="{FBF8C7A6-0DAE-41E1-ADA4-C06E5D8699CA}" srcOrd="0" destOrd="1" presId="urn:microsoft.com/office/officeart/2017/3/layout/HorizontalPathTimeline"/>
    <dgm:cxn modelId="{A8B2BCBC-5D0F-4E33-9955-F0F0E1AC2202}" type="presOf" srcId="{3BF23566-DA82-4478-9797-B4F44FB145FB}" destId="{BCDEAC98-4725-41AB-8EA0-35D94824BCF7}" srcOrd="0" destOrd="0" presId="urn:microsoft.com/office/officeart/2017/3/layout/HorizontalPathTimeline"/>
    <dgm:cxn modelId="{85C779BF-171F-4DCE-900F-CB699F904375}" type="presOf" srcId="{B2B218A1-921F-4444-8418-0585EE4510E1}" destId="{FBF8C7A6-0DAE-41E1-ADA4-C06E5D8699CA}" srcOrd="0" destOrd="3" presId="urn:microsoft.com/office/officeart/2017/3/layout/HorizontalPathTimeline"/>
    <dgm:cxn modelId="{9B06C3C8-90BF-48E3-AC2A-B0B2511DF8AD}" type="presOf" srcId="{235882CD-F149-495F-8C90-DFE7F9DD0D67}" destId="{FBF8C7A6-0DAE-41E1-ADA4-C06E5D8699CA}" srcOrd="0" destOrd="0" presId="urn:microsoft.com/office/officeart/2017/3/layout/HorizontalPathTimeline"/>
    <dgm:cxn modelId="{58422DE8-66AD-403A-B7AD-B8D525DCCB2E}" srcId="{112539BC-DF01-4BE2-ADAD-CDAA735EF5F5}" destId="{68D1F28E-5075-494D-A624-3B9319722791}" srcOrd="1" destOrd="0" parTransId="{4A81C1BE-191F-459B-90D9-573527BB459C}" sibTransId="{B70BC085-4723-436C-80B1-86397438BBEC}"/>
    <dgm:cxn modelId="{29B84205-98F8-4DA0-A5E2-67D5D5836CD4}" type="presParOf" srcId="{BCDEAC98-4725-41AB-8EA0-35D94824BCF7}" destId="{DD665097-DE37-43F8-9A2C-E34520FE0011}" srcOrd="0" destOrd="0" presId="urn:microsoft.com/office/officeart/2017/3/layout/HorizontalPathTimeline"/>
    <dgm:cxn modelId="{4CE41E49-5AA1-4FD4-AE37-EDFBCA99DF26}" type="presParOf" srcId="{BCDEAC98-4725-41AB-8EA0-35D94824BCF7}" destId="{B7E00410-2BFD-4403-8266-8161E6EADB3F}" srcOrd="1" destOrd="0" presId="urn:microsoft.com/office/officeart/2017/3/layout/HorizontalPathTimeline"/>
    <dgm:cxn modelId="{414C6686-6B6F-41C4-803C-833A65063E79}" type="presParOf" srcId="{B7E00410-2BFD-4403-8266-8161E6EADB3F}" destId="{50A8EDED-ACAC-486A-8AD1-CE5CF52A2E02}" srcOrd="0" destOrd="0" presId="urn:microsoft.com/office/officeart/2017/3/layout/HorizontalPathTimeline"/>
    <dgm:cxn modelId="{A6D269A7-EA03-4670-ABA5-733A40CB8EAC}" type="presParOf" srcId="{50A8EDED-ACAC-486A-8AD1-CE5CF52A2E02}" destId="{00BCBAD3-77E7-40A3-A89D-9022B4DF5631}" srcOrd="0" destOrd="0" presId="urn:microsoft.com/office/officeart/2017/3/layout/HorizontalPathTimeline"/>
    <dgm:cxn modelId="{F5FB7C97-6153-4E65-8EC4-1784116ACE8E}" type="presParOf" srcId="{50A8EDED-ACAC-486A-8AD1-CE5CF52A2E02}" destId="{CC15B2A2-BA25-40FD-A713-B069E2C2B9EA}" srcOrd="1" destOrd="0" presId="urn:microsoft.com/office/officeart/2017/3/layout/HorizontalPathTimeline"/>
    <dgm:cxn modelId="{45AF51D2-78AB-4A35-BFBE-27624307FBB8}" type="presParOf" srcId="{CC15B2A2-BA25-40FD-A713-B069E2C2B9EA}" destId="{FBF8C7A6-0DAE-41E1-ADA4-C06E5D8699CA}" srcOrd="0" destOrd="0" presId="urn:microsoft.com/office/officeart/2017/3/layout/HorizontalPathTimeline"/>
    <dgm:cxn modelId="{6DB41193-AACA-4573-AD07-64EB5BE85A57}" type="presParOf" srcId="{CC15B2A2-BA25-40FD-A713-B069E2C2B9EA}" destId="{C994FC92-04DC-427F-8BB8-1919C5B274D8}" srcOrd="1" destOrd="0" presId="urn:microsoft.com/office/officeart/2017/3/layout/HorizontalPathTimeline"/>
    <dgm:cxn modelId="{2B1BF666-5E6A-4CAD-99CD-9525646CC4BF}" type="presParOf" srcId="{50A8EDED-ACAC-486A-8AD1-CE5CF52A2E02}" destId="{782B2ECC-88F5-4FBE-8611-A7F55B6B84F8}" srcOrd="2" destOrd="0" presId="urn:microsoft.com/office/officeart/2017/3/layout/HorizontalPathTimeline"/>
    <dgm:cxn modelId="{600A9156-73E5-4424-913D-6329B9268101}" type="presParOf" srcId="{50A8EDED-ACAC-486A-8AD1-CE5CF52A2E02}" destId="{532ABDE3-7F4B-4150-B484-74C264048A95}" srcOrd="3" destOrd="0" presId="urn:microsoft.com/office/officeart/2017/3/layout/HorizontalPathTimeline"/>
    <dgm:cxn modelId="{24DDF627-8F9B-44E1-8DE8-B7193EBFCD2A}" type="presParOf" srcId="{50A8EDED-ACAC-486A-8AD1-CE5CF52A2E02}" destId="{C6C7EF5C-2B70-4AA9-AC8B-6747880D5942}" srcOrd="4" destOrd="0" presId="urn:microsoft.com/office/officeart/2017/3/layout/HorizontalPathTimeline"/>
    <dgm:cxn modelId="{B7166189-B721-4755-BAF9-9457A2501964}" type="presParOf" srcId="{B7E00410-2BFD-4403-8266-8161E6EADB3F}" destId="{DF554582-0DE7-4067-B7BA-DFF2721E4B99}" srcOrd="1" destOrd="0" presId="urn:microsoft.com/office/officeart/2017/3/layout/HorizontalPathTimeline"/>
    <dgm:cxn modelId="{9B7A0AFC-262B-4D5B-B736-F33D7A60FA0A}" type="presParOf" srcId="{B7E00410-2BFD-4403-8266-8161E6EADB3F}" destId="{F03696AB-41A6-4857-9EA3-7F3B2DA7B73D}" srcOrd="2" destOrd="0" presId="urn:microsoft.com/office/officeart/2017/3/layout/HorizontalPathTimeline"/>
    <dgm:cxn modelId="{12346549-2432-475A-9696-8857ABB70E5A}" type="presParOf" srcId="{F03696AB-41A6-4857-9EA3-7F3B2DA7B73D}" destId="{ED25078D-B394-42A1-9310-B943419DF2C7}" srcOrd="0" destOrd="0" presId="urn:microsoft.com/office/officeart/2017/3/layout/HorizontalPathTimeline"/>
    <dgm:cxn modelId="{B88DED14-9EB6-4020-8E73-05BDE57F8CAF}" type="presParOf" srcId="{F03696AB-41A6-4857-9EA3-7F3B2DA7B73D}" destId="{63621A8A-91A0-468B-9207-B015384C3115}" srcOrd="1" destOrd="0" presId="urn:microsoft.com/office/officeart/2017/3/layout/HorizontalPathTimeline"/>
    <dgm:cxn modelId="{CD3205C0-FE28-42BC-88DB-068989D142E8}" type="presParOf" srcId="{63621A8A-91A0-468B-9207-B015384C3115}" destId="{2082AD0A-4B41-466D-B777-204944068B39}" srcOrd="0" destOrd="0" presId="urn:microsoft.com/office/officeart/2017/3/layout/HorizontalPathTimeline"/>
    <dgm:cxn modelId="{CBB2F9BE-6976-43AB-8B88-2A7E3CA5C165}" type="presParOf" srcId="{63621A8A-91A0-468B-9207-B015384C3115}" destId="{CE9CF6FF-67D0-4EF5-A3DD-C0DF96E23807}" srcOrd="1" destOrd="0" presId="urn:microsoft.com/office/officeart/2017/3/layout/HorizontalPathTimeline"/>
    <dgm:cxn modelId="{21380465-EA8E-4F45-97B0-56D1F3037B70}" type="presParOf" srcId="{F03696AB-41A6-4857-9EA3-7F3B2DA7B73D}" destId="{A71A4589-71CD-4FD0-8F80-1F78295E41D1}" srcOrd="2" destOrd="0" presId="urn:microsoft.com/office/officeart/2017/3/layout/HorizontalPathTimeline"/>
    <dgm:cxn modelId="{E349AD14-A249-4837-8483-C92E421C903F}" type="presParOf" srcId="{F03696AB-41A6-4857-9EA3-7F3B2DA7B73D}" destId="{9FFC9159-73FA-4E2E-810A-110433A43EAA}" srcOrd="3" destOrd="0" presId="urn:microsoft.com/office/officeart/2017/3/layout/HorizontalPathTimeline"/>
    <dgm:cxn modelId="{BA5CC713-55CA-4904-B789-928A950C6A21}" type="presParOf" srcId="{F03696AB-41A6-4857-9EA3-7F3B2DA7B73D}" destId="{151F4AF4-9AAC-45C0-8DC6-15C9CBF8AC14}"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8D66F9-6B2A-4306-8574-C7F61756104F}"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9CB4C3A-FE31-4A98-B098-68C863AF1F3F}">
      <dgm:prSet/>
      <dgm:spPr/>
      <dgm:t>
        <a:bodyPr/>
        <a:lstStyle/>
        <a:p>
          <a:r>
            <a:rPr lang="en-US" b="1" dirty="0"/>
            <a:t>CSFP</a:t>
          </a:r>
          <a:r>
            <a:rPr lang="en-US" dirty="0"/>
            <a:t> - every April, distributing agencies are required to collect race and ethnicity data of individuals participating in the Commodity Supplemental Food Program.</a:t>
          </a:r>
        </a:p>
      </dgm:t>
    </dgm:pt>
    <dgm:pt modelId="{F3290C0C-376E-4D8E-939D-E8B45D0533D6}" type="parTrans" cxnId="{568BA832-B2AC-4FFB-A743-FBBFF529D5F6}">
      <dgm:prSet/>
      <dgm:spPr/>
      <dgm:t>
        <a:bodyPr/>
        <a:lstStyle/>
        <a:p>
          <a:endParaRPr lang="en-US"/>
        </a:p>
      </dgm:t>
    </dgm:pt>
    <dgm:pt modelId="{3E24886D-760B-4AD4-9D95-737D9141762C}" type="sibTrans" cxnId="{568BA832-B2AC-4FFB-A743-FBBFF529D5F6}">
      <dgm:prSet/>
      <dgm:spPr/>
      <dgm:t>
        <a:bodyPr/>
        <a:lstStyle/>
        <a:p>
          <a:endParaRPr lang="en-US"/>
        </a:p>
      </dgm:t>
    </dgm:pt>
    <dgm:pt modelId="{FE460898-E099-4483-93C9-764EE17FF734}">
      <dgm:prSet/>
      <dgm:spPr/>
      <dgm:t>
        <a:bodyPr/>
        <a:lstStyle/>
        <a:p>
          <a:r>
            <a:rPr lang="en-US" dirty="0"/>
            <a:t>The local agency (The Idaho Foodbank) reports this race and ethnicity data to the state agency (Idaho Commission on Aging).</a:t>
          </a:r>
        </a:p>
      </dgm:t>
    </dgm:pt>
    <dgm:pt modelId="{54B65BE9-7E8D-4DB5-A098-B7DF6FC1356C}" type="parTrans" cxnId="{1AF7B897-3A46-4EB8-97F0-155A5BE1F8DC}">
      <dgm:prSet/>
      <dgm:spPr/>
      <dgm:t>
        <a:bodyPr/>
        <a:lstStyle/>
        <a:p>
          <a:endParaRPr lang="en-US"/>
        </a:p>
      </dgm:t>
    </dgm:pt>
    <dgm:pt modelId="{936F09A2-F04E-4A5F-B092-36752AA47CDC}" type="sibTrans" cxnId="{1AF7B897-3A46-4EB8-97F0-155A5BE1F8DC}">
      <dgm:prSet/>
      <dgm:spPr/>
      <dgm:t>
        <a:bodyPr/>
        <a:lstStyle/>
        <a:p>
          <a:endParaRPr lang="en-US"/>
        </a:p>
      </dgm:t>
    </dgm:pt>
    <dgm:pt modelId="{5D0ED126-2C01-49AA-ABE7-5F7CB6AC40DA}">
      <dgm:prSet/>
      <dgm:spPr/>
      <dgm:t>
        <a:bodyPr/>
        <a:lstStyle/>
        <a:p>
          <a:r>
            <a:rPr lang="en-US" dirty="0"/>
            <a:t>The state agency (Idaho Commission on Aging) reports this information to FNS (Food and Nutrition Services) in the FNS -191 report.</a:t>
          </a:r>
        </a:p>
      </dgm:t>
    </dgm:pt>
    <dgm:pt modelId="{F29DB4E5-6B3D-4D6B-A320-03970B4DF552}" type="parTrans" cxnId="{495EAE6B-6B6D-4E4F-BB6D-B868F57202AA}">
      <dgm:prSet/>
      <dgm:spPr/>
      <dgm:t>
        <a:bodyPr/>
        <a:lstStyle/>
        <a:p>
          <a:endParaRPr lang="en-US"/>
        </a:p>
      </dgm:t>
    </dgm:pt>
    <dgm:pt modelId="{E8E70896-C9D2-43FB-8BA3-9EEFB9075E57}" type="sibTrans" cxnId="{495EAE6B-6B6D-4E4F-BB6D-B868F57202AA}">
      <dgm:prSet/>
      <dgm:spPr/>
      <dgm:t>
        <a:bodyPr/>
        <a:lstStyle/>
        <a:p>
          <a:endParaRPr lang="en-US"/>
        </a:p>
      </dgm:t>
    </dgm:pt>
    <dgm:pt modelId="{8F72D8C2-976C-4AEC-B5F8-F11C8A37804B}">
      <dgm:prSet/>
      <dgm:spPr/>
      <dgm:t>
        <a:bodyPr/>
        <a:lstStyle/>
        <a:p>
          <a:r>
            <a:rPr lang="en-US" b="1" dirty="0"/>
            <a:t>TEFAP</a:t>
          </a:r>
          <a:r>
            <a:rPr lang="en-US" dirty="0"/>
            <a:t> - does not have a race or ethnicity data collection requirement, per FNS Instruction 113-1, Appendix C, Section D DATA COLLECTION AND REPORTING.</a:t>
          </a:r>
        </a:p>
      </dgm:t>
    </dgm:pt>
    <dgm:pt modelId="{AE482030-5D7C-4980-AC41-3CCB85B97F0B}" type="parTrans" cxnId="{77417657-E621-411C-960A-7778CE41430A}">
      <dgm:prSet/>
      <dgm:spPr/>
      <dgm:t>
        <a:bodyPr/>
        <a:lstStyle/>
        <a:p>
          <a:endParaRPr lang="en-US"/>
        </a:p>
      </dgm:t>
    </dgm:pt>
    <dgm:pt modelId="{88B9C170-26AD-45B6-99BC-AAEF7FA82E18}" type="sibTrans" cxnId="{77417657-E621-411C-960A-7778CE41430A}">
      <dgm:prSet/>
      <dgm:spPr/>
      <dgm:t>
        <a:bodyPr/>
        <a:lstStyle/>
        <a:p>
          <a:endParaRPr lang="en-US"/>
        </a:p>
      </dgm:t>
    </dgm:pt>
    <dgm:pt modelId="{78AABFD5-0F4E-448A-BC08-99EAB0F488B5}">
      <dgm:prSet/>
      <dgm:spPr/>
      <dgm:t>
        <a:bodyPr/>
        <a:lstStyle/>
        <a:p>
          <a:r>
            <a:rPr lang="en-US" dirty="0"/>
            <a:t>Reported race and ethnicity data has no impact on program eligibility for individuals.</a:t>
          </a:r>
        </a:p>
      </dgm:t>
    </dgm:pt>
    <dgm:pt modelId="{BF371FE6-6F82-49EC-8697-5F33126AC838}" type="parTrans" cxnId="{490BC655-C092-4DAC-886A-F1C217ED54DF}">
      <dgm:prSet/>
      <dgm:spPr/>
      <dgm:t>
        <a:bodyPr/>
        <a:lstStyle/>
        <a:p>
          <a:endParaRPr lang="en-US"/>
        </a:p>
      </dgm:t>
    </dgm:pt>
    <dgm:pt modelId="{9D407283-7EEB-4F4B-AAC4-778B1EE2AB05}" type="sibTrans" cxnId="{490BC655-C092-4DAC-886A-F1C217ED54DF}">
      <dgm:prSet/>
      <dgm:spPr/>
      <dgm:t>
        <a:bodyPr/>
        <a:lstStyle/>
        <a:p>
          <a:endParaRPr lang="en-US"/>
        </a:p>
      </dgm:t>
    </dgm:pt>
    <dgm:pt modelId="{8D64262E-4609-426C-B389-D58AE382F7AE}" type="pres">
      <dgm:prSet presAssocID="{188D66F9-6B2A-4306-8574-C7F61756104F}" presName="Name0" presStyleCnt="0">
        <dgm:presLayoutVars>
          <dgm:dir/>
          <dgm:animLvl val="lvl"/>
          <dgm:resizeHandles val="exact"/>
        </dgm:presLayoutVars>
      </dgm:prSet>
      <dgm:spPr/>
    </dgm:pt>
    <dgm:pt modelId="{2A906D9E-6E88-4A86-BD38-D99B0351A2B6}" type="pres">
      <dgm:prSet presAssocID="{69CB4C3A-FE31-4A98-B098-68C863AF1F3F}" presName="composite" presStyleCnt="0"/>
      <dgm:spPr/>
    </dgm:pt>
    <dgm:pt modelId="{A3222436-C891-4834-961A-6216E531A53F}" type="pres">
      <dgm:prSet presAssocID="{69CB4C3A-FE31-4A98-B098-68C863AF1F3F}" presName="parTx" presStyleLbl="alignNode1" presStyleIdx="0" presStyleCnt="3">
        <dgm:presLayoutVars>
          <dgm:chMax val="0"/>
          <dgm:chPref val="0"/>
          <dgm:bulletEnabled val="1"/>
        </dgm:presLayoutVars>
      </dgm:prSet>
      <dgm:spPr/>
    </dgm:pt>
    <dgm:pt modelId="{8D86EA52-296D-47A5-B342-DBF5E9CAE99E}" type="pres">
      <dgm:prSet presAssocID="{69CB4C3A-FE31-4A98-B098-68C863AF1F3F}" presName="desTx" presStyleLbl="alignAccFollowNode1" presStyleIdx="0" presStyleCnt="3">
        <dgm:presLayoutVars>
          <dgm:bulletEnabled val="1"/>
        </dgm:presLayoutVars>
      </dgm:prSet>
      <dgm:spPr/>
    </dgm:pt>
    <dgm:pt modelId="{C73F3656-2EA6-4F8C-A181-6DBD7BA311C4}" type="pres">
      <dgm:prSet presAssocID="{3E24886D-760B-4AD4-9D95-737D9141762C}" presName="space" presStyleCnt="0"/>
      <dgm:spPr/>
    </dgm:pt>
    <dgm:pt modelId="{F921F424-C5EC-4328-BA10-9E9A11D4E827}" type="pres">
      <dgm:prSet presAssocID="{8F72D8C2-976C-4AEC-B5F8-F11C8A37804B}" presName="composite" presStyleCnt="0"/>
      <dgm:spPr/>
    </dgm:pt>
    <dgm:pt modelId="{AF593D7F-B856-4CE6-BEA5-82838CC5EBB7}" type="pres">
      <dgm:prSet presAssocID="{8F72D8C2-976C-4AEC-B5F8-F11C8A37804B}" presName="parTx" presStyleLbl="alignNode1" presStyleIdx="1" presStyleCnt="3">
        <dgm:presLayoutVars>
          <dgm:chMax val="0"/>
          <dgm:chPref val="0"/>
          <dgm:bulletEnabled val="1"/>
        </dgm:presLayoutVars>
      </dgm:prSet>
      <dgm:spPr/>
    </dgm:pt>
    <dgm:pt modelId="{21D76824-4C29-40D1-8152-7420B00CFC1A}" type="pres">
      <dgm:prSet presAssocID="{8F72D8C2-976C-4AEC-B5F8-F11C8A37804B}" presName="desTx" presStyleLbl="alignAccFollowNode1" presStyleIdx="1" presStyleCnt="3">
        <dgm:presLayoutVars>
          <dgm:bulletEnabled val="1"/>
        </dgm:presLayoutVars>
      </dgm:prSet>
      <dgm:spPr/>
    </dgm:pt>
    <dgm:pt modelId="{45BDA7D4-A510-4C4C-BA02-63640F864C62}" type="pres">
      <dgm:prSet presAssocID="{88B9C170-26AD-45B6-99BC-AAEF7FA82E18}" presName="space" presStyleCnt="0"/>
      <dgm:spPr/>
    </dgm:pt>
    <dgm:pt modelId="{6623B65D-B406-47DB-B101-722A517E0588}" type="pres">
      <dgm:prSet presAssocID="{78AABFD5-0F4E-448A-BC08-99EAB0F488B5}" presName="composite" presStyleCnt="0"/>
      <dgm:spPr/>
    </dgm:pt>
    <dgm:pt modelId="{9DA788E7-3B40-4668-B3CB-867E4E7171E2}" type="pres">
      <dgm:prSet presAssocID="{78AABFD5-0F4E-448A-BC08-99EAB0F488B5}" presName="parTx" presStyleLbl="alignNode1" presStyleIdx="2" presStyleCnt="3">
        <dgm:presLayoutVars>
          <dgm:chMax val="0"/>
          <dgm:chPref val="0"/>
          <dgm:bulletEnabled val="1"/>
        </dgm:presLayoutVars>
      </dgm:prSet>
      <dgm:spPr/>
    </dgm:pt>
    <dgm:pt modelId="{2CCDB110-EDEC-4AE3-BEB5-0F8190F804B7}" type="pres">
      <dgm:prSet presAssocID="{78AABFD5-0F4E-448A-BC08-99EAB0F488B5}" presName="desTx" presStyleLbl="alignAccFollowNode1" presStyleIdx="2" presStyleCnt="3">
        <dgm:presLayoutVars>
          <dgm:bulletEnabled val="1"/>
        </dgm:presLayoutVars>
      </dgm:prSet>
      <dgm:spPr/>
    </dgm:pt>
  </dgm:ptLst>
  <dgm:cxnLst>
    <dgm:cxn modelId="{7B96A70E-1B72-4C29-98EA-057E448F2500}" type="presOf" srcId="{5D0ED126-2C01-49AA-ABE7-5F7CB6AC40DA}" destId="{8D86EA52-296D-47A5-B342-DBF5E9CAE99E}" srcOrd="0" destOrd="1" presId="urn:microsoft.com/office/officeart/2005/8/layout/hList1"/>
    <dgm:cxn modelId="{939D7625-7EB6-4025-BF24-9C60862751D1}" type="presOf" srcId="{188D66F9-6B2A-4306-8574-C7F61756104F}" destId="{8D64262E-4609-426C-B389-D58AE382F7AE}" srcOrd="0" destOrd="0" presId="urn:microsoft.com/office/officeart/2005/8/layout/hList1"/>
    <dgm:cxn modelId="{568BA832-B2AC-4FFB-A743-FBBFF529D5F6}" srcId="{188D66F9-6B2A-4306-8574-C7F61756104F}" destId="{69CB4C3A-FE31-4A98-B098-68C863AF1F3F}" srcOrd="0" destOrd="0" parTransId="{F3290C0C-376E-4D8E-939D-E8B45D0533D6}" sibTransId="{3E24886D-760B-4AD4-9D95-737D9141762C}"/>
    <dgm:cxn modelId="{39A74749-6CD0-4DFB-BCF3-48AA08E7863A}" type="presOf" srcId="{69CB4C3A-FE31-4A98-B098-68C863AF1F3F}" destId="{A3222436-C891-4834-961A-6216E531A53F}" srcOrd="0" destOrd="0" presId="urn:microsoft.com/office/officeart/2005/8/layout/hList1"/>
    <dgm:cxn modelId="{495EAE6B-6B6D-4E4F-BB6D-B868F57202AA}" srcId="{69CB4C3A-FE31-4A98-B098-68C863AF1F3F}" destId="{5D0ED126-2C01-49AA-ABE7-5F7CB6AC40DA}" srcOrd="1" destOrd="0" parTransId="{F29DB4E5-6B3D-4D6B-A320-03970B4DF552}" sibTransId="{E8E70896-C9D2-43FB-8BA3-9EEFB9075E57}"/>
    <dgm:cxn modelId="{490BC655-C092-4DAC-886A-F1C217ED54DF}" srcId="{188D66F9-6B2A-4306-8574-C7F61756104F}" destId="{78AABFD5-0F4E-448A-BC08-99EAB0F488B5}" srcOrd="2" destOrd="0" parTransId="{BF371FE6-6F82-49EC-8697-5F33126AC838}" sibTransId="{9D407283-7EEB-4F4B-AAC4-778B1EE2AB05}"/>
    <dgm:cxn modelId="{77417657-E621-411C-960A-7778CE41430A}" srcId="{188D66F9-6B2A-4306-8574-C7F61756104F}" destId="{8F72D8C2-976C-4AEC-B5F8-F11C8A37804B}" srcOrd="1" destOrd="0" parTransId="{AE482030-5D7C-4980-AC41-3CCB85B97F0B}" sibTransId="{88B9C170-26AD-45B6-99BC-AAEF7FA82E18}"/>
    <dgm:cxn modelId="{E2E8FB81-216F-4A5E-995D-2FB705C4360A}" type="presOf" srcId="{FE460898-E099-4483-93C9-764EE17FF734}" destId="{8D86EA52-296D-47A5-B342-DBF5E9CAE99E}" srcOrd="0" destOrd="0" presId="urn:microsoft.com/office/officeart/2005/8/layout/hList1"/>
    <dgm:cxn modelId="{1AF7B897-3A46-4EB8-97F0-155A5BE1F8DC}" srcId="{69CB4C3A-FE31-4A98-B098-68C863AF1F3F}" destId="{FE460898-E099-4483-93C9-764EE17FF734}" srcOrd="0" destOrd="0" parTransId="{54B65BE9-7E8D-4DB5-A098-B7DF6FC1356C}" sibTransId="{936F09A2-F04E-4A5F-B092-36752AA47CDC}"/>
    <dgm:cxn modelId="{871327AB-244F-42CC-8036-EDE84F2E3847}" type="presOf" srcId="{78AABFD5-0F4E-448A-BC08-99EAB0F488B5}" destId="{9DA788E7-3B40-4668-B3CB-867E4E7171E2}" srcOrd="0" destOrd="0" presId="urn:microsoft.com/office/officeart/2005/8/layout/hList1"/>
    <dgm:cxn modelId="{62E903C7-147A-4B82-8E66-C402808A7B42}" type="presOf" srcId="{8F72D8C2-976C-4AEC-B5F8-F11C8A37804B}" destId="{AF593D7F-B856-4CE6-BEA5-82838CC5EBB7}" srcOrd="0" destOrd="0" presId="urn:microsoft.com/office/officeart/2005/8/layout/hList1"/>
    <dgm:cxn modelId="{8588BA1C-8441-4383-BBEE-BD1641DD39EC}" type="presParOf" srcId="{8D64262E-4609-426C-B389-D58AE382F7AE}" destId="{2A906D9E-6E88-4A86-BD38-D99B0351A2B6}" srcOrd="0" destOrd="0" presId="urn:microsoft.com/office/officeart/2005/8/layout/hList1"/>
    <dgm:cxn modelId="{926A924B-AFF3-4886-A87A-30004C9C0E7F}" type="presParOf" srcId="{2A906D9E-6E88-4A86-BD38-D99B0351A2B6}" destId="{A3222436-C891-4834-961A-6216E531A53F}" srcOrd="0" destOrd="0" presId="urn:microsoft.com/office/officeart/2005/8/layout/hList1"/>
    <dgm:cxn modelId="{3E27EC3E-9DC1-4000-88FF-222BD732F1FC}" type="presParOf" srcId="{2A906D9E-6E88-4A86-BD38-D99B0351A2B6}" destId="{8D86EA52-296D-47A5-B342-DBF5E9CAE99E}" srcOrd="1" destOrd="0" presId="urn:microsoft.com/office/officeart/2005/8/layout/hList1"/>
    <dgm:cxn modelId="{6A87801B-86F2-408C-AD87-A5833929B988}" type="presParOf" srcId="{8D64262E-4609-426C-B389-D58AE382F7AE}" destId="{C73F3656-2EA6-4F8C-A181-6DBD7BA311C4}" srcOrd="1" destOrd="0" presId="urn:microsoft.com/office/officeart/2005/8/layout/hList1"/>
    <dgm:cxn modelId="{95A79B7E-8035-4EBA-83A2-57B0375869CA}" type="presParOf" srcId="{8D64262E-4609-426C-B389-D58AE382F7AE}" destId="{F921F424-C5EC-4328-BA10-9E9A11D4E827}" srcOrd="2" destOrd="0" presId="urn:microsoft.com/office/officeart/2005/8/layout/hList1"/>
    <dgm:cxn modelId="{10D24321-5EB3-4924-AEEC-CC72B74FA4C5}" type="presParOf" srcId="{F921F424-C5EC-4328-BA10-9E9A11D4E827}" destId="{AF593D7F-B856-4CE6-BEA5-82838CC5EBB7}" srcOrd="0" destOrd="0" presId="urn:microsoft.com/office/officeart/2005/8/layout/hList1"/>
    <dgm:cxn modelId="{FEC4E8EF-B6F1-4211-8E28-3BD471013F11}" type="presParOf" srcId="{F921F424-C5EC-4328-BA10-9E9A11D4E827}" destId="{21D76824-4C29-40D1-8152-7420B00CFC1A}" srcOrd="1" destOrd="0" presId="urn:microsoft.com/office/officeart/2005/8/layout/hList1"/>
    <dgm:cxn modelId="{C5D7831E-2ECA-4322-9FC4-FF964384138E}" type="presParOf" srcId="{8D64262E-4609-426C-B389-D58AE382F7AE}" destId="{45BDA7D4-A510-4C4C-BA02-63640F864C62}" srcOrd="3" destOrd="0" presId="urn:microsoft.com/office/officeart/2005/8/layout/hList1"/>
    <dgm:cxn modelId="{7B98B6FF-9E05-4EE5-A2CF-56DD586C93E9}" type="presParOf" srcId="{8D64262E-4609-426C-B389-D58AE382F7AE}" destId="{6623B65D-B406-47DB-B101-722A517E0588}" srcOrd="4" destOrd="0" presId="urn:microsoft.com/office/officeart/2005/8/layout/hList1"/>
    <dgm:cxn modelId="{3E156D6A-781B-4130-BE46-5C5CB3661C3F}" type="presParOf" srcId="{6623B65D-B406-47DB-B101-722A517E0588}" destId="{9DA788E7-3B40-4668-B3CB-867E4E7171E2}" srcOrd="0" destOrd="0" presId="urn:microsoft.com/office/officeart/2005/8/layout/hList1"/>
    <dgm:cxn modelId="{63A011A6-37F8-4421-BB56-931633F1E84E}" type="presParOf" srcId="{6623B65D-B406-47DB-B101-722A517E0588}" destId="{2CCDB110-EDEC-4AE3-BEB5-0F8190F804B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728D61-A47A-4A44-AFA0-C7F115245DA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5D3F5A4-537D-4890-812B-7CB94224163C}">
      <dgm:prSet/>
      <dgm:spPr/>
      <dgm:t>
        <a:bodyPr/>
        <a:lstStyle/>
        <a:p>
          <a:r>
            <a:rPr lang="en-US"/>
            <a:t>Distributing Agencies must keep a Civil Rights Binder or File with the required civil rights complaint documents including:</a:t>
          </a:r>
        </a:p>
      </dgm:t>
    </dgm:pt>
    <dgm:pt modelId="{E79D535E-3445-4827-8B36-347B3BE21EB4}" type="parTrans" cxnId="{8607F901-4F94-4E36-8001-CDF382B88990}">
      <dgm:prSet/>
      <dgm:spPr/>
      <dgm:t>
        <a:bodyPr/>
        <a:lstStyle/>
        <a:p>
          <a:endParaRPr lang="en-US"/>
        </a:p>
      </dgm:t>
    </dgm:pt>
    <dgm:pt modelId="{5AAEA165-1F40-40C8-90A6-DE6D3D1D19BD}" type="sibTrans" cxnId="{8607F901-4F94-4E36-8001-CDF382B88990}">
      <dgm:prSet/>
      <dgm:spPr/>
      <dgm:t>
        <a:bodyPr/>
        <a:lstStyle/>
        <a:p>
          <a:endParaRPr lang="en-US"/>
        </a:p>
      </dgm:t>
    </dgm:pt>
    <dgm:pt modelId="{644720AB-0275-4856-BFE2-378EFE06034F}">
      <dgm:prSet/>
      <dgm:spPr/>
      <dgm:t>
        <a:bodyPr/>
        <a:lstStyle/>
        <a:p>
          <a:r>
            <a:rPr lang="en-US"/>
            <a:t>Written civil rights complaint procedure.</a:t>
          </a:r>
        </a:p>
      </dgm:t>
    </dgm:pt>
    <dgm:pt modelId="{7C6250EF-3EF2-4362-B95B-312403882953}" type="parTrans" cxnId="{110496C2-0C5D-4F49-B456-75902C249407}">
      <dgm:prSet/>
      <dgm:spPr/>
      <dgm:t>
        <a:bodyPr/>
        <a:lstStyle/>
        <a:p>
          <a:endParaRPr lang="en-US"/>
        </a:p>
      </dgm:t>
    </dgm:pt>
    <dgm:pt modelId="{48A9E158-B84E-40B3-87F4-3ECE76F7C0E7}" type="sibTrans" cxnId="{110496C2-0C5D-4F49-B456-75902C249407}">
      <dgm:prSet/>
      <dgm:spPr/>
      <dgm:t>
        <a:bodyPr/>
        <a:lstStyle/>
        <a:p>
          <a:endParaRPr lang="en-US"/>
        </a:p>
      </dgm:t>
    </dgm:pt>
    <dgm:pt modelId="{4F88901E-D781-4EEA-9901-0D1CD62CEC68}">
      <dgm:prSet/>
      <dgm:spPr/>
      <dgm:t>
        <a:bodyPr/>
        <a:lstStyle/>
        <a:p>
          <a:r>
            <a:rPr lang="en-US" dirty="0"/>
            <a:t>Copies of civil rights complaint forms – Spanish and English (Complaint forms must be available at all sites).</a:t>
          </a:r>
        </a:p>
      </dgm:t>
    </dgm:pt>
    <dgm:pt modelId="{1BEA3805-AB17-4865-A56A-2FF683135FEE}" type="parTrans" cxnId="{67EC3121-19AE-4CDD-BE49-29A328985A2C}">
      <dgm:prSet/>
      <dgm:spPr/>
      <dgm:t>
        <a:bodyPr/>
        <a:lstStyle/>
        <a:p>
          <a:endParaRPr lang="en-US"/>
        </a:p>
      </dgm:t>
    </dgm:pt>
    <dgm:pt modelId="{D9025648-4AD7-4F00-9049-8B58F0AE51B7}" type="sibTrans" cxnId="{67EC3121-19AE-4CDD-BE49-29A328985A2C}">
      <dgm:prSet/>
      <dgm:spPr/>
      <dgm:t>
        <a:bodyPr/>
        <a:lstStyle/>
        <a:p>
          <a:endParaRPr lang="en-US"/>
        </a:p>
      </dgm:t>
    </dgm:pt>
    <dgm:pt modelId="{956114AB-A486-4DEE-8B09-248D81F66493}">
      <dgm:prSet/>
      <dgm:spPr/>
      <dgm:t>
        <a:bodyPr/>
        <a:lstStyle/>
        <a:p>
          <a:r>
            <a:rPr lang="en-US"/>
            <a:t>Documentation that site volunteers and staff have completed appropriate Civil Rights training every year.</a:t>
          </a:r>
        </a:p>
      </dgm:t>
    </dgm:pt>
    <dgm:pt modelId="{369AFF33-4985-402B-9D87-553D8D28630D}" type="parTrans" cxnId="{12CDFE35-6C68-4E48-82A9-7728C53E1C26}">
      <dgm:prSet/>
      <dgm:spPr/>
      <dgm:t>
        <a:bodyPr/>
        <a:lstStyle/>
        <a:p>
          <a:endParaRPr lang="en-US"/>
        </a:p>
      </dgm:t>
    </dgm:pt>
    <dgm:pt modelId="{3AD50E93-BC6E-4D69-A80C-BFA01246FCCB}" type="sibTrans" cxnId="{12CDFE35-6C68-4E48-82A9-7728C53E1C26}">
      <dgm:prSet/>
      <dgm:spPr/>
      <dgm:t>
        <a:bodyPr/>
        <a:lstStyle/>
        <a:p>
          <a:endParaRPr lang="en-US"/>
        </a:p>
      </dgm:t>
    </dgm:pt>
    <dgm:pt modelId="{5FBDA9AB-271E-43FD-A5E5-3312F340221F}">
      <dgm:prSet/>
      <dgm:spPr/>
      <dgm:t>
        <a:bodyPr/>
        <a:lstStyle/>
        <a:p>
          <a:r>
            <a:rPr lang="en-US"/>
            <a:t>Information in the Civil Rights binder/file must be annually updated and maintained for three years plus the current year. </a:t>
          </a:r>
        </a:p>
      </dgm:t>
    </dgm:pt>
    <dgm:pt modelId="{792A275E-4452-45AC-BF69-0DC62591743A}" type="parTrans" cxnId="{34148B8E-F2AC-4333-BD11-92D547631CB4}">
      <dgm:prSet/>
      <dgm:spPr/>
      <dgm:t>
        <a:bodyPr/>
        <a:lstStyle/>
        <a:p>
          <a:endParaRPr lang="en-US"/>
        </a:p>
      </dgm:t>
    </dgm:pt>
    <dgm:pt modelId="{39FF6EEC-AE0E-4DE6-ACBB-F7387DA4C8E6}" type="sibTrans" cxnId="{34148B8E-F2AC-4333-BD11-92D547631CB4}">
      <dgm:prSet/>
      <dgm:spPr/>
      <dgm:t>
        <a:bodyPr/>
        <a:lstStyle/>
        <a:p>
          <a:endParaRPr lang="en-US"/>
        </a:p>
      </dgm:t>
    </dgm:pt>
    <dgm:pt modelId="{8100B440-4B81-453F-86CD-301D906DFED6}" type="pres">
      <dgm:prSet presAssocID="{72728D61-A47A-4A44-AFA0-C7F115245DA6}" presName="linear" presStyleCnt="0">
        <dgm:presLayoutVars>
          <dgm:animLvl val="lvl"/>
          <dgm:resizeHandles val="exact"/>
        </dgm:presLayoutVars>
      </dgm:prSet>
      <dgm:spPr/>
    </dgm:pt>
    <dgm:pt modelId="{B28BEE2B-1831-4AF8-88FF-46B682336112}" type="pres">
      <dgm:prSet presAssocID="{55D3F5A4-537D-4890-812B-7CB94224163C}" presName="parentText" presStyleLbl="node1" presStyleIdx="0" presStyleCnt="5">
        <dgm:presLayoutVars>
          <dgm:chMax val="0"/>
          <dgm:bulletEnabled val="1"/>
        </dgm:presLayoutVars>
      </dgm:prSet>
      <dgm:spPr/>
    </dgm:pt>
    <dgm:pt modelId="{66B77B45-0B45-4011-86DB-733C43B46051}" type="pres">
      <dgm:prSet presAssocID="{5AAEA165-1F40-40C8-90A6-DE6D3D1D19BD}" presName="spacer" presStyleCnt="0"/>
      <dgm:spPr/>
    </dgm:pt>
    <dgm:pt modelId="{1A5DA7E9-60A6-4815-98C1-74B1FC89A2FF}" type="pres">
      <dgm:prSet presAssocID="{644720AB-0275-4856-BFE2-378EFE06034F}" presName="parentText" presStyleLbl="node1" presStyleIdx="1" presStyleCnt="5">
        <dgm:presLayoutVars>
          <dgm:chMax val="0"/>
          <dgm:bulletEnabled val="1"/>
        </dgm:presLayoutVars>
      </dgm:prSet>
      <dgm:spPr/>
    </dgm:pt>
    <dgm:pt modelId="{CFEA648B-E0F7-4BB8-97FE-37F58A4CDBE0}" type="pres">
      <dgm:prSet presAssocID="{48A9E158-B84E-40B3-87F4-3ECE76F7C0E7}" presName="spacer" presStyleCnt="0"/>
      <dgm:spPr/>
    </dgm:pt>
    <dgm:pt modelId="{31CEFD65-B48F-4997-A9A0-4219F443932E}" type="pres">
      <dgm:prSet presAssocID="{4F88901E-D781-4EEA-9901-0D1CD62CEC68}" presName="parentText" presStyleLbl="node1" presStyleIdx="2" presStyleCnt="5">
        <dgm:presLayoutVars>
          <dgm:chMax val="0"/>
          <dgm:bulletEnabled val="1"/>
        </dgm:presLayoutVars>
      </dgm:prSet>
      <dgm:spPr/>
    </dgm:pt>
    <dgm:pt modelId="{155145D4-1B3F-440C-8C6A-8E3982DE8799}" type="pres">
      <dgm:prSet presAssocID="{D9025648-4AD7-4F00-9049-8B58F0AE51B7}" presName="spacer" presStyleCnt="0"/>
      <dgm:spPr/>
    </dgm:pt>
    <dgm:pt modelId="{7C1AC47D-0C54-4868-A7A6-B99785D9AB64}" type="pres">
      <dgm:prSet presAssocID="{956114AB-A486-4DEE-8B09-248D81F66493}" presName="parentText" presStyleLbl="node1" presStyleIdx="3" presStyleCnt="5">
        <dgm:presLayoutVars>
          <dgm:chMax val="0"/>
          <dgm:bulletEnabled val="1"/>
        </dgm:presLayoutVars>
      </dgm:prSet>
      <dgm:spPr/>
    </dgm:pt>
    <dgm:pt modelId="{F870E032-39A7-45CB-AFF4-D2066C7180C4}" type="pres">
      <dgm:prSet presAssocID="{3AD50E93-BC6E-4D69-A80C-BFA01246FCCB}" presName="spacer" presStyleCnt="0"/>
      <dgm:spPr/>
    </dgm:pt>
    <dgm:pt modelId="{614C4CD1-5C4E-41F2-8612-8A01F4320B9A}" type="pres">
      <dgm:prSet presAssocID="{5FBDA9AB-271E-43FD-A5E5-3312F340221F}" presName="parentText" presStyleLbl="node1" presStyleIdx="4" presStyleCnt="5">
        <dgm:presLayoutVars>
          <dgm:chMax val="0"/>
          <dgm:bulletEnabled val="1"/>
        </dgm:presLayoutVars>
      </dgm:prSet>
      <dgm:spPr/>
    </dgm:pt>
  </dgm:ptLst>
  <dgm:cxnLst>
    <dgm:cxn modelId="{8607F901-4F94-4E36-8001-CDF382B88990}" srcId="{72728D61-A47A-4A44-AFA0-C7F115245DA6}" destId="{55D3F5A4-537D-4890-812B-7CB94224163C}" srcOrd="0" destOrd="0" parTransId="{E79D535E-3445-4827-8B36-347B3BE21EB4}" sibTransId="{5AAEA165-1F40-40C8-90A6-DE6D3D1D19BD}"/>
    <dgm:cxn modelId="{A26E581B-26BE-4D28-912B-7FC9042FF64A}" type="presOf" srcId="{5FBDA9AB-271E-43FD-A5E5-3312F340221F}" destId="{614C4CD1-5C4E-41F2-8612-8A01F4320B9A}" srcOrd="0" destOrd="0" presId="urn:microsoft.com/office/officeart/2005/8/layout/vList2"/>
    <dgm:cxn modelId="{67EC3121-19AE-4CDD-BE49-29A328985A2C}" srcId="{72728D61-A47A-4A44-AFA0-C7F115245DA6}" destId="{4F88901E-D781-4EEA-9901-0D1CD62CEC68}" srcOrd="2" destOrd="0" parTransId="{1BEA3805-AB17-4865-A56A-2FF683135FEE}" sibTransId="{D9025648-4AD7-4F00-9049-8B58F0AE51B7}"/>
    <dgm:cxn modelId="{12CDFE35-6C68-4E48-82A9-7728C53E1C26}" srcId="{72728D61-A47A-4A44-AFA0-C7F115245DA6}" destId="{956114AB-A486-4DEE-8B09-248D81F66493}" srcOrd="3" destOrd="0" parTransId="{369AFF33-4985-402B-9D87-553D8D28630D}" sibTransId="{3AD50E93-BC6E-4D69-A80C-BFA01246FCCB}"/>
    <dgm:cxn modelId="{159AF16C-6403-4B68-A4AC-D0663EDDDD27}" type="presOf" srcId="{644720AB-0275-4856-BFE2-378EFE06034F}" destId="{1A5DA7E9-60A6-4815-98C1-74B1FC89A2FF}" srcOrd="0" destOrd="0" presId="urn:microsoft.com/office/officeart/2005/8/layout/vList2"/>
    <dgm:cxn modelId="{1B00E751-97C8-482F-8A0E-233758CB9613}" type="presOf" srcId="{4F88901E-D781-4EEA-9901-0D1CD62CEC68}" destId="{31CEFD65-B48F-4997-A9A0-4219F443932E}" srcOrd="0" destOrd="0" presId="urn:microsoft.com/office/officeart/2005/8/layout/vList2"/>
    <dgm:cxn modelId="{DBF57373-FDEA-468A-B69E-3D2DB03C9CAD}" type="presOf" srcId="{55D3F5A4-537D-4890-812B-7CB94224163C}" destId="{B28BEE2B-1831-4AF8-88FF-46B682336112}" srcOrd="0" destOrd="0" presId="urn:microsoft.com/office/officeart/2005/8/layout/vList2"/>
    <dgm:cxn modelId="{60F3E275-E0EA-4A65-B7EB-F37AC1C2C794}" type="presOf" srcId="{72728D61-A47A-4A44-AFA0-C7F115245DA6}" destId="{8100B440-4B81-453F-86CD-301D906DFED6}" srcOrd="0" destOrd="0" presId="urn:microsoft.com/office/officeart/2005/8/layout/vList2"/>
    <dgm:cxn modelId="{C9A11A89-FE5D-4DF6-8B4A-CE9E56A3293C}" type="presOf" srcId="{956114AB-A486-4DEE-8B09-248D81F66493}" destId="{7C1AC47D-0C54-4868-A7A6-B99785D9AB64}" srcOrd="0" destOrd="0" presId="urn:microsoft.com/office/officeart/2005/8/layout/vList2"/>
    <dgm:cxn modelId="{34148B8E-F2AC-4333-BD11-92D547631CB4}" srcId="{72728D61-A47A-4A44-AFA0-C7F115245DA6}" destId="{5FBDA9AB-271E-43FD-A5E5-3312F340221F}" srcOrd="4" destOrd="0" parTransId="{792A275E-4452-45AC-BF69-0DC62591743A}" sibTransId="{39FF6EEC-AE0E-4DE6-ACBB-F7387DA4C8E6}"/>
    <dgm:cxn modelId="{110496C2-0C5D-4F49-B456-75902C249407}" srcId="{72728D61-A47A-4A44-AFA0-C7F115245DA6}" destId="{644720AB-0275-4856-BFE2-378EFE06034F}" srcOrd="1" destOrd="0" parTransId="{7C6250EF-3EF2-4362-B95B-312403882953}" sibTransId="{48A9E158-B84E-40B3-87F4-3ECE76F7C0E7}"/>
    <dgm:cxn modelId="{82C85EAD-7DC3-42C5-BDB8-93DA146E164A}" type="presParOf" srcId="{8100B440-4B81-453F-86CD-301D906DFED6}" destId="{B28BEE2B-1831-4AF8-88FF-46B682336112}" srcOrd="0" destOrd="0" presId="urn:microsoft.com/office/officeart/2005/8/layout/vList2"/>
    <dgm:cxn modelId="{86DBD6A4-B46A-4AB9-99CE-38AC42096784}" type="presParOf" srcId="{8100B440-4B81-453F-86CD-301D906DFED6}" destId="{66B77B45-0B45-4011-86DB-733C43B46051}" srcOrd="1" destOrd="0" presId="urn:microsoft.com/office/officeart/2005/8/layout/vList2"/>
    <dgm:cxn modelId="{73643402-D880-4201-8D18-64C3322590A8}" type="presParOf" srcId="{8100B440-4B81-453F-86CD-301D906DFED6}" destId="{1A5DA7E9-60A6-4815-98C1-74B1FC89A2FF}" srcOrd="2" destOrd="0" presId="urn:microsoft.com/office/officeart/2005/8/layout/vList2"/>
    <dgm:cxn modelId="{63D01826-ADE0-4ECB-9BE2-C1A31810E87A}" type="presParOf" srcId="{8100B440-4B81-453F-86CD-301D906DFED6}" destId="{CFEA648B-E0F7-4BB8-97FE-37F58A4CDBE0}" srcOrd="3" destOrd="0" presId="urn:microsoft.com/office/officeart/2005/8/layout/vList2"/>
    <dgm:cxn modelId="{C3408BCB-BCAA-4087-93AD-5330302FE8AB}" type="presParOf" srcId="{8100B440-4B81-453F-86CD-301D906DFED6}" destId="{31CEFD65-B48F-4997-A9A0-4219F443932E}" srcOrd="4" destOrd="0" presId="urn:microsoft.com/office/officeart/2005/8/layout/vList2"/>
    <dgm:cxn modelId="{02073B5D-2A0C-4D6F-A7B9-405DFCDF68ED}" type="presParOf" srcId="{8100B440-4B81-453F-86CD-301D906DFED6}" destId="{155145D4-1B3F-440C-8C6A-8E3982DE8799}" srcOrd="5" destOrd="0" presId="urn:microsoft.com/office/officeart/2005/8/layout/vList2"/>
    <dgm:cxn modelId="{7C799167-29C4-49CE-BA5D-0872F77A7BB2}" type="presParOf" srcId="{8100B440-4B81-453F-86CD-301D906DFED6}" destId="{7C1AC47D-0C54-4868-A7A6-B99785D9AB64}" srcOrd="6" destOrd="0" presId="urn:microsoft.com/office/officeart/2005/8/layout/vList2"/>
    <dgm:cxn modelId="{03389343-8EF4-4462-A537-A56608DA4A99}" type="presParOf" srcId="{8100B440-4B81-453F-86CD-301D906DFED6}" destId="{F870E032-39A7-45CB-AFF4-D2066C7180C4}" srcOrd="7" destOrd="0" presId="urn:microsoft.com/office/officeart/2005/8/layout/vList2"/>
    <dgm:cxn modelId="{28135688-A44B-4C91-8EBD-CFF8FAC2CEB0}" type="presParOf" srcId="{8100B440-4B81-453F-86CD-301D906DFED6}" destId="{614C4CD1-5C4E-41F2-8612-8A01F4320B9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75BCA0-ACED-4F0E-9CC0-C21E578029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29AECDD5-1993-4F2A-A065-53D7925CF666}">
      <dgm:prSet/>
      <dgm:spPr/>
      <dgm:t>
        <a:bodyPr/>
        <a:lstStyle/>
        <a:p>
          <a:r>
            <a:rPr lang="en-US"/>
            <a:t>A complainant may allege discrimination verbally in person, anonymous or over the phone. In this event, the person to whom the allegations are made shall write up the elements of the complaint and, at minimum, attempt to collect the following information:</a:t>
          </a:r>
        </a:p>
      </dgm:t>
    </dgm:pt>
    <dgm:pt modelId="{99CCD61F-A188-4277-B5E0-8FF61AED7CE5}" type="parTrans" cxnId="{6772B6DE-BEA1-4975-8060-E1B18768E44C}">
      <dgm:prSet/>
      <dgm:spPr/>
      <dgm:t>
        <a:bodyPr/>
        <a:lstStyle/>
        <a:p>
          <a:endParaRPr lang="en-US"/>
        </a:p>
      </dgm:t>
    </dgm:pt>
    <dgm:pt modelId="{D46CF92C-4B44-47DA-BF04-EB651CDB87BD}" type="sibTrans" cxnId="{6772B6DE-BEA1-4975-8060-E1B18768E44C}">
      <dgm:prSet/>
      <dgm:spPr/>
      <dgm:t>
        <a:bodyPr/>
        <a:lstStyle/>
        <a:p>
          <a:endParaRPr lang="en-US"/>
        </a:p>
      </dgm:t>
    </dgm:pt>
    <dgm:pt modelId="{4939EAB8-0600-4863-B45E-CD4A8AEB5152}">
      <dgm:prSet/>
      <dgm:spPr/>
      <dgm:t>
        <a:bodyPr/>
        <a:lstStyle/>
        <a:p>
          <a:r>
            <a:rPr lang="en-US"/>
            <a:t>Contact information for the complainant.</a:t>
          </a:r>
        </a:p>
      </dgm:t>
    </dgm:pt>
    <dgm:pt modelId="{49CD9CA2-AC7B-4B87-9D22-6F78F7708F03}" type="parTrans" cxnId="{A0D4D809-8A96-49FE-92C6-DDBCC35196F1}">
      <dgm:prSet/>
      <dgm:spPr/>
      <dgm:t>
        <a:bodyPr/>
        <a:lstStyle/>
        <a:p>
          <a:endParaRPr lang="en-US"/>
        </a:p>
      </dgm:t>
    </dgm:pt>
    <dgm:pt modelId="{08029C2F-9EDC-4DB3-A53E-9576743E2F93}" type="sibTrans" cxnId="{A0D4D809-8A96-49FE-92C6-DDBCC35196F1}">
      <dgm:prSet/>
      <dgm:spPr/>
      <dgm:t>
        <a:bodyPr/>
        <a:lstStyle/>
        <a:p>
          <a:endParaRPr lang="en-US"/>
        </a:p>
      </dgm:t>
    </dgm:pt>
    <dgm:pt modelId="{722788D6-0EF8-414C-BFCF-8F91BBD77938}">
      <dgm:prSet/>
      <dgm:spPr/>
      <dgm:t>
        <a:bodyPr/>
        <a:lstStyle/>
        <a:p>
          <a:r>
            <a:rPr lang="en-US"/>
            <a:t>Specific location and name of the entity delivering the service or benefit.</a:t>
          </a:r>
        </a:p>
      </dgm:t>
    </dgm:pt>
    <dgm:pt modelId="{DE16FDC6-26D7-4C01-8BB3-3960FBB0637F}" type="parTrans" cxnId="{954497C4-4BE0-4FC1-AB55-73E7758FD714}">
      <dgm:prSet/>
      <dgm:spPr/>
      <dgm:t>
        <a:bodyPr/>
        <a:lstStyle/>
        <a:p>
          <a:endParaRPr lang="en-US"/>
        </a:p>
      </dgm:t>
    </dgm:pt>
    <dgm:pt modelId="{260BFAFA-7661-4495-93A9-1045C28F7ACE}" type="sibTrans" cxnId="{954497C4-4BE0-4FC1-AB55-73E7758FD714}">
      <dgm:prSet/>
      <dgm:spPr/>
      <dgm:t>
        <a:bodyPr/>
        <a:lstStyle/>
        <a:p>
          <a:endParaRPr lang="en-US"/>
        </a:p>
      </dgm:t>
    </dgm:pt>
    <dgm:pt modelId="{DB6A68F8-7533-4D74-BE86-C785A15C73C0}">
      <dgm:prSet/>
      <dgm:spPr/>
      <dgm:t>
        <a:bodyPr/>
        <a:lstStyle/>
        <a:p>
          <a:r>
            <a:rPr lang="en-US"/>
            <a:t>The nature of the incident or action that led the complainant to feel discrimination was a factor.</a:t>
          </a:r>
        </a:p>
      </dgm:t>
    </dgm:pt>
    <dgm:pt modelId="{417F2DB4-DCEB-457E-8932-A0CAF5E75EFE}" type="parTrans" cxnId="{8B2215F4-0AA5-4238-8DDE-6FE1605B6E78}">
      <dgm:prSet/>
      <dgm:spPr/>
      <dgm:t>
        <a:bodyPr/>
        <a:lstStyle/>
        <a:p>
          <a:endParaRPr lang="en-US"/>
        </a:p>
      </dgm:t>
    </dgm:pt>
    <dgm:pt modelId="{705D93CA-B68A-4C29-A05B-FC3C5DC06814}" type="sibTrans" cxnId="{8B2215F4-0AA5-4238-8DDE-6FE1605B6E78}">
      <dgm:prSet/>
      <dgm:spPr/>
      <dgm:t>
        <a:bodyPr/>
        <a:lstStyle/>
        <a:p>
          <a:endParaRPr lang="en-US"/>
        </a:p>
      </dgm:t>
    </dgm:pt>
    <dgm:pt modelId="{6F9124EE-63EC-4213-8DF3-586DFE8C6542}">
      <dgm:prSet/>
      <dgm:spPr/>
      <dgm:t>
        <a:bodyPr/>
        <a:lstStyle/>
        <a:p>
          <a:r>
            <a:rPr lang="en-US"/>
            <a:t>The basis on which the complainant feels discrimination exists.</a:t>
          </a:r>
        </a:p>
      </dgm:t>
    </dgm:pt>
    <dgm:pt modelId="{FB7C22D9-910B-4F78-91EF-67B630AD8165}" type="parTrans" cxnId="{A43B4D3E-1C64-4A40-AE31-5AD04BEEC4C0}">
      <dgm:prSet/>
      <dgm:spPr/>
      <dgm:t>
        <a:bodyPr/>
        <a:lstStyle/>
        <a:p>
          <a:endParaRPr lang="en-US"/>
        </a:p>
      </dgm:t>
    </dgm:pt>
    <dgm:pt modelId="{899CBA53-B09D-4F1C-B868-744F7C49F5CB}" type="sibTrans" cxnId="{A43B4D3E-1C64-4A40-AE31-5AD04BEEC4C0}">
      <dgm:prSet/>
      <dgm:spPr/>
      <dgm:t>
        <a:bodyPr/>
        <a:lstStyle/>
        <a:p>
          <a:endParaRPr lang="en-US"/>
        </a:p>
      </dgm:t>
    </dgm:pt>
    <dgm:pt modelId="{61D594EF-936F-4B96-8C30-B6E2A1B43E02}">
      <dgm:prSet/>
      <dgm:spPr/>
      <dgm:t>
        <a:bodyPr/>
        <a:lstStyle/>
        <a:p>
          <a:r>
            <a:rPr lang="en-US"/>
            <a:t>The names, titles, and business addresses of persons who may have knowledge of the discriminatory action.</a:t>
          </a:r>
        </a:p>
      </dgm:t>
    </dgm:pt>
    <dgm:pt modelId="{509DBD59-71D7-4926-8DDC-2A67AA707CEB}" type="parTrans" cxnId="{80543378-73A2-4282-80D8-CBED0C23B088}">
      <dgm:prSet/>
      <dgm:spPr/>
      <dgm:t>
        <a:bodyPr/>
        <a:lstStyle/>
        <a:p>
          <a:endParaRPr lang="en-US"/>
        </a:p>
      </dgm:t>
    </dgm:pt>
    <dgm:pt modelId="{35E79DA7-4C4C-4F51-AA26-8A9DAA39F768}" type="sibTrans" cxnId="{80543378-73A2-4282-80D8-CBED0C23B088}">
      <dgm:prSet/>
      <dgm:spPr/>
      <dgm:t>
        <a:bodyPr/>
        <a:lstStyle/>
        <a:p>
          <a:endParaRPr lang="en-US"/>
        </a:p>
      </dgm:t>
    </dgm:pt>
    <dgm:pt modelId="{7165788A-8E2B-4147-ACB7-851119376B07}">
      <dgm:prSet/>
      <dgm:spPr/>
      <dgm:t>
        <a:bodyPr/>
        <a:lstStyle/>
        <a:p>
          <a:r>
            <a:rPr lang="en-US" dirty="0"/>
            <a:t>The date(s) during which the alleged discriminatory actions occurred or, if continuing, the duration of such actions.</a:t>
          </a:r>
        </a:p>
      </dgm:t>
    </dgm:pt>
    <dgm:pt modelId="{10E0EBE6-013E-4F2E-BD68-75D46524A33B}" type="parTrans" cxnId="{20B93CAD-FD9E-46CB-BF63-D8F22B84B8A5}">
      <dgm:prSet/>
      <dgm:spPr/>
      <dgm:t>
        <a:bodyPr/>
        <a:lstStyle/>
        <a:p>
          <a:endParaRPr lang="en-US"/>
        </a:p>
      </dgm:t>
    </dgm:pt>
    <dgm:pt modelId="{119CF5A7-39EF-4B5F-B7D8-EBEEFF28B3E5}" type="sibTrans" cxnId="{20B93CAD-FD9E-46CB-BF63-D8F22B84B8A5}">
      <dgm:prSet/>
      <dgm:spPr/>
      <dgm:t>
        <a:bodyPr/>
        <a:lstStyle/>
        <a:p>
          <a:endParaRPr lang="en-US"/>
        </a:p>
      </dgm:t>
    </dgm:pt>
    <dgm:pt modelId="{E306157A-A70B-412D-88A2-B53A5FFDB4EA}">
      <dgm:prSet/>
      <dgm:spPr/>
      <dgm:t>
        <a:bodyPr/>
        <a:lstStyle/>
        <a:p>
          <a:r>
            <a:rPr lang="en-US" dirty="0"/>
            <a:t>Actions the complainant would like to be taken to remedy the situation.</a:t>
          </a:r>
        </a:p>
      </dgm:t>
    </dgm:pt>
    <dgm:pt modelId="{D12AF5CF-CCD2-4E4E-957C-D937688B6147}" type="parTrans" cxnId="{7768EDE5-2149-4F51-87A7-7AE2F2420EC3}">
      <dgm:prSet/>
      <dgm:spPr/>
    </dgm:pt>
    <dgm:pt modelId="{DF519941-66B4-4F9C-80A2-A97A36195C80}" type="sibTrans" cxnId="{7768EDE5-2149-4F51-87A7-7AE2F2420EC3}">
      <dgm:prSet/>
      <dgm:spPr/>
    </dgm:pt>
    <dgm:pt modelId="{113E0E44-7922-4B90-B9AA-1FBDE706D3AA}" type="pres">
      <dgm:prSet presAssocID="{E975BCA0-ACED-4F0E-9CC0-C21E578029FF}" presName="diagram" presStyleCnt="0">
        <dgm:presLayoutVars>
          <dgm:dir/>
          <dgm:resizeHandles val="exact"/>
        </dgm:presLayoutVars>
      </dgm:prSet>
      <dgm:spPr/>
    </dgm:pt>
    <dgm:pt modelId="{7DEB89F3-20FC-45B6-9A84-3A64DB7F047B}" type="pres">
      <dgm:prSet presAssocID="{29AECDD5-1993-4F2A-A065-53D7925CF666}" presName="node" presStyleLbl="node1" presStyleIdx="0" presStyleCnt="8">
        <dgm:presLayoutVars>
          <dgm:bulletEnabled val="1"/>
        </dgm:presLayoutVars>
      </dgm:prSet>
      <dgm:spPr/>
    </dgm:pt>
    <dgm:pt modelId="{B5D5B39A-0116-4A1B-9FE2-CC1DDDB3A175}" type="pres">
      <dgm:prSet presAssocID="{D46CF92C-4B44-47DA-BF04-EB651CDB87BD}" presName="sibTrans" presStyleCnt="0"/>
      <dgm:spPr/>
    </dgm:pt>
    <dgm:pt modelId="{652CE44F-4872-43B3-8BC3-5170D8F343F7}" type="pres">
      <dgm:prSet presAssocID="{4939EAB8-0600-4863-B45E-CD4A8AEB5152}" presName="node" presStyleLbl="node1" presStyleIdx="1" presStyleCnt="8">
        <dgm:presLayoutVars>
          <dgm:bulletEnabled val="1"/>
        </dgm:presLayoutVars>
      </dgm:prSet>
      <dgm:spPr/>
    </dgm:pt>
    <dgm:pt modelId="{994E555F-80D5-4443-8BB9-CAB5D71DACDB}" type="pres">
      <dgm:prSet presAssocID="{08029C2F-9EDC-4DB3-A53E-9576743E2F93}" presName="sibTrans" presStyleCnt="0"/>
      <dgm:spPr/>
    </dgm:pt>
    <dgm:pt modelId="{1E30FF8E-E880-4C84-BCFE-81C47C49E9F3}" type="pres">
      <dgm:prSet presAssocID="{722788D6-0EF8-414C-BFCF-8F91BBD77938}" presName="node" presStyleLbl="node1" presStyleIdx="2" presStyleCnt="8">
        <dgm:presLayoutVars>
          <dgm:bulletEnabled val="1"/>
        </dgm:presLayoutVars>
      </dgm:prSet>
      <dgm:spPr/>
    </dgm:pt>
    <dgm:pt modelId="{9DC5757B-2591-49BA-B89C-6036EE83BF36}" type="pres">
      <dgm:prSet presAssocID="{260BFAFA-7661-4495-93A9-1045C28F7ACE}" presName="sibTrans" presStyleCnt="0"/>
      <dgm:spPr/>
    </dgm:pt>
    <dgm:pt modelId="{73552BFD-8586-4BB1-A67B-0A6723766C20}" type="pres">
      <dgm:prSet presAssocID="{DB6A68F8-7533-4D74-BE86-C785A15C73C0}" presName="node" presStyleLbl="node1" presStyleIdx="3" presStyleCnt="8">
        <dgm:presLayoutVars>
          <dgm:bulletEnabled val="1"/>
        </dgm:presLayoutVars>
      </dgm:prSet>
      <dgm:spPr/>
    </dgm:pt>
    <dgm:pt modelId="{7AB0A0A3-9C23-4F6E-A510-C530E09774A0}" type="pres">
      <dgm:prSet presAssocID="{705D93CA-B68A-4C29-A05B-FC3C5DC06814}" presName="sibTrans" presStyleCnt="0"/>
      <dgm:spPr/>
    </dgm:pt>
    <dgm:pt modelId="{A37DB811-9B31-4D3F-870E-8CA67C84E9A9}" type="pres">
      <dgm:prSet presAssocID="{6F9124EE-63EC-4213-8DF3-586DFE8C6542}" presName="node" presStyleLbl="node1" presStyleIdx="4" presStyleCnt="8">
        <dgm:presLayoutVars>
          <dgm:bulletEnabled val="1"/>
        </dgm:presLayoutVars>
      </dgm:prSet>
      <dgm:spPr/>
    </dgm:pt>
    <dgm:pt modelId="{4CC99BB2-ED95-44AD-8FD3-4670F7374799}" type="pres">
      <dgm:prSet presAssocID="{899CBA53-B09D-4F1C-B868-744F7C49F5CB}" presName="sibTrans" presStyleCnt="0"/>
      <dgm:spPr/>
    </dgm:pt>
    <dgm:pt modelId="{565836B2-1D7A-44F9-AC3F-CF5C003C46BC}" type="pres">
      <dgm:prSet presAssocID="{61D594EF-936F-4B96-8C30-B6E2A1B43E02}" presName="node" presStyleLbl="node1" presStyleIdx="5" presStyleCnt="8">
        <dgm:presLayoutVars>
          <dgm:bulletEnabled val="1"/>
        </dgm:presLayoutVars>
      </dgm:prSet>
      <dgm:spPr/>
    </dgm:pt>
    <dgm:pt modelId="{A752E986-4634-49E3-9F2C-7EB7E2C301EA}" type="pres">
      <dgm:prSet presAssocID="{35E79DA7-4C4C-4F51-AA26-8A9DAA39F768}" presName="sibTrans" presStyleCnt="0"/>
      <dgm:spPr/>
    </dgm:pt>
    <dgm:pt modelId="{BFCA4391-2BA7-44E3-9D17-4CDF3B639452}" type="pres">
      <dgm:prSet presAssocID="{7165788A-8E2B-4147-ACB7-851119376B07}" presName="node" presStyleLbl="node1" presStyleIdx="6" presStyleCnt="8">
        <dgm:presLayoutVars>
          <dgm:bulletEnabled val="1"/>
        </dgm:presLayoutVars>
      </dgm:prSet>
      <dgm:spPr/>
    </dgm:pt>
    <dgm:pt modelId="{814D2028-3800-460A-8A68-02BBC3ECB8FC}" type="pres">
      <dgm:prSet presAssocID="{119CF5A7-39EF-4B5F-B7D8-EBEEFF28B3E5}" presName="sibTrans" presStyleCnt="0"/>
      <dgm:spPr/>
    </dgm:pt>
    <dgm:pt modelId="{AECB5065-5AC5-4B3D-9924-7CDDAC454C71}" type="pres">
      <dgm:prSet presAssocID="{E306157A-A70B-412D-88A2-B53A5FFDB4EA}" presName="node" presStyleLbl="node1" presStyleIdx="7" presStyleCnt="8">
        <dgm:presLayoutVars>
          <dgm:bulletEnabled val="1"/>
        </dgm:presLayoutVars>
      </dgm:prSet>
      <dgm:spPr/>
    </dgm:pt>
  </dgm:ptLst>
  <dgm:cxnLst>
    <dgm:cxn modelId="{A0D4D809-8A96-49FE-92C6-DDBCC35196F1}" srcId="{E975BCA0-ACED-4F0E-9CC0-C21E578029FF}" destId="{4939EAB8-0600-4863-B45E-CD4A8AEB5152}" srcOrd="1" destOrd="0" parTransId="{49CD9CA2-AC7B-4B87-9D22-6F78F7708F03}" sibTransId="{08029C2F-9EDC-4DB3-A53E-9576743E2F93}"/>
    <dgm:cxn modelId="{CE31940A-5CB1-48B4-A428-C23B343DF1BE}" type="presOf" srcId="{29AECDD5-1993-4F2A-A065-53D7925CF666}" destId="{7DEB89F3-20FC-45B6-9A84-3A64DB7F047B}" srcOrd="0" destOrd="0" presId="urn:microsoft.com/office/officeart/2005/8/layout/default"/>
    <dgm:cxn modelId="{3A93491E-1D86-4EE1-B4C2-2D076C9F4DA0}" type="presOf" srcId="{E306157A-A70B-412D-88A2-B53A5FFDB4EA}" destId="{AECB5065-5AC5-4B3D-9924-7CDDAC454C71}" srcOrd="0" destOrd="0" presId="urn:microsoft.com/office/officeart/2005/8/layout/default"/>
    <dgm:cxn modelId="{A43B4D3E-1C64-4A40-AE31-5AD04BEEC4C0}" srcId="{E975BCA0-ACED-4F0E-9CC0-C21E578029FF}" destId="{6F9124EE-63EC-4213-8DF3-586DFE8C6542}" srcOrd="4" destOrd="0" parTransId="{FB7C22D9-910B-4F78-91EF-67B630AD8165}" sibTransId="{899CBA53-B09D-4F1C-B868-744F7C49F5CB}"/>
    <dgm:cxn modelId="{29649364-8105-4494-B032-162DA8C95447}" type="presOf" srcId="{7165788A-8E2B-4147-ACB7-851119376B07}" destId="{BFCA4391-2BA7-44E3-9D17-4CDF3B639452}" srcOrd="0" destOrd="0" presId="urn:microsoft.com/office/officeart/2005/8/layout/default"/>
    <dgm:cxn modelId="{82291E4E-C6BE-4CB7-A8C8-2A6B1E836305}" type="presOf" srcId="{6F9124EE-63EC-4213-8DF3-586DFE8C6542}" destId="{A37DB811-9B31-4D3F-870E-8CA67C84E9A9}" srcOrd="0" destOrd="0" presId="urn:microsoft.com/office/officeart/2005/8/layout/default"/>
    <dgm:cxn modelId="{80543378-73A2-4282-80D8-CBED0C23B088}" srcId="{E975BCA0-ACED-4F0E-9CC0-C21E578029FF}" destId="{61D594EF-936F-4B96-8C30-B6E2A1B43E02}" srcOrd="5" destOrd="0" parTransId="{509DBD59-71D7-4926-8DDC-2A67AA707CEB}" sibTransId="{35E79DA7-4C4C-4F51-AA26-8A9DAA39F768}"/>
    <dgm:cxn modelId="{6F61AE89-701C-46C9-B775-CECD0ACBBB6A}" type="presOf" srcId="{722788D6-0EF8-414C-BFCF-8F91BBD77938}" destId="{1E30FF8E-E880-4C84-BCFE-81C47C49E9F3}" srcOrd="0" destOrd="0" presId="urn:microsoft.com/office/officeart/2005/8/layout/default"/>
    <dgm:cxn modelId="{A823EB94-4964-4CFC-AA35-502F15D7471E}" type="presOf" srcId="{DB6A68F8-7533-4D74-BE86-C785A15C73C0}" destId="{73552BFD-8586-4BB1-A67B-0A6723766C20}" srcOrd="0" destOrd="0" presId="urn:microsoft.com/office/officeart/2005/8/layout/default"/>
    <dgm:cxn modelId="{AEC5739D-6BB0-4107-BDFB-D11EB9AF9DF1}" type="presOf" srcId="{E975BCA0-ACED-4F0E-9CC0-C21E578029FF}" destId="{113E0E44-7922-4B90-B9AA-1FBDE706D3AA}" srcOrd="0" destOrd="0" presId="urn:microsoft.com/office/officeart/2005/8/layout/default"/>
    <dgm:cxn modelId="{20B93CAD-FD9E-46CB-BF63-D8F22B84B8A5}" srcId="{E975BCA0-ACED-4F0E-9CC0-C21E578029FF}" destId="{7165788A-8E2B-4147-ACB7-851119376B07}" srcOrd="6" destOrd="0" parTransId="{10E0EBE6-013E-4F2E-BD68-75D46524A33B}" sibTransId="{119CF5A7-39EF-4B5F-B7D8-EBEEFF28B3E5}"/>
    <dgm:cxn modelId="{4B2B74B9-558E-4B82-9DCE-D5D09F34F747}" type="presOf" srcId="{61D594EF-936F-4B96-8C30-B6E2A1B43E02}" destId="{565836B2-1D7A-44F9-AC3F-CF5C003C46BC}" srcOrd="0" destOrd="0" presId="urn:microsoft.com/office/officeart/2005/8/layout/default"/>
    <dgm:cxn modelId="{954497C4-4BE0-4FC1-AB55-73E7758FD714}" srcId="{E975BCA0-ACED-4F0E-9CC0-C21E578029FF}" destId="{722788D6-0EF8-414C-BFCF-8F91BBD77938}" srcOrd="2" destOrd="0" parTransId="{DE16FDC6-26D7-4C01-8BB3-3960FBB0637F}" sibTransId="{260BFAFA-7661-4495-93A9-1045C28F7ACE}"/>
    <dgm:cxn modelId="{B9E100C9-D262-4088-BC29-0B7266F9033F}" type="presOf" srcId="{4939EAB8-0600-4863-B45E-CD4A8AEB5152}" destId="{652CE44F-4872-43B3-8BC3-5170D8F343F7}" srcOrd="0" destOrd="0" presId="urn:microsoft.com/office/officeart/2005/8/layout/default"/>
    <dgm:cxn modelId="{6772B6DE-BEA1-4975-8060-E1B18768E44C}" srcId="{E975BCA0-ACED-4F0E-9CC0-C21E578029FF}" destId="{29AECDD5-1993-4F2A-A065-53D7925CF666}" srcOrd="0" destOrd="0" parTransId="{99CCD61F-A188-4277-B5E0-8FF61AED7CE5}" sibTransId="{D46CF92C-4B44-47DA-BF04-EB651CDB87BD}"/>
    <dgm:cxn modelId="{7768EDE5-2149-4F51-87A7-7AE2F2420EC3}" srcId="{E975BCA0-ACED-4F0E-9CC0-C21E578029FF}" destId="{E306157A-A70B-412D-88A2-B53A5FFDB4EA}" srcOrd="7" destOrd="0" parTransId="{D12AF5CF-CCD2-4E4E-957C-D937688B6147}" sibTransId="{DF519941-66B4-4F9C-80A2-A97A36195C80}"/>
    <dgm:cxn modelId="{8B2215F4-0AA5-4238-8DDE-6FE1605B6E78}" srcId="{E975BCA0-ACED-4F0E-9CC0-C21E578029FF}" destId="{DB6A68F8-7533-4D74-BE86-C785A15C73C0}" srcOrd="3" destOrd="0" parTransId="{417F2DB4-DCEB-457E-8932-A0CAF5E75EFE}" sibTransId="{705D93CA-B68A-4C29-A05B-FC3C5DC06814}"/>
    <dgm:cxn modelId="{7D58DDF3-2CE2-4DBA-9615-4E20FF9B4BD9}" type="presParOf" srcId="{113E0E44-7922-4B90-B9AA-1FBDE706D3AA}" destId="{7DEB89F3-20FC-45B6-9A84-3A64DB7F047B}" srcOrd="0" destOrd="0" presId="urn:microsoft.com/office/officeart/2005/8/layout/default"/>
    <dgm:cxn modelId="{2D1C8429-F62C-4DC2-878E-EA57C1EDA0F5}" type="presParOf" srcId="{113E0E44-7922-4B90-B9AA-1FBDE706D3AA}" destId="{B5D5B39A-0116-4A1B-9FE2-CC1DDDB3A175}" srcOrd="1" destOrd="0" presId="urn:microsoft.com/office/officeart/2005/8/layout/default"/>
    <dgm:cxn modelId="{618E5410-39A2-47DA-9019-D7A74865FF20}" type="presParOf" srcId="{113E0E44-7922-4B90-B9AA-1FBDE706D3AA}" destId="{652CE44F-4872-43B3-8BC3-5170D8F343F7}" srcOrd="2" destOrd="0" presId="urn:microsoft.com/office/officeart/2005/8/layout/default"/>
    <dgm:cxn modelId="{8737E07C-E828-46E7-A39B-9A6BBBEF9C85}" type="presParOf" srcId="{113E0E44-7922-4B90-B9AA-1FBDE706D3AA}" destId="{994E555F-80D5-4443-8BB9-CAB5D71DACDB}" srcOrd="3" destOrd="0" presId="urn:microsoft.com/office/officeart/2005/8/layout/default"/>
    <dgm:cxn modelId="{4227EE7F-15B4-4D13-A8C1-E77A52302049}" type="presParOf" srcId="{113E0E44-7922-4B90-B9AA-1FBDE706D3AA}" destId="{1E30FF8E-E880-4C84-BCFE-81C47C49E9F3}" srcOrd="4" destOrd="0" presId="urn:microsoft.com/office/officeart/2005/8/layout/default"/>
    <dgm:cxn modelId="{7A7B2AD8-20A6-43C7-A437-F64CD64E33A1}" type="presParOf" srcId="{113E0E44-7922-4B90-B9AA-1FBDE706D3AA}" destId="{9DC5757B-2591-49BA-B89C-6036EE83BF36}" srcOrd="5" destOrd="0" presId="urn:microsoft.com/office/officeart/2005/8/layout/default"/>
    <dgm:cxn modelId="{FEDB1AC8-BAF0-4ECB-8947-AFC2E360977B}" type="presParOf" srcId="{113E0E44-7922-4B90-B9AA-1FBDE706D3AA}" destId="{73552BFD-8586-4BB1-A67B-0A6723766C20}" srcOrd="6" destOrd="0" presId="urn:microsoft.com/office/officeart/2005/8/layout/default"/>
    <dgm:cxn modelId="{343CF903-FB2D-455E-834D-0AA33962348C}" type="presParOf" srcId="{113E0E44-7922-4B90-B9AA-1FBDE706D3AA}" destId="{7AB0A0A3-9C23-4F6E-A510-C530E09774A0}" srcOrd="7" destOrd="0" presId="urn:microsoft.com/office/officeart/2005/8/layout/default"/>
    <dgm:cxn modelId="{9C4EACA4-A8CF-4EF3-B47F-3AAC175D6EA4}" type="presParOf" srcId="{113E0E44-7922-4B90-B9AA-1FBDE706D3AA}" destId="{A37DB811-9B31-4D3F-870E-8CA67C84E9A9}" srcOrd="8" destOrd="0" presId="urn:microsoft.com/office/officeart/2005/8/layout/default"/>
    <dgm:cxn modelId="{5EFADD23-23F2-4422-A114-812376580D43}" type="presParOf" srcId="{113E0E44-7922-4B90-B9AA-1FBDE706D3AA}" destId="{4CC99BB2-ED95-44AD-8FD3-4670F7374799}" srcOrd="9" destOrd="0" presId="urn:microsoft.com/office/officeart/2005/8/layout/default"/>
    <dgm:cxn modelId="{C07D1121-40D9-4ED0-A925-504F6ACF61C0}" type="presParOf" srcId="{113E0E44-7922-4B90-B9AA-1FBDE706D3AA}" destId="{565836B2-1D7A-44F9-AC3F-CF5C003C46BC}" srcOrd="10" destOrd="0" presId="urn:microsoft.com/office/officeart/2005/8/layout/default"/>
    <dgm:cxn modelId="{9B149D95-2B83-4DB3-9F97-4EED8BE77CFD}" type="presParOf" srcId="{113E0E44-7922-4B90-B9AA-1FBDE706D3AA}" destId="{A752E986-4634-49E3-9F2C-7EB7E2C301EA}" srcOrd="11" destOrd="0" presId="urn:microsoft.com/office/officeart/2005/8/layout/default"/>
    <dgm:cxn modelId="{65BFB0F0-C6BA-499B-A81C-501950FB678A}" type="presParOf" srcId="{113E0E44-7922-4B90-B9AA-1FBDE706D3AA}" destId="{BFCA4391-2BA7-44E3-9D17-4CDF3B639452}" srcOrd="12" destOrd="0" presId="urn:microsoft.com/office/officeart/2005/8/layout/default"/>
    <dgm:cxn modelId="{674347BB-57E8-459F-8CE5-78DB1935E146}" type="presParOf" srcId="{113E0E44-7922-4B90-B9AA-1FBDE706D3AA}" destId="{814D2028-3800-460A-8A68-02BBC3ECB8FC}" srcOrd="13" destOrd="0" presId="urn:microsoft.com/office/officeart/2005/8/layout/default"/>
    <dgm:cxn modelId="{B5A3FB1A-66AE-4A69-9A22-117EC1801CDF}" type="presParOf" srcId="{113E0E44-7922-4B90-B9AA-1FBDE706D3AA}" destId="{AECB5065-5AC5-4B3D-9924-7CDDAC454C71}"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FF9962-48BF-4512-98F5-33A4C5F9CA8C}"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EEB4C32A-4311-4AAD-9B26-0879AA3A7EE0}">
      <dgm:prSet/>
      <dgm:spPr/>
      <dgm:t>
        <a:bodyPr/>
        <a:lstStyle/>
        <a:p>
          <a:pPr>
            <a:lnSpc>
              <a:spcPct val="100000"/>
            </a:lnSpc>
          </a:pPr>
          <a:r>
            <a:rPr lang="en-US" dirty="0"/>
            <a:t>Calm</a:t>
          </a:r>
        </a:p>
      </dgm:t>
    </dgm:pt>
    <dgm:pt modelId="{71230857-291A-47C0-A2DA-02CE9307F902}" type="parTrans" cxnId="{266F7B66-F19E-4F77-B143-1115718E5941}">
      <dgm:prSet/>
      <dgm:spPr/>
      <dgm:t>
        <a:bodyPr/>
        <a:lstStyle/>
        <a:p>
          <a:endParaRPr lang="en-US"/>
        </a:p>
      </dgm:t>
    </dgm:pt>
    <dgm:pt modelId="{AEF88143-EAD7-4757-A81C-FBA0543AA6FA}" type="sibTrans" cxnId="{266F7B66-F19E-4F77-B143-1115718E5941}">
      <dgm:prSet/>
      <dgm:spPr/>
      <dgm:t>
        <a:bodyPr/>
        <a:lstStyle/>
        <a:p>
          <a:endParaRPr lang="en-US"/>
        </a:p>
      </dgm:t>
    </dgm:pt>
    <dgm:pt modelId="{127D9363-E2B8-44E5-B7F1-63A062E52306}">
      <dgm:prSet/>
      <dgm:spPr/>
      <dgm:t>
        <a:bodyPr/>
        <a:lstStyle/>
        <a:p>
          <a:pPr>
            <a:lnSpc>
              <a:spcPct val="100000"/>
            </a:lnSpc>
          </a:pPr>
          <a:r>
            <a:rPr lang="en-US"/>
            <a:t>Be calm, non-defensive, and respectful in interactions.</a:t>
          </a:r>
        </a:p>
      </dgm:t>
    </dgm:pt>
    <dgm:pt modelId="{FDAA671F-EECD-40B8-B7B3-023FCAEE9197}" type="parTrans" cxnId="{23B5827D-0094-4BA1-BBF9-DCDCF96E953D}">
      <dgm:prSet/>
      <dgm:spPr/>
      <dgm:t>
        <a:bodyPr/>
        <a:lstStyle/>
        <a:p>
          <a:endParaRPr lang="en-US"/>
        </a:p>
      </dgm:t>
    </dgm:pt>
    <dgm:pt modelId="{359C08D5-E703-47EC-862A-A04741EF14FB}" type="sibTrans" cxnId="{23B5827D-0094-4BA1-BBF9-DCDCF96E953D}">
      <dgm:prSet/>
      <dgm:spPr/>
      <dgm:t>
        <a:bodyPr/>
        <a:lstStyle/>
        <a:p>
          <a:endParaRPr lang="en-US"/>
        </a:p>
      </dgm:t>
    </dgm:pt>
    <dgm:pt modelId="{7E2FE066-F1F6-46DA-84C9-92EB529534E5}">
      <dgm:prSet/>
      <dgm:spPr/>
      <dgm:t>
        <a:bodyPr/>
        <a:lstStyle/>
        <a:p>
          <a:pPr>
            <a:lnSpc>
              <a:spcPct val="100000"/>
            </a:lnSpc>
          </a:pPr>
          <a:r>
            <a:rPr lang="en-US"/>
            <a:t>Recognize and respond</a:t>
          </a:r>
        </a:p>
      </dgm:t>
    </dgm:pt>
    <dgm:pt modelId="{2F3D0EFD-6A66-49CD-BDAF-A693E48A5645}" type="parTrans" cxnId="{84C24C19-DE59-4408-A085-6517095DDCF1}">
      <dgm:prSet/>
      <dgm:spPr/>
      <dgm:t>
        <a:bodyPr/>
        <a:lstStyle/>
        <a:p>
          <a:endParaRPr lang="en-US"/>
        </a:p>
      </dgm:t>
    </dgm:pt>
    <dgm:pt modelId="{54207180-A1BA-44F9-8F2E-FA41FA30B540}" type="sibTrans" cxnId="{84C24C19-DE59-4408-A085-6517095DDCF1}">
      <dgm:prSet/>
      <dgm:spPr/>
      <dgm:t>
        <a:bodyPr/>
        <a:lstStyle/>
        <a:p>
          <a:endParaRPr lang="en-US"/>
        </a:p>
      </dgm:t>
    </dgm:pt>
    <dgm:pt modelId="{90D8920F-6FB2-418B-BE5B-2F9AFCBF3FBB}">
      <dgm:prSet/>
      <dgm:spPr/>
      <dgm:t>
        <a:bodyPr/>
        <a:lstStyle/>
        <a:p>
          <a:pPr>
            <a:lnSpc>
              <a:spcPct val="100000"/>
            </a:lnSpc>
          </a:pPr>
          <a:r>
            <a:rPr lang="en-US"/>
            <a:t>Recognize and respond to things that matter</a:t>
          </a:r>
        </a:p>
      </dgm:t>
    </dgm:pt>
    <dgm:pt modelId="{5CF48E37-B67D-4282-AC61-BF1F7228D769}" type="parTrans" cxnId="{7CD6C5A7-129E-4C48-82F4-82709CCF5EB3}">
      <dgm:prSet/>
      <dgm:spPr/>
      <dgm:t>
        <a:bodyPr/>
        <a:lstStyle/>
        <a:p>
          <a:endParaRPr lang="en-US"/>
        </a:p>
      </dgm:t>
    </dgm:pt>
    <dgm:pt modelId="{5FAB740B-B3E7-4682-9FAF-C780A33FD41F}" type="sibTrans" cxnId="{7CD6C5A7-129E-4C48-82F4-82709CCF5EB3}">
      <dgm:prSet/>
      <dgm:spPr/>
      <dgm:t>
        <a:bodyPr/>
        <a:lstStyle/>
        <a:p>
          <a:endParaRPr lang="en-US"/>
        </a:p>
      </dgm:t>
    </dgm:pt>
    <dgm:pt modelId="{CE551C6D-C315-43B0-B759-B023BBF1C609}">
      <dgm:prSet/>
      <dgm:spPr/>
      <dgm:t>
        <a:bodyPr/>
        <a:lstStyle/>
        <a:p>
          <a:pPr>
            <a:lnSpc>
              <a:spcPct val="100000"/>
            </a:lnSpc>
          </a:pPr>
          <a:r>
            <a:rPr lang="en-US" dirty="0"/>
            <a:t>Compromise</a:t>
          </a:r>
        </a:p>
      </dgm:t>
    </dgm:pt>
    <dgm:pt modelId="{FD00567A-C30C-4DF5-A14D-87AF2E2DDABB}" type="parTrans" cxnId="{0EE6CD84-266D-485E-B31C-8216B20FFA40}">
      <dgm:prSet/>
      <dgm:spPr/>
      <dgm:t>
        <a:bodyPr/>
        <a:lstStyle/>
        <a:p>
          <a:endParaRPr lang="en-US"/>
        </a:p>
      </dgm:t>
    </dgm:pt>
    <dgm:pt modelId="{E91B1680-AD9D-44BE-A688-CE506B4C39B2}" type="sibTrans" cxnId="{0EE6CD84-266D-485E-B31C-8216B20FFA40}">
      <dgm:prSet/>
      <dgm:spPr/>
      <dgm:t>
        <a:bodyPr/>
        <a:lstStyle/>
        <a:p>
          <a:endParaRPr lang="en-US"/>
        </a:p>
      </dgm:t>
    </dgm:pt>
    <dgm:pt modelId="{F92A9D92-6A18-4DA7-AD70-1FD6D15B52D9}">
      <dgm:prSet/>
      <dgm:spPr/>
      <dgm:t>
        <a:bodyPr/>
        <a:lstStyle/>
        <a:p>
          <a:pPr>
            <a:lnSpc>
              <a:spcPct val="100000"/>
            </a:lnSpc>
          </a:pPr>
          <a:r>
            <a:rPr lang="en-US"/>
            <a:t>Seek compromise within program regulations.</a:t>
          </a:r>
        </a:p>
      </dgm:t>
    </dgm:pt>
    <dgm:pt modelId="{EAFFF620-1F86-45B9-8120-E6B9D5C9D8A5}" type="parTrans" cxnId="{12CBF75B-F49A-4CF4-B969-96DFA56DE6BA}">
      <dgm:prSet/>
      <dgm:spPr/>
      <dgm:t>
        <a:bodyPr/>
        <a:lstStyle/>
        <a:p>
          <a:endParaRPr lang="en-US"/>
        </a:p>
      </dgm:t>
    </dgm:pt>
    <dgm:pt modelId="{A88400FA-E9AF-4018-8677-1CE27E9332F0}" type="sibTrans" cxnId="{12CBF75B-F49A-4CF4-B969-96DFA56DE6BA}">
      <dgm:prSet/>
      <dgm:spPr/>
      <dgm:t>
        <a:bodyPr/>
        <a:lstStyle/>
        <a:p>
          <a:endParaRPr lang="en-US"/>
        </a:p>
      </dgm:t>
    </dgm:pt>
    <dgm:pt modelId="{561C9BC2-5EE8-454E-B114-BBBF202A2A54}">
      <dgm:prSet/>
      <dgm:spPr/>
      <dgm:t>
        <a:bodyPr/>
        <a:lstStyle/>
        <a:p>
          <a:pPr>
            <a:lnSpc>
              <a:spcPct val="100000"/>
            </a:lnSpc>
          </a:pPr>
          <a:r>
            <a:rPr lang="en-US" dirty="0"/>
            <a:t>Seek assistance</a:t>
          </a:r>
        </a:p>
      </dgm:t>
    </dgm:pt>
    <dgm:pt modelId="{71BAAF11-491D-48FE-BA0F-80A38D04CC23}" type="parTrans" cxnId="{4E4A3FC4-1372-40AF-95FD-53C742CDC60C}">
      <dgm:prSet/>
      <dgm:spPr/>
      <dgm:t>
        <a:bodyPr/>
        <a:lstStyle/>
        <a:p>
          <a:endParaRPr lang="en-US"/>
        </a:p>
      </dgm:t>
    </dgm:pt>
    <dgm:pt modelId="{CEEC1C64-2232-4F19-8FF8-B46C3067EEC3}" type="sibTrans" cxnId="{4E4A3FC4-1372-40AF-95FD-53C742CDC60C}">
      <dgm:prSet/>
      <dgm:spPr/>
      <dgm:t>
        <a:bodyPr/>
        <a:lstStyle/>
        <a:p>
          <a:endParaRPr lang="en-US"/>
        </a:p>
      </dgm:t>
    </dgm:pt>
    <dgm:pt modelId="{9F7E3214-D238-49ED-AF2A-92789C0C3741}">
      <dgm:prSet/>
      <dgm:spPr/>
      <dgm:t>
        <a:bodyPr/>
        <a:lstStyle/>
        <a:p>
          <a:pPr>
            <a:lnSpc>
              <a:spcPct val="100000"/>
            </a:lnSpc>
          </a:pPr>
          <a:r>
            <a:rPr lang="en-US"/>
            <a:t>If resolution is not achieved, seek assistance from leadership.</a:t>
          </a:r>
        </a:p>
      </dgm:t>
    </dgm:pt>
    <dgm:pt modelId="{706112D7-43B7-4599-8467-F0B3AD5BC016}" type="parTrans" cxnId="{2D77CCC9-0B74-4075-A249-C99E4EE465D6}">
      <dgm:prSet/>
      <dgm:spPr/>
      <dgm:t>
        <a:bodyPr/>
        <a:lstStyle/>
        <a:p>
          <a:endParaRPr lang="en-US"/>
        </a:p>
      </dgm:t>
    </dgm:pt>
    <dgm:pt modelId="{EFD5FB65-D0CC-4545-B3B9-B3F5E3E4A825}" type="sibTrans" cxnId="{2D77CCC9-0B74-4075-A249-C99E4EE465D6}">
      <dgm:prSet/>
      <dgm:spPr/>
      <dgm:t>
        <a:bodyPr/>
        <a:lstStyle/>
        <a:p>
          <a:endParaRPr lang="en-US"/>
        </a:p>
      </dgm:t>
    </dgm:pt>
    <dgm:pt modelId="{A6298C25-35C3-4749-A639-243470B28C78}">
      <dgm:prSet/>
      <dgm:spPr/>
      <dgm:t>
        <a:bodyPr/>
        <a:lstStyle/>
        <a:p>
          <a:pPr>
            <a:lnSpc>
              <a:spcPct val="100000"/>
            </a:lnSpc>
          </a:pPr>
          <a:r>
            <a:rPr lang="en-US"/>
            <a:t>Review</a:t>
          </a:r>
        </a:p>
      </dgm:t>
    </dgm:pt>
    <dgm:pt modelId="{4E98BB3F-9F5E-4518-BDF5-169BE34EC371}" type="parTrans" cxnId="{140C9F8A-5AD8-430F-BBDA-5A4BE319AE9A}">
      <dgm:prSet/>
      <dgm:spPr/>
      <dgm:t>
        <a:bodyPr/>
        <a:lstStyle/>
        <a:p>
          <a:endParaRPr lang="en-US"/>
        </a:p>
      </dgm:t>
    </dgm:pt>
    <dgm:pt modelId="{51069111-6AA0-45E6-B7BD-52EA958DC7D0}" type="sibTrans" cxnId="{140C9F8A-5AD8-430F-BBDA-5A4BE319AE9A}">
      <dgm:prSet/>
      <dgm:spPr/>
      <dgm:t>
        <a:bodyPr/>
        <a:lstStyle/>
        <a:p>
          <a:endParaRPr lang="en-US"/>
        </a:p>
      </dgm:t>
    </dgm:pt>
    <dgm:pt modelId="{9DEC94DE-25BE-4814-9F1F-7F940066669C}">
      <dgm:prSet/>
      <dgm:spPr/>
      <dgm:t>
        <a:bodyPr/>
        <a:lstStyle/>
        <a:p>
          <a:pPr>
            <a:lnSpc>
              <a:spcPct val="100000"/>
            </a:lnSpc>
          </a:pPr>
          <a:r>
            <a:rPr lang="en-US"/>
            <a:t>Review the situation with supervisor to review strategies for addressing future conflicts.</a:t>
          </a:r>
        </a:p>
      </dgm:t>
    </dgm:pt>
    <dgm:pt modelId="{4C95C1C8-8D95-4AE2-A144-588A82030123}" type="parTrans" cxnId="{CBAD4421-E886-426E-A2E7-EA0E54BD6584}">
      <dgm:prSet/>
      <dgm:spPr/>
      <dgm:t>
        <a:bodyPr/>
        <a:lstStyle/>
        <a:p>
          <a:endParaRPr lang="en-US"/>
        </a:p>
      </dgm:t>
    </dgm:pt>
    <dgm:pt modelId="{BC83C71B-4821-4CFC-8BC0-A375BFDADCD4}" type="sibTrans" cxnId="{CBAD4421-E886-426E-A2E7-EA0E54BD6584}">
      <dgm:prSet/>
      <dgm:spPr/>
      <dgm:t>
        <a:bodyPr/>
        <a:lstStyle/>
        <a:p>
          <a:endParaRPr lang="en-US"/>
        </a:p>
      </dgm:t>
    </dgm:pt>
    <dgm:pt modelId="{E1511D3D-4851-4019-9F56-4FA3F634A372}" type="pres">
      <dgm:prSet presAssocID="{97FF9962-48BF-4512-98F5-33A4C5F9CA8C}" presName="Name0" presStyleCnt="0">
        <dgm:presLayoutVars>
          <dgm:dir/>
          <dgm:animLvl val="lvl"/>
          <dgm:resizeHandles val="exact"/>
        </dgm:presLayoutVars>
      </dgm:prSet>
      <dgm:spPr/>
    </dgm:pt>
    <dgm:pt modelId="{750F9B09-52A0-43B6-8CC8-C430B0B0B766}" type="pres">
      <dgm:prSet presAssocID="{EEB4C32A-4311-4AAD-9B26-0879AA3A7EE0}" presName="linNode" presStyleCnt="0"/>
      <dgm:spPr/>
    </dgm:pt>
    <dgm:pt modelId="{97B02F4B-0BE9-4DBC-9288-F85BA27CD019}" type="pres">
      <dgm:prSet presAssocID="{EEB4C32A-4311-4AAD-9B26-0879AA3A7EE0}" presName="parentText" presStyleLbl="alignNode1" presStyleIdx="0" presStyleCnt="5">
        <dgm:presLayoutVars>
          <dgm:chMax val="1"/>
          <dgm:bulletEnabled/>
        </dgm:presLayoutVars>
      </dgm:prSet>
      <dgm:spPr/>
    </dgm:pt>
    <dgm:pt modelId="{ADBC74B0-87E2-4C5C-9002-7BA0C82A2C85}" type="pres">
      <dgm:prSet presAssocID="{EEB4C32A-4311-4AAD-9B26-0879AA3A7EE0}" presName="descendantText" presStyleLbl="alignAccFollowNode1" presStyleIdx="0" presStyleCnt="5">
        <dgm:presLayoutVars>
          <dgm:bulletEnabled/>
        </dgm:presLayoutVars>
      </dgm:prSet>
      <dgm:spPr/>
    </dgm:pt>
    <dgm:pt modelId="{4B69EB47-7C00-46C8-9B6C-29C7857C1E3C}" type="pres">
      <dgm:prSet presAssocID="{AEF88143-EAD7-4757-A81C-FBA0543AA6FA}" presName="sp" presStyleCnt="0"/>
      <dgm:spPr/>
    </dgm:pt>
    <dgm:pt modelId="{8853070A-AE81-4A6A-B1C3-A5A1E5008162}" type="pres">
      <dgm:prSet presAssocID="{7E2FE066-F1F6-46DA-84C9-92EB529534E5}" presName="linNode" presStyleCnt="0"/>
      <dgm:spPr/>
    </dgm:pt>
    <dgm:pt modelId="{9091CB04-7D63-48A6-A9C9-026A7D6CD370}" type="pres">
      <dgm:prSet presAssocID="{7E2FE066-F1F6-46DA-84C9-92EB529534E5}" presName="parentText" presStyleLbl="alignNode1" presStyleIdx="1" presStyleCnt="5">
        <dgm:presLayoutVars>
          <dgm:chMax val="1"/>
          <dgm:bulletEnabled/>
        </dgm:presLayoutVars>
      </dgm:prSet>
      <dgm:spPr/>
    </dgm:pt>
    <dgm:pt modelId="{F9A5E631-2577-4522-B204-445AD3AE504F}" type="pres">
      <dgm:prSet presAssocID="{7E2FE066-F1F6-46DA-84C9-92EB529534E5}" presName="descendantText" presStyleLbl="alignAccFollowNode1" presStyleIdx="1" presStyleCnt="5">
        <dgm:presLayoutVars>
          <dgm:bulletEnabled/>
        </dgm:presLayoutVars>
      </dgm:prSet>
      <dgm:spPr/>
    </dgm:pt>
    <dgm:pt modelId="{4BA32EB3-4C3C-402A-820C-5ECAC6F2FBE5}" type="pres">
      <dgm:prSet presAssocID="{54207180-A1BA-44F9-8F2E-FA41FA30B540}" presName="sp" presStyleCnt="0"/>
      <dgm:spPr/>
    </dgm:pt>
    <dgm:pt modelId="{57453BC0-C5AC-4FAF-B52A-A9BC13048344}" type="pres">
      <dgm:prSet presAssocID="{CE551C6D-C315-43B0-B759-B023BBF1C609}" presName="linNode" presStyleCnt="0"/>
      <dgm:spPr/>
    </dgm:pt>
    <dgm:pt modelId="{737EFCB5-F943-459F-BE45-6615816F5E72}" type="pres">
      <dgm:prSet presAssocID="{CE551C6D-C315-43B0-B759-B023BBF1C609}" presName="parentText" presStyleLbl="alignNode1" presStyleIdx="2" presStyleCnt="5">
        <dgm:presLayoutVars>
          <dgm:chMax val="1"/>
          <dgm:bulletEnabled/>
        </dgm:presLayoutVars>
      </dgm:prSet>
      <dgm:spPr/>
    </dgm:pt>
    <dgm:pt modelId="{27239D10-D224-4799-9D80-8131741DE96B}" type="pres">
      <dgm:prSet presAssocID="{CE551C6D-C315-43B0-B759-B023BBF1C609}" presName="descendantText" presStyleLbl="alignAccFollowNode1" presStyleIdx="2" presStyleCnt="5">
        <dgm:presLayoutVars>
          <dgm:bulletEnabled/>
        </dgm:presLayoutVars>
      </dgm:prSet>
      <dgm:spPr/>
    </dgm:pt>
    <dgm:pt modelId="{A6EDB865-2244-4724-8767-4C05D5C7803B}" type="pres">
      <dgm:prSet presAssocID="{E91B1680-AD9D-44BE-A688-CE506B4C39B2}" presName="sp" presStyleCnt="0"/>
      <dgm:spPr/>
    </dgm:pt>
    <dgm:pt modelId="{00870837-B2B0-4404-AC39-4548663AFC05}" type="pres">
      <dgm:prSet presAssocID="{561C9BC2-5EE8-454E-B114-BBBF202A2A54}" presName="linNode" presStyleCnt="0"/>
      <dgm:spPr/>
    </dgm:pt>
    <dgm:pt modelId="{58950AD9-8554-4159-A6C1-990D7BCB1CF6}" type="pres">
      <dgm:prSet presAssocID="{561C9BC2-5EE8-454E-B114-BBBF202A2A54}" presName="parentText" presStyleLbl="alignNode1" presStyleIdx="3" presStyleCnt="5">
        <dgm:presLayoutVars>
          <dgm:chMax val="1"/>
          <dgm:bulletEnabled/>
        </dgm:presLayoutVars>
      </dgm:prSet>
      <dgm:spPr/>
    </dgm:pt>
    <dgm:pt modelId="{27F23F86-433F-456E-A1B7-65838EE8151F}" type="pres">
      <dgm:prSet presAssocID="{561C9BC2-5EE8-454E-B114-BBBF202A2A54}" presName="descendantText" presStyleLbl="alignAccFollowNode1" presStyleIdx="3" presStyleCnt="5">
        <dgm:presLayoutVars>
          <dgm:bulletEnabled/>
        </dgm:presLayoutVars>
      </dgm:prSet>
      <dgm:spPr/>
    </dgm:pt>
    <dgm:pt modelId="{0DD0A16B-A839-415F-8E17-8E84976444CA}" type="pres">
      <dgm:prSet presAssocID="{CEEC1C64-2232-4F19-8FF8-B46C3067EEC3}" presName="sp" presStyleCnt="0"/>
      <dgm:spPr/>
    </dgm:pt>
    <dgm:pt modelId="{3E89B140-B2AA-4F73-95D3-758810564105}" type="pres">
      <dgm:prSet presAssocID="{A6298C25-35C3-4749-A639-243470B28C78}" presName="linNode" presStyleCnt="0"/>
      <dgm:spPr/>
    </dgm:pt>
    <dgm:pt modelId="{A9E62E44-E563-49A2-B8C3-2E76BAA80139}" type="pres">
      <dgm:prSet presAssocID="{A6298C25-35C3-4749-A639-243470B28C78}" presName="parentText" presStyleLbl="alignNode1" presStyleIdx="4" presStyleCnt="5">
        <dgm:presLayoutVars>
          <dgm:chMax val="1"/>
          <dgm:bulletEnabled/>
        </dgm:presLayoutVars>
      </dgm:prSet>
      <dgm:spPr/>
    </dgm:pt>
    <dgm:pt modelId="{E6236136-6B01-47F1-8682-74188D45D1CF}" type="pres">
      <dgm:prSet presAssocID="{A6298C25-35C3-4749-A639-243470B28C78}" presName="descendantText" presStyleLbl="alignAccFollowNode1" presStyleIdx="4" presStyleCnt="5">
        <dgm:presLayoutVars>
          <dgm:bulletEnabled/>
        </dgm:presLayoutVars>
      </dgm:prSet>
      <dgm:spPr/>
    </dgm:pt>
  </dgm:ptLst>
  <dgm:cxnLst>
    <dgm:cxn modelId="{2339B611-EF96-42FD-99BE-983524D5F875}" type="presOf" srcId="{CE551C6D-C315-43B0-B759-B023BBF1C609}" destId="{737EFCB5-F943-459F-BE45-6615816F5E72}" srcOrd="0" destOrd="0" presId="urn:microsoft.com/office/officeart/2016/7/layout/VerticalSolidActionList"/>
    <dgm:cxn modelId="{84C24C19-DE59-4408-A085-6517095DDCF1}" srcId="{97FF9962-48BF-4512-98F5-33A4C5F9CA8C}" destId="{7E2FE066-F1F6-46DA-84C9-92EB529534E5}" srcOrd="1" destOrd="0" parTransId="{2F3D0EFD-6A66-49CD-BDAF-A693E48A5645}" sibTransId="{54207180-A1BA-44F9-8F2E-FA41FA30B540}"/>
    <dgm:cxn modelId="{CBAD4421-E886-426E-A2E7-EA0E54BD6584}" srcId="{A6298C25-35C3-4749-A639-243470B28C78}" destId="{9DEC94DE-25BE-4814-9F1F-7F940066669C}" srcOrd="0" destOrd="0" parTransId="{4C95C1C8-8D95-4AE2-A144-588A82030123}" sibTransId="{BC83C71B-4821-4CFC-8BC0-A375BFDADCD4}"/>
    <dgm:cxn modelId="{8F378325-B2DA-44D8-A603-725A54959D6C}" type="presOf" srcId="{90D8920F-6FB2-418B-BE5B-2F9AFCBF3FBB}" destId="{F9A5E631-2577-4522-B204-445AD3AE504F}" srcOrd="0" destOrd="0" presId="urn:microsoft.com/office/officeart/2016/7/layout/VerticalSolidActionList"/>
    <dgm:cxn modelId="{E72F8030-54F1-4989-A2F3-67857B9AA326}" type="presOf" srcId="{A6298C25-35C3-4749-A639-243470B28C78}" destId="{A9E62E44-E563-49A2-B8C3-2E76BAA80139}" srcOrd="0" destOrd="0" presId="urn:microsoft.com/office/officeart/2016/7/layout/VerticalSolidActionList"/>
    <dgm:cxn modelId="{12CBF75B-F49A-4CF4-B969-96DFA56DE6BA}" srcId="{CE551C6D-C315-43B0-B759-B023BBF1C609}" destId="{F92A9D92-6A18-4DA7-AD70-1FD6D15B52D9}" srcOrd="0" destOrd="0" parTransId="{EAFFF620-1F86-45B9-8120-E6B9D5C9D8A5}" sibTransId="{A88400FA-E9AF-4018-8677-1CE27E9332F0}"/>
    <dgm:cxn modelId="{266F7B66-F19E-4F77-B143-1115718E5941}" srcId="{97FF9962-48BF-4512-98F5-33A4C5F9CA8C}" destId="{EEB4C32A-4311-4AAD-9B26-0879AA3A7EE0}" srcOrd="0" destOrd="0" parTransId="{71230857-291A-47C0-A2DA-02CE9307F902}" sibTransId="{AEF88143-EAD7-4757-A81C-FBA0543AA6FA}"/>
    <dgm:cxn modelId="{7D034174-43C7-453A-842A-038A92F22E5E}" type="presOf" srcId="{F92A9D92-6A18-4DA7-AD70-1FD6D15B52D9}" destId="{27239D10-D224-4799-9D80-8131741DE96B}" srcOrd="0" destOrd="0" presId="urn:microsoft.com/office/officeart/2016/7/layout/VerticalSolidActionList"/>
    <dgm:cxn modelId="{23B5827D-0094-4BA1-BBF9-DCDCF96E953D}" srcId="{EEB4C32A-4311-4AAD-9B26-0879AA3A7EE0}" destId="{127D9363-E2B8-44E5-B7F1-63A062E52306}" srcOrd="0" destOrd="0" parTransId="{FDAA671F-EECD-40B8-B7B3-023FCAEE9197}" sibTransId="{359C08D5-E703-47EC-862A-A04741EF14FB}"/>
    <dgm:cxn modelId="{4776F582-9905-43D3-857F-D1746F474162}" type="presOf" srcId="{9F7E3214-D238-49ED-AF2A-92789C0C3741}" destId="{27F23F86-433F-456E-A1B7-65838EE8151F}" srcOrd="0" destOrd="0" presId="urn:microsoft.com/office/officeart/2016/7/layout/VerticalSolidActionList"/>
    <dgm:cxn modelId="{0EE6CD84-266D-485E-B31C-8216B20FFA40}" srcId="{97FF9962-48BF-4512-98F5-33A4C5F9CA8C}" destId="{CE551C6D-C315-43B0-B759-B023BBF1C609}" srcOrd="2" destOrd="0" parTransId="{FD00567A-C30C-4DF5-A14D-87AF2E2DDABB}" sibTransId="{E91B1680-AD9D-44BE-A688-CE506B4C39B2}"/>
    <dgm:cxn modelId="{BE8AE385-2B6D-4654-B9D1-1542CA7D4FE7}" type="presOf" srcId="{561C9BC2-5EE8-454E-B114-BBBF202A2A54}" destId="{58950AD9-8554-4159-A6C1-990D7BCB1CF6}" srcOrd="0" destOrd="0" presId="urn:microsoft.com/office/officeart/2016/7/layout/VerticalSolidActionList"/>
    <dgm:cxn modelId="{140C9F8A-5AD8-430F-BBDA-5A4BE319AE9A}" srcId="{97FF9962-48BF-4512-98F5-33A4C5F9CA8C}" destId="{A6298C25-35C3-4749-A639-243470B28C78}" srcOrd="4" destOrd="0" parTransId="{4E98BB3F-9F5E-4518-BDF5-169BE34EC371}" sibTransId="{51069111-6AA0-45E6-B7BD-52EA958DC7D0}"/>
    <dgm:cxn modelId="{DCE5CE97-FF7D-4380-A742-78F50FE945E6}" type="presOf" srcId="{EEB4C32A-4311-4AAD-9B26-0879AA3A7EE0}" destId="{97B02F4B-0BE9-4DBC-9288-F85BA27CD019}" srcOrd="0" destOrd="0" presId="urn:microsoft.com/office/officeart/2016/7/layout/VerticalSolidActionList"/>
    <dgm:cxn modelId="{CE1C0C9C-810D-4A97-8806-2FD0EE320B47}" type="presOf" srcId="{127D9363-E2B8-44E5-B7F1-63A062E52306}" destId="{ADBC74B0-87E2-4C5C-9002-7BA0C82A2C85}" srcOrd="0" destOrd="0" presId="urn:microsoft.com/office/officeart/2016/7/layout/VerticalSolidActionList"/>
    <dgm:cxn modelId="{E2BDDFA2-9B39-4EB8-B419-6D8F23B7D34B}" type="presOf" srcId="{7E2FE066-F1F6-46DA-84C9-92EB529534E5}" destId="{9091CB04-7D63-48A6-A9C9-026A7D6CD370}" srcOrd="0" destOrd="0" presId="urn:microsoft.com/office/officeart/2016/7/layout/VerticalSolidActionList"/>
    <dgm:cxn modelId="{7CD6C5A7-129E-4C48-82F4-82709CCF5EB3}" srcId="{7E2FE066-F1F6-46DA-84C9-92EB529534E5}" destId="{90D8920F-6FB2-418B-BE5B-2F9AFCBF3FBB}" srcOrd="0" destOrd="0" parTransId="{5CF48E37-B67D-4282-AC61-BF1F7228D769}" sibTransId="{5FAB740B-B3E7-4682-9FAF-C780A33FD41F}"/>
    <dgm:cxn modelId="{464783AB-7037-4D81-9B95-DBDEBAE9057F}" type="presOf" srcId="{97FF9962-48BF-4512-98F5-33A4C5F9CA8C}" destId="{E1511D3D-4851-4019-9F56-4FA3F634A372}" srcOrd="0" destOrd="0" presId="urn:microsoft.com/office/officeart/2016/7/layout/VerticalSolidActionList"/>
    <dgm:cxn modelId="{4E4A3FC4-1372-40AF-95FD-53C742CDC60C}" srcId="{97FF9962-48BF-4512-98F5-33A4C5F9CA8C}" destId="{561C9BC2-5EE8-454E-B114-BBBF202A2A54}" srcOrd="3" destOrd="0" parTransId="{71BAAF11-491D-48FE-BA0F-80A38D04CC23}" sibTransId="{CEEC1C64-2232-4F19-8FF8-B46C3067EEC3}"/>
    <dgm:cxn modelId="{2D77CCC9-0B74-4075-A249-C99E4EE465D6}" srcId="{561C9BC2-5EE8-454E-B114-BBBF202A2A54}" destId="{9F7E3214-D238-49ED-AF2A-92789C0C3741}" srcOrd="0" destOrd="0" parTransId="{706112D7-43B7-4599-8467-F0B3AD5BC016}" sibTransId="{EFD5FB65-D0CC-4545-B3B9-B3F5E3E4A825}"/>
    <dgm:cxn modelId="{276A86FB-94B6-42F4-92CA-7BACD46AE530}" type="presOf" srcId="{9DEC94DE-25BE-4814-9F1F-7F940066669C}" destId="{E6236136-6B01-47F1-8682-74188D45D1CF}" srcOrd="0" destOrd="0" presId="urn:microsoft.com/office/officeart/2016/7/layout/VerticalSolidActionList"/>
    <dgm:cxn modelId="{80C34F62-EF49-46E0-8513-A71D01A97C0A}" type="presParOf" srcId="{E1511D3D-4851-4019-9F56-4FA3F634A372}" destId="{750F9B09-52A0-43B6-8CC8-C430B0B0B766}" srcOrd="0" destOrd="0" presId="urn:microsoft.com/office/officeart/2016/7/layout/VerticalSolidActionList"/>
    <dgm:cxn modelId="{D36EC3BC-3440-43E5-BF08-46CB6AFDDAAC}" type="presParOf" srcId="{750F9B09-52A0-43B6-8CC8-C430B0B0B766}" destId="{97B02F4B-0BE9-4DBC-9288-F85BA27CD019}" srcOrd="0" destOrd="0" presId="urn:microsoft.com/office/officeart/2016/7/layout/VerticalSolidActionList"/>
    <dgm:cxn modelId="{DDD26668-6DED-4013-95B7-18A80EFC53DC}" type="presParOf" srcId="{750F9B09-52A0-43B6-8CC8-C430B0B0B766}" destId="{ADBC74B0-87E2-4C5C-9002-7BA0C82A2C85}" srcOrd="1" destOrd="0" presId="urn:microsoft.com/office/officeart/2016/7/layout/VerticalSolidActionList"/>
    <dgm:cxn modelId="{656A1CA1-75F7-4F25-BF0F-0F0DDC72F771}" type="presParOf" srcId="{E1511D3D-4851-4019-9F56-4FA3F634A372}" destId="{4B69EB47-7C00-46C8-9B6C-29C7857C1E3C}" srcOrd="1" destOrd="0" presId="urn:microsoft.com/office/officeart/2016/7/layout/VerticalSolidActionList"/>
    <dgm:cxn modelId="{43F79BBC-B63E-4534-8836-DFD51077809B}" type="presParOf" srcId="{E1511D3D-4851-4019-9F56-4FA3F634A372}" destId="{8853070A-AE81-4A6A-B1C3-A5A1E5008162}" srcOrd="2" destOrd="0" presId="urn:microsoft.com/office/officeart/2016/7/layout/VerticalSolidActionList"/>
    <dgm:cxn modelId="{8A901E8A-9977-41D4-B0A0-491C5652B70A}" type="presParOf" srcId="{8853070A-AE81-4A6A-B1C3-A5A1E5008162}" destId="{9091CB04-7D63-48A6-A9C9-026A7D6CD370}" srcOrd="0" destOrd="0" presId="urn:microsoft.com/office/officeart/2016/7/layout/VerticalSolidActionList"/>
    <dgm:cxn modelId="{6FA8EF7A-D771-4C0A-A586-F918B1DF4AF1}" type="presParOf" srcId="{8853070A-AE81-4A6A-B1C3-A5A1E5008162}" destId="{F9A5E631-2577-4522-B204-445AD3AE504F}" srcOrd="1" destOrd="0" presId="urn:microsoft.com/office/officeart/2016/7/layout/VerticalSolidActionList"/>
    <dgm:cxn modelId="{46AE58D9-ED41-40F7-91C7-6ED2CF449D80}" type="presParOf" srcId="{E1511D3D-4851-4019-9F56-4FA3F634A372}" destId="{4BA32EB3-4C3C-402A-820C-5ECAC6F2FBE5}" srcOrd="3" destOrd="0" presId="urn:microsoft.com/office/officeart/2016/7/layout/VerticalSolidActionList"/>
    <dgm:cxn modelId="{2C341BC3-B29B-48D3-89D5-CC9E4700C0D2}" type="presParOf" srcId="{E1511D3D-4851-4019-9F56-4FA3F634A372}" destId="{57453BC0-C5AC-4FAF-B52A-A9BC13048344}" srcOrd="4" destOrd="0" presId="urn:microsoft.com/office/officeart/2016/7/layout/VerticalSolidActionList"/>
    <dgm:cxn modelId="{833ADF0E-B263-4DF0-8AB9-A4BCBFF201E3}" type="presParOf" srcId="{57453BC0-C5AC-4FAF-B52A-A9BC13048344}" destId="{737EFCB5-F943-459F-BE45-6615816F5E72}" srcOrd="0" destOrd="0" presId="urn:microsoft.com/office/officeart/2016/7/layout/VerticalSolidActionList"/>
    <dgm:cxn modelId="{A0C6955E-A0D8-4ECD-BB20-69540238C3A7}" type="presParOf" srcId="{57453BC0-C5AC-4FAF-B52A-A9BC13048344}" destId="{27239D10-D224-4799-9D80-8131741DE96B}" srcOrd="1" destOrd="0" presId="urn:microsoft.com/office/officeart/2016/7/layout/VerticalSolidActionList"/>
    <dgm:cxn modelId="{45C6B316-8751-4E7F-911D-51DCEFFB6DF1}" type="presParOf" srcId="{E1511D3D-4851-4019-9F56-4FA3F634A372}" destId="{A6EDB865-2244-4724-8767-4C05D5C7803B}" srcOrd="5" destOrd="0" presId="urn:microsoft.com/office/officeart/2016/7/layout/VerticalSolidActionList"/>
    <dgm:cxn modelId="{3E8526A7-3C13-4802-91F1-2BF38D0B49D7}" type="presParOf" srcId="{E1511D3D-4851-4019-9F56-4FA3F634A372}" destId="{00870837-B2B0-4404-AC39-4548663AFC05}" srcOrd="6" destOrd="0" presId="urn:microsoft.com/office/officeart/2016/7/layout/VerticalSolidActionList"/>
    <dgm:cxn modelId="{5B859451-C5B4-4A53-B744-169A38290046}" type="presParOf" srcId="{00870837-B2B0-4404-AC39-4548663AFC05}" destId="{58950AD9-8554-4159-A6C1-990D7BCB1CF6}" srcOrd="0" destOrd="0" presId="urn:microsoft.com/office/officeart/2016/7/layout/VerticalSolidActionList"/>
    <dgm:cxn modelId="{BD53FA05-3ACB-4311-8819-BE9DEE4B0D53}" type="presParOf" srcId="{00870837-B2B0-4404-AC39-4548663AFC05}" destId="{27F23F86-433F-456E-A1B7-65838EE8151F}" srcOrd="1" destOrd="0" presId="urn:microsoft.com/office/officeart/2016/7/layout/VerticalSolidActionList"/>
    <dgm:cxn modelId="{844A1783-F2AF-4AB7-B164-9D1DE2B27D4E}" type="presParOf" srcId="{E1511D3D-4851-4019-9F56-4FA3F634A372}" destId="{0DD0A16B-A839-415F-8E17-8E84976444CA}" srcOrd="7" destOrd="0" presId="urn:microsoft.com/office/officeart/2016/7/layout/VerticalSolidActionList"/>
    <dgm:cxn modelId="{629A5E86-24DA-42C7-BEF4-A12C0A407DC7}" type="presParOf" srcId="{E1511D3D-4851-4019-9F56-4FA3F634A372}" destId="{3E89B140-B2AA-4F73-95D3-758810564105}" srcOrd="8" destOrd="0" presId="urn:microsoft.com/office/officeart/2016/7/layout/VerticalSolidActionList"/>
    <dgm:cxn modelId="{D2DCE5EE-9AB4-4292-8900-B1F923D5676A}" type="presParOf" srcId="{3E89B140-B2AA-4F73-95D3-758810564105}" destId="{A9E62E44-E563-49A2-B8C3-2E76BAA80139}" srcOrd="0" destOrd="0" presId="urn:microsoft.com/office/officeart/2016/7/layout/VerticalSolidActionList"/>
    <dgm:cxn modelId="{B4F0CE77-57DF-4414-B2FB-9D5D8CD50C67}" type="presParOf" srcId="{3E89B140-B2AA-4F73-95D3-758810564105}" destId="{E6236136-6B01-47F1-8682-74188D45D1C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5509F1-AC84-43DC-BFFF-57DFE1707A2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5E415B0-A984-457C-84BE-40B172378E0C}">
      <dgm:prSet/>
      <dgm:spPr/>
      <dgm:t>
        <a:bodyPr/>
        <a:lstStyle/>
        <a:p>
          <a:r>
            <a:rPr lang="en-US"/>
            <a:t>A compliance review will include but is not limited to:</a:t>
          </a:r>
        </a:p>
      </dgm:t>
    </dgm:pt>
    <dgm:pt modelId="{A63C761C-D1E8-4575-9996-73DB50F6DFF4}" type="parTrans" cxnId="{1D25495C-A110-4D59-9696-86CA906E9A59}">
      <dgm:prSet/>
      <dgm:spPr/>
      <dgm:t>
        <a:bodyPr/>
        <a:lstStyle/>
        <a:p>
          <a:endParaRPr lang="en-US"/>
        </a:p>
      </dgm:t>
    </dgm:pt>
    <dgm:pt modelId="{50BEE0F3-F7BA-4F11-88C9-F65DEE4B6A99}" type="sibTrans" cxnId="{1D25495C-A110-4D59-9696-86CA906E9A59}">
      <dgm:prSet/>
      <dgm:spPr/>
      <dgm:t>
        <a:bodyPr/>
        <a:lstStyle/>
        <a:p>
          <a:endParaRPr lang="en-US"/>
        </a:p>
      </dgm:t>
    </dgm:pt>
    <dgm:pt modelId="{B2418540-AE6D-4568-885B-315FDE837E0B}">
      <dgm:prSet/>
      <dgm:spPr/>
      <dgm:t>
        <a:bodyPr/>
        <a:lstStyle/>
        <a:p>
          <a:r>
            <a:rPr lang="en-US"/>
            <a:t>Verifying all Civil Rights training documentation;</a:t>
          </a:r>
        </a:p>
      </dgm:t>
    </dgm:pt>
    <dgm:pt modelId="{00EBE169-B754-4404-9C71-71038E38F0EA}" type="parTrans" cxnId="{465091FB-3D20-492D-8357-987EAF014992}">
      <dgm:prSet/>
      <dgm:spPr/>
      <dgm:t>
        <a:bodyPr/>
        <a:lstStyle/>
        <a:p>
          <a:endParaRPr lang="en-US"/>
        </a:p>
      </dgm:t>
    </dgm:pt>
    <dgm:pt modelId="{E6130B07-3851-44A0-AEFE-58CA18C66721}" type="sibTrans" cxnId="{465091FB-3D20-492D-8357-987EAF014992}">
      <dgm:prSet/>
      <dgm:spPr/>
      <dgm:t>
        <a:bodyPr/>
        <a:lstStyle/>
        <a:p>
          <a:endParaRPr lang="en-US"/>
        </a:p>
      </dgm:t>
    </dgm:pt>
    <dgm:pt modelId="{A373F713-9235-419E-A915-E2AC1B8D1EE6}">
      <dgm:prSet/>
      <dgm:spPr/>
      <dgm:t>
        <a:bodyPr/>
        <a:lstStyle/>
        <a:p>
          <a:r>
            <a:rPr lang="en-US" dirty="0"/>
            <a:t>Confirming the Non-discrimination Statement is on materials referencing the CSFP or TEFAP programs;</a:t>
          </a:r>
        </a:p>
      </dgm:t>
    </dgm:pt>
    <dgm:pt modelId="{C8563F7C-A2FE-4D08-8328-DA5B23EBE4B5}" type="parTrans" cxnId="{A278293F-41BC-40F5-A476-234BA8718219}">
      <dgm:prSet/>
      <dgm:spPr/>
      <dgm:t>
        <a:bodyPr/>
        <a:lstStyle/>
        <a:p>
          <a:endParaRPr lang="en-US"/>
        </a:p>
      </dgm:t>
    </dgm:pt>
    <dgm:pt modelId="{D44E47FD-BC23-4A5C-8183-C44A35D310B1}" type="sibTrans" cxnId="{A278293F-41BC-40F5-A476-234BA8718219}">
      <dgm:prSet/>
      <dgm:spPr/>
      <dgm:t>
        <a:bodyPr/>
        <a:lstStyle/>
        <a:p>
          <a:endParaRPr lang="en-US"/>
        </a:p>
      </dgm:t>
    </dgm:pt>
    <dgm:pt modelId="{2C6AEAD1-06CA-4222-BBE0-31E0EE2B623A}">
      <dgm:prSet/>
      <dgm:spPr/>
      <dgm:t>
        <a:bodyPr/>
        <a:lstStyle/>
        <a:p>
          <a:r>
            <a:rPr lang="en-US" dirty="0"/>
            <a:t>Confirming the USDA-approved Non-discrimination statement is on the agency website;</a:t>
          </a:r>
        </a:p>
      </dgm:t>
    </dgm:pt>
    <dgm:pt modelId="{87836AC6-D230-4B25-8538-419F43152F23}" type="parTrans" cxnId="{CA0AA207-3264-4DEA-9F43-997D62074186}">
      <dgm:prSet/>
      <dgm:spPr/>
      <dgm:t>
        <a:bodyPr/>
        <a:lstStyle/>
        <a:p>
          <a:endParaRPr lang="en-US"/>
        </a:p>
      </dgm:t>
    </dgm:pt>
    <dgm:pt modelId="{1654F8E0-40FA-451F-ACB7-6998C2CFA4F9}" type="sibTrans" cxnId="{CA0AA207-3264-4DEA-9F43-997D62074186}">
      <dgm:prSet/>
      <dgm:spPr/>
      <dgm:t>
        <a:bodyPr/>
        <a:lstStyle/>
        <a:p>
          <a:endParaRPr lang="en-US"/>
        </a:p>
      </dgm:t>
    </dgm:pt>
    <dgm:pt modelId="{4459614B-D6A0-4B0A-BD22-DA8D040307B7}">
      <dgm:prSet/>
      <dgm:spPr/>
      <dgm:t>
        <a:bodyPr/>
        <a:lstStyle/>
        <a:p>
          <a:r>
            <a:rPr lang="en-US" dirty="0"/>
            <a:t>Checking that data on race and ethnicity is collected appropriately (CSFP only);</a:t>
          </a:r>
        </a:p>
      </dgm:t>
    </dgm:pt>
    <dgm:pt modelId="{20EEE352-50BE-4DD8-AC57-141668A0FBA5}" type="parTrans" cxnId="{76E7A3F4-2792-47C9-8782-E63800FC16F2}">
      <dgm:prSet/>
      <dgm:spPr/>
      <dgm:t>
        <a:bodyPr/>
        <a:lstStyle/>
        <a:p>
          <a:endParaRPr lang="en-US"/>
        </a:p>
      </dgm:t>
    </dgm:pt>
    <dgm:pt modelId="{87B7D8D4-5CA5-4AC1-A373-0CE3FD867C27}" type="sibTrans" cxnId="{76E7A3F4-2792-47C9-8782-E63800FC16F2}">
      <dgm:prSet/>
      <dgm:spPr/>
      <dgm:t>
        <a:bodyPr/>
        <a:lstStyle/>
        <a:p>
          <a:endParaRPr lang="en-US"/>
        </a:p>
      </dgm:t>
    </dgm:pt>
    <dgm:pt modelId="{7775DBE7-7332-4DE4-91D2-05FBD8F15AE5}">
      <dgm:prSet/>
      <dgm:spPr/>
      <dgm:t>
        <a:bodyPr/>
        <a:lstStyle/>
        <a:p>
          <a:r>
            <a:rPr lang="en-US" dirty="0"/>
            <a:t>If applicable, confirm all Civil Rights complaints were escalated to the program point of contact.</a:t>
          </a:r>
        </a:p>
      </dgm:t>
    </dgm:pt>
    <dgm:pt modelId="{2CB5B778-1C2F-4965-A50B-EF691B09C8B6}" type="parTrans" cxnId="{691E95B1-74F6-44C1-BC06-B47C0376443B}">
      <dgm:prSet/>
      <dgm:spPr/>
      <dgm:t>
        <a:bodyPr/>
        <a:lstStyle/>
        <a:p>
          <a:endParaRPr lang="en-US"/>
        </a:p>
      </dgm:t>
    </dgm:pt>
    <dgm:pt modelId="{0912EF2E-80BE-49E3-B009-43758ECBA585}" type="sibTrans" cxnId="{691E95B1-74F6-44C1-BC06-B47C0376443B}">
      <dgm:prSet/>
      <dgm:spPr/>
      <dgm:t>
        <a:bodyPr/>
        <a:lstStyle/>
        <a:p>
          <a:endParaRPr lang="en-US"/>
        </a:p>
      </dgm:t>
    </dgm:pt>
    <dgm:pt modelId="{5B898FEB-952F-4EE5-8AFE-4B5C7F4BDF95}">
      <dgm:prSet/>
      <dgm:spPr/>
      <dgm:t>
        <a:bodyPr/>
        <a:lstStyle/>
        <a:p>
          <a:r>
            <a:rPr lang="en-US" dirty="0"/>
            <a:t>Verifying that the USDA “And Justice for All” poster is displayed and visible to clients;</a:t>
          </a:r>
        </a:p>
      </dgm:t>
    </dgm:pt>
    <dgm:pt modelId="{D2A81FF4-529D-4BE3-A425-4DF05E2389B1}" type="parTrans" cxnId="{08882750-E191-411C-A9DA-E365F146BC1A}">
      <dgm:prSet/>
      <dgm:spPr/>
      <dgm:t>
        <a:bodyPr/>
        <a:lstStyle/>
        <a:p>
          <a:endParaRPr lang="en-US"/>
        </a:p>
      </dgm:t>
    </dgm:pt>
    <dgm:pt modelId="{B6BA7E40-472C-4E03-86A9-D046A8A410C0}" type="sibTrans" cxnId="{08882750-E191-411C-A9DA-E365F146BC1A}">
      <dgm:prSet/>
      <dgm:spPr/>
      <dgm:t>
        <a:bodyPr/>
        <a:lstStyle/>
        <a:p>
          <a:endParaRPr lang="en-US"/>
        </a:p>
      </dgm:t>
    </dgm:pt>
    <dgm:pt modelId="{1593D914-D1B1-4258-884C-436994CBA633}">
      <dgm:prSet/>
      <dgm:spPr/>
      <dgm:t>
        <a:bodyPr/>
        <a:lstStyle/>
        <a:p>
          <a:r>
            <a:rPr lang="en-US" dirty="0"/>
            <a:t>Confirming that reasonable modifications are made for individuals with disabilities.</a:t>
          </a:r>
        </a:p>
      </dgm:t>
    </dgm:pt>
    <dgm:pt modelId="{6A887E0C-C988-4190-BC47-AB9DE7704144}" type="parTrans" cxnId="{675BA1C0-BE1B-42DB-A1BB-3C4C1C649EE7}">
      <dgm:prSet/>
      <dgm:spPr/>
      <dgm:t>
        <a:bodyPr/>
        <a:lstStyle/>
        <a:p>
          <a:endParaRPr lang="en-US"/>
        </a:p>
      </dgm:t>
    </dgm:pt>
    <dgm:pt modelId="{A2B2989B-6C2D-4057-945F-FFEEA392CDDF}" type="sibTrans" cxnId="{675BA1C0-BE1B-42DB-A1BB-3C4C1C649EE7}">
      <dgm:prSet/>
      <dgm:spPr/>
      <dgm:t>
        <a:bodyPr/>
        <a:lstStyle/>
        <a:p>
          <a:endParaRPr lang="en-US"/>
        </a:p>
      </dgm:t>
    </dgm:pt>
    <dgm:pt modelId="{1AD7C47F-3AF6-4F19-8010-09E5520346B6}" type="pres">
      <dgm:prSet presAssocID="{CF5509F1-AC84-43DC-BFFF-57DFE1707A20}" presName="linear" presStyleCnt="0">
        <dgm:presLayoutVars>
          <dgm:animLvl val="lvl"/>
          <dgm:resizeHandles val="exact"/>
        </dgm:presLayoutVars>
      </dgm:prSet>
      <dgm:spPr/>
    </dgm:pt>
    <dgm:pt modelId="{D92D4E23-A6FA-4F46-9CD1-C7324A9D23D8}" type="pres">
      <dgm:prSet presAssocID="{B5E415B0-A984-457C-84BE-40B172378E0C}" presName="parentText" presStyleLbl="node1" presStyleIdx="0" presStyleCnt="1">
        <dgm:presLayoutVars>
          <dgm:chMax val="0"/>
          <dgm:bulletEnabled val="1"/>
        </dgm:presLayoutVars>
      </dgm:prSet>
      <dgm:spPr/>
    </dgm:pt>
    <dgm:pt modelId="{4F09DC8D-9A6D-4669-9A63-F4B41EA7B978}" type="pres">
      <dgm:prSet presAssocID="{B5E415B0-A984-457C-84BE-40B172378E0C}" presName="childText" presStyleLbl="revTx" presStyleIdx="0" presStyleCnt="1">
        <dgm:presLayoutVars>
          <dgm:bulletEnabled val="1"/>
        </dgm:presLayoutVars>
      </dgm:prSet>
      <dgm:spPr/>
    </dgm:pt>
  </dgm:ptLst>
  <dgm:cxnLst>
    <dgm:cxn modelId="{CA0AA207-3264-4DEA-9F43-997D62074186}" srcId="{B5E415B0-A984-457C-84BE-40B172378E0C}" destId="{2C6AEAD1-06CA-4222-BBE0-31E0EE2B623A}" srcOrd="2" destOrd="0" parTransId="{87836AC6-D230-4B25-8538-419F43152F23}" sibTransId="{1654F8E0-40FA-451F-ACB7-6998C2CFA4F9}"/>
    <dgm:cxn modelId="{A278293F-41BC-40F5-A476-234BA8718219}" srcId="{B5E415B0-A984-457C-84BE-40B172378E0C}" destId="{A373F713-9235-419E-A915-E2AC1B8D1EE6}" srcOrd="1" destOrd="0" parTransId="{C8563F7C-A2FE-4D08-8328-DA5B23EBE4B5}" sibTransId="{D44E47FD-BC23-4A5C-8183-C44A35D310B1}"/>
    <dgm:cxn modelId="{1D25495C-A110-4D59-9696-86CA906E9A59}" srcId="{CF5509F1-AC84-43DC-BFFF-57DFE1707A20}" destId="{B5E415B0-A984-457C-84BE-40B172378E0C}" srcOrd="0" destOrd="0" parTransId="{A63C761C-D1E8-4575-9996-73DB50F6DFF4}" sibTransId="{50BEE0F3-F7BA-4F11-88C9-F65DEE4B6A99}"/>
    <dgm:cxn modelId="{396B4246-7002-4BE6-8704-3FA8173E543C}" type="presOf" srcId="{B5E415B0-A984-457C-84BE-40B172378E0C}" destId="{D92D4E23-A6FA-4F46-9CD1-C7324A9D23D8}" srcOrd="0" destOrd="0" presId="urn:microsoft.com/office/officeart/2005/8/layout/vList2"/>
    <dgm:cxn modelId="{08882750-E191-411C-A9DA-E365F146BC1A}" srcId="{B5E415B0-A984-457C-84BE-40B172378E0C}" destId="{5B898FEB-952F-4EE5-8AFE-4B5C7F4BDF95}" srcOrd="5" destOrd="0" parTransId="{D2A81FF4-529D-4BE3-A425-4DF05E2389B1}" sibTransId="{B6BA7E40-472C-4E03-86A9-D046A8A410C0}"/>
    <dgm:cxn modelId="{0E5C7C75-6017-4255-89D1-22FB70E11574}" type="presOf" srcId="{2C6AEAD1-06CA-4222-BBE0-31E0EE2B623A}" destId="{4F09DC8D-9A6D-4669-9A63-F4B41EA7B978}" srcOrd="0" destOrd="2" presId="urn:microsoft.com/office/officeart/2005/8/layout/vList2"/>
    <dgm:cxn modelId="{BD2BAF8B-4294-4271-AE3C-AA8B0C03B65D}" type="presOf" srcId="{5B898FEB-952F-4EE5-8AFE-4B5C7F4BDF95}" destId="{4F09DC8D-9A6D-4669-9A63-F4B41EA7B978}" srcOrd="0" destOrd="5" presId="urn:microsoft.com/office/officeart/2005/8/layout/vList2"/>
    <dgm:cxn modelId="{CA1D9E8D-61C2-4D55-A86B-84DC29088F0B}" type="presOf" srcId="{CF5509F1-AC84-43DC-BFFF-57DFE1707A20}" destId="{1AD7C47F-3AF6-4F19-8010-09E5520346B6}" srcOrd="0" destOrd="0" presId="urn:microsoft.com/office/officeart/2005/8/layout/vList2"/>
    <dgm:cxn modelId="{3D0B7C97-E5D3-44B5-B4A3-66831A7E022C}" type="presOf" srcId="{A373F713-9235-419E-A915-E2AC1B8D1EE6}" destId="{4F09DC8D-9A6D-4669-9A63-F4B41EA7B978}" srcOrd="0" destOrd="1" presId="urn:microsoft.com/office/officeart/2005/8/layout/vList2"/>
    <dgm:cxn modelId="{69AC22A5-DC2A-4143-BFDB-43F45C6E79A4}" type="presOf" srcId="{1593D914-D1B1-4258-884C-436994CBA633}" destId="{4F09DC8D-9A6D-4669-9A63-F4B41EA7B978}" srcOrd="0" destOrd="6" presId="urn:microsoft.com/office/officeart/2005/8/layout/vList2"/>
    <dgm:cxn modelId="{691E95B1-74F6-44C1-BC06-B47C0376443B}" srcId="{B5E415B0-A984-457C-84BE-40B172378E0C}" destId="{7775DBE7-7332-4DE4-91D2-05FBD8F15AE5}" srcOrd="4" destOrd="0" parTransId="{2CB5B778-1C2F-4965-A50B-EF691B09C8B6}" sibTransId="{0912EF2E-80BE-49E3-B009-43758ECBA585}"/>
    <dgm:cxn modelId="{675BA1C0-BE1B-42DB-A1BB-3C4C1C649EE7}" srcId="{B5E415B0-A984-457C-84BE-40B172378E0C}" destId="{1593D914-D1B1-4258-884C-436994CBA633}" srcOrd="6" destOrd="0" parTransId="{6A887E0C-C988-4190-BC47-AB9DE7704144}" sibTransId="{A2B2989B-6C2D-4057-945F-FFEEA392CDDF}"/>
    <dgm:cxn modelId="{365F6FD9-54F1-4857-961E-FC88CD0058C7}" type="presOf" srcId="{4459614B-D6A0-4B0A-BD22-DA8D040307B7}" destId="{4F09DC8D-9A6D-4669-9A63-F4B41EA7B978}" srcOrd="0" destOrd="3" presId="urn:microsoft.com/office/officeart/2005/8/layout/vList2"/>
    <dgm:cxn modelId="{76E7A3F4-2792-47C9-8782-E63800FC16F2}" srcId="{B5E415B0-A984-457C-84BE-40B172378E0C}" destId="{4459614B-D6A0-4B0A-BD22-DA8D040307B7}" srcOrd="3" destOrd="0" parTransId="{20EEE352-50BE-4DD8-AC57-141668A0FBA5}" sibTransId="{87B7D8D4-5CA5-4AC1-A373-0CE3FD867C27}"/>
    <dgm:cxn modelId="{59BD8DF5-EF24-4D11-8BDB-3404A79F61C7}" type="presOf" srcId="{B2418540-AE6D-4568-885B-315FDE837E0B}" destId="{4F09DC8D-9A6D-4669-9A63-F4B41EA7B978}" srcOrd="0" destOrd="0" presId="urn:microsoft.com/office/officeart/2005/8/layout/vList2"/>
    <dgm:cxn modelId="{465091FB-3D20-492D-8357-987EAF014992}" srcId="{B5E415B0-A984-457C-84BE-40B172378E0C}" destId="{B2418540-AE6D-4568-885B-315FDE837E0B}" srcOrd="0" destOrd="0" parTransId="{00EBE169-B754-4404-9C71-71038E38F0EA}" sibTransId="{E6130B07-3851-44A0-AEFE-58CA18C66721}"/>
    <dgm:cxn modelId="{4C3F3DFF-2DA2-4503-BE82-C781D0DB6310}" type="presOf" srcId="{7775DBE7-7332-4DE4-91D2-05FBD8F15AE5}" destId="{4F09DC8D-9A6D-4669-9A63-F4B41EA7B978}" srcOrd="0" destOrd="4" presId="urn:microsoft.com/office/officeart/2005/8/layout/vList2"/>
    <dgm:cxn modelId="{85ED65B6-F890-47BA-AB37-84191773F8B0}" type="presParOf" srcId="{1AD7C47F-3AF6-4F19-8010-09E5520346B6}" destId="{D92D4E23-A6FA-4F46-9CD1-C7324A9D23D8}" srcOrd="0" destOrd="0" presId="urn:microsoft.com/office/officeart/2005/8/layout/vList2"/>
    <dgm:cxn modelId="{2EF54FBB-EF39-4041-AD36-0998C8EF45BE}" type="presParOf" srcId="{1AD7C47F-3AF6-4F19-8010-09E5520346B6}" destId="{4F09DC8D-9A6D-4669-9A63-F4B41EA7B978}"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5B771-3C93-4B11-9393-6A9157E3BA99}">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Equal treatment for all beneficiaries and applicants</a:t>
          </a:r>
        </a:p>
      </dsp:txBody>
      <dsp:txXfrm>
        <a:off x="48170" y="660"/>
        <a:ext cx="2210431" cy="1326259"/>
      </dsp:txXfrm>
    </dsp:sp>
    <dsp:sp modelId="{A538EFCD-9A16-41E4-B5B5-C6F09E14E709}">
      <dsp:nvSpPr>
        <dsp:cNvPr id="0" name=""/>
        <dsp:cNvSpPr/>
      </dsp:nvSpPr>
      <dsp:spPr>
        <a:xfrm>
          <a:off x="2479645" y="660"/>
          <a:ext cx="2210431" cy="132625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Elimination of illegal barriers that prevent or deter people from applying for and receiving benefits</a:t>
          </a:r>
        </a:p>
      </dsp:txBody>
      <dsp:txXfrm>
        <a:off x="2479645" y="660"/>
        <a:ext cx="2210431" cy="1326259"/>
      </dsp:txXfrm>
    </dsp:sp>
    <dsp:sp modelId="{9AB1E9B3-9BDB-4C75-92C6-4109E24CAAD8}">
      <dsp:nvSpPr>
        <dsp:cNvPr id="0" name=""/>
        <dsp:cNvSpPr/>
      </dsp:nvSpPr>
      <dsp:spPr>
        <a:xfrm>
          <a:off x="4911120" y="660"/>
          <a:ext cx="2210431" cy="132625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Knowledge of rights and responsibilities</a:t>
          </a:r>
        </a:p>
      </dsp:txBody>
      <dsp:txXfrm>
        <a:off x="4911120" y="660"/>
        <a:ext cx="2210431" cy="1326259"/>
      </dsp:txXfrm>
    </dsp:sp>
    <dsp:sp modelId="{388B461D-6920-4446-8354-621D7E0EF35B}">
      <dsp:nvSpPr>
        <dsp:cNvPr id="0" name=""/>
        <dsp:cNvSpPr/>
      </dsp:nvSpPr>
      <dsp:spPr>
        <a:xfrm>
          <a:off x="7342595" y="660"/>
          <a:ext cx="2210431" cy="1326259"/>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Dignity and respect for all</a:t>
          </a:r>
        </a:p>
      </dsp:txBody>
      <dsp:txXfrm>
        <a:off x="7342595" y="660"/>
        <a:ext cx="2210431" cy="1326259"/>
      </dsp:txXfrm>
    </dsp:sp>
    <dsp:sp modelId="{B72E2905-DEB2-4A20-A5D9-24E957B3A9CD}">
      <dsp:nvSpPr>
        <dsp:cNvPr id="0" name=""/>
        <dsp:cNvSpPr/>
      </dsp:nvSpPr>
      <dsp:spPr>
        <a:xfrm>
          <a:off x="3695382" y="1547963"/>
          <a:ext cx="2210431" cy="1326259"/>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Staff gain an understanding of civil right laws, regulations, procedures, and instructions</a:t>
          </a:r>
        </a:p>
      </dsp:txBody>
      <dsp:txXfrm>
        <a:off x="3695382" y="1547963"/>
        <a:ext cx="2210431" cy="13262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2B5A7-8180-41D7-88D1-AC903E4C674D}">
      <dsp:nvSpPr>
        <dsp:cNvPr id="0" name=""/>
        <dsp:cNvSpPr/>
      </dsp:nvSpPr>
      <dsp:spPr>
        <a:xfrm>
          <a:off x="0" y="1403"/>
          <a:ext cx="960119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3A24D-C732-4F76-804C-8A8FF9FEDCF4}">
      <dsp:nvSpPr>
        <dsp:cNvPr id="0" name=""/>
        <dsp:cNvSpPr/>
      </dsp:nvSpPr>
      <dsp:spPr>
        <a:xfrm>
          <a:off x="0" y="1403"/>
          <a:ext cx="9601196" cy="95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A finding of noncompliance is a factual finding in which any civil rights requirement - as provided by law, regulation, policy, instruction, or guidelines - is not being adhered to by a State agency, sub-recipient agency, or a local site.</a:t>
          </a:r>
        </a:p>
      </dsp:txBody>
      <dsp:txXfrm>
        <a:off x="0" y="1403"/>
        <a:ext cx="9601196" cy="957358"/>
      </dsp:txXfrm>
    </dsp:sp>
    <dsp:sp modelId="{DF5553D0-16C6-4CD2-8E8C-BF26FEE3C417}">
      <dsp:nvSpPr>
        <dsp:cNvPr id="0" name=""/>
        <dsp:cNvSpPr/>
      </dsp:nvSpPr>
      <dsp:spPr>
        <a:xfrm>
          <a:off x="0" y="958762"/>
          <a:ext cx="960119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9F1D5-7795-4398-AD2B-39BEA1F8F0E5}">
      <dsp:nvSpPr>
        <dsp:cNvPr id="0" name=""/>
        <dsp:cNvSpPr/>
      </dsp:nvSpPr>
      <dsp:spPr>
        <a:xfrm>
          <a:off x="0" y="958762"/>
          <a:ext cx="9601196" cy="95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Steps must be taken immediately to obtain voluntary compliance of the finding.</a:t>
          </a:r>
        </a:p>
      </dsp:txBody>
      <dsp:txXfrm>
        <a:off x="0" y="958762"/>
        <a:ext cx="9601196" cy="957358"/>
      </dsp:txXfrm>
    </dsp:sp>
    <dsp:sp modelId="{A38E2E74-B03C-4BF5-9B72-807295E12639}">
      <dsp:nvSpPr>
        <dsp:cNvPr id="0" name=""/>
        <dsp:cNvSpPr/>
      </dsp:nvSpPr>
      <dsp:spPr>
        <a:xfrm>
          <a:off x="0" y="1916120"/>
          <a:ext cx="9601196"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FF670-8B99-421F-BA4C-D4970E5698D9}">
      <dsp:nvSpPr>
        <dsp:cNvPr id="0" name=""/>
        <dsp:cNvSpPr/>
      </dsp:nvSpPr>
      <dsp:spPr>
        <a:xfrm>
          <a:off x="0" y="1916120"/>
          <a:ext cx="9601196" cy="957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Effective date of the finding of noncompliance is the date of notice to the State agency, local agency, or other subrecipient.</a:t>
          </a:r>
        </a:p>
      </dsp:txBody>
      <dsp:txXfrm>
        <a:off x="0" y="1916120"/>
        <a:ext cx="9601196" cy="957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462A1-956A-4CF1-AD0D-DF32CABDF4C7}">
      <dsp:nvSpPr>
        <dsp:cNvPr id="0" name=""/>
        <dsp:cNvSpPr/>
      </dsp:nvSpPr>
      <dsp:spPr>
        <a:xfrm>
          <a:off x="0" y="49608"/>
          <a:ext cx="5914209" cy="1235519"/>
        </a:xfrm>
        <a:prstGeom prst="roundRect">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USDA </a:t>
          </a:r>
          <a:r>
            <a:rPr lang="en-US" sz="2400" kern="1200"/>
            <a:t>- United States Department of Agriculture</a:t>
          </a:r>
        </a:p>
      </dsp:txBody>
      <dsp:txXfrm>
        <a:off x="60313" y="109921"/>
        <a:ext cx="5793583" cy="1114893"/>
      </dsp:txXfrm>
    </dsp:sp>
    <dsp:sp modelId="{1F3595FC-9ABA-47A3-A8F9-6878DA42FA77}">
      <dsp:nvSpPr>
        <dsp:cNvPr id="0" name=""/>
        <dsp:cNvSpPr/>
      </dsp:nvSpPr>
      <dsp:spPr>
        <a:xfrm>
          <a:off x="0" y="1354248"/>
          <a:ext cx="5914209" cy="1235519"/>
        </a:xfrm>
        <a:prstGeom prst="roundRect">
          <a:avLst/>
        </a:prstGeom>
        <a:blipFill>
          <a:blip xmlns:r="http://schemas.openxmlformats.org/officeDocument/2006/relationships" r:embed="rId1">
            <a:duotone>
              <a:schemeClr val="accent5">
                <a:hueOff val="331055"/>
                <a:satOff val="192"/>
                <a:lumOff val="1895"/>
                <a:alphaOff val="0"/>
                <a:shade val="74000"/>
                <a:satMod val="130000"/>
                <a:lumMod val="90000"/>
              </a:schemeClr>
              <a:schemeClr val="accent5">
                <a:hueOff val="331055"/>
                <a:satOff val="192"/>
                <a:lumOff val="189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FNS</a:t>
          </a:r>
          <a:r>
            <a:rPr lang="en-US" sz="2400" kern="1200" dirty="0"/>
            <a:t> – Food and Nutrition Service</a:t>
          </a:r>
        </a:p>
      </dsp:txBody>
      <dsp:txXfrm>
        <a:off x="60313" y="1414561"/>
        <a:ext cx="5793583" cy="1114893"/>
      </dsp:txXfrm>
    </dsp:sp>
    <dsp:sp modelId="{59DC29E2-0547-461F-84BC-99D334354B65}">
      <dsp:nvSpPr>
        <dsp:cNvPr id="0" name=""/>
        <dsp:cNvSpPr/>
      </dsp:nvSpPr>
      <dsp:spPr>
        <a:xfrm>
          <a:off x="0" y="2658888"/>
          <a:ext cx="5914209" cy="1235519"/>
        </a:xfrm>
        <a:prstGeom prst="roundRect">
          <a:avLst/>
        </a:prstGeom>
        <a:blipFill>
          <a:blip xmlns:r="http://schemas.openxmlformats.org/officeDocument/2006/relationships" r:embed="rId1">
            <a:duotone>
              <a:schemeClr val="accent5">
                <a:hueOff val="662110"/>
                <a:satOff val="384"/>
                <a:lumOff val="3791"/>
                <a:alphaOff val="0"/>
                <a:shade val="74000"/>
                <a:satMod val="130000"/>
                <a:lumMod val="90000"/>
              </a:schemeClr>
              <a:schemeClr val="accent5">
                <a:hueOff val="662110"/>
                <a:satOff val="384"/>
                <a:lumOff val="379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FNS Instruction 113-1 </a:t>
          </a:r>
          <a:r>
            <a:rPr lang="en-US" sz="2400" kern="1200"/>
            <a:t>– instruction published by USDA that outlines Civil Rights Responsibilities</a:t>
          </a:r>
        </a:p>
      </dsp:txBody>
      <dsp:txXfrm>
        <a:off x="60313" y="2719201"/>
        <a:ext cx="5793583" cy="1114893"/>
      </dsp:txXfrm>
    </dsp:sp>
    <dsp:sp modelId="{A679563D-A6E3-4897-A6C5-709257C69C88}">
      <dsp:nvSpPr>
        <dsp:cNvPr id="0" name=""/>
        <dsp:cNvSpPr/>
      </dsp:nvSpPr>
      <dsp:spPr>
        <a:xfrm>
          <a:off x="0" y="3963528"/>
          <a:ext cx="5914209" cy="1235519"/>
        </a:xfrm>
        <a:prstGeom prst="roundRect">
          <a:avLst/>
        </a:prstGeom>
        <a:blipFill>
          <a:blip xmlns:r="http://schemas.openxmlformats.org/officeDocument/2006/relationships" r:embed="rId1">
            <a:duotone>
              <a:schemeClr val="accent5">
                <a:hueOff val="993165"/>
                <a:satOff val="576"/>
                <a:lumOff val="5686"/>
                <a:alphaOff val="0"/>
                <a:shade val="74000"/>
                <a:satMod val="130000"/>
                <a:lumMod val="90000"/>
              </a:schemeClr>
              <a:schemeClr val="accent5">
                <a:hueOff val="993165"/>
                <a:satOff val="576"/>
                <a:lumOff val="5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Distributing Agencies</a:t>
          </a:r>
          <a:r>
            <a:rPr lang="en-US" sz="2400" kern="1200"/>
            <a:t> - any CSFP and TEFAP location distributing food to eligible participants</a:t>
          </a:r>
        </a:p>
      </dsp:txBody>
      <dsp:txXfrm>
        <a:off x="60313" y="4023841"/>
        <a:ext cx="5793583" cy="1114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30E79-414C-48C0-B512-ECCF0919120A}">
      <dsp:nvSpPr>
        <dsp:cNvPr id="0" name=""/>
        <dsp:cNvSpPr/>
      </dsp:nvSpPr>
      <dsp:spPr>
        <a:xfrm>
          <a:off x="0" y="0"/>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AF119C7-8836-473C-B99E-6278AFA33EFF}">
      <dsp:nvSpPr>
        <dsp:cNvPr id="0" name=""/>
        <dsp:cNvSpPr/>
      </dsp:nvSpPr>
      <dsp:spPr>
        <a:xfrm>
          <a:off x="0" y="0"/>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Title VI of the Civil Rights Act of 1964 </a:t>
          </a:r>
          <a:r>
            <a:rPr lang="en-US" sz="1800" kern="1200"/>
            <a:t>- race, color, and national origin</a:t>
          </a:r>
        </a:p>
      </dsp:txBody>
      <dsp:txXfrm>
        <a:off x="0" y="0"/>
        <a:ext cx="5914209" cy="656082"/>
      </dsp:txXfrm>
    </dsp:sp>
    <dsp:sp modelId="{2E055B41-094E-4B3C-8E8D-3932DB3F0AB9}">
      <dsp:nvSpPr>
        <dsp:cNvPr id="0" name=""/>
        <dsp:cNvSpPr/>
      </dsp:nvSpPr>
      <dsp:spPr>
        <a:xfrm>
          <a:off x="0" y="656082"/>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07A66EB-1358-483F-ADE7-895743D9E57B}">
      <dsp:nvSpPr>
        <dsp:cNvPr id="0" name=""/>
        <dsp:cNvSpPr/>
      </dsp:nvSpPr>
      <dsp:spPr>
        <a:xfrm>
          <a:off x="0" y="656082"/>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Civil Rights Restoration Act of 1987 </a:t>
          </a:r>
          <a:r>
            <a:rPr lang="en-US" sz="1800" kern="1200"/>
            <a:t>- clarifies the scope of the Civil Rights Act of 1964</a:t>
          </a:r>
        </a:p>
      </dsp:txBody>
      <dsp:txXfrm>
        <a:off x="0" y="656082"/>
        <a:ext cx="5914209" cy="656082"/>
      </dsp:txXfrm>
    </dsp:sp>
    <dsp:sp modelId="{EDA05006-AF31-451B-9C46-E6DD4FB1E916}">
      <dsp:nvSpPr>
        <dsp:cNvPr id="0" name=""/>
        <dsp:cNvSpPr/>
      </dsp:nvSpPr>
      <dsp:spPr>
        <a:xfrm>
          <a:off x="0" y="1312164"/>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32FFCFE-49A5-401E-963E-48681655952A}">
      <dsp:nvSpPr>
        <dsp:cNvPr id="0" name=""/>
        <dsp:cNvSpPr/>
      </dsp:nvSpPr>
      <dsp:spPr>
        <a:xfrm>
          <a:off x="0" y="1312164"/>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Sections 504 and 508 of the Rehabilitation Act of 1973 &amp; Americans w/Disabilities Act </a:t>
          </a:r>
          <a:r>
            <a:rPr lang="en-US" sz="1800" kern="1200" dirty="0"/>
            <a:t>– disability</a:t>
          </a:r>
        </a:p>
      </dsp:txBody>
      <dsp:txXfrm>
        <a:off x="0" y="1312164"/>
        <a:ext cx="5914209" cy="656082"/>
      </dsp:txXfrm>
    </dsp:sp>
    <dsp:sp modelId="{96F6126E-5228-4CC6-87B5-F6DDF3507C26}">
      <dsp:nvSpPr>
        <dsp:cNvPr id="0" name=""/>
        <dsp:cNvSpPr/>
      </dsp:nvSpPr>
      <dsp:spPr>
        <a:xfrm>
          <a:off x="0" y="1968246"/>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11059E8B-0614-40DA-A1D0-5E641FC41350}">
      <dsp:nvSpPr>
        <dsp:cNvPr id="0" name=""/>
        <dsp:cNvSpPr/>
      </dsp:nvSpPr>
      <dsp:spPr>
        <a:xfrm>
          <a:off x="0" y="1968246"/>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Americans with Disabilities Act Amendments Act of 2008 – </a:t>
          </a:r>
          <a:r>
            <a:rPr lang="en-US" sz="1800" b="0" kern="1200" dirty="0"/>
            <a:t>important changes to the definition of the term “disability”</a:t>
          </a:r>
          <a:endParaRPr lang="en-US" sz="1800" b="1" kern="1200" dirty="0"/>
        </a:p>
      </dsp:txBody>
      <dsp:txXfrm>
        <a:off x="0" y="1968246"/>
        <a:ext cx="5914209" cy="656082"/>
      </dsp:txXfrm>
    </dsp:sp>
    <dsp:sp modelId="{B2E308FC-2E75-49E5-93EE-39C6A397AEEA}">
      <dsp:nvSpPr>
        <dsp:cNvPr id="0" name=""/>
        <dsp:cNvSpPr/>
      </dsp:nvSpPr>
      <dsp:spPr>
        <a:xfrm>
          <a:off x="0" y="2624328"/>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CA95BB7-D8B7-4887-A6E4-668156EFD3C7}">
      <dsp:nvSpPr>
        <dsp:cNvPr id="0" name=""/>
        <dsp:cNvSpPr/>
      </dsp:nvSpPr>
      <dsp:spPr>
        <a:xfrm>
          <a:off x="0" y="2624328"/>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Title IX of the Education Amendments of 1972 </a:t>
          </a:r>
          <a:r>
            <a:rPr lang="en-US" sz="1800" kern="1200" dirty="0"/>
            <a:t>– sex</a:t>
          </a:r>
        </a:p>
      </dsp:txBody>
      <dsp:txXfrm>
        <a:off x="0" y="2624328"/>
        <a:ext cx="5914209" cy="656082"/>
      </dsp:txXfrm>
    </dsp:sp>
    <dsp:sp modelId="{F07F54EB-9502-406C-8844-C05676272607}">
      <dsp:nvSpPr>
        <dsp:cNvPr id="0" name=""/>
        <dsp:cNvSpPr/>
      </dsp:nvSpPr>
      <dsp:spPr>
        <a:xfrm>
          <a:off x="0" y="3280410"/>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F482A583-4C51-4F62-8C97-27443AD6315F}">
      <dsp:nvSpPr>
        <dsp:cNvPr id="0" name=""/>
        <dsp:cNvSpPr/>
      </dsp:nvSpPr>
      <dsp:spPr>
        <a:xfrm>
          <a:off x="0" y="3280410"/>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Age Discrimination Act of 1975 </a:t>
          </a:r>
          <a:r>
            <a:rPr lang="en-US" sz="1800" kern="1200"/>
            <a:t>– age</a:t>
          </a:r>
        </a:p>
      </dsp:txBody>
      <dsp:txXfrm>
        <a:off x="0" y="3280410"/>
        <a:ext cx="5914209" cy="656082"/>
      </dsp:txXfrm>
    </dsp:sp>
    <dsp:sp modelId="{DBD0A708-2BE0-4EF9-9D8D-08AEAEF0C131}">
      <dsp:nvSpPr>
        <dsp:cNvPr id="0" name=""/>
        <dsp:cNvSpPr/>
      </dsp:nvSpPr>
      <dsp:spPr>
        <a:xfrm>
          <a:off x="0" y="3936492"/>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339D8E02-D0CE-47FE-B73A-DAFD526752CF}">
      <dsp:nvSpPr>
        <dsp:cNvPr id="0" name=""/>
        <dsp:cNvSpPr/>
      </dsp:nvSpPr>
      <dsp:spPr>
        <a:xfrm>
          <a:off x="0" y="3936492"/>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Sections 4(a) and 5 of the Agriculture and Consumer Protection Act of 1973 </a:t>
          </a:r>
          <a:r>
            <a:rPr lang="en-US" sz="1800" kern="1200"/>
            <a:t>(Public Law 93-86), as amended (CSFP).</a:t>
          </a:r>
        </a:p>
      </dsp:txBody>
      <dsp:txXfrm>
        <a:off x="0" y="3936492"/>
        <a:ext cx="5914209" cy="656082"/>
      </dsp:txXfrm>
    </dsp:sp>
    <dsp:sp modelId="{028CB151-EA06-4640-AFB9-0AD7D9551D5C}">
      <dsp:nvSpPr>
        <dsp:cNvPr id="0" name=""/>
        <dsp:cNvSpPr/>
      </dsp:nvSpPr>
      <dsp:spPr>
        <a:xfrm>
          <a:off x="0" y="4592574"/>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7A2DDD97-5539-46FD-A180-24837015A8AD}">
      <dsp:nvSpPr>
        <dsp:cNvPr id="0" name=""/>
        <dsp:cNvSpPr/>
      </dsp:nvSpPr>
      <dsp:spPr>
        <a:xfrm>
          <a:off x="0" y="4592574"/>
          <a:ext cx="5914209" cy="656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The Emergency Food Assistance Act of 1983 </a:t>
          </a:r>
          <a:r>
            <a:rPr lang="en-US" sz="1800" kern="1200"/>
            <a:t>(Public Law 98-8), as amended (TEFAP).</a:t>
          </a:r>
        </a:p>
      </dsp:txBody>
      <dsp:txXfrm>
        <a:off x="0" y="4592574"/>
        <a:ext cx="5914209" cy="6560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CBAD3-77E7-40A3-A89D-9022B4DF5631}">
      <dsp:nvSpPr>
        <dsp:cNvPr id="0" name=""/>
        <dsp:cNvSpPr/>
      </dsp:nvSpPr>
      <dsp:spPr>
        <a:xfrm>
          <a:off x="295710" y="2818528"/>
          <a:ext cx="2365683" cy="59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a:t>1973</a:t>
          </a:r>
        </a:p>
      </dsp:txBody>
      <dsp:txXfrm>
        <a:off x="295710" y="2818528"/>
        <a:ext cx="2365683" cy="593098"/>
      </dsp:txXfrm>
    </dsp:sp>
    <dsp:sp modelId="{DD665097-DE37-43F8-9A2C-E34520FE0011}">
      <dsp:nvSpPr>
        <dsp:cNvPr id="0" name=""/>
        <dsp:cNvSpPr/>
      </dsp:nvSpPr>
      <dsp:spPr>
        <a:xfrm>
          <a:off x="0" y="2519355"/>
          <a:ext cx="5914208" cy="209946"/>
        </a:xfrm>
        <a:prstGeom prst="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FBF8C7A6-0DAE-41E1-ADA4-C06E5D8699CA}">
      <dsp:nvSpPr>
        <dsp:cNvPr id="0" name=""/>
        <dsp:cNvSpPr/>
      </dsp:nvSpPr>
      <dsp:spPr>
        <a:xfrm>
          <a:off x="177426" y="279655"/>
          <a:ext cx="2602251" cy="1347428"/>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a:t>Under Section 504 of the Rehabilitation Act of 1973, and the Americans with Disabilities Act (ADA) of 1990, a "person with a disability" means any person who:</a:t>
          </a:r>
        </a:p>
        <a:p>
          <a:pPr marL="57150" lvl="1" indent="-57150" algn="l" defTabSz="400050">
            <a:lnSpc>
              <a:spcPct val="90000"/>
            </a:lnSpc>
            <a:spcBef>
              <a:spcPct val="0"/>
            </a:spcBef>
            <a:spcAft>
              <a:spcPct val="15000"/>
            </a:spcAft>
            <a:buChar char="•"/>
          </a:pPr>
          <a:r>
            <a:rPr lang="en-US" sz="900" kern="1200"/>
            <a:t>has a physical or mental impairment which substantially limits one or more major life activities</a:t>
          </a:r>
        </a:p>
        <a:p>
          <a:pPr marL="57150" lvl="1" indent="-57150" algn="l" defTabSz="400050">
            <a:lnSpc>
              <a:spcPct val="90000"/>
            </a:lnSpc>
            <a:spcBef>
              <a:spcPct val="0"/>
            </a:spcBef>
            <a:spcAft>
              <a:spcPct val="15000"/>
            </a:spcAft>
            <a:buChar char="•"/>
          </a:pPr>
          <a:r>
            <a:rPr lang="en-US" sz="900" kern="1200"/>
            <a:t>has a record of such an impairment, or</a:t>
          </a:r>
        </a:p>
        <a:p>
          <a:pPr marL="57150" lvl="1" indent="-57150" algn="l" defTabSz="400050">
            <a:lnSpc>
              <a:spcPct val="90000"/>
            </a:lnSpc>
            <a:spcBef>
              <a:spcPct val="0"/>
            </a:spcBef>
            <a:spcAft>
              <a:spcPct val="15000"/>
            </a:spcAft>
            <a:buChar char="•"/>
          </a:pPr>
          <a:r>
            <a:rPr lang="en-US" sz="900" kern="1200"/>
            <a:t>is regarded as having such an impairment.</a:t>
          </a:r>
        </a:p>
      </dsp:txBody>
      <dsp:txXfrm>
        <a:off x="177426" y="279655"/>
        <a:ext cx="2602251" cy="1347428"/>
      </dsp:txXfrm>
    </dsp:sp>
    <dsp:sp modelId="{782B2ECC-88F5-4FBE-8611-A7F55B6B84F8}">
      <dsp:nvSpPr>
        <dsp:cNvPr id="0" name=""/>
        <dsp:cNvSpPr/>
      </dsp:nvSpPr>
      <dsp:spPr>
        <a:xfrm>
          <a:off x="1478552" y="1627083"/>
          <a:ext cx="0" cy="892271"/>
        </a:xfrm>
        <a:prstGeom prst="line">
          <a:avLst/>
        </a:prstGeom>
        <a:blipFill rotWithShape="0">
          <a:blip xmlns:r="http://schemas.openxmlformats.org/officeDocument/2006/relationships" r:embed="rId1">
            <a:duotone>
              <a:schemeClr val="accent2">
                <a:hueOff val="0"/>
                <a:satOff val="0"/>
                <a:lumOff val="0"/>
                <a:alphaOff val="0"/>
                <a:shade val="20000"/>
                <a:satMod val="200000"/>
              </a:schemeClr>
              <a:schemeClr val="accent2">
                <a:hueOff val="0"/>
                <a:satOff val="0"/>
                <a:lumOff val="0"/>
                <a:alphaOff val="0"/>
                <a:tint val="12000"/>
                <a:satMod val="190000"/>
              </a:schemeClr>
            </a:duotone>
          </a:blip>
          <a:tile tx="0" ty="0" sx="100000" sy="100000" flip="none" algn="tl"/>
        </a:blipFill>
        <a:ln w="6350" cap="flat" cmpd="sng" algn="ctr">
          <a:solidFill>
            <a:schemeClr val="accent2">
              <a:hueOff val="0"/>
              <a:satOff val="0"/>
              <a:lumOff val="0"/>
              <a:alphaOff val="0"/>
            </a:schemeClr>
          </a:solidFill>
          <a:prstDash val="dash"/>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ED25078D-B394-42A1-9310-B943419DF2C7}">
      <dsp:nvSpPr>
        <dsp:cNvPr id="0" name=""/>
        <dsp:cNvSpPr/>
      </dsp:nvSpPr>
      <dsp:spPr>
        <a:xfrm>
          <a:off x="3252814" y="1837029"/>
          <a:ext cx="2365683" cy="593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a:t>2008</a:t>
          </a:r>
        </a:p>
      </dsp:txBody>
      <dsp:txXfrm>
        <a:off x="3252814" y="1837029"/>
        <a:ext cx="2365683" cy="593098"/>
      </dsp:txXfrm>
    </dsp:sp>
    <dsp:sp modelId="{2082AD0A-4B41-466D-B777-204944068B39}">
      <dsp:nvSpPr>
        <dsp:cNvPr id="0" name=""/>
        <dsp:cNvSpPr/>
      </dsp:nvSpPr>
      <dsp:spPr>
        <a:xfrm>
          <a:off x="3134530" y="3621573"/>
          <a:ext cx="2602251" cy="1627083"/>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The ADA Amendments Act of 2008 significantly clarified the definition of disability in the following ways:</a:t>
          </a:r>
        </a:p>
        <a:p>
          <a:pPr marL="57150" lvl="1" indent="-57150" algn="l" defTabSz="400050">
            <a:lnSpc>
              <a:spcPct val="90000"/>
            </a:lnSpc>
            <a:spcBef>
              <a:spcPct val="0"/>
            </a:spcBef>
            <a:spcAft>
              <a:spcPct val="15000"/>
            </a:spcAft>
            <a:buChar char="•"/>
          </a:pPr>
          <a:r>
            <a:rPr lang="en-US" sz="900" kern="1200"/>
            <a:t>“major life activity” includes functions such as caring for one’s self, performing manual tasks, walking, seeing, hearing, speaking, breathing, learning, and working</a:t>
          </a:r>
        </a:p>
        <a:p>
          <a:pPr marL="57150" lvl="1" indent="-57150" algn="l" defTabSz="400050">
            <a:lnSpc>
              <a:spcPct val="90000"/>
            </a:lnSpc>
            <a:spcBef>
              <a:spcPct val="0"/>
            </a:spcBef>
            <a:spcAft>
              <a:spcPct val="15000"/>
            </a:spcAft>
            <a:buChar char="•"/>
          </a:pPr>
          <a:r>
            <a:rPr lang="en-US" sz="900" kern="1200"/>
            <a:t>it also includes functions of the immune system; normal cell growth; digestive, bowel, bladder, neurological, brain, respiratory, circulatory, cardiovascular, endocrine, and reproductive functions</a:t>
          </a:r>
        </a:p>
      </dsp:txBody>
      <dsp:txXfrm>
        <a:off x="3134530" y="3621573"/>
        <a:ext cx="2602251" cy="1627083"/>
      </dsp:txXfrm>
    </dsp:sp>
    <dsp:sp modelId="{A71A4589-71CD-4FD0-8F80-1F78295E41D1}">
      <dsp:nvSpPr>
        <dsp:cNvPr id="0" name=""/>
        <dsp:cNvSpPr/>
      </dsp:nvSpPr>
      <dsp:spPr>
        <a:xfrm>
          <a:off x="4435656" y="2729301"/>
          <a:ext cx="0" cy="892271"/>
        </a:xfrm>
        <a:prstGeom prst="line">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tile tx="0" ty="0" sx="100000" sy="100000" flip="none" algn="tl"/>
        </a:blipFill>
        <a:ln w="6350" cap="flat" cmpd="sng" algn="ctr">
          <a:solidFill>
            <a:schemeClr val="accent3">
              <a:hueOff val="0"/>
              <a:satOff val="0"/>
              <a:lumOff val="0"/>
              <a:alphaOff val="0"/>
            </a:schemeClr>
          </a:solidFill>
          <a:prstDash val="dash"/>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532ABDE3-7F4B-4150-B484-74C264048A95}">
      <dsp:nvSpPr>
        <dsp:cNvPr id="0" name=""/>
        <dsp:cNvSpPr/>
      </dsp:nvSpPr>
      <dsp:spPr>
        <a:xfrm>
          <a:off x="1412944" y="2558720"/>
          <a:ext cx="131216" cy="131216"/>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 modelId="{9FFC9159-73FA-4E2E-810A-110433A43EAA}">
      <dsp:nvSpPr>
        <dsp:cNvPr id="0" name=""/>
        <dsp:cNvSpPr/>
      </dsp:nvSpPr>
      <dsp:spPr>
        <a:xfrm>
          <a:off x="4370048" y="2558720"/>
          <a:ext cx="131216" cy="131216"/>
        </a:xfrm>
        <a:prstGeom prst="ellipse">
          <a:avLst/>
        </a:prstGeom>
        <a:solidFill>
          <a:schemeClr val="lt1">
            <a:alpha val="9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22436-C891-4834-961A-6216E531A53F}">
      <dsp:nvSpPr>
        <dsp:cNvPr id="0" name=""/>
        <dsp:cNvSpPr/>
      </dsp:nvSpPr>
      <dsp:spPr>
        <a:xfrm>
          <a:off x="3000" y="78809"/>
          <a:ext cx="2925364" cy="1026343"/>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CSFP</a:t>
          </a:r>
          <a:r>
            <a:rPr lang="en-US" sz="1400" kern="1200" dirty="0"/>
            <a:t> - every April, distributing agencies are required to collect race and ethnicity data of individuals participating in the Commodity Supplemental Food Program.</a:t>
          </a:r>
        </a:p>
      </dsp:txBody>
      <dsp:txXfrm>
        <a:off x="3000" y="78809"/>
        <a:ext cx="2925364" cy="1026343"/>
      </dsp:txXfrm>
    </dsp:sp>
    <dsp:sp modelId="{8D86EA52-296D-47A5-B342-DBF5E9CAE99E}">
      <dsp:nvSpPr>
        <dsp:cNvPr id="0" name=""/>
        <dsp:cNvSpPr/>
      </dsp:nvSpPr>
      <dsp:spPr>
        <a:xfrm>
          <a:off x="3000" y="1105153"/>
          <a:ext cx="2925364" cy="169092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The local agency (The Idaho Foodbank) reports this race and ethnicity data to the state agency (Idaho Commission on Aging).</a:t>
          </a:r>
        </a:p>
        <a:p>
          <a:pPr marL="114300" lvl="1" indent="-114300" algn="l" defTabSz="622300">
            <a:lnSpc>
              <a:spcPct val="90000"/>
            </a:lnSpc>
            <a:spcBef>
              <a:spcPct val="0"/>
            </a:spcBef>
            <a:spcAft>
              <a:spcPct val="15000"/>
            </a:spcAft>
            <a:buChar char="•"/>
          </a:pPr>
          <a:r>
            <a:rPr lang="en-US" sz="1400" kern="1200" dirty="0"/>
            <a:t>The state agency (Idaho Commission on Aging) reports this information to FNS (Food and Nutrition Services) in the FNS -191 report.</a:t>
          </a:r>
        </a:p>
      </dsp:txBody>
      <dsp:txXfrm>
        <a:off x="3000" y="1105153"/>
        <a:ext cx="2925364" cy="1690920"/>
      </dsp:txXfrm>
    </dsp:sp>
    <dsp:sp modelId="{AF593D7F-B856-4CE6-BEA5-82838CC5EBB7}">
      <dsp:nvSpPr>
        <dsp:cNvPr id="0" name=""/>
        <dsp:cNvSpPr/>
      </dsp:nvSpPr>
      <dsp:spPr>
        <a:xfrm>
          <a:off x="3337916" y="78809"/>
          <a:ext cx="2925364" cy="1026343"/>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t>TEFAP</a:t>
          </a:r>
          <a:r>
            <a:rPr lang="en-US" sz="1400" kern="1200" dirty="0"/>
            <a:t> - does not have a race or ethnicity data collection requirement, per FNS Instruction 113-1, Appendix C, Section D DATA COLLECTION AND REPORTING.</a:t>
          </a:r>
        </a:p>
      </dsp:txBody>
      <dsp:txXfrm>
        <a:off x="3337916" y="78809"/>
        <a:ext cx="2925364" cy="1026343"/>
      </dsp:txXfrm>
    </dsp:sp>
    <dsp:sp modelId="{21D76824-4C29-40D1-8152-7420B00CFC1A}">
      <dsp:nvSpPr>
        <dsp:cNvPr id="0" name=""/>
        <dsp:cNvSpPr/>
      </dsp:nvSpPr>
      <dsp:spPr>
        <a:xfrm>
          <a:off x="3337916" y="1105153"/>
          <a:ext cx="2925364" cy="169092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788E7-3B40-4668-B3CB-867E4E7171E2}">
      <dsp:nvSpPr>
        <dsp:cNvPr id="0" name=""/>
        <dsp:cNvSpPr/>
      </dsp:nvSpPr>
      <dsp:spPr>
        <a:xfrm>
          <a:off x="6672831" y="78809"/>
          <a:ext cx="2925364" cy="1026343"/>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Reported race and ethnicity data has no impact on program eligibility for individuals.</a:t>
          </a:r>
        </a:p>
      </dsp:txBody>
      <dsp:txXfrm>
        <a:off x="6672831" y="78809"/>
        <a:ext cx="2925364" cy="1026343"/>
      </dsp:txXfrm>
    </dsp:sp>
    <dsp:sp modelId="{2CCDB110-EDEC-4AE3-BEB5-0F8190F804B7}">
      <dsp:nvSpPr>
        <dsp:cNvPr id="0" name=""/>
        <dsp:cNvSpPr/>
      </dsp:nvSpPr>
      <dsp:spPr>
        <a:xfrm>
          <a:off x="6672831" y="1105153"/>
          <a:ext cx="2925364" cy="169092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8BEE2B-1831-4AF8-88FF-46B682336112}">
      <dsp:nvSpPr>
        <dsp:cNvPr id="0" name=""/>
        <dsp:cNvSpPr/>
      </dsp:nvSpPr>
      <dsp:spPr>
        <a:xfrm>
          <a:off x="0" y="69588"/>
          <a:ext cx="5914209" cy="978120"/>
        </a:xfrm>
        <a:prstGeom prst="roundRect">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Distributing Agencies must keep a Civil Rights Binder or File with the required civil rights complaint documents including:</a:t>
          </a:r>
        </a:p>
      </dsp:txBody>
      <dsp:txXfrm>
        <a:off x="47748" y="117336"/>
        <a:ext cx="5818713" cy="882624"/>
      </dsp:txXfrm>
    </dsp:sp>
    <dsp:sp modelId="{1A5DA7E9-60A6-4815-98C1-74B1FC89A2FF}">
      <dsp:nvSpPr>
        <dsp:cNvPr id="0" name=""/>
        <dsp:cNvSpPr/>
      </dsp:nvSpPr>
      <dsp:spPr>
        <a:xfrm>
          <a:off x="0" y="1102428"/>
          <a:ext cx="5914209" cy="978120"/>
        </a:xfrm>
        <a:prstGeom prst="roundRect">
          <a:avLst/>
        </a:prstGeom>
        <a:blipFill>
          <a:blip xmlns:r="http://schemas.openxmlformats.org/officeDocument/2006/relationships" r:embed="rId1">
            <a:duotone>
              <a:schemeClr val="accent2">
                <a:hueOff val="840789"/>
                <a:satOff val="-893"/>
                <a:lumOff val="686"/>
                <a:alphaOff val="0"/>
                <a:shade val="74000"/>
                <a:satMod val="130000"/>
                <a:lumMod val="90000"/>
              </a:schemeClr>
              <a:schemeClr val="accent2">
                <a:hueOff val="840789"/>
                <a:satOff val="-893"/>
                <a:lumOff val="686"/>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Written civil rights complaint procedure.</a:t>
          </a:r>
        </a:p>
      </dsp:txBody>
      <dsp:txXfrm>
        <a:off x="47748" y="1150176"/>
        <a:ext cx="5818713" cy="882624"/>
      </dsp:txXfrm>
    </dsp:sp>
    <dsp:sp modelId="{31CEFD65-B48F-4997-A9A0-4219F443932E}">
      <dsp:nvSpPr>
        <dsp:cNvPr id="0" name=""/>
        <dsp:cNvSpPr/>
      </dsp:nvSpPr>
      <dsp:spPr>
        <a:xfrm>
          <a:off x="0" y="2135268"/>
          <a:ext cx="5914209" cy="978120"/>
        </a:xfrm>
        <a:prstGeom prst="roundRect">
          <a:avLst/>
        </a:prstGeom>
        <a:blipFill>
          <a:blip xmlns:r="http://schemas.openxmlformats.org/officeDocument/2006/relationships" r:embed="rId1">
            <a:duotone>
              <a:schemeClr val="accent2">
                <a:hueOff val="1681577"/>
                <a:satOff val="-1786"/>
                <a:lumOff val="1372"/>
                <a:alphaOff val="0"/>
                <a:shade val="74000"/>
                <a:satMod val="130000"/>
                <a:lumMod val="90000"/>
              </a:schemeClr>
              <a:schemeClr val="accent2">
                <a:hueOff val="1681577"/>
                <a:satOff val="-1786"/>
                <a:lumOff val="1372"/>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Copies of civil rights complaint forms – Spanish and English (Complaint forms must be available at all sites).</a:t>
          </a:r>
        </a:p>
      </dsp:txBody>
      <dsp:txXfrm>
        <a:off x="47748" y="2183016"/>
        <a:ext cx="5818713" cy="882624"/>
      </dsp:txXfrm>
    </dsp:sp>
    <dsp:sp modelId="{7C1AC47D-0C54-4868-A7A6-B99785D9AB64}">
      <dsp:nvSpPr>
        <dsp:cNvPr id="0" name=""/>
        <dsp:cNvSpPr/>
      </dsp:nvSpPr>
      <dsp:spPr>
        <a:xfrm>
          <a:off x="0" y="3168108"/>
          <a:ext cx="5914209" cy="978120"/>
        </a:xfrm>
        <a:prstGeom prst="roundRect">
          <a:avLst/>
        </a:prstGeom>
        <a:blipFill>
          <a:blip xmlns:r="http://schemas.openxmlformats.org/officeDocument/2006/relationships" r:embed="rId1">
            <a:duotone>
              <a:schemeClr val="accent2">
                <a:hueOff val="2522366"/>
                <a:satOff val="-2679"/>
                <a:lumOff val="2059"/>
                <a:alphaOff val="0"/>
                <a:shade val="74000"/>
                <a:satMod val="130000"/>
                <a:lumMod val="90000"/>
              </a:schemeClr>
              <a:schemeClr val="accent2">
                <a:hueOff val="2522366"/>
                <a:satOff val="-2679"/>
                <a:lumOff val="2059"/>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Documentation that site volunteers and staff have completed appropriate Civil Rights training every year.</a:t>
          </a:r>
        </a:p>
      </dsp:txBody>
      <dsp:txXfrm>
        <a:off x="47748" y="3215856"/>
        <a:ext cx="5818713" cy="882624"/>
      </dsp:txXfrm>
    </dsp:sp>
    <dsp:sp modelId="{614C4CD1-5C4E-41F2-8612-8A01F4320B9A}">
      <dsp:nvSpPr>
        <dsp:cNvPr id="0" name=""/>
        <dsp:cNvSpPr/>
      </dsp:nvSpPr>
      <dsp:spPr>
        <a:xfrm>
          <a:off x="0" y="4200948"/>
          <a:ext cx="5914209" cy="978120"/>
        </a:xfrm>
        <a:prstGeom prst="roundRect">
          <a:avLst/>
        </a:prstGeom>
        <a:blipFill>
          <a:blip xmlns:r="http://schemas.openxmlformats.org/officeDocument/2006/relationships" r:embed="rId1">
            <a:duotone>
              <a:schemeClr val="accent2">
                <a:hueOff val="3363155"/>
                <a:satOff val="-3572"/>
                <a:lumOff val="2745"/>
                <a:alphaOff val="0"/>
                <a:shade val="74000"/>
                <a:satMod val="130000"/>
                <a:lumMod val="90000"/>
              </a:schemeClr>
              <a:schemeClr val="accent2">
                <a:hueOff val="3363155"/>
                <a:satOff val="-3572"/>
                <a:lumOff val="2745"/>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Information in the Civil Rights binder/file must be annually updated and maintained for three years plus the current year. </a:t>
          </a:r>
        </a:p>
      </dsp:txBody>
      <dsp:txXfrm>
        <a:off x="47748" y="4248696"/>
        <a:ext cx="5818713" cy="8826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B89F3-20FC-45B6-9A84-3A64DB7F047B}">
      <dsp:nvSpPr>
        <dsp:cNvPr id="0" name=""/>
        <dsp:cNvSpPr/>
      </dsp:nvSpPr>
      <dsp:spPr>
        <a:xfrm>
          <a:off x="48170" y="660"/>
          <a:ext cx="2210431" cy="13262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 complainant may allege discrimination verbally in person, anonymous or over the phone. In this event, the person to whom the allegations are made shall write up the elements of the complaint and, at minimum, attempt to collect the following information:</a:t>
          </a:r>
        </a:p>
      </dsp:txBody>
      <dsp:txXfrm>
        <a:off x="48170" y="660"/>
        <a:ext cx="2210431" cy="1326259"/>
      </dsp:txXfrm>
    </dsp:sp>
    <dsp:sp modelId="{652CE44F-4872-43B3-8BC3-5170D8F343F7}">
      <dsp:nvSpPr>
        <dsp:cNvPr id="0" name=""/>
        <dsp:cNvSpPr/>
      </dsp:nvSpPr>
      <dsp:spPr>
        <a:xfrm>
          <a:off x="2479645" y="660"/>
          <a:ext cx="2210431" cy="1326259"/>
        </a:xfrm>
        <a:prstGeom prst="rect">
          <a:avLst/>
        </a:prstGeom>
        <a:solidFill>
          <a:schemeClr val="accent2">
            <a:hueOff val="480451"/>
            <a:satOff val="-510"/>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Contact information for the complainant.</a:t>
          </a:r>
        </a:p>
      </dsp:txBody>
      <dsp:txXfrm>
        <a:off x="2479645" y="660"/>
        <a:ext cx="2210431" cy="1326259"/>
      </dsp:txXfrm>
    </dsp:sp>
    <dsp:sp modelId="{1E30FF8E-E880-4C84-BCFE-81C47C49E9F3}">
      <dsp:nvSpPr>
        <dsp:cNvPr id="0" name=""/>
        <dsp:cNvSpPr/>
      </dsp:nvSpPr>
      <dsp:spPr>
        <a:xfrm>
          <a:off x="4911120" y="660"/>
          <a:ext cx="2210431" cy="1326259"/>
        </a:xfrm>
        <a:prstGeom prst="rect">
          <a:avLst/>
        </a:prstGeom>
        <a:solidFill>
          <a:schemeClr val="accent2">
            <a:hueOff val="960901"/>
            <a:satOff val="-1021"/>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Specific location and name of the entity delivering the service or benefit.</a:t>
          </a:r>
        </a:p>
      </dsp:txBody>
      <dsp:txXfrm>
        <a:off x="4911120" y="660"/>
        <a:ext cx="2210431" cy="1326259"/>
      </dsp:txXfrm>
    </dsp:sp>
    <dsp:sp modelId="{73552BFD-8586-4BB1-A67B-0A6723766C20}">
      <dsp:nvSpPr>
        <dsp:cNvPr id="0" name=""/>
        <dsp:cNvSpPr/>
      </dsp:nvSpPr>
      <dsp:spPr>
        <a:xfrm>
          <a:off x="7342595" y="660"/>
          <a:ext cx="2210431" cy="1326259"/>
        </a:xfrm>
        <a:prstGeom prst="rect">
          <a:avLst/>
        </a:prstGeom>
        <a:solidFill>
          <a:schemeClr val="accent2">
            <a:hueOff val="1441352"/>
            <a:satOff val="-1531"/>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nature of the incident or action that led the complainant to feel discrimination was a factor.</a:t>
          </a:r>
        </a:p>
      </dsp:txBody>
      <dsp:txXfrm>
        <a:off x="7342595" y="660"/>
        <a:ext cx="2210431" cy="1326259"/>
      </dsp:txXfrm>
    </dsp:sp>
    <dsp:sp modelId="{A37DB811-9B31-4D3F-870E-8CA67C84E9A9}">
      <dsp:nvSpPr>
        <dsp:cNvPr id="0" name=""/>
        <dsp:cNvSpPr/>
      </dsp:nvSpPr>
      <dsp:spPr>
        <a:xfrm>
          <a:off x="48170" y="1547963"/>
          <a:ext cx="2210431" cy="1326259"/>
        </a:xfrm>
        <a:prstGeom prst="rect">
          <a:avLst/>
        </a:prstGeom>
        <a:solidFill>
          <a:schemeClr val="accent2">
            <a:hueOff val="1921803"/>
            <a:satOff val="-2041"/>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basis on which the complainant feels discrimination exists.</a:t>
          </a:r>
        </a:p>
      </dsp:txBody>
      <dsp:txXfrm>
        <a:off x="48170" y="1547963"/>
        <a:ext cx="2210431" cy="1326259"/>
      </dsp:txXfrm>
    </dsp:sp>
    <dsp:sp modelId="{565836B2-1D7A-44F9-AC3F-CF5C003C46BC}">
      <dsp:nvSpPr>
        <dsp:cNvPr id="0" name=""/>
        <dsp:cNvSpPr/>
      </dsp:nvSpPr>
      <dsp:spPr>
        <a:xfrm>
          <a:off x="2479645" y="1547963"/>
          <a:ext cx="2210431" cy="1326259"/>
        </a:xfrm>
        <a:prstGeom prst="rect">
          <a:avLst/>
        </a:prstGeom>
        <a:solidFill>
          <a:schemeClr val="accent2">
            <a:hueOff val="2402254"/>
            <a:satOff val="-255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names, titles, and business addresses of persons who may have knowledge of the discriminatory action.</a:t>
          </a:r>
        </a:p>
      </dsp:txBody>
      <dsp:txXfrm>
        <a:off x="2479645" y="1547963"/>
        <a:ext cx="2210431" cy="1326259"/>
      </dsp:txXfrm>
    </dsp:sp>
    <dsp:sp modelId="{BFCA4391-2BA7-44E3-9D17-4CDF3B639452}">
      <dsp:nvSpPr>
        <dsp:cNvPr id="0" name=""/>
        <dsp:cNvSpPr/>
      </dsp:nvSpPr>
      <dsp:spPr>
        <a:xfrm>
          <a:off x="4911120" y="1547963"/>
          <a:ext cx="2210431" cy="1326259"/>
        </a:xfrm>
        <a:prstGeom prst="rect">
          <a:avLst/>
        </a:prstGeom>
        <a:solidFill>
          <a:schemeClr val="accent2">
            <a:hueOff val="2882704"/>
            <a:satOff val="-3062"/>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 date(s) during which the alleged discriminatory actions occurred or, if continuing, the duration of such actions.</a:t>
          </a:r>
        </a:p>
      </dsp:txBody>
      <dsp:txXfrm>
        <a:off x="4911120" y="1547963"/>
        <a:ext cx="2210431" cy="1326259"/>
      </dsp:txXfrm>
    </dsp:sp>
    <dsp:sp modelId="{AECB5065-5AC5-4B3D-9924-7CDDAC454C71}">
      <dsp:nvSpPr>
        <dsp:cNvPr id="0" name=""/>
        <dsp:cNvSpPr/>
      </dsp:nvSpPr>
      <dsp:spPr>
        <a:xfrm>
          <a:off x="7342595" y="1547963"/>
          <a:ext cx="2210431" cy="1326259"/>
        </a:xfrm>
        <a:prstGeom prst="rect">
          <a:avLst/>
        </a:prstGeom>
        <a:solidFill>
          <a:schemeClr val="accent2">
            <a:hueOff val="3363155"/>
            <a:satOff val="-3572"/>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Actions the complainant would like to be taken to remedy the situation.</a:t>
          </a:r>
        </a:p>
      </dsp:txBody>
      <dsp:txXfrm>
        <a:off x="7342595" y="1547963"/>
        <a:ext cx="2210431" cy="1326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C74B0-87E2-4C5C-9002-7BA0C82A2C85}">
      <dsp:nvSpPr>
        <dsp:cNvPr id="0" name=""/>
        <dsp:cNvSpPr/>
      </dsp:nvSpPr>
      <dsp:spPr>
        <a:xfrm>
          <a:off x="1092098" y="1720"/>
          <a:ext cx="4368392" cy="75490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59" tIns="191747" rIns="84759" bIns="191747" numCol="1" spcCol="1270" anchor="ctr" anchorCtr="0">
          <a:noAutofit/>
        </a:bodyPr>
        <a:lstStyle/>
        <a:p>
          <a:pPr marL="0" lvl="0" indent="0" algn="l" defTabSz="533400">
            <a:lnSpc>
              <a:spcPct val="100000"/>
            </a:lnSpc>
            <a:spcBef>
              <a:spcPct val="0"/>
            </a:spcBef>
            <a:spcAft>
              <a:spcPct val="35000"/>
            </a:spcAft>
            <a:buNone/>
          </a:pPr>
          <a:r>
            <a:rPr lang="en-US" sz="1200" kern="1200"/>
            <a:t>Be calm, non-defensive, and respectful in interactions.</a:t>
          </a:r>
        </a:p>
      </dsp:txBody>
      <dsp:txXfrm>
        <a:off x="1092098" y="1720"/>
        <a:ext cx="4368392" cy="754907"/>
      </dsp:txXfrm>
    </dsp:sp>
    <dsp:sp modelId="{97B02F4B-0BE9-4DBC-9288-F85BA27CD019}">
      <dsp:nvSpPr>
        <dsp:cNvPr id="0" name=""/>
        <dsp:cNvSpPr/>
      </dsp:nvSpPr>
      <dsp:spPr>
        <a:xfrm>
          <a:off x="0" y="1720"/>
          <a:ext cx="1092098" cy="75490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90" tIns="74568" rIns="57790" bIns="74568" numCol="1" spcCol="1270" anchor="ctr" anchorCtr="0">
          <a:noAutofit/>
        </a:bodyPr>
        <a:lstStyle/>
        <a:p>
          <a:pPr marL="0" lvl="0" indent="0" algn="ctr" defTabSz="666750">
            <a:lnSpc>
              <a:spcPct val="100000"/>
            </a:lnSpc>
            <a:spcBef>
              <a:spcPct val="0"/>
            </a:spcBef>
            <a:spcAft>
              <a:spcPct val="35000"/>
            </a:spcAft>
            <a:buNone/>
          </a:pPr>
          <a:r>
            <a:rPr lang="en-US" sz="1500" kern="1200" dirty="0"/>
            <a:t>Calm</a:t>
          </a:r>
        </a:p>
      </dsp:txBody>
      <dsp:txXfrm>
        <a:off x="0" y="1720"/>
        <a:ext cx="1092098" cy="754907"/>
      </dsp:txXfrm>
    </dsp:sp>
    <dsp:sp modelId="{F9A5E631-2577-4522-B204-445AD3AE504F}">
      <dsp:nvSpPr>
        <dsp:cNvPr id="0" name=""/>
        <dsp:cNvSpPr/>
      </dsp:nvSpPr>
      <dsp:spPr>
        <a:xfrm>
          <a:off x="1092098" y="801922"/>
          <a:ext cx="4368392" cy="75490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59" tIns="191747" rIns="84759" bIns="191747" numCol="1" spcCol="1270" anchor="ctr" anchorCtr="0">
          <a:noAutofit/>
        </a:bodyPr>
        <a:lstStyle/>
        <a:p>
          <a:pPr marL="0" lvl="0" indent="0" algn="l" defTabSz="533400">
            <a:lnSpc>
              <a:spcPct val="100000"/>
            </a:lnSpc>
            <a:spcBef>
              <a:spcPct val="0"/>
            </a:spcBef>
            <a:spcAft>
              <a:spcPct val="35000"/>
            </a:spcAft>
            <a:buNone/>
          </a:pPr>
          <a:r>
            <a:rPr lang="en-US" sz="1200" kern="1200"/>
            <a:t>Recognize and respond to things that matter</a:t>
          </a:r>
        </a:p>
      </dsp:txBody>
      <dsp:txXfrm>
        <a:off x="1092098" y="801922"/>
        <a:ext cx="4368392" cy="754907"/>
      </dsp:txXfrm>
    </dsp:sp>
    <dsp:sp modelId="{9091CB04-7D63-48A6-A9C9-026A7D6CD370}">
      <dsp:nvSpPr>
        <dsp:cNvPr id="0" name=""/>
        <dsp:cNvSpPr/>
      </dsp:nvSpPr>
      <dsp:spPr>
        <a:xfrm>
          <a:off x="0" y="801922"/>
          <a:ext cx="1092098" cy="75490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90" tIns="74568" rIns="57790" bIns="74568" numCol="1" spcCol="1270" anchor="ctr" anchorCtr="0">
          <a:noAutofit/>
        </a:bodyPr>
        <a:lstStyle/>
        <a:p>
          <a:pPr marL="0" lvl="0" indent="0" algn="ctr" defTabSz="666750">
            <a:lnSpc>
              <a:spcPct val="100000"/>
            </a:lnSpc>
            <a:spcBef>
              <a:spcPct val="0"/>
            </a:spcBef>
            <a:spcAft>
              <a:spcPct val="35000"/>
            </a:spcAft>
            <a:buNone/>
          </a:pPr>
          <a:r>
            <a:rPr lang="en-US" sz="1500" kern="1200"/>
            <a:t>Recognize and respond</a:t>
          </a:r>
        </a:p>
      </dsp:txBody>
      <dsp:txXfrm>
        <a:off x="0" y="801922"/>
        <a:ext cx="1092098" cy="754907"/>
      </dsp:txXfrm>
    </dsp:sp>
    <dsp:sp modelId="{27239D10-D224-4799-9D80-8131741DE96B}">
      <dsp:nvSpPr>
        <dsp:cNvPr id="0" name=""/>
        <dsp:cNvSpPr/>
      </dsp:nvSpPr>
      <dsp:spPr>
        <a:xfrm>
          <a:off x="1092098" y="1602125"/>
          <a:ext cx="4368392" cy="754907"/>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59" tIns="191747" rIns="84759" bIns="191747" numCol="1" spcCol="1270" anchor="ctr" anchorCtr="0">
          <a:noAutofit/>
        </a:bodyPr>
        <a:lstStyle/>
        <a:p>
          <a:pPr marL="0" lvl="0" indent="0" algn="l" defTabSz="533400">
            <a:lnSpc>
              <a:spcPct val="100000"/>
            </a:lnSpc>
            <a:spcBef>
              <a:spcPct val="0"/>
            </a:spcBef>
            <a:spcAft>
              <a:spcPct val="35000"/>
            </a:spcAft>
            <a:buNone/>
          </a:pPr>
          <a:r>
            <a:rPr lang="en-US" sz="1200" kern="1200"/>
            <a:t>Seek compromise within program regulations.</a:t>
          </a:r>
        </a:p>
      </dsp:txBody>
      <dsp:txXfrm>
        <a:off x="1092098" y="1602125"/>
        <a:ext cx="4368392" cy="754907"/>
      </dsp:txXfrm>
    </dsp:sp>
    <dsp:sp modelId="{737EFCB5-F943-459F-BE45-6615816F5E72}">
      <dsp:nvSpPr>
        <dsp:cNvPr id="0" name=""/>
        <dsp:cNvSpPr/>
      </dsp:nvSpPr>
      <dsp:spPr>
        <a:xfrm>
          <a:off x="0" y="1602125"/>
          <a:ext cx="1092098" cy="75490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90" tIns="74568" rIns="57790" bIns="74568" numCol="1" spcCol="1270" anchor="ctr" anchorCtr="0">
          <a:noAutofit/>
        </a:bodyPr>
        <a:lstStyle/>
        <a:p>
          <a:pPr marL="0" lvl="0" indent="0" algn="ctr" defTabSz="666750">
            <a:lnSpc>
              <a:spcPct val="100000"/>
            </a:lnSpc>
            <a:spcBef>
              <a:spcPct val="0"/>
            </a:spcBef>
            <a:spcAft>
              <a:spcPct val="35000"/>
            </a:spcAft>
            <a:buNone/>
          </a:pPr>
          <a:r>
            <a:rPr lang="en-US" sz="1500" kern="1200" dirty="0"/>
            <a:t>Compromise</a:t>
          </a:r>
        </a:p>
      </dsp:txBody>
      <dsp:txXfrm>
        <a:off x="0" y="1602125"/>
        <a:ext cx="1092098" cy="754907"/>
      </dsp:txXfrm>
    </dsp:sp>
    <dsp:sp modelId="{27F23F86-433F-456E-A1B7-65838EE8151F}">
      <dsp:nvSpPr>
        <dsp:cNvPr id="0" name=""/>
        <dsp:cNvSpPr/>
      </dsp:nvSpPr>
      <dsp:spPr>
        <a:xfrm>
          <a:off x="1092098" y="2402327"/>
          <a:ext cx="4368392" cy="754907"/>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59" tIns="191747" rIns="84759" bIns="191747" numCol="1" spcCol="1270" anchor="ctr" anchorCtr="0">
          <a:noAutofit/>
        </a:bodyPr>
        <a:lstStyle/>
        <a:p>
          <a:pPr marL="0" lvl="0" indent="0" algn="l" defTabSz="533400">
            <a:lnSpc>
              <a:spcPct val="100000"/>
            </a:lnSpc>
            <a:spcBef>
              <a:spcPct val="0"/>
            </a:spcBef>
            <a:spcAft>
              <a:spcPct val="35000"/>
            </a:spcAft>
            <a:buNone/>
          </a:pPr>
          <a:r>
            <a:rPr lang="en-US" sz="1200" kern="1200"/>
            <a:t>If resolution is not achieved, seek assistance from leadership.</a:t>
          </a:r>
        </a:p>
      </dsp:txBody>
      <dsp:txXfrm>
        <a:off x="1092098" y="2402327"/>
        <a:ext cx="4368392" cy="754907"/>
      </dsp:txXfrm>
    </dsp:sp>
    <dsp:sp modelId="{58950AD9-8554-4159-A6C1-990D7BCB1CF6}">
      <dsp:nvSpPr>
        <dsp:cNvPr id="0" name=""/>
        <dsp:cNvSpPr/>
      </dsp:nvSpPr>
      <dsp:spPr>
        <a:xfrm>
          <a:off x="0" y="2402327"/>
          <a:ext cx="1092098" cy="754907"/>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90" tIns="74568" rIns="57790" bIns="74568" numCol="1" spcCol="1270" anchor="ctr" anchorCtr="0">
          <a:noAutofit/>
        </a:bodyPr>
        <a:lstStyle/>
        <a:p>
          <a:pPr marL="0" lvl="0" indent="0" algn="ctr" defTabSz="666750">
            <a:lnSpc>
              <a:spcPct val="100000"/>
            </a:lnSpc>
            <a:spcBef>
              <a:spcPct val="0"/>
            </a:spcBef>
            <a:spcAft>
              <a:spcPct val="35000"/>
            </a:spcAft>
            <a:buNone/>
          </a:pPr>
          <a:r>
            <a:rPr lang="en-US" sz="1500" kern="1200" dirty="0"/>
            <a:t>Seek assistance</a:t>
          </a:r>
        </a:p>
      </dsp:txBody>
      <dsp:txXfrm>
        <a:off x="0" y="2402327"/>
        <a:ext cx="1092098" cy="754907"/>
      </dsp:txXfrm>
    </dsp:sp>
    <dsp:sp modelId="{E6236136-6B01-47F1-8682-74188D45D1CF}">
      <dsp:nvSpPr>
        <dsp:cNvPr id="0" name=""/>
        <dsp:cNvSpPr/>
      </dsp:nvSpPr>
      <dsp:spPr>
        <a:xfrm>
          <a:off x="1092098" y="3202529"/>
          <a:ext cx="4368392" cy="754907"/>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759" tIns="191747" rIns="84759" bIns="191747" numCol="1" spcCol="1270" anchor="ctr" anchorCtr="0">
          <a:noAutofit/>
        </a:bodyPr>
        <a:lstStyle/>
        <a:p>
          <a:pPr marL="0" lvl="0" indent="0" algn="l" defTabSz="533400">
            <a:lnSpc>
              <a:spcPct val="100000"/>
            </a:lnSpc>
            <a:spcBef>
              <a:spcPct val="0"/>
            </a:spcBef>
            <a:spcAft>
              <a:spcPct val="35000"/>
            </a:spcAft>
            <a:buNone/>
          </a:pPr>
          <a:r>
            <a:rPr lang="en-US" sz="1200" kern="1200"/>
            <a:t>Review the situation with supervisor to review strategies for addressing future conflicts.</a:t>
          </a:r>
        </a:p>
      </dsp:txBody>
      <dsp:txXfrm>
        <a:off x="1092098" y="3202529"/>
        <a:ext cx="4368392" cy="754907"/>
      </dsp:txXfrm>
    </dsp:sp>
    <dsp:sp modelId="{A9E62E44-E563-49A2-B8C3-2E76BAA80139}">
      <dsp:nvSpPr>
        <dsp:cNvPr id="0" name=""/>
        <dsp:cNvSpPr/>
      </dsp:nvSpPr>
      <dsp:spPr>
        <a:xfrm>
          <a:off x="0" y="3202529"/>
          <a:ext cx="1092098" cy="754907"/>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790" tIns="74568" rIns="57790" bIns="74568" numCol="1" spcCol="1270" anchor="ctr" anchorCtr="0">
          <a:noAutofit/>
        </a:bodyPr>
        <a:lstStyle/>
        <a:p>
          <a:pPr marL="0" lvl="0" indent="0" algn="ctr" defTabSz="666750">
            <a:lnSpc>
              <a:spcPct val="100000"/>
            </a:lnSpc>
            <a:spcBef>
              <a:spcPct val="0"/>
            </a:spcBef>
            <a:spcAft>
              <a:spcPct val="35000"/>
            </a:spcAft>
            <a:buNone/>
          </a:pPr>
          <a:r>
            <a:rPr lang="en-US" sz="1500" kern="1200"/>
            <a:t>Review</a:t>
          </a:r>
        </a:p>
      </dsp:txBody>
      <dsp:txXfrm>
        <a:off x="0" y="3202529"/>
        <a:ext cx="1092098" cy="7549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2D4E23-A6FA-4F46-9CD1-C7324A9D23D8}">
      <dsp:nvSpPr>
        <dsp:cNvPr id="0" name=""/>
        <dsp:cNvSpPr/>
      </dsp:nvSpPr>
      <dsp:spPr>
        <a:xfrm>
          <a:off x="0" y="65008"/>
          <a:ext cx="5272392" cy="7862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 compliance review will include but is not limited to:</a:t>
          </a:r>
        </a:p>
      </dsp:txBody>
      <dsp:txXfrm>
        <a:off x="38381" y="103389"/>
        <a:ext cx="5195630" cy="709478"/>
      </dsp:txXfrm>
    </dsp:sp>
    <dsp:sp modelId="{4F09DC8D-9A6D-4669-9A63-F4B41EA7B978}">
      <dsp:nvSpPr>
        <dsp:cNvPr id="0" name=""/>
        <dsp:cNvSpPr/>
      </dsp:nvSpPr>
      <dsp:spPr>
        <a:xfrm>
          <a:off x="0" y="851248"/>
          <a:ext cx="5272392" cy="304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9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Verifying all Civil Rights training documentation;</a:t>
          </a:r>
        </a:p>
        <a:p>
          <a:pPr marL="171450" lvl="1" indent="-171450" algn="l" defTabSz="711200">
            <a:lnSpc>
              <a:spcPct val="90000"/>
            </a:lnSpc>
            <a:spcBef>
              <a:spcPct val="0"/>
            </a:spcBef>
            <a:spcAft>
              <a:spcPct val="20000"/>
            </a:spcAft>
            <a:buChar char="•"/>
          </a:pPr>
          <a:r>
            <a:rPr lang="en-US" sz="1600" kern="1200" dirty="0"/>
            <a:t>Confirming the Non-discrimination Statement is on materials referencing the CSFP or TEFAP programs;</a:t>
          </a:r>
        </a:p>
        <a:p>
          <a:pPr marL="171450" lvl="1" indent="-171450" algn="l" defTabSz="711200">
            <a:lnSpc>
              <a:spcPct val="90000"/>
            </a:lnSpc>
            <a:spcBef>
              <a:spcPct val="0"/>
            </a:spcBef>
            <a:spcAft>
              <a:spcPct val="20000"/>
            </a:spcAft>
            <a:buChar char="•"/>
          </a:pPr>
          <a:r>
            <a:rPr lang="en-US" sz="1600" kern="1200" dirty="0"/>
            <a:t>Confirming the USDA-approved Non-discrimination statement is on the agency website;</a:t>
          </a:r>
        </a:p>
        <a:p>
          <a:pPr marL="171450" lvl="1" indent="-171450" algn="l" defTabSz="711200">
            <a:lnSpc>
              <a:spcPct val="90000"/>
            </a:lnSpc>
            <a:spcBef>
              <a:spcPct val="0"/>
            </a:spcBef>
            <a:spcAft>
              <a:spcPct val="20000"/>
            </a:spcAft>
            <a:buChar char="•"/>
          </a:pPr>
          <a:r>
            <a:rPr lang="en-US" sz="1600" kern="1200" dirty="0"/>
            <a:t>Checking that data on race and ethnicity is collected appropriately (CSFP only);</a:t>
          </a:r>
        </a:p>
        <a:p>
          <a:pPr marL="171450" lvl="1" indent="-171450" algn="l" defTabSz="711200">
            <a:lnSpc>
              <a:spcPct val="90000"/>
            </a:lnSpc>
            <a:spcBef>
              <a:spcPct val="0"/>
            </a:spcBef>
            <a:spcAft>
              <a:spcPct val="20000"/>
            </a:spcAft>
            <a:buChar char="•"/>
          </a:pPr>
          <a:r>
            <a:rPr lang="en-US" sz="1600" kern="1200" dirty="0"/>
            <a:t>If applicable, confirm all Civil Rights complaints were escalated to the program point of contact.</a:t>
          </a:r>
        </a:p>
        <a:p>
          <a:pPr marL="171450" lvl="1" indent="-171450" algn="l" defTabSz="711200">
            <a:lnSpc>
              <a:spcPct val="90000"/>
            </a:lnSpc>
            <a:spcBef>
              <a:spcPct val="0"/>
            </a:spcBef>
            <a:spcAft>
              <a:spcPct val="20000"/>
            </a:spcAft>
            <a:buChar char="•"/>
          </a:pPr>
          <a:r>
            <a:rPr lang="en-US" sz="1600" kern="1200" dirty="0"/>
            <a:t>Verifying that the USDA “And Justice for All” poster is displayed and visible to clients;</a:t>
          </a:r>
        </a:p>
        <a:p>
          <a:pPr marL="171450" lvl="1" indent="-171450" algn="l" defTabSz="711200">
            <a:lnSpc>
              <a:spcPct val="90000"/>
            </a:lnSpc>
            <a:spcBef>
              <a:spcPct val="0"/>
            </a:spcBef>
            <a:spcAft>
              <a:spcPct val="20000"/>
            </a:spcAft>
            <a:buChar char="•"/>
          </a:pPr>
          <a:r>
            <a:rPr lang="en-US" sz="1600" kern="1200" dirty="0"/>
            <a:t>Confirming that reasonable modifications are made for individuals with disabilities.</a:t>
          </a:r>
        </a:p>
      </dsp:txBody>
      <dsp:txXfrm>
        <a:off x="0" y="851248"/>
        <a:ext cx="5272392" cy="30429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8D093-5038-4978-8917-8B09326D90F3}" type="datetimeFigureOut">
              <a:rPr lang="en-US" smtClean="0"/>
              <a:t>3/4/2022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F2BD87-6BD9-4B54-B48C-98382F288AE3}" type="slidenum">
              <a:rPr lang="en-US" smtClean="0"/>
              <a:t>‹#›</a:t>
            </a:fld>
            <a:endParaRPr lang="en-US" dirty="0"/>
          </a:p>
        </p:txBody>
      </p:sp>
    </p:spTree>
    <p:extLst>
      <p:ext uri="{BB962C8B-B14F-4D97-AF65-F5344CB8AC3E}">
        <p14:creationId xmlns:p14="http://schemas.microsoft.com/office/powerpoint/2010/main" val="186665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73D7EB-9DA2-4E83-BE6D-7D38DB9B5168}" type="slidenum">
              <a:rPr lang="en-US" smtClean="0"/>
              <a:pPr>
                <a:defRPr/>
              </a:pPr>
              <a:t>3</a:t>
            </a:fld>
            <a:endParaRPr lang="en-US" dirty="0"/>
          </a:p>
        </p:txBody>
      </p:sp>
    </p:spTree>
    <p:extLst>
      <p:ext uri="{BB962C8B-B14F-4D97-AF65-F5344CB8AC3E}">
        <p14:creationId xmlns:p14="http://schemas.microsoft.com/office/powerpoint/2010/main" val="596336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173D7EB-9DA2-4E83-BE6D-7D38DB9B5168}" type="slidenum">
              <a:rPr lang="en-US" smtClean="0"/>
              <a:pPr>
                <a:defRPr/>
              </a:pPr>
              <a:t>34</a:t>
            </a:fld>
            <a:endParaRPr lang="en-US" dirty="0"/>
          </a:p>
        </p:txBody>
      </p:sp>
    </p:spTree>
    <p:extLst>
      <p:ext uri="{BB962C8B-B14F-4D97-AF65-F5344CB8AC3E}">
        <p14:creationId xmlns:p14="http://schemas.microsoft.com/office/powerpoint/2010/main" val="915686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CF118FB6-7698-4310-84FC-8475F7AC594F}"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05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18FB6-7698-4310-84FC-8475F7AC594F}" type="slidenum">
              <a:rPr lang="en-US" smtClean="0"/>
              <a:t>‹#›</a:t>
            </a:fld>
            <a:endParaRPr lang="en-US" dirty="0"/>
          </a:p>
        </p:txBody>
      </p:sp>
    </p:spTree>
    <p:extLst>
      <p:ext uri="{BB962C8B-B14F-4D97-AF65-F5344CB8AC3E}">
        <p14:creationId xmlns:p14="http://schemas.microsoft.com/office/powerpoint/2010/main" val="3810445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2777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0038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spTree>
    <p:extLst>
      <p:ext uri="{BB962C8B-B14F-4D97-AF65-F5344CB8AC3E}">
        <p14:creationId xmlns:p14="http://schemas.microsoft.com/office/powerpoint/2010/main" val="81235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4332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747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9669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932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spTree>
    <p:extLst>
      <p:ext uri="{BB962C8B-B14F-4D97-AF65-F5344CB8AC3E}">
        <p14:creationId xmlns:p14="http://schemas.microsoft.com/office/powerpoint/2010/main" val="103002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118FB6-7698-4310-84FC-8475F7AC594F}"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129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18FB6-7698-4310-84FC-8475F7AC594F}" type="slidenum">
              <a:rPr lang="en-US" smtClean="0"/>
              <a:t>‹#›</a:t>
            </a:fld>
            <a:endParaRPr lang="en-US" dirty="0"/>
          </a:p>
        </p:txBody>
      </p:sp>
    </p:spTree>
    <p:extLst>
      <p:ext uri="{BB962C8B-B14F-4D97-AF65-F5344CB8AC3E}">
        <p14:creationId xmlns:p14="http://schemas.microsoft.com/office/powerpoint/2010/main" val="3731202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118FB6-7698-4310-84FC-8475F7AC594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253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118FB6-7698-4310-84FC-8475F7AC594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073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118FB6-7698-4310-84FC-8475F7AC594F}" type="slidenum">
              <a:rPr lang="en-US" smtClean="0"/>
              <a:t>‹#›</a:t>
            </a:fld>
            <a:endParaRPr lang="en-US" dirty="0"/>
          </a:p>
        </p:txBody>
      </p:sp>
    </p:spTree>
    <p:extLst>
      <p:ext uri="{BB962C8B-B14F-4D97-AF65-F5344CB8AC3E}">
        <p14:creationId xmlns:p14="http://schemas.microsoft.com/office/powerpoint/2010/main" val="161477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18FB6-7698-4310-84FC-8475F7AC594F}"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24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BC63E-10F6-452B-8690-49D0A09F71AE}" type="datetimeFigureOut">
              <a:rPr lang="en-US" smtClean="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118FB6-7698-4310-84FC-8475F7AC594F}" type="slidenum">
              <a:rPr lang="en-US" smtClean="0"/>
              <a:t>‹#›</a:t>
            </a:fld>
            <a:endParaRPr lang="en-US" dirty="0"/>
          </a:p>
        </p:txBody>
      </p:sp>
    </p:spTree>
    <p:extLst>
      <p:ext uri="{BB962C8B-B14F-4D97-AF65-F5344CB8AC3E}">
        <p14:creationId xmlns:p14="http://schemas.microsoft.com/office/powerpoint/2010/main" val="371684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D6BC63E-10F6-452B-8690-49D0A09F71AE}" type="datetimeFigureOut">
              <a:rPr lang="en-US" smtClean="0"/>
              <a:t>3/4/2022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118FB6-7698-4310-84FC-8475F7AC594F}" type="slidenum">
              <a:rPr lang="en-US" smtClean="0"/>
              <a:t>‹#›</a:t>
            </a:fld>
            <a:endParaRPr lang="en-US" dirty="0"/>
          </a:p>
        </p:txBody>
      </p:sp>
    </p:spTree>
    <p:extLst>
      <p:ext uri="{BB962C8B-B14F-4D97-AF65-F5344CB8AC3E}">
        <p14:creationId xmlns:p14="http://schemas.microsoft.com/office/powerpoint/2010/main" val="1897322157"/>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vinodtbidwaik.blogspot.com/2013/01/employee-engagement-vi.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fns-prod.azureedge.net/sites/default/files/113-1.pdf"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www.alittletipsy.com/2010/10/yw-in-excellence.html"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ep.gov/maps/"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migrationpolicy.org/" TargetMode="External"/><Relationship Id="rId5" Type="http://schemas.openxmlformats.org/officeDocument/2006/relationships/hyperlink" Target="http://www.census.gov/acs/" TargetMode="External"/><Relationship Id="rId4" Type="http://schemas.openxmlformats.org/officeDocument/2006/relationships/hyperlink" Target="http://www.census.gov/2010census/dat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amigosdelanaugran.blogspot.com.es/2012_02_01_archive.html" TargetMode="External"/><Relationship Id="rId5" Type="http://schemas.openxmlformats.org/officeDocument/2006/relationships/image" Target="../media/image17.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http://www.internetmonk.com/archive/imonk-classic-talk-hard-ii"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www.usda.gov/sites/default/files/documents/USDAProgramComplaintForm-Spanish-Section508Compliant.pdf"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junior2.cumbresblogs.com/page/2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9.png"/><Relationship Id="rId7" Type="http://schemas.openxmlformats.org/officeDocument/2006/relationships/diagramColors" Target="../diagrams/colors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9.png"/><Relationship Id="rId7" Type="http://schemas.openxmlformats.org/officeDocument/2006/relationships/diagramColors" Target="../diagrams/colors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hyperlink" Target="mailto:CSFP@idahofoodbank.org" TargetMode="External"/><Relationship Id="rId2" Type="http://schemas.openxmlformats.org/officeDocument/2006/relationships/hyperlink" Target="mailto:CERMTeam@dhw.Idaho.gov" TargetMode="External"/><Relationship Id="rId1" Type="http://schemas.openxmlformats.org/officeDocument/2006/relationships/slideLayout" Target="../slideLayouts/slideLayout4.xml"/><Relationship Id="rId4" Type="http://schemas.openxmlformats.org/officeDocument/2006/relationships/hyperlink" Target="mailto:Birgit.Luebeck@aging.idaho.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www.usda.gov/sites/default/files/documents/USDA-OASCR%20P-Complaint-Form-0508-0002-508-11-28-17Fax2Mail.pdf" TargetMode="External"/><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hyperlink" Target="mailto:program.intake@usda.gov" TargetMode="External"/><Relationship Id="rId4" Type="http://schemas.openxmlformats.org/officeDocument/2006/relationships/image" Target="../media/image4.png"/><Relationship Id="rId9" Type="http://schemas.openxmlformats.org/officeDocument/2006/relationships/hyperlink" Target="https://www.usda.gov/oascr/how-to-file-a-program-discrimination-compla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7" name="Picture 16">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9" name="Picture 18">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 name="Picture 19">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2BC5EFEA-39EA-4684-8EC8-E1B5EAA6070D}"/>
              </a:ext>
            </a:extLst>
          </p:cNvPr>
          <p:cNvSpPr>
            <a:spLocks noGrp="1"/>
          </p:cNvSpPr>
          <p:nvPr>
            <p:ph type="ctrTitle"/>
          </p:nvPr>
        </p:nvSpPr>
        <p:spPr>
          <a:xfrm>
            <a:off x="1102619" y="4404852"/>
            <a:ext cx="9989677" cy="1054745"/>
          </a:xfrm>
        </p:spPr>
        <p:txBody>
          <a:bodyPr>
            <a:normAutofit/>
          </a:bodyPr>
          <a:lstStyle/>
          <a:p>
            <a:pPr>
              <a:lnSpc>
                <a:spcPct val="90000"/>
              </a:lnSpc>
            </a:pPr>
            <a:r>
              <a:rPr lang="en-US" sz="3400" dirty="0">
                <a:latin typeface="Arial" panose="020B0604020202020204" pitchFamily="34" charset="0"/>
                <a:cs typeface="Arial" panose="020B0604020202020204" pitchFamily="34" charset="0"/>
              </a:rPr>
              <a:t>Annual TEFAP and CSFP Civil Rights Training October 2021</a:t>
            </a:r>
          </a:p>
        </p:txBody>
      </p:sp>
      <p:sp>
        <p:nvSpPr>
          <p:cNvPr id="22" name="Rectangle 21">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11086" y="1092200"/>
            <a:ext cx="8962768"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7952096-AF74-4B1B-A3CC-7BD31193BB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6502" y="2327511"/>
            <a:ext cx="4243375" cy="657724"/>
          </a:xfrm>
          <a:prstGeom prst="rect">
            <a:avLst/>
          </a:prstGeom>
        </p:spPr>
      </p:pic>
      <p:pic>
        <p:nvPicPr>
          <p:cNvPr id="9" name="Picture 8">
            <a:extLst>
              <a:ext uri="{FF2B5EF4-FFF2-40B4-BE49-F238E27FC236}">
                <a16:creationId xmlns:a16="http://schemas.microsoft.com/office/drawing/2014/main" id="{C2547123-7A78-4944-80A2-33DDB00BE8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0744" y="1847827"/>
            <a:ext cx="4227694" cy="1617091"/>
          </a:xfrm>
          <a:prstGeom prst="rect">
            <a:avLst/>
          </a:prstGeom>
        </p:spPr>
      </p:pic>
      <p:cxnSp>
        <p:nvCxnSpPr>
          <p:cNvPr id="24" name="Straight Connector 23">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164080" y="5518838"/>
            <a:ext cx="786384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36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E5E839-040E-4D3E-B50A-8D803DFE4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F3F4B4-A2E6-47B5-92FB-37BEEAFA4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157C0D-35FA-431C-91EB-C31FED2B916E}"/>
              </a:ext>
            </a:extLst>
          </p:cNvPr>
          <p:cNvSpPr>
            <a:spLocks noGrp="1"/>
          </p:cNvSpPr>
          <p:nvPr>
            <p:ph type="title"/>
          </p:nvPr>
        </p:nvSpPr>
        <p:spPr>
          <a:xfrm>
            <a:off x="640080" y="635508"/>
            <a:ext cx="3354470" cy="5586984"/>
          </a:xfrm>
        </p:spPr>
        <p:txBody>
          <a:bodyPr>
            <a:normAutofit/>
          </a:bodyPr>
          <a:lstStyle/>
          <a:p>
            <a:r>
              <a:rPr lang="en-US" sz="4800">
                <a:solidFill>
                  <a:schemeClr val="tx2"/>
                </a:solidFill>
                <a:latin typeface="Arial" panose="020B0604020202020204" pitchFamily="34" charset="0"/>
                <a:cs typeface="Arial" panose="020B0604020202020204" pitchFamily="34" charset="0"/>
              </a:rPr>
              <a:t>Civil Rights Laws</a:t>
            </a:r>
          </a:p>
        </p:txBody>
      </p:sp>
      <p:sp>
        <p:nvSpPr>
          <p:cNvPr id="12" name="Rectangle 11">
            <a:extLst>
              <a:ext uri="{FF2B5EF4-FFF2-40B4-BE49-F238E27FC236}">
                <a16:creationId xmlns:a16="http://schemas.microsoft.com/office/drawing/2014/main" id="{1D124D17-3A82-47D5-80C1-F990ABB1E4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4082" y="469900"/>
            <a:ext cx="658298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91EA27-EEE3-4EDA-BFE3-76610B808F31}"/>
              </a:ext>
            </a:extLst>
          </p:cNvPr>
          <p:cNvSpPr>
            <a:spLocks noGrp="1"/>
          </p:cNvSpPr>
          <p:nvPr>
            <p:ph idx="1"/>
          </p:nvPr>
        </p:nvSpPr>
        <p:spPr>
          <a:xfrm>
            <a:off x="5617804" y="954756"/>
            <a:ext cx="5613283" cy="4853888"/>
          </a:xfrm>
        </p:spPr>
        <p:txBody>
          <a:bodyPr anchor="ctr">
            <a:normAutofit/>
          </a:bodyPr>
          <a:lstStyle/>
          <a:p>
            <a:pPr marL="0" indent="0">
              <a:lnSpc>
                <a:spcPct val="90000"/>
              </a:lnSpc>
              <a:buNone/>
            </a:pPr>
            <a:endParaRPr lang="en-US" sz="1500" dirty="0">
              <a:solidFill>
                <a:schemeClr val="bg1"/>
              </a:solidFill>
              <a:latin typeface="Arial" panose="020B0604020202020204" pitchFamily="34" charset="0"/>
              <a:cs typeface="Arial" panose="020B0604020202020204" pitchFamily="34" charset="0"/>
            </a:endParaRPr>
          </a:p>
          <a:p>
            <a:pPr>
              <a:lnSpc>
                <a:spcPct val="90000"/>
              </a:lnSpc>
            </a:pPr>
            <a:r>
              <a:rPr lang="en-US" sz="1500" b="1" dirty="0">
                <a:solidFill>
                  <a:schemeClr val="bg1"/>
                </a:solidFill>
                <a:latin typeface="Arial" panose="020B0604020202020204" pitchFamily="34" charset="0"/>
                <a:cs typeface="Arial" panose="020B0604020202020204" pitchFamily="34" charset="0"/>
              </a:rPr>
              <a:t>7 CFR Part 16</a:t>
            </a:r>
            <a:r>
              <a:rPr lang="en-US" sz="1500" dirty="0">
                <a:solidFill>
                  <a:schemeClr val="bg1"/>
                </a:solidFill>
                <a:latin typeface="Arial" panose="020B0604020202020204" pitchFamily="34" charset="0"/>
                <a:cs typeface="Arial" panose="020B0604020202020204" pitchFamily="34" charset="0"/>
              </a:rPr>
              <a:t>, “Equal Opportunity for Religious Organizations” - partners with religious affiliations</a:t>
            </a:r>
          </a:p>
          <a:p>
            <a:pPr lvl="1">
              <a:lnSpc>
                <a:spcPct val="90000"/>
              </a:lnSpc>
              <a:buFont typeface="Wingdings" panose="05000000000000000000" pitchFamily="2" charset="2"/>
              <a:buChar char="§"/>
            </a:pPr>
            <a:r>
              <a:rPr lang="en-US" sz="1500" dirty="0">
                <a:solidFill>
                  <a:schemeClr val="bg1"/>
                </a:solidFill>
                <a:latin typeface="Arial" panose="020B0604020202020204" pitchFamily="34" charset="0"/>
                <a:cs typeface="Arial" panose="020B0604020202020204" pitchFamily="34" charset="0"/>
              </a:rPr>
              <a:t>Ensures a level playing field for the participation of faith-based organizations and other community organizations in USDA programs</a:t>
            </a:r>
          </a:p>
          <a:p>
            <a:pPr lvl="1">
              <a:lnSpc>
                <a:spcPct val="90000"/>
              </a:lnSpc>
              <a:buFont typeface="Wingdings" panose="05000000000000000000" pitchFamily="2" charset="2"/>
              <a:buChar char="§"/>
            </a:pPr>
            <a:r>
              <a:rPr lang="en-US" sz="1500" dirty="0">
                <a:solidFill>
                  <a:schemeClr val="bg1"/>
                </a:solidFill>
                <a:latin typeface="Arial" panose="020B0604020202020204" pitchFamily="34" charset="0"/>
                <a:cs typeface="Arial" panose="020B0604020202020204" pitchFamily="34" charset="0"/>
              </a:rPr>
              <a:t>Allows religious organizations that participate in USDA programs to retain their independence, provided that direct USDA funds do not support any inherently religious activities such as worship</a:t>
            </a:r>
          </a:p>
          <a:p>
            <a:pPr lvl="1">
              <a:lnSpc>
                <a:spcPct val="90000"/>
              </a:lnSpc>
              <a:buFont typeface="Wingdings" panose="05000000000000000000" pitchFamily="2" charset="2"/>
              <a:buChar char="§"/>
            </a:pPr>
            <a:r>
              <a:rPr lang="en-US" sz="1500" dirty="0">
                <a:solidFill>
                  <a:schemeClr val="bg1"/>
                </a:solidFill>
                <a:latin typeface="Arial" panose="020B0604020202020204" pitchFamily="34" charset="0"/>
                <a:cs typeface="Arial" panose="020B0604020202020204" pitchFamily="34" charset="0"/>
              </a:rPr>
              <a:t>Ensures that no organization that receives direct federal financial service can discriminate against a program beneficiary, or prospective beneficiary, on the basis of religion or religious belief</a:t>
            </a:r>
          </a:p>
          <a:p>
            <a:pPr lvl="1">
              <a:lnSpc>
                <a:spcPct val="90000"/>
              </a:lnSpc>
              <a:buFont typeface="Wingdings" panose="05000000000000000000" pitchFamily="2" charset="2"/>
              <a:buChar char="§"/>
            </a:pPr>
            <a:r>
              <a:rPr lang="en-US" sz="1500" dirty="0">
                <a:solidFill>
                  <a:schemeClr val="bg1"/>
                </a:solidFill>
                <a:latin typeface="Arial" panose="020B0604020202020204" pitchFamily="34" charset="0"/>
                <a:cs typeface="Arial" panose="020B0604020202020204" pitchFamily="34" charset="0"/>
              </a:rPr>
              <a:t>Program Policy Memos from November 2016 provide additional guidance:</a:t>
            </a:r>
          </a:p>
          <a:p>
            <a:pPr lvl="2">
              <a:lnSpc>
                <a:spcPct val="90000"/>
              </a:lnSpc>
              <a:buFont typeface="Courier New" panose="02070309020205020404" pitchFamily="49" charset="0"/>
              <a:buChar char="o"/>
            </a:pPr>
            <a:r>
              <a:rPr lang="en-US" sz="1500" dirty="0">
                <a:solidFill>
                  <a:schemeClr val="bg1"/>
                </a:solidFill>
                <a:latin typeface="Arial" panose="020B0604020202020204" pitchFamily="34" charset="0"/>
                <a:cs typeface="Arial" panose="020B0604020202020204" pitchFamily="34" charset="0"/>
              </a:rPr>
              <a:t>FD-141</a:t>
            </a:r>
          </a:p>
          <a:p>
            <a:pPr lvl="2">
              <a:lnSpc>
                <a:spcPct val="90000"/>
              </a:lnSpc>
              <a:buFont typeface="Courier New" panose="02070309020205020404" pitchFamily="49" charset="0"/>
              <a:buChar char="o"/>
            </a:pPr>
            <a:r>
              <a:rPr lang="en-US" sz="1500" dirty="0">
                <a:solidFill>
                  <a:schemeClr val="bg1"/>
                </a:solidFill>
                <a:latin typeface="Arial" panose="020B0604020202020204" pitchFamily="34" charset="0"/>
                <a:cs typeface="Arial" panose="020B0604020202020204" pitchFamily="34" charset="0"/>
              </a:rPr>
              <a:t>FD-142</a:t>
            </a:r>
          </a:p>
          <a:p>
            <a:pPr lvl="1">
              <a:lnSpc>
                <a:spcPct val="90000"/>
              </a:lnSpc>
              <a:buFont typeface="Wingdings" panose="05000000000000000000" pitchFamily="2" charset="2"/>
              <a:buChar char="§"/>
            </a:pPr>
            <a:endParaRPr lang="en-US" sz="1500" dirty="0">
              <a:solidFill>
                <a:schemeClr val="bg1"/>
              </a:solidFill>
              <a:latin typeface="Arial" panose="020B0604020202020204" pitchFamily="34" charset="0"/>
              <a:cs typeface="Arial" panose="020B0604020202020204" pitchFamily="34" charset="0"/>
            </a:endParaRPr>
          </a:p>
          <a:p>
            <a:pPr lvl="1">
              <a:lnSpc>
                <a:spcPct val="90000"/>
              </a:lnSpc>
              <a:buFont typeface="Wingdings" panose="05000000000000000000" pitchFamily="2" charset="2"/>
              <a:buChar char="§"/>
            </a:pPr>
            <a:endParaRPr lang="en-US" sz="1500"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B4A78C8-C0E0-45DA-BC2C-2C8D4153B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8325" y="635508"/>
            <a:ext cx="6254496"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99652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2524-9E77-4A2B-90DF-4016D1A6976E}"/>
              </a:ext>
            </a:extLst>
          </p:cNvPr>
          <p:cNvSpPr>
            <a:spLocks noGrp="1"/>
          </p:cNvSpPr>
          <p:nvPr>
            <p:ph type="title"/>
          </p:nvPr>
        </p:nvSpPr>
        <p:spPr>
          <a:xfrm>
            <a:off x="1295402" y="982132"/>
            <a:ext cx="9601196" cy="1303867"/>
          </a:xfrm>
        </p:spPr>
        <p:txBody>
          <a:bodyPr>
            <a:normAutofit/>
          </a:bodyPr>
          <a:lstStyle/>
          <a:p>
            <a:r>
              <a:rPr lang="en-US" dirty="0">
                <a:latin typeface="Arial" panose="020B0604020202020204" pitchFamily="34" charset="0"/>
                <a:cs typeface="Arial" panose="020B0604020202020204" pitchFamily="34" charset="0"/>
              </a:rPr>
              <a:t>Training Requirement</a:t>
            </a:r>
          </a:p>
        </p:txBody>
      </p:sp>
      <p:sp>
        <p:nvSpPr>
          <p:cNvPr id="3" name="Content Placeholder 2">
            <a:extLst>
              <a:ext uri="{FF2B5EF4-FFF2-40B4-BE49-F238E27FC236}">
                <a16:creationId xmlns:a16="http://schemas.microsoft.com/office/drawing/2014/main" id="{4CFDEF5E-D8A7-43F7-BD74-116BC92A486C}"/>
              </a:ext>
            </a:extLst>
          </p:cNvPr>
          <p:cNvSpPr>
            <a:spLocks noGrp="1"/>
          </p:cNvSpPr>
          <p:nvPr>
            <p:ph idx="1"/>
          </p:nvPr>
        </p:nvSpPr>
        <p:spPr>
          <a:xfrm>
            <a:off x="1295402" y="2556932"/>
            <a:ext cx="6256866" cy="3318936"/>
          </a:xfrm>
        </p:spPr>
        <p:txBody>
          <a:bodyPr>
            <a:normAutofit/>
          </a:bodyPr>
          <a:lstStyle/>
          <a:p>
            <a:pPr>
              <a:lnSpc>
                <a:spcPct val="90000"/>
              </a:lnSpc>
            </a:pPr>
            <a:r>
              <a:rPr lang="en-US" sz="2200">
                <a:latin typeface="Arial" panose="020B0604020202020204" pitchFamily="34" charset="0"/>
                <a:cs typeface="Arial" panose="020B0604020202020204" pitchFamily="34" charset="0"/>
              </a:rPr>
              <a:t>Sub-recipient agencies are responsible for training their local sites, including paid or volunteer staff who interact with participants or participant records, on an </a:t>
            </a:r>
            <a:r>
              <a:rPr lang="en-US" sz="2200" b="1" u="sng">
                <a:latin typeface="Arial" panose="020B0604020202020204" pitchFamily="34" charset="0"/>
                <a:cs typeface="Arial" panose="020B0604020202020204" pitchFamily="34" charset="0"/>
              </a:rPr>
              <a:t>annual</a:t>
            </a:r>
            <a:r>
              <a:rPr lang="en-US" sz="2200">
                <a:latin typeface="Arial" panose="020B0604020202020204" pitchFamily="34" charset="0"/>
                <a:cs typeface="Arial" panose="020B0604020202020204" pitchFamily="34" charset="0"/>
              </a:rPr>
              <a:t> basis.</a:t>
            </a:r>
          </a:p>
          <a:p>
            <a:pPr>
              <a:lnSpc>
                <a:spcPct val="90000"/>
              </a:lnSpc>
            </a:pPr>
            <a:r>
              <a:rPr lang="en-US" sz="2200">
                <a:latin typeface="Arial" panose="020B0604020202020204" pitchFamily="34" charset="0"/>
                <a:cs typeface="Arial" panose="020B0604020202020204" pitchFamily="34" charset="0"/>
              </a:rPr>
              <a:t>New employees must be trained before participating in Federally Assisted Program </a:t>
            </a:r>
            <a:r>
              <a:rPr lang="en-US" sz="2200">
                <a:latin typeface="Verdana"/>
              </a:rPr>
              <a:t>activities.</a:t>
            </a:r>
          </a:p>
          <a:p>
            <a:pPr>
              <a:lnSpc>
                <a:spcPct val="90000"/>
              </a:lnSpc>
            </a:pPr>
            <a:r>
              <a:rPr lang="en-US" sz="2200">
                <a:latin typeface="Arial" panose="020B0604020202020204" pitchFamily="34" charset="0"/>
                <a:cs typeface="Arial" panose="020B0604020202020204" pitchFamily="34" charset="0"/>
              </a:rPr>
              <a:t>Volunteers must receive training appropriate to their roles and responsibilities.</a:t>
            </a:r>
          </a:p>
        </p:txBody>
      </p:sp>
      <p:pic>
        <p:nvPicPr>
          <p:cNvPr id="5" name="Picture 4">
            <a:extLst>
              <a:ext uri="{FF2B5EF4-FFF2-40B4-BE49-F238E27FC236}">
                <a16:creationId xmlns:a16="http://schemas.microsoft.com/office/drawing/2014/main" id="{84048C45-38D5-4EB3-8E39-D933201E37F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9359" r="-5" b="12547"/>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340096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17" name="Picture 9">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2BCFE1F-B86B-42CD-9E7E-89C038087C4D}"/>
              </a:ext>
            </a:extLst>
          </p:cNvPr>
          <p:cNvSpPr>
            <a:spLocks noGrp="1"/>
          </p:cNvSpPr>
          <p:nvPr>
            <p:ph type="title"/>
          </p:nvPr>
        </p:nvSpPr>
        <p:spPr>
          <a:xfrm>
            <a:off x="1295402" y="982132"/>
            <a:ext cx="9601196" cy="1303867"/>
          </a:xfrm>
        </p:spPr>
        <p:txBody>
          <a:bodyPr>
            <a:normAutofit/>
          </a:bodyPr>
          <a:lstStyle/>
          <a:p>
            <a:r>
              <a:rPr lang="en-US">
                <a:latin typeface="Arial" panose="020B0604020202020204" pitchFamily="34" charset="0"/>
                <a:cs typeface="Arial" panose="020B0604020202020204" pitchFamily="34" charset="0"/>
              </a:rPr>
              <a:t>Civil Rights and the USDA</a:t>
            </a:r>
            <a:endParaRPr lang="en-US" dirty="0">
              <a:latin typeface="Arial" panose="020B0604020202020204" pitchFamily="34" charset="0"/>
              <a:cs typeface="Arial" panose="020B0604020202020204" pitchFamily="34" charset="0"/>
            </a:endParaRPr>
          </a:p>
        </p:txBody>
      </p:sp>
      <p:cxnSp>
        <p:nvCxnSpPr>
          <p:cNvPr id="18" name="Straight Connector 11">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2B507C8B-033C-4A00-A2BE-D31194823B31}"/>
              </a:ext>
            </a:extLst>
          </p:cNvPr>
          <p:cNvSpPr>
            <a:spLocks noGrp="1"/>
          </p:cNvSpPr>
          <p:nvPr>
            <p:ph idx="1"/>
          </p:nvPr>
        </p:nvSpPr>
        <p:spPr>
          <a:xfrm>
            <a:off x="1295401" y="2556932"/>
            <a:ext cx="9601196" cy="3318936"/>
          </a:xfrm>
        </p:spPr>
        <p:txBody>
          <a:bodyPr>
            <a:normAutofit/>
          </a:bodyPr>
          <a:lstStyle/>
          <a:p>
            <a:r>
              <a:rPr lang="en-US">
                <a:latin typeface="Arial" panose="020B0604020202020204" pitchFamily="34" charset="0"/>
                <a:cs typeface="Arial" panose="020B0604020202020204" pitchFamily="34" charset="0"/>
              </a:rPr>
              <a:t>Food and Nutrition Service (FNS) explains their policy and regulations regarding Civil Rights through their FNS Instruction 113-1</a:t>
            </a:r>
          </a:p>
          <a:p>
            <a:r>
              <a:rPr lang="en-US">
                <a:latin typeface="Arial" panose="020B0604020202020204" pitchFamily="34" charset="0"/>
                <a:cs typeface="Arial" panose="020B0604020202020204" pitchFamily="34" charset="0"/>
              </a:rPr>
              <a:t>This document can be found at:</a:t>
            </a:r>
          </a:p>
          <a:p>
            <a:pPr marL="0" indent="0">
              <a:buNone/>
            </a:pPr>
            <a:r>
              <a:rPr lang="en-US">
                <a:latin typeface="Arial" panose="020B0604020202020204" pitchFamily="34" charset="0"/>
                <a:cs typeface="Arial" panose="020B0604020202020204" pitchFamily="34" charset="0"/>
                <a:hlinkClick r:id="rId5"/>
              </a:rPr>
              <a:t>https://fns-prod.azureedge.net/sites/default/files/113-1.pdf</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8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7"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7DB68400-CD23-4FF3-B4F4-74DDF6D4418C}"/>
              </a:ext>
            </a:extLst>
          </p:cNvPr>
          <p:cNvSpPr>
            <a:spLocks noGrp="1"/>
          </p:cNvSpPr>
          <p:nvPr>
            <p:ph type="title"/>
          </p:nvPr>
        </p:nvSpPr>
        <p:spPr>
          <a:xfrm>
            <a:off x="1295402" y="982132"/>
            <a:ext cx="9601196" cy="1303867"/>
          </a:xfrm>
        </p:spPr>
        <p:txBody>
          <a:bodyPr>
            <a:normAutofit/>
          </a:bodyPr>
          <a:lstStyle/>
          <a:p>
            <a:r>
              <a:rPr lang="en-US" dirty="0">
                <a:latin typeface="Arial" panose="020B0604020202020204" pitchFamily="34" charset="0"/>
                <a:cs typeface="Arial" panose="020B0604020202020204" pitchFamily="34" charset="0"/>
              </a:rPr>
              <a:t>What is Discrimination?</a:t>
            </a:r>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1BAB17FD-24BF-405A-BED5-4699AEFA8606}"/>
              </a:ext>
            </a:extLst>
          </p:cNvPr>
          <p:cNvSpPr>
            <a:spLocks noGrp="1"/>
          </p:cNvSpPr>
          <p:nvPr>
            <p:ph idx="1"/>
          </p:nvPr>
        </p:nvSpPr>
        <p:spPr>
          <a:xfrm>
            <a:off x="1295401" y="2556932"/>
            <a:ext cx="9601196" cy="3318936"/>
          </a:xfrm>
        </p:spPr>
        <p:txBody>
          <a:bodyPr>
            <a:normAutofit/>
          </a:bodyPr>
          <a:lstStyle/>
          <a:p>
            <a:pPr marL="0" indent="0">
              <a:buNone/>
            </a:pPr>
            <a:r>
              <a:rPr lang="en-US">
                <a:latin typeface="Arial" panose="020B0604020202020204" pitchFamily="34" charset="0"/>
                <a:cs typeface="Arial" panose="020B0604020202020204" pitchFamily="34" charset="0"/>
              </a:rPr>
              <a:t>…when an individual or group of individuals are, intentionally or by neglect:</a:t>
            </a:r>
          </a:p>
          <a:p>
            <a:pPr lvl="1"/>
            <a:r>
              <a:rPr lang="en-US" b="1" u="sng">
                <a:latin typeface="Arial" panose="020B0604020202020204" pitchFamily="34" charset="0"/>
                <a:cs typeface="Arial" panose="020B0604020202020204" pitchFamily="34" charset="0"/>
              </a:rPr>
              <a:t>D</a:t>
            </a:r>
            <a:r>
              <a:rPr lang="en-US" b="1">
                <a:latin typeface="Arial" panose="020B0604020202020204" pitchFamily="34" charset="0"/>
                <a:cs typeface="Arial" panose="020B0604020202020204" pitchFamily="34" charset="0"/>
              </a:rPr>
              <a:t>enied</a:t>
            </a:r>
            <a:r>
              <a:rPr lang="en-US">
                <a:latin typeface="Arial" panose="020B0604020202020204" pitchFamily="34" charset="0"/>
                <a:cs typeface="Arial" panose="020B0604020202020204" pitchFamily="34" charset="0"/>
              </a:rPr>
              <a:t> benefits or services that others receive</a:t>
            </a:r>
          </a:p>
          <a:p>
            <a:pPr lvl="1"/>
            <a:r>
              <a:rPr lang="en-US" b="1" u="sng">
                <a:latin typeface="Arial" panose="020B0604020202020204" pitchFamily="34" charset="0"/>
                <a:cs typeface="Arial" panose="020B0604020202020204" pitchFamily="34" charset="0"/>
              </a:rPr>
              <a:t>D</a:t>
            </a:r>
            <a:r>
              <a:rPr lang="en-US" b="1">
                <a:latin typeface="Arial" panose="020B0604020202020204" pitchFamily="34" charset="0"/>
                <a:cs typeface="Arial" panose="020B0604020202020204" pitchFamily="34" charset="0"/>
              </a:rPr>
              <a:t>elayed</a:t>
            </a:r>
            <a:r>
              <a:rPr lang="en-US">
                <a:latin typeface="Arial" panose="020B0604020202020204" pitchFamily="34" charset="0"/>
                <a:cs typeface="Arial" panose="020B0604020202020204" pitchFamily="34" charset="0"/>
              </a:rPr>
              <a:t> receiving benefits or services that others receive, or</a:t>
            </a:r>
          </a:p>
          <a:p>
            <a:pPr lvl="1"/>
            <a:r>
              <a:rPr lang="en-US">
                <a:latin typeface="Arial" panose="020B0604020202020204" pitchFamily="34" charset="0"/>
                <a:cs typeface="Arial" panose="020B0604020202020204" pitchFamily="34" charset="0"/>
              </a:rPr>
              <a:t>Treated </a:t>
            </a:r>
            <a:r>
              <a:rPr lang="en-US" b="1" u="sng">
                <a:latin typeface="Arial" panose="020B0604020202020204" pitchFamily="34" charset="0"/>
                <a:cs typeface="Arial" panose="020B0604020202020204" pitchFamily="34" charset="0"/>
              </a:rPr>
              <a:t>D</a:t>
            </a:r>
            <a:r>
              <a:rPr lang="en-US" b="1">
                <a:latin typeface="Arial" panose="020B0604020202020204" pitchFamily="34" charset="0"/>
                <a:cs typeface="Arial" panose="020B0604020202020204" pitchFamily="34" charset="0"/>
              </a:rPr>
              <a:t>ifferently</a:t>
            </a:r>
            <a:r>
              <a:rPr lang="en-US">
                <a:latin typeface="Arial" panose="020B0604020202020204" pitchFamily="34" charset="0"/>
                <a:cs typeface="Arial" panose="020B0604020202020204" pitchFamily="34" charset="0"/>
              </a:rPr>
              <a:t> than others to their disadvantage.</a:t>
            </a:r>
          </a:p>
        </p:txBody>
      </p:sp>
    </p:spTree>
    <p:extLst>
      <p:ext uri="{BB962C8B-B14F-4D97-AF65-F5344CB8AC3E}">
        <p14:creationId xmlns:p14="http://schemas.microsoft.com/office/powerpoint/2010/main" val="57970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E61E2-D6A8-49E3-820C-41C05C942998}"/>
              </a:ext>
            </a:extLst>
          </p:cNvPr>
          <p:cNvSpPr>
            <a:spLocks noGrp="1"/>
          </p:cNvSpPr>
          <p:nvPr>
            <p:ph type="title"/>
          </p:nvPr>
        </p:nvSpPr>
        <p:spPr>
          <a:xfrm>
            <a:off x="1295402" y="982132"/>
            <a:ext cx="9601196" cy="1303867"/>
          </a:xfrm>
        </p:spPr>
        <p:txBody>
          <a:bodyPr>
            <a:normAutofit/>
          </a:bodyPr>
          <a:lstStyle/>
          <a:p>
            <a:r>
              <a:rPr lang="en-US" dirty="0">
                <a:latin typeface="Arial" panose="020B0604020202020204" pitchFamily="34" charset="0"/>
                <a:cs typeface="Arial" panose="020B0604020202020204" pitchFamily="34" charset="0"/>
              </a:rPr>
              <a:t>What are the protected classes?</a:t>
            </a:r>
          </a:p>
        </p:txBody>
      </p:sp>
      <p:pic>
        <p:nvPicPr>
          <p:cNvPr id="5" name="Picture 4">
            <a:extLst>
              <a:ext uri="{FF2B5EF4-FFF2-40B4-BE49-F238E27FC236}">
                <a16:creationId xmlns:a16="http://schemas.microsoft.com/office/drawing/2014/main" id="{433FE732-ACB4-4085-9A84-7DABC94B98D1}"/>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96" r="-6" b="5108"/>
          <a:stretch/>
        </p:blipFill>
        <p:spPr>
          <a:xfrm>
            <a:off x="4735189" y="2813220"/>
            <a:ext cx="2869779" cy="2988051"/>
          </a:xfrm>
          <a:prstGeom prst="rect">
            <a:avLst/>
          </a:prstGeom>
          <a:ln w="57150" cmpd="thickThin">
            <a:solidFill>
              <a:schemeClr val="tx1">
                <a:lumMod val="50000"/>
                <a:lumOff val="50000"/>
              </a:schemeClr>
            </a:solidFill>
            <a:miter lim="800000"/>
          </a:ln>
        </p:spPr>
      </p:pic>
      <p:sp>
        <p:nvSpPr>
          <p:cNvPr id="6" name="TextBox 5">
            <a:extLst>
              <a:ext uri="{FF2B5EF4-FFF2-40B4-BE49-F238E27FC236}">
                <a16:creationId xmlns:a16="http://schemas.microsoft.com/office/drawing/2014/main" id="{4F496162-C7A0-40D2-8EC2-3660350E58E6}"/>
              </a:ext>
            </a:extLst>
          </p:cNvPr>
          <p:cNvSpPr txBox="1"/>
          <p:nvPr/>
        </p:nvSpPr>
        <p:spPr>
          <a:xfrm>
            <a:off x="5696583" y="3341243"/>
            <a:ext cx="1055244" cy="2031325"/>
          </a:xfrm>
          <a:prstGeom prst="rect">
            <a:avLst/>
          </a:prstGeom>
          <a:noFill/>
        </p:spPr>
        <p:txBody>
          <a:bodyPr wrap="square">
            <a:spAutoFit/>
          </a:bodyPr>
          <a:lstStyle/>
          <a:p>
            <a:r>
              <a:rPr lang="en-US" dirty="0"/>
              <a:t>Race</a:t>
            </a:r>
          </a:p>
          <a:p>
            <a:r>
              <a:rPr lang="en-US" dirty="0"/>
              <a:t>Color</a:t>
            </a:r>
          </a:p>
          <a:p>
            <a:r>
              <a:rPr lang="en-US" dirty="0"/>
              <a:t>National Origin</a:t>
            </a:r>
          </a:p>
          <a:p>
            <a:r>
              <a:rPr lang="en-US" dirty="0"/>
              <a:t>Age</a:t>
            </a:r>
          </a:p>
          <a:p>
            <a:r>
              <a:rPr lang="en-US" dirty="0"/>
              <a:t>Sex</a:t>
            </a:r>
          </a:p>
          <a:p>
            <a:r>
              <a:rPr lang="en-US" dirty="0"/>
              <a:t>Disability</a:t>
            </a:r>
          </a:p>
        </p:txBody>
      </p:sp>
    </p:spTree>
    <p:extLst>
      <p:ext uri="{BB962C8B-B14F-4D97-AF65-F5344CB8AC3E}">
        <p14:creationId xmlns:p14="http://schemas.microsoft.com/office/powerpoint/2010/main" val="564610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294EF62-5E7F-4346-8B8E-0C7D7AF0E60A}"/>
              </a:ext>
            </a:extLst>
          </p:cNvPr>
          <p:cNvSpPr>
            <a:spLocks noGrp="1"/>
          </p:cNvSpPr>
          <p:nvPr>
            <p:ph type="title"/>
          </p:nvPr>
        </p:nvSpPr>
        <p:spPr>
          <a:xfrm>
            <a:off x="1055599" y="1055077"/>
            <a:ext cx="2532909" cy="4794578"/>
          </a:xfrm>
        </p:spPr>
        <p:txBody>
          <a:bodyPr>
            <a:normAutofit/>
          </a:bodyPr>
          <a:lstStyle/>
          <a:p>
            <a:r>
              <a:rPr lang="en-US" sz="2800">
                <a:solidFill>
                  <a:srgbClr val="262626"/>
                </a:solidFill>
                <a:latin typeface="Arial" panose="020B0604020202020204" pitchFamily="34" charset="0"/>
                <a:cs typeface="Arial" panose="020B0604020202020204" pitchFamily="34" charset="0"/>
              </a:rPr>
              <a:t>Disability Discrimination</a:t>
            </a: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A39E1F2-69B5-47DB-9FDE-1EFFC34FF414}"/>
              </a:ext>
            </a:extLst>
          </p:cNvPr>
          <p:cNvGraphicFramePr>
            <a:graphicFrameLocks noGrp="1"/>
          </p:cNvGraphicFramePr>
          <p:nvPr>
            <p:ph idx="1"/>
            <p:extLst>
              <p:ext uri="{D42A27DB-BD31-4B8C-83A1-F6EECF244321}">
                <p14:modId xmlns:p14="http://schemas.microsoft.com/office/powerpoint/2010/main" val="313990579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11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A8C59-E227-4B5B-BDF2-20947107FBD9}"/>
              </a:ext>
            </a:extLst>
          </p:cNvPr>
          <p:cNvSpPr>
            <a:spLocks noGrp="1"/>
          </p:cNvSpPr>
          <p:nvPr>
            <p:ph type="title"/>
          </p:nvPr>
        </p:nvSpPr>
        <p:spPr>
          <a:xfrm>
            <a:off x="1295402" y="598044"/>
            <a:ext cx="9601196" cy="767057"/>
          </a:xfrm>
        </p:spPr>
        <p:txBody>
          <a:bodyPr>
            <a:normAutofit/>
          </a:bodyPr>
          <a:lstStyle/>
          <a:p>
            <a:r>
              <a:rPr lang="en-US" dirty="0">
                <a:latin typeface="Arial" panose="020B0604020202020204" pitchFamily="34" charset="0"/>
                <a:cs typeface="Arial" panose="020B0604020202020204" pitchFamily="34" charset="0"/>
              </a:rPr>
              <a:t>Reasonable Accommodation</a:t>
            </a:r>
          </a:p>
        </p:txBody>
      </p:sp>
      <p:sp>
        <p:nvSpPr>
          <p:cNvPr id="3" name="Content Placeholder 2">
            <a:extLst>
              <a:ext uri="{FF2B5EF4-FFF2-40B4-BE49-F238E27FC236}">
                <a16:creationId xmlns:a16="http://schemas.microsoft.com/office/drawing/2014/main" id="{8E2C9357-217D-48B3-AED6-A3FCEF9A751A}"/>
              </a:ext>
            </a:extLst>
          </p:cNvPr>
          <p:cNvSpPr>
            <a:spLocks noGrp="1"/>
          </p:cNvSpPr>
          <p:nvPr>
            <p:ph idx="1"/>
          </p:nvPr>
        </p:nvSpPr>
        <p:spPr>
          <a:xfrm>
            <a:off x="677334" y="1265426"/>
            <a:ext cx="8596668" cy="947549"/>
          </a:xfrm>
        </p:spPr>
        <p:txBody>
          <a:bodyPr>
            <a:normAutofit fontScale="925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There is an obligation to ensure that members of the public, and individuals with disabilities, are provided reasonable modifications in order to access USDA programs, including:</a:t>
            </a:r>
          </a:p>
        </p:txBody>
      </p:sp>
      <p:sp>
        <p:nvSpPr>
          <p:cNvPr id="6" name="Rectangle 5">
            <a:extLst>
              <a:ext uri="{FF2B5EF4-FFF2-40B4-BE49-F238E27FC236}">
                <a16:creationId xmlns:a16="http://schemas.microsoft.com/office/drawing/2014/main" id="{EA435365-5075-4BE7-8288-21FC4670EBF7}"/>
              </a:ext>
            </a:extLst>
          </p:cNvPr>
          <p:cNvSpPr/>
          <p:nvPr/>
        </p:nvSpPr>
        <p:spPr>
          <a:xfrm>
            <a:off x="677334" y="2677332"/>
            <a:ext cx="9927381" cy="5293757"/>
          </a:xfrm>
          <a:prstGeom prst="rect">
            <a:avLst/>
          </a:prstGeom>
        </p:spPr>
        <p:txBody>
          <a:bodyPr wrap="square" numCol="2">
            <a:spAutoFit/>
          </a:bodyPr>
          <a:lstStyle/>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Wheelchair access</a:t>
            </a: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Physical assistance</a:t>
            </a: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Nutrition information</a:t>
            </a: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Life-threatening food allergies</a:t>
            </a: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Modifications addressed in 504, Individual Education Plan (IEP), Individual Service Family Plan (ISFP)</a:t>
            </a:r>
          </a:p>
          <a:p>
            <a:pPr lvl="1">
              <a:spcBef>
                <a:spcPts val="1000"/>
              </a:spcBef>
              <a:buClr>
                <a:srgbClr val="90C226"/>
              </a:buClr>
              <a:buSzPct val="80000"/>
            </a:pPr>
            <a:endParaRPr lang="en-US" dirty="0">
              <a:latin typeface="Arial" panose="020B0604020202020204" pitchFamily="34" charset="0"/>
              <a:cs typeface="Arial" panose="020B0604020202020204" pitchFamily="34" charset="0"/>
            </a:endParaRPr>
          </a:p>
          <a:p>
            <a:pPr lvl="1">
              <a:spcBef>
                <a:spcPts val="1000"/>
              </a:spcBef>
              <a:buClr>
                <a:srgbClr val="90C226"/>
              </a:buClr>
              <a:buSzPct val="80000"/>
            </a:pPr>
            <a:endParaRPr lang="en-US" dirty="0">
              <a:latin typeface="Arial" panose="020B0604020202020204" pitchFamily="34" charset="0"/>
              <a:cs typeface="Arial" panose="020B0604020202020204" pitchFamily="34" charset="0"/>
            </a:endParaRPr>
          </a:p>
          <a:p>
            <a:pPr marL="742950" lvl="1" indent="-285750">
              <a:spcBef>
                <a:spcPts val="1000"/>
              </a:spcBef>
              <a:buClr>
                <a:srgbClr val="90C226"/>
              </a:buClr>
              <a:buSzPct val="80000"/>
              <a:buFont typeface="Wingdings 3" charset="2"/>
              <a:buChar char=""/>
            </a:pPr>
            <a:endParaRPr lang="en-US" dirty="0">
              <a:latin typeface="Arial" panose="020B0604020202020204" pitchFamily="34" charset="0"/>
              <a:cs typeface="Arial" panose="020B0604020202020204" pitchFamily="34" charset="0"/>
            </a:endParaRPr>
          </a:p>
          <a:p>
            <a:pPr marL="742950" lvl="1" indent="-285750">
              <a:spcBef>
                <a:spcPts val="1000"/>
              </a:spcBef>
              <a:buClr>
                <a:srgbClr val="90C226"/>
              </a:buClr>
              <a:buSzPct val="80000"/>
              <a:buFont typeface="Wingdings 3" charset="2"/>
              <a:buChar char=""/>
            </a:pPr>
            <a:endParaRPr lang="en-US" dirty="0">
              <a:latin typeface="Arial" panose="020B0604020202020204" pitchFamily="34" charset="0"/>
              <a:cs typeface="Arial" panose="020B0604020202020204" pitchFamily="34" charset="0"/>
            </a:endParaRP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  											</a:t>
            </a: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Access to application</a:t>
            </a: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Chairs for participants standing in line</a:t>
            </a:r>
          </a:p>
          <a:p>
            <a:pPr marL="742950" lvl="1" indent="-285750">
              <a:spcBef>
                <a:spcPts val="1000"/>
              </a:spcBef>
              <a:buClr>
                <a:srgbClr val="90C226"/>
              </a:buClr>
              <a:buSzPct val="80000"/>
              <a:buFont typeface="Wingdings 3" charset="2"/>
              <a:buChar char=""/>
            </a:pPr>
            <a:r>
              <a:rPr lang="en-US" dirty="0">
                <a:latin typeface="Arial" panose="020B0604020202020204" pitchFamily="34" charset="0"/>
                <a:cs typeface="Arial" panose="020B0604020202020204" pitchFamily="34" charset="0"/>
              </a:rPr>
              <a:t>Access to Program Information</a:t>
            </a:r>
          </a:p>
          <a:p>
            <a:pPr marL="742950" lvl="1" indent="-285750">
              <a:spcBef>
                <a:spcPts val="1000"/>
              </a:spcBef>
              <a:buClr>
                <a:srgbClr val="90C226"/>
              </a:buClr>
              <a:buSzPct val="80000"/>
              <a:buFont typeface="Wingdings 3" charset="2"/>
              <a:buChar char=""/>
            </a:pPr>
            <a:endParaRPr lang="en-US" dirty="0">
              <a:latin typeface="Arial" panose="020B0604020202020204" pitchFamily="34" charset="0"/>
              <a:cs typeface="Arial" panose="020B0604020202020204" pitchFamily="34" charset="0"/>
            </a:endParaRPr>
          </a:p>
          <a:p>
            <a:pPr marL="742950" lvl="1" indent="-285750">
              <a:spcBef>
                <a:spcPts val="1000"/>
              </a:spcBef>
              <a:buClr>
                <a:srgbClr val="90C226"/>
              </a:buClr>
              <a:buSzPct val="80000"/>
              <a:buFont typeface="Wingdings 3" charset="2"/>
              <a:buChar char=""/>
            </a:pPr>
            <a:endParaRPr lang="en-US" dirty="0">
              <a:latin typeface="Arial" panose="020B0604020202020204" pitchFamily="34" charset="0"/>
              <a:cs typeface="Arial" panose="020B0604020202020204" pitchFamily="34" charset="0"/>
            </a:endParaRPr>
          </a:p>
          <a:p>
            <a:pPr marL="742950" lvl="1" indent="-285750">
              <a:spcBef>
                <a:spcPts val="1000"/>
              </a:spcBef>
              <a:buClr>
                <a:srgbClr val="90C226"/>
              </a:buClr>
              <a:buSzPct val="80000"/>
              <a:buFont typeface="Wingdings 3" charset="2"/>
              <a:buChar char=""/>
            </a:pPr>
            <a:endParaRPr lang="en-US" dirty="0">
              <a:latin typeface="Arial" panose="020B0604020202020204" pitchFamily="34" charset="0"/>
              <a:cs typeface="Arial" panose="020B0604020202020204" pitchFamily="34" charset="0"/>
            </a:endParaRPr>
          </a:p>
          <a:p>
            <a:pPr marL="57150" indent="0" algn="r">
              <a:buNone/>
            </a:pPr>
            <a:r>
              <a:rPr lang="en-US" sz="1200" dirty="0">
                <a:latin typeface="Arial" panose="020B0604020202020204" pitchFamily="34" charset="0"/>
                <a:cs typeface="Arial" panose="020B0604020202020204" pitchFamily="34" charset="0"/>
              </a:rPr>
              <a:t>(Sections 504 and 508 of the Rehabilitation Act of 1973 &amp; Americans w/Disabilities Act)</a:t>
            </a:r>
          </a:p>
        </p:txBody>
      </p:sp>
    </p:spTree>
    <p:extLst>
      <p:ext uri="{BB962C8B-B14F-4D97-AF65-F5344CB8AC3E}">
        <p14:creationId xmlns:p14="http://schemas.microsoft.com/office/powerpoint/2010/main" val="3019729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ED46-B7E4-41DC-99D6-DFD07D65FC75}"/>
              </a:ext>
            </a:extLst>
          </p:cNvPr>
          <p:cNvSpPr>
            <a:spLocks noGrp="1"/>
          </p:cNvSpPr>
          <p:nvPr>
            <p:ph type="title"/>
          </p:nvPr>
        </p:nvSpPr>
        <p:spPr>
          <a:xfrm>
            <a:off x="1295402" y="609600"/>
            <a:ext cx="9601196" cy="560485"/>
          </a:xfrm>
        </p:spPr>
        <p:txBody>
          <a:bodyPr>
            <a:normAutofit fontScale="90000"/>
          </a:bodyPr>
          <a:lstStyle/>
          <a:p>
            <a:r>
              <a:rPr lang="en-US" dirty="0">
                <a:latin typeface="Arial" panose="020B0604020202020204" pitchFamily="34" charset="0"/>
                <a:cs typeface="Arial" panose="020B0604020202020204" pitchFamily="34" charset="0"/>
              </a:rPr>
              <a:t>Limited English Proficiency (LEP)</a:t>
            </a:r>
          </a:p>
        </p:txBody>
      </p:sp>
      <p:sp>
        <p:nvSpPr>
          <p:cNvPr id="3" name="Content Placeholder 2">
            <a:extLst>
              <a:ext uri="{FF2B5EF4-FFF2-40B4-BE49-F238E27FC236}">
                <a16:creationId xmlns:a16="http://schemas.microsoft.com/office/drawing/2014/main" id="{4FE12A1B-63AB-4CF2-8B8D-4B73BF1455ED}"/>
              </a:ext>
            </a:extLst>
          </p:cNvPr>
          <p:cNvSpPr>
            <a:spLocks noGrp="1"/>
          </p:cNvSpPr>
          <p:nvPr>
            <p:ph sz="half" idx="1"/>
          </p:nvPr>
        </p:nvSpPr>
        <p:spPr>
          <a:xfrm>
            <a:off x="677335" y="1703124"/>
            <a:ext cx="8596668" cy="519959"/>
          </a:xfrm>
        </p:spPr>
        <p:txBody>
          <a:bodyPr>
            <a:normAutofit fontScale="62500" lnSpcReduction="20000"/>
          </a:bodyPr>
          <a:lstStyle/>
          <a:p>
            <a:pPr marL="0" indent="0">
              <a:buNone/>
            </a:pPr>
            <a:r>
              <a:rPr lang="en-US" b="1" dirty="0">
                <a:solidFill>
                  <a:schemeClr val="tx1"/>
                </a:solidFill>
                <a:latin typeface="Arial" panose="020B0604020202020204" pitchFamily="34" charset="0"/>
                <a:cs typeface="Arial" panose="020B0604020202020204" pitchFamily="34" charset="0"/>
              </a:rPr>
              <a:t>Limited English Proficiency </a:t>
            </a:r>
            <a:r>
              <a:rPr lang="en-US" dirty="0">
                <a:solidFill>
                  <a:schemeClr val="tx1"/>
                </a:solidFill>
                <a:latin typeface="Arial" panose="020B0604020202020204" pitchFamily="34" charset="0"/>
                <a:cs typeface="Arial" panose="020B0604020202020204" pitchFamily="34" charset="0"/>
              </a:rPr>
              <a:t>(LEP) definition: individuals who do not speak English as their primary language and who have a limited ability to read, speak, write, or understand English</a:t>
            </a:r>
          </a:p>
        </p:txBody>
      </p:sp>
      <p:sp>
        <p:nvSpPr>
          <p:cNvPr id="4" name="Content Placeholder 3">
            <a:extLst>
              <a:ext uri="{FF2B5EF4-FFF2-40B4-BE49-F238E27FC236}">
                <a16:creationId xmlns:a16="http://schemas.microsoft.com/office/drawing/2014/main" id="{CF78F271-72FE-4C62-A44B-464EA7A2B5C6}"/>
              </a:ext>
            </a:extLst>
          </p:cNvPr>
          <p:cNvSpPr>
            <a:spLocks noGrp="1"/>
          </p:cNvSpPr>
          <p:nvPr>
            <p:ph sz="half" idx="2"/>
          </p:nvPr>
        </p:nvSpPr>
        <p:spPr>
          <a:xfrm>
            <a:off x="677334" y="2367627"/>
            <a:ext cx="8596668" cy="3880773"/>
          </a:xfrm>
        </p:spPr>
        <p:txBody>
          <a:bodyPr>
            <a:normAutofit fontScale="62500" lnSpcReduction="20000"/>
          </a:bodyPr>
          <a:lstStyle/>
          <a:p>
            <a:pPr lvl="1"/>
            <a:endParaRPr lang="en-US" sz="1800" dirty="0">
              <a:solidFill>
                <a:schemeClr val="tx1"/>
              </a:solidFill>
              <a:latin typeface="Arial" panose="020B0604020202020204" pitchFamily="34" charset="0"/>
              <a:cs typeface="Arial" panose="020B0604020202020204" pitchFamily="34" charset="0"/>
            </a:endParaRPr>
          </a:p>
          <a:p>
            <a:pPr lvl="1"/>
            <a:r>
              <a:rPr lang="en-US" sz="1800" dirty="0">
                <a:solidFill>
                  <a:schemeClr val="tx1"/>
                </a:solidFill>
                <a:latin typeface="Arial" panose="020B0604020202020204" pitchFamily="34" charset="0"/>
                <a:cs typeface="Arial" panose="020B0604020202020204" pitchFamily="34" charset="0"/>
              </a:rPr>
              <a:t>State agencies, local agencies, and other sub-recipients must take reasonable steps to assure “meaningful” access to their programs and activities by persons with Limited English Proficiency (LEP) </a:t>
            </a:r>
          </a:p>
          <a:p>
            <a:pPr lvl="1"/>
            <a:r>
              <a:rPr lang="en-US" sz="1800" dirty="0">
                <a:solidFill>
                  <a:schemeClr val="tx1"/>
                </a:solidFill>
                <a:latin typeface="Arial" panose="020B0604020202020204" pitchFamily="34" charset="0"/>
                <a:cs typeface="Arial" panose="020B0604020202020204" pitchFamily="34" charset="0"/>
              </a:rPr>
              <a:t>Agencies must conduct assessments to determine language profile for their service areas, taking into account regional differences and updating as appropriate</a:t>
            </a:r>
          </a:p>
          <a:p>
            <a:pPr lvl="1"/>
            <a:r>
              <a:rPr lang="en-US" sz="1800" dirty="0">
                <a:solidFill>
                  <a:schemeClr val="tx1"/>
                </a:solidFill>
                <a:latin typeface="Arial" panose="020B0604020202020204" pitchFamily="34" charset="0"/>
                <a:cs typeface="Arial" panose="020B0604020202020204" pitchFamily="34" charset="0"/>
              </a:rPr>
              <a:t>Translation of vital documents is required</a:t>
            </a:r>
          </a:p>
          <a:p>
            <a:pPr lvl="1"/>
            <a:r>
              <a:rPr lang="en-US" sz="1800" dirty="0">
                <a:solidFill>
                  <a:schemeClr val="tx1"/>
                </a:solidFill>
                <a:latin typeface="Arial" panose="020B0604020202020204" pitchFamily="34" charset="0"/>
                <a:cs typeface="Arial" panose="020B0604020202020204" pitchFamily="34" charset="0"/>
              </a:rPr>
              <a:t>Notification of free interpretation services is required</a:t>
            </a:r>
          </a:p>
          <a:p>
            <a:pPr lvl="1"/>
            <a:r>
              <a:rPr lang="en-US" sz="1800" dirty="0">
                <a:solidFill>
                  <a:schemeClr val="tx1"/>
                </a:solidFill>
                <a:latin typeface="Arial" panose="020B0604020202020204" pitchFamily="34" charset="0"/>
                <a:cs typeface="Arial" panose="020B0604020202020204" pitchFamily="34" charset="0"/>
              </a:rPr>
              <a:t>Staff training regarding how to provide LEP populations with meaningful access is paramount</a:t>
            </a:r>
          </a:p>
        </p:txBody>
      </p:sp>
    </p:spTree>
    <p:extLst>
      <p:ext uri="{BB962C8B-B14F-4D97-AF65-F5344CB8AC3E}">
        <p14:creationId xmlns:p14="http://schemas.microsoft.com/office/powerpoint/2010/main" val="291698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88000"/>
                <a:lumMod val="9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25670FA-84E9-4D3D-BFE1-5DD6C1EED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57804E-7000-4D6F-BCB9-EB292DC3D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920" y="1399880"/>
            <a:ext cx="7808159" cy="410396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B615E3-6869-4FBE-9989-6D9A8FB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solidFill>
              <a:schemeClr val="bg1"/>
            </a:solidFill>
            <a:miter lim="800000"/>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E14D3C4-C240-43BC-99C8-DB470FE466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23631"/>
            <a:ext cx="12231160" cy="659658"/>
            <a:chOff x="-16934" y="3123631"/>
            <a:chExt cx="12231160" cy="659658"/>
          </a:xfrm>
        </p:grpSpPr>
        <p:sp>
          <p:nvSpPr>
            <p:cNvPr id="15" name="Rounded Rectangle 17">
              <a:extLst>
                <a:ext uri="{FF2B5EF4-FFF2-40B4-BE49-F238E27FC236}">
                  <a16:creationId xmlns:a16="http://schemas.microsoft.com/office/drawing/2014/main" id="{798C04BF-875F-4229-959B-395CE72D15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30976" y="312363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7C53CB1-46D3-40C9-A194-A5D98949B55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16934" y="3145536"/>
              <a:ext cx="2478024" cy="612648"/>
            </a:xfrm>
            <a:prstGeom prst="rect">
              <a:avLst/>
            </a:prstGeom>
          </p:spPr>
        </p:pic>
        <p:sp>
          <p:nvSpPr>
            <p:cNvPr id="17" name="Rounded Rectangle 20">
              <a:extLst>
                <a:ext uri="{FF2B5EF4-FFF2-40B4-BE49-F238E27FC236}">
                  <a16:creationId xmlns:a16="http://schemas.microsoft.com/office/drawing/2014/main" id="{942CD0D8-87A8-430D-8763-99EC0256E9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17803" y="3124921"/>
              <a:ext cx="45720" cy="658368"/>
            </a:xfrm>
            <a:prstGeom prst="roundRect">
              <a:avLst>
                <a:gd name="adj" fmla="val 50000"/>
              </a:avLst>
            </a:prstGeom>
            <a:solidFill>
              <a:schemeClr val="tx2">
                <a:alpha val="55000"/>
              </a:schemeClr>
            </a:solidFill>
            <a:ln w="9525">
              <a:noFill/>
            </a:ln>
            <a:effectLst>
              <a:innerShdw blurRad="114300">
                <a:prstClr val="black">
                  <a:alpha val="4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7ED77AF-7AD7-43AD-92CF-8FE44EE5603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a:stretch/>
          </p:blipFill>
          <p:spPr>
            <a:xfrm>
              <a:off x="9736202" y="3145536"/>
              <a:ext cx="2478024" cy="612648"/>
            </a:xfrm>
            <a:prstGeom prst="rect">
              <a:avLst/>
            </a:prstGeom>
          </p:spPr>
        </p:pic>
      </p:grpSp>
      <p:sp>
        <p:nvSpPr>
          <p:cNvPr id="2" name="Title 1">
            <a:extLst>
              <a:ext uri="{FF2B5EF4-FFF2-40B4-BE49-F238E27FC236}">
                <a16:creationId xmlns:a16="http://schemas.microsoft.com/office/drawing/2014/main" id="{643A5C92-F59C-4DDB-BF38-A8E3564D01CE}"/>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solidFill>
                  <a:schemeClr val="bg1"/>
                </a:solidFill>
              </a:rPr>
              <a:t>What is Meaningful Access?</a:t>
            </a:r>
          </a:p>
        </p:txBody>
      </p:sp>
      <p:sp>
        <p:nvSpPr>
          <p:cNvPr id="3" name="Subtitle 2">
            <a:extLst>
              <a:ext uri="{FF2B5EF4-FFF2-40B4-BE49-F238E27FC236}">
                <a16:creationId xmlns:a16="http://schemas.microsoft.com/office/drawing/2014/main" id="{8C28F7E6-A15F-44B7-83D4-E2194463E8D2}"/>
              </a:ext>
            </a:extLst>
          </p:cNvPr>
          <p:cNvSpPr>
            <a:spLocks noGrp="1"/>
          </p:cNvSpPr>
          <p:nvPr>
            <p:ph type="subTitle" idx="1"/>
          </p:nvPr>
        </p:nvSpPr>
        <p:spPr>
          <a:xfrm>
            <a:off x="2692398" y="3657597"/>
            <a:ext cx="6815669" cy="1320802"/>
          </a:xfrm>
        </p:spPr>
        <p:txBody>
          <a:bodyPr>
            <a:normAutofit/>
          </a:bodyPr>
          <a:lstStyle/>
          <a:p>
            <a:r>
              <a:rPr lang="en-US" sz="1900">
                <a:solidFill>
                  <a:schemeClr val="bg1"/>
                </a:solidFill>
                <a:latin typeface="Arial" panose="020B0604020202020204" pitchFamily="34" charset="0"/>
                <a:cs typeface="Arial" panose="020B0604020202020204" pitchFamily="34" charset="0"/>
              </a:rPr>
              <a:t>Meaningful access is accomplished by providing reasonable, timely, appropriate, competent/qualified, accurate, and effective language services to individuals with LEP when accessing recipient programs and activities.</a:t>
            </a:r>
          </a:p>
        </p:txBody>
      </p:sp>
      <p:cxnSp>
        <p:nvCxnSpPr>
          <p:cNvPr id="20" name="Straight Connector 19">
            <a:extLst>
              <a:ext uri="{FF2B5EF4-FFF2-40B4-BE49-F238E27FC236}">
                <a16:creationId xmlns:a16="http://schemas.microsoft.com/office/drawing/2014/main" id="{30FF33BF-06A3-4D84-B5A1-313891C867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311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4D3D6E-218A-4CB0-88DD-76ACBE70E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442AD7-0DBC-4C88-9E2F-1054F6D3E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21239E-7E20-4C71-9D40-45E2AFF98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4530BF-BD06-42BA-9B68-519FC6DA9EFF}"/>
              </a:ext>
            </a:extLst>
          </p:cNvPr>
          <p:cNvSpPr>
            <a:spLocks noGrp="1"/>
          </p:cNvSpPr>
          <p:nvPr>
            <p:ph type="title"/>
          </p:nvPr>
        </p:nvSpPr>
        <p:spPr>
          <a:xfrm>
            <a:off x="1295402" y="982132"/>
            <a:ext cx="9601196" cy="1303867"/>
          </a:xfrm>
        </p:spPr>
        <p:txBody>
          <a:bodyPr>
            <a:normAutofit/>
          </a:bodyPr>
          <a:lstStyle/>
          <a:p>
            <a:r>
              <a:rPr lang="en-US" dirty="0">
                <a:latin typeface="Arial" panose="020B0604020202020204" pitchFamily="34" charset="0"/>
                <a:cs typeface="Arial" panose="020B0604020202020204" pitchFamily="34" charset="0"/>
              </a:rPr>
              <a:t>Language Assistance</a:t>
            </a:r>
          </a:p>
        </p:txBody>
      </p:sp>
      <p:cxnSp>
        <p:nvCxnSpPr>
          <p:cNvPr id="14" name="Straight Connector 13">
            <a:extLst>
              <a:ext uri="{FF2B5EF4-FFF2-40B4-BE49-F238E27FC236}">
                <a16:creationId xmlns:a16="http://schemas.microsoft.com/office/drawing/2014/main" id="{201BC007-0A49-4C1F-9F1E-4B6F4F84C8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63F1DBB-8341-4805-AF78-533208ABB937}"/>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en-US">
                <a:latin typeface="Arial" panose="020B0604020202020204" pitchFamily="34" charset="0"/>
                <a:cs typeface="Arial" panose="020B0604020202020204" pitchFamily="34" charset="0"/>
              </a:rPr>
              <a:t>Additional Considerations in a Limited English Proficiency (LEP) Plan:</a:t>
            </a:r>
          </a:p>
          <a:p>
            <a:pPr lvl="1">
              <a:lnSpc>
                <a:spcPct val="90000"/>
              </a:lnSpc>
            </a:pPr>
            <a:r>
              <a:rPr lang="en-US">
                <a:latin typeface="Arial" panose="020B0604020202020204" pitchFamily="34" charset="0"/>
                <a:cs typeface="Arial" panose="020B0604020202020204" pitchFamily="34" charset="0"/>
              </a:rPr>
              <a:t>Outreach Material</a:t>
            </a:r>
          </a:p>
          <a:p>
            <a:pPr lvl="1">
              <a:lnSpc>
                <a:spcPct val="90000"/>
              </a:lnSpc>
            </a:pPr>
            <a:r>
              <a:rPr lang="en-US">
                <a:latin typeface="Arial" panose="020B0604020202020204" pitchFamily="34" charset="0"/>
                <a:cs typeface="Arial" panose="020B0604020202020204" pitchFamily="34" charset="0"/>
              </a:rPr>
              <a:t>Nutrition Information/Menu</a:t>
            </a:r>
          </a:p>
          <a:p>
            <a:pPr lvl="1">
              <a:lnSpc>
                <a:spcPct val="90000"/>
              </a:lnSpc>
            </a:pPr>
            <a:r>
              <a:rPr lang="en-US">
                <a:latin typeface="Arial" panose="020B0604020202020204" pitchFamily="34" charset="0"/>
                <a:cs typeface="Arial" panose="020B0604020202020204" pitchFamily="34" charset="0"/>
              </a:rPr>
              <a:t>Signs Posting Rules</a:t>
            </a:r>
          </a:p>
          <a:p>
            <a:pPr lvl="1">
              <a:lnSpc>
                <a:spcPct val="90000"/>
              </a:lnSpc>
            </a:pPr>
            <a:r>
              <a:rPr lang="en-US">
                <a:latin typeface="Arial" panose="020B0604020202020204" pitchFamily="34" charset="0"/>
                <a:cs typeface="Arial" panose="020B0604020202020204" pitchFamily="34" charset="0"/>
              </a:rPr>
              <a:t>Form Assistance</a:t>
            </a:r>
          </a:p>
          <a:p>
            <a:pPr lvl="1">
              <a:lnSpc>
                <a:spcPct val="90000"/>
              </a:lnSpc>
            </a:pPr>
            <a:r>
              <a:rPr lang="en-US">
                <a:latin typeface="Arial" panose="020B0604020202020204" pitchFamily="34" charset="0"/>
                <a:cs typeface="Arial" panose="020B0604020202020204" pitchFamily="34" charset="0"/>
              </a:rPr>
              <a:t>Informational Brochures</a:t>
            </a:r>
          </a:p>
          <a:p>
            <a:pPr lvl="1">
              <a:lnSpc>
                <a:spcPct val="90000"/>
              </a:lnSpc>
            </a:pPr>
            <a:r>
              <a:rPr lang="en-US">
                <a:latin typeface="Arial" panose="020B0604020202020204" pitchFamily="34" charset="0"/>
                <a:cs typeface="Arial" panose="020B0604020202020204" pitchFamily="34" charset="0"/>
              </a:rPr>
              <a:t>Letters to families and notifications</a:t>
            </a:r>
          </a:p>
          <a:p>
            <a:pPr lvl="1">
              <a:lnSpc>
                <a:spcPct val="90000"/>
              </a:lnSpc>
            </a:pPr>
            <a:r>
              <a:rPr lang="en-US">
                <a:latin typeface="Arial" panose="020B0604020202020204" pitchFamily="34" charset="0"/>
                <a:cs typeface="Arial" panose="020B0604020202020204" pitchFamily="34" charset="0"/>
              </a:rPr>
              <a:t>Resources available to the recipient and costs</a:t>
            </a:r>
          </a:p>
        </p:txBody>
      </p:sp>
    </p:spTree>
    <p:extLst>
      <p:ext uri="{BB962C8B-B14F-4D97-AF65-F5344CB8AC3E}">
        <p14:creationId xmlns:p14="http://schemas.microsoft.com/office/powerpoint/2010/main" val="4015293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7C7C-C16C-44A1-AD6A-116CF4F0B128}"/>
              </a:ext>
            </a:extLst>
          </p:cNvPr>
          <p:cNvSpPr>
            <a:spLocks noGrp="1"/>
          </p:cNvSpPr>
          <p:nvPr>
            <p:ph type="title"/>
          </p:nvPr>
        </p:nvSpPr>
        <p:spPr>
          <a:xfrm>
            <a:off x="1295402" y="827728"/>
            <a:ext cx="9601196" cy="546040"/>
          </a:xfrm>
        </p:spPr>
        <p:txBody>
          <a:bodyPr>
            <a:normAutofit fontScale="90000"/>
          </a:bodyPr>
          <a:lstStyle/>
          <a:p>
            <a:r>
              <a:rPr lang="en-US" dirty="0">
                <a:latin typeface="Arial" panose="020B0604020202020204" pitchFamily="34" charset="0"/>
                <a:cs typeface="Arial" panose="020B0604020202020204" pitchFamily="34" charset="0"/>
              </a:rPr>
              <a:t>Purpose and Overview</a:t>
            </a:r>
          </a:p>
        </p:txBody>
      </p:sp>
      <p:sp>
        <p:nvSpPr>
          <p:cNvPr id="3" name="Content Placeholder 2">
            <a:extLst>
              <a:ext uri="{FF2B5EF4-FFF2-40B4-BE49-F238E27FC236}">
                <a16:creationId xmlns:a16="http://schemas.microsoft.com/office/drawing/2014/main" id="{6A9F1E7D-5946-4972-BDFC-F7FAB39EDFB3}"/>
              </a:ext>
            </a:extLst>
          </p:cNvPr>
          <p:cNvSpPr>
            <a:spLocks noGrp="1"/>
          </p:cNvSpPr>
          <p:nvPr>
            <p:ph idx="1"/>
          </p:nvPr>
        </p:nvSpPr>
        <p:spPr>
          <a:xfrm>
            <a:off x="572558" y="1547112"/>
            <a:ext cx="9273493" cy="1221487"/>
          </a:xfrm>
        </p:spPr>
        <p:txBody>
          <a:bodyPr>
            <a:normAutofit fontScale="70000" lnSpcReduction="20000"/>
          </a:bodyPr>
          <a:lstStyle/>
          <a:p>
            <a:r>
              <a:rPr lang="en-US" sz="1900" b="1" dirty="0">
                <a:solidFill>
                  <a:schemeClr val="tx1"/>
                </a:solidFill>
                <a:latin typeface="Arial" panose="020B0604020202020204" pitchFamily="34" charset="0"/>
                <a:cs typeface="Arial" panose="020B0604020202020204" pitchFamily="34" charset="0"/>
              </a:rPr>
              <a:t>Purpose</a:t>
            </a:r>
            <a:r>
              <a:rPr lang="en-US" sz="1900" dirty="0">
                <a:solidFill>
                  <a:schemeClr val="tx1"/>
                </a:solidFill>
                <a:latin typeface="Arial" panose="020B0604020202020204" pitchFamily="34" charset="0"/>
                <a:cs typeface="Arial" panose="020B0604020202020204" pitchFamily="34" charset="0"/>
              </a:rPr>
              <a:t>: Through Title VI of the Civil Rights Act of 1964, Title IX of the Education Amendments, and Section 504 of the Rehabilitation Act, among other federal civil rights laws and authorities, USDA seeks to ensure that TEFAP and CSFP benefits are made available to all eligible persons in a non-discriminatory manner.</a:t>
            </a:r>
          </a:p>
          <a:p>
            <a:r>
              <a:rPr lang="en-US" b="1" dirty="0">
                <a:solidFill>
                  <a:schemeClr val="tx1"/>
                </a:solidFill>
                <a:latin typeface="Arial" panose="020B0604020202020204" pitchFamily="34" charset="0"/>
                <a:cs typeface="Arial" panose="020B0604020202020204" pitchFamily="34" charset="0"/>
              </a:rPr>
              <a:t>Overview</a:t>
            </a:r>
            <a:r>
              <a:rPr lang="en-US" dirty="0">
                <a:solidFill>
                  <a:schemeClr val="tx1"/>
                </a:solidFill>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81D73288-39DA-4234-9709-EA548867232B}"/>
              </a:ext>
            </a:extLst>
          </p:cNvPr>
          <p:cNvSpPr txBox="1">
            <a:spLocks/>
          </p:cNvSpPr>
          <p:nvPr/>
        </p:nvSpPr>
        <p:spPr>
          <a:xfrm>
            <a:off x="677334" y="2768600"/>
            <a:ext cx="8596668" cy="3121025"/>
          </a:xfrm>
          <a:prstGeom prst="rect">
            <a:avLst/>
          </a:prstGeom>
        </p:spPr>
        <p:txBody>
          <a:bodyPr vert="horz" lIns="91440" tIns="45720" rIns="91440" bIns="45720" numCol="2"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Assurances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Training requirements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Discrimination</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Protected classes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Disability discrimination and reasonable accommodation</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Limited English Proficiency (LEP) and requirements for language assistance</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Equal opportunity for religious organizations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Nondiscrimination statements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Effective public notification systems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Collection and use of data</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Complaint procedures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Conflict resolution</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Compliance reviews</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Resolution of noncompliance</a:t>
            </a:r>
          </a:p>
          <a:p>
            <a:pPr>
              <a:buFont typeface="Wingdings" panose="05000000000000000000" pitchFamily="2" charset="2"/>
              <a:buChar char="§"/>
            </a:pPr>
            <a:r>
              <a:rPr lang="en-US" sz="1900" dirty="0">
                <a:solidFill>
                  <a:schemeClr val="tx1"/>
                </a:solidFill>
                <a:latin typeface="Arial" panose="020B0604020202020204" pitchFamily="34" charset="0"/>
                <a:cs typeface="Arial" panose="020B0604020202020204" pitchFamily="34" charset="0"/>
              </a:rPr>
              <a:t>Customer service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731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B7C4858-FAA3-4226-A856-193A01910E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C1B503-0291-4E82-A65E-72D604D9F6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accent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F836C5-9601-4982-A121-CCA49BF7B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bg2"/>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4530BF-BD06-42BA-9B68-519FC6DA9EFF}"/>
              </a:ext>
            </a:extLst>
          </p:cNvPr>
          <p:cNvSpPr>
            <a:spLocks noGrp="1"/>
          </p:cNvSpPr>
          <p:nvPr>
            <p:ph type="title"/>
          </p:nvPr>
        </p:nvSpPr>
        <p:spPr>
          <a:xfrm>
            <a:off x="952108" y="954756"/>
            <a:ext cx="2730414" cy="4946003"/>
          </a:xfrm>
        </p:spPr>
        <p:txBody>
          <a:bodyPr>
            <a:normAutofit/>
          </a:bodyPr>
          <a:lstStyle/>
          <a:p>
            <a:r>
              <a:rPr lang="en-US" sz="4100">
                <a:solidFill>
                  <a:srgbClr val="FFFFFF"/>
                </a:solidFill>
                <a:latin typeface="Arial" panose="020B0604020202020204" pitchFamily="34" charset="0"/>
                <a:cs typeface="Arial" panose="020B0604020202020204" pitchFamily="34" charset="0"/>
              </a:rPr>
              <a:t>Language Assistance</a:t>
            </a:r>
          </a:p>
        </p:txBody>
      </p:sp>
      <p:sp>
        <p:nvSpPr>
          <p:cNvPr id="25" name="Rectangle 24">
            <a:extLst>
              <a:ext uri="{FF2B5EF4-FFF2-40B4-BE49-F238E27FC236}">
                <a16:creationId xmlns:a16="http://schemas.microsoft.com/office/drawing/2014/main" id="{46CD0D05-FF47-4ABB-841C-0600CADC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solidFill>
            <a:schemeClr val="bg2">
              <a:lumMod val="25000"/>
            </a:schemeClr>
          </a:soli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3F1DBB-8341-4805-AF78-533208ABB937}"/>
              </a:ext>
            </a:extLst>
          </p:cNvPr>
          <p:cNvSpPr>
            <a:spLocks noGrp="1"/>
          </p:cNvSpPr>
          <p:nvPr>
            <p:ph idx="1"/>
          </p:nvPr>
        </p:nvSpPr>
        <p:spPr>
          <a:xfrm>
            <a:off x="5150360" y="469900"/>
            <a:ext cx="5953630" cy="5405968"/>
          </a:xfrm>
        </p:spPr>
        <p:txBody>
          <a:bodyPr anchor="ctr">
            <a:normAutofit/>
          </a:bodyPr>
          <a:lstStyle/>
          <a:p>
            <a:pPr marL="0" indent="0">
              <a:buNone/>
            </a:pPr>
            <a:endParaRPr lang="en-US" dirty="0">
              <a:solidFill>
                <a:schemeClr val="bg1"/>
              </a:solidFill>
              <a:latin typeface="Arial" panose="020B0604020202020204" pitchFamily="34" charset="0"/>
              <a:cs typeface="Arial" panose="020B0604020202020204" pitchFamily="34" charset="0"/>
            </a:endParaRPr>
          </a:p>
          <a:p>
            <a:pPr lvl="1"/>
            <a:r>
              <a:rPr lang="en-US" sz="1800" dirty="0">
                <a:solidFill>
                  <a:schemeClr val="bg1"/>
                </a:solidFill>
                <a:latin typeface="Arial" panose="020B0604020202020204" pitchFamily="34" charset="0"/>
                <a:cs typeface="Arial" panose="020B0604020202020204" pitchFamily="34" charset="0"/>
              </a:rPr>
              <a:t>Language services must be provided free of charge</a:t>
            </a:r>
          </a:p>
          <a:p>
            <a:pPr lvl="1"/>
            <a:r>
              <a:rPr lang="en-US" sz="1800" dirty="0">
                <a:solidFill>
                  <a:schemeClr val="bg1"/>
                </a:solidFill>
                <a:latin typeface="Arial" panose="020B0604020202020204" pitchFamily="34" charset="0"/>
                <a:cs typeface="Arial" panose="020B0604020202020204" pitchFamily="34" charset="0"/>
              </a:rPr>
              <a:t>Children cannot be used as interpreters</a:t>
            </a:r>
          </a:p>
          <a:p>
            <a:pPr lvl="1"/>
            <a:r>
              <a:rPr lang="en-US" sz="1800" dirty="0">
                <a:solidFill>
                  <a:schemeClr val="bg1"/>
                </a:solidFill>
                <a:latin typeface="Arial" panose="020B0604020202020204" pitchFamily="34" charset="0"/>
                <a:cs typeface="Arial" panose="020B0604020202020204" pitchFamily="34" charset="0"/>
              </a:rPr>
              <a:t>Examples of language services:</a:t>
            </a:r>
          </a:p>
          <a:p>
            <a:pPr lvl="2">
              <a:buFont typeface="Wingdings" panose="05000000000000000000" pitchFamily="2" charset="2"/>
              <a:buChar char="§"/>
            </a:pPr>
            <a:r>
              <a:rPr lang="en-US" sz="1600" dirty="0">
                <a:solidFill>
                  <a:schemeClr val="bg1"/>
                </a:solidFill>
                <a:latin typeface="Arial" panose="020B0604020202020204" pitchFamily="34" charset="0"/>
                <a:cs typeface="Arial" panose="020B0604020202020204" pitchFamily="34" charset="0"/>
              </a:rPr>
              <a:t>Bilingual staff (Staff are not to translate any vital documents (applications, nondiscrimination statement, federal regulations, etc.) unless they have documented evidence that they are qualified to perform those tasks).</a:t>
            </a:r>
          </a:p>
          <a:p>
            <a:pPr lvl="2">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Telephone interpreter lines</a:t>
            </a:r>
          </a:p>
          <a:p>
            <a:pPr lvl="2">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Oral interpretation services</a:t>
            </a:r>
          </a:p>
          <a:p>
            <a:pPr lvl="2">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Written language services</a:t>
            </a:r>
          </a:p>
          <a:p>
            <a:pPr lvl="2">
              <a:buFont typeface="Wingdings" panose="05000000000000000000" pitchFamily="2" charset="2"/>
              <a:buChar char="§"/>
            </a:pPr>
            <a:r>
              <a:rPr lang="en-US" dirty="0">
                <a:solidFill>
                  <a:schemeClr val="bg1"/>
                </a:solidFill>
                <a:latin typeface="Arial" panose="020B0604020202020204" pitchFamily="34" charset="0"/>
                <a:cs typeface="Arial" panose="020B0604020202020204" pitchFamily="34" charset="0"/>
              </a:rPr>
              <a:t>Community organizations and volunteers</a:t>
            </a:r>
          </a:p>
        </p:txBody>
      </p:sp>
    </p:spTree>
    <p:extLst>
      <p:ext uri="{BB962C8B-B14F-4D97-AF65-F5344CB8AC3E}">
        <p14:creationId xmlns:p14="http://schemas.microsoft.com/office/powerpoint/2010/main" val="527631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E002732-CBB5-405C-BDDC-37C39BF6E9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A492AF-9B08-416A-9BEC-1EC284C5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2" y="469900"/>
            <a:ext cx="11239500" cy="5918200"/>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CBAE770C-2B15-4943-A508-EA2408AB9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84530BF-BD06-42BA-9B68-519FC6DA9EFF}"/>
              </a:ext>
            </a:extLst>
          </p:cNvPr>
          <p:cNvSpPr>
            <a:spLocks noGrp="1"/>
          </p:cNvSpPr>
          <p:nvPr>
            <p:ph type="title"/>
          </p:nvPr>
        </p:nvSpPr>
        <p:spPr>
          <a:xfrm>
            <a:off x="1295402" y="982132"/>
            <a:ext cx="9601196" cy="1303867"/>
          </a:xfrm>
        </p:spPr>
        <p:txBody>
          <a:bodyPr>
            <a:normAutofit/>
          </a:bodyPr>
          <a:lstStyle/>
          <a:p>
            <a:r>
              <a:rPr lang="en-US">
                <a:latin typeface="Arial" panose="020B0604020202020204" pitchFamily="34" charset="0"/>
                <a:cs typeface="Arial" panose="020B0604020202020204" pitchFamily="34" charset="0"/>
              </a:rPr>
              <a:t>Language Assistance</a:t>
            </a: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7955E33A-07BE-426F-B937-739F88BFB0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563F1DBB-8341-4805-AF78-533208ABB937}"/>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en-US" sz="2200">
                <a:latin typeface="Arial" panose="020B0604020202020204" pitchFamily="34" charset="0"/>
                <a:cs typeface="Arial" panose="020B0604020202020204" pitchFamily="34" charset="0"/>
              </a:rPr>
              <a:t>Population data sources to use in conducting service area language assessment:</a:t>
            </a:r>
          </a:p>
          <a:p>
            <a:pPr marL="0" indent="0">
              <a:lnSpc>
                <a:spcPct val="90000"/>
              </a:lnSpc>
              <a:buNone/>
            </a:pPr>
            <a:endParaRPr lang="en-US" sz="2200">
              <a:latin typeface="Arial" panose="020B0604020202020204" pitchFamily="34" charset="0"/>
              <a:cs typeface="Arial" panose="020B0604020202020204" pitchFamily="34" charset="0"/>
            </a:endParaRPr>
          </a:p>
          <a:p>
            <a:pPr>
              <a:lnSpc>
                <a:spcPct val="90000"/>
              </a:lnSpc>
            </a:pPr>
            <a:r>
              <a:rPr lang="en-US" sz="2200">
                <a:latin typeface="Arial" panose="020B0604020202020204" pitchFamily="34" charset="0"/>
                <a:cs typeface="Arial" panose="020B0604020202020204" pitchFamily="34" charset="0"/>
              </a:rPr>
              <a:t>Interagency LEP Website – Mapping Tool  </a:t>
            </a:r>
            <a:r>
              <a:rPr lang="en-US" sz="2200">
                <a:latin typeface="Arial" panose="020B0604020202020204" pitchFamily="34" charset="0"/>
                <a:cs typeface="Arial" panose="020B0604020202020204" pitchFamily="34" charset="0"/>
                <a:hlinkClick r:id="rId3"/>
              </a:rPr>
              <a:t>http://www.lep.gov/maps/</a:t>
            </a:r>
            <a:endParaRPr lang="en-US" sz="2200">
              <a:latin typeface="Arial" panose="020B0604020202020204" pitchFamily="34" charset="0"/>
              <a:cs typeface="Arial" panose="020B0604020202020204" pitchFamily="34" charset="0"/>
            </a:endParaRPr>
          </a:p>
          <a:p>
            <a:pPr>
              <a:lnSpc>
                <a:spcPct val="90000"/>
              </a:lnSpc>
            </a:pPr>
            <a:r>
              <a:rPr lang="en-US" sz="2200">
                <a:latin typeface="Arial" panose="020B0604020202020204" pitchFamily="34" charset="0"/>
                <a:cs typeface="Arial" panose="020B0604020202020204" pitchFamily="34" charset="0"/>
              </a:rPr>
              <a:t>US Census Data  </a:t>
            </a:r>
            <a:r>
              <a:rPr lang="en-US" sz="2200">
                <a:latin typeface="Arial" panose="020B0604020202020204" pitchFamily="34" charset="0"/>
                <a:cs typeface="Arial" panose="020B0604020202020204" pitchFamily="34" charset="0"/>
                <a:hlinkClick r:id="rId4"/>
              </a:rPr>
              <a:t>http://www.census.gov/2010census/data/</a:t>
            </a:r>
            <a:endParaRPr lang="en-US" sz="2200">
              <a:latin typeface="Arial" panose="020B0604020202020204" pitchFamily="34" charset="0"/>
              <a:cs typeface="Arial" panose="020B0604020202020204" pitchFamily="34" charset="0"/>
            </a:endParaRPr>
          </a:p>
          <a:p>
            <a:pPr>
              <a:lnSpc>
                <a:spcPct val="90000"/>
              </a:lnSpc>
            </a:pPr>
            <a:r>
              <a:rPr lang="en-US" sz="2200">
                <a:latin typeface="Arial" panose="020B0604020202020204" pitchFamily="34" charset="0"/>
                <a:cs typeface="Arial" panose="020B0604020202020204" pitchFamily="34" charset="0"/>
              </a:rPr>
              <a:t>American Community Survey  </a:t>
            </a:r>
            <a:r>
              <a:rPr lang="en-US" sz="2200">
                <a:latin typeface="Arial" panose="020B0604020202020204" pitchFamily="34" charset="0"/>
                <a:cs typeface="Arial" panose="020B0604020202020204" pitchFamily="34" charset="0"/>
                <a:hlinkClick r:id="rId5"/>
              </a:rPr>
              <a:t>http://www.census.gov/acs/</a:t>
            </a:r>
            <a:endParaRPr lang="en-US" sz="2200">
              <a:latin typeface="Arial" panose="020B0604020202020204" pitchFamily="34" charset="0"/>
              <a:cs typeface="Arial" panose="020B0604020202020204" pitchFamily="34" charset="0"/>
            </a:endParaRPr>
          </a:p>
          <a:p>
            <a:pPr>
              <a:lnSpc>
                <a:spcPct val="90000"/>
              </a:lnSpc>
            </a:pPr>
            <a:r>
              <a:rPr lang="en-US" sz="2200">
                <a:latin typeface="Arial" panose="020B0604020202020204" pitchFamily="34" charset="0"/>
                <a:cs typeface="Arial" panose="020B0604020202020204" pitchFamily="34" charset="0"/>
              </a:rPr>
              <a:t>Migration Policy Institute’s National Center on Immigrant Integration Policy </a:t>
            </a:r>
            <a:r>
              <a:rPr lang="en-US" sz="2200">
                <a:latin typeface="Arial" panose="020B0604020202020204" pitchFamily="34" charset="0"/>
                <a:cs typeface="Arial" panose="020B0604020202020204" pitchFamily="34" charset="0"/>
                <a:hlinkClick r:id="rId6"/>
              </a:rPr>
              <a:t>http://www.migrationpolicy.org/</a:t>
            </a:r>
            <a:endParaRPr lang="en-US" sz="2200">
              <a:latin typeface="Arial" panose="020B0604020202020204" pitchFamily="34" charset="0"/>
              <a:cs typeface="Arial" panose="020B0604020202020204" pitchFamily="34" charset="0"/>
            </a:endParaRPr>
          </a:p>
          <a:p>
            <a:pPr>
              <a:lnSpc>
                <a:spcPct val="90000"/>
              </a:lnSpc>
            </a:pPr>
            <a:endParaRPr lang="en-US" sz="2200"/>
          </a:p>
          <a:p>
            <a:pPr>
              <a:lnSpc>
                <a:spcPct val="90000"/>
              </a:lnSpc>
            </a:pPr>
            <a:endParaRPr lang="en-US" sz="2200"/>
          </a:p>
        </p:txBody>
      </p:sp>
    </p:spTree>
    <p:extLst>
      <p:ext uri="{BB962C8B-B14F-4D97-AF65-F5344CB8AC3E}">
        <p14:creationId xmlns:p14="http://schemas.microsoft.com/office/powerpoint/2010/main" val="2278216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CCD76B9-125E-4E4A-B4DE-6EB42764B6C6}"/>
              </a:ext>
            </a:extLst>
          </p:cNvPr>
          <p:cNvSpPr>
            <a:spLocks noGrp="1"/>
          </p:cNvSpPr>
          <p:nvPr>
            <p:ph type="title"/>
          </p:nvPr>
        </p:nvSpPr>
        <p:spPr>
          <a:xfrm>
            <a:off x="6094412" y="982132"/>
            <a:ext cx="4802185" cy="1303867"/>
          </a:xfrm>
        </p:spPr>
        <p:txBody>
          <a:bodyPr>
            <a:normAutofit/>
          </a:bodyPr>
          <a:lstStyle/>
          <a:p>
            <a:r>
              <a:rPr lang="en-US" dirty="0">
                <a:latin typeface="Arial" panose="020B0604020202020204" pitchFamily="34" charset="0"/>
                <a:cs typeface="Arial" panose="020B0604020202020204" pitchFamily="34" charset="0"/>
              </a:rPr>
              <a:t>Public Notification</a:t>
            </a:r>
          </a:p>
        </p:txBody>
      </p:sp>
      <p:sp>
        <p:nvSpPr>
          <p:cNvPr id="21" name="Rectangle 20">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D85512-BE1A-40E8-A5D2-DE3628F1E290}"/>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b="465"/>
          <a:stretch/>
        </p:blipFill>
        <p:spPr>
          <a:xfrm>
            <a:off x="1412683" y="1410208"/>
            <a:ext cx="3876801" cy="3858780"/>
          </a:xfrm>
          <a:prstGeom prst="rect">
            <a:avLst/>
          </a:prstGeom>
        </p:spPr>
      </p:pic>
      <p:cxnSp>
        <p:nvCxnSpPr>
          <p:cNvPr id="23" name="Straight Connector 22">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FDC63D79-D96A-4BDB-A796-53B38F7451E4}"/>
              </a:ext>
            </a:extLst>
          </p:cNvPr>
          <p:cNvSpPr>
            <a:spLocks noGrp="1"/>
          </p:cNvSpPr>
          <p:nvPr>
            <p:ph idx="1"/>
          </p:nvPr>
        </p:nvSpPr>
        <p:spPr>
          <a:xfrm>
            <a:off x="6094412" y="2556932"/>
            <a:ext cx="4802184" cy="3318936"/>
          </a:xfrm>
        </p:spPr>
        <p:txBody>
          <a:bodyPr>
            <a:normAutofit/>
          </a:bodyPr>
          <a:lstStyle/>
          <a:p>
            <a:pPr marL="0" indent="0">
              <a:lnSpc>
                <a:spcPct val="90000"/>
              </a:lnSpc>
              <a:buNone/>
            </a:pPr>
            <a:r>
              <a:rPr lang="en-US" sz="1000">
                <a:latin typeface="Arial" panose="020B0604020202020204" pitchFamily="34" charset="0"/>
                <a:cs typeface="Arial" panose="020B0604020202020204" pitchFamily="34" charset="0"/>
              </a:rPr>
              <a:t>All FNS assistance programs must include a public notification system that includes:</a:t>
            </a:r>
          </a:p>
          <a:p>
            <a:pPr>
              <a:lnSpc>
                <a:spcPct val="90000"/>
              </a:lnSpc>
            </a:pPr>
            <a:r>
              <a:rPr lang="en-US" sz="1000" b="1">
                <a:latin typeface="Arial" panose="020B0604020202020204" pitchFamily="34" charset="0"/>
                <a:cs typeface="Arial" panose="020B0604020202020204" pitchFamily="34" charset="0"/>
              </a:rPr>
              <a:t>Program Availability</a:t>
            </a:r>
          </a:p>
          <a:p>
            <a:pPr lvl="1">
              <a:lnSpc>
                <a:spcPct val="90000"/>
              </a:lnSpc>
            </a:pPr>
            <a:r>
              <a:rPr lang="en-US" sz="1000">
                <a:latin typeface="Arial" panose="020B0604020202020204" pitchFamily="34" charset="0"/>
                <a:cs typeface="Arial" panose="020B0604020202020204" pitchFamily="34" charset="0"/>
              </a:rPr>
              <a:t>Inform applicants, participants, and potentially eligible persons of their program rights and responsibilities and the steps necessary for participation.</a:t>
            </a:r>
          </a:p>
          <a:p>
            <a:pPr>
              <a:lnSpc>
                <a:spcPct val="90000"/>
              </a:lnSpc>
            </a:pPr>
            <a:r>
              <a:rPr lang="en-US" sz="1000" b="1">
                <a:latin typeface="Arial" panose="020B0604020202020204" pitchFamily="34" charset="0"/>
                <a:cs typeface="Arial" panose="020B0604020202020204" pitchFamily="34" charset="0"/>
              </a:rPr>
              <a:t>Complaint Information</a:t>
            </a:r>
          </a:p>
          <a:p>
            <a:pPr lvl="1">
              <a:lnSpc>
                <a:spcPct val="90000"/>
              </a:lnSpc>
            </a:pPr>
            <a:r>
              <a:rPr lang="en-US" sz="1000">
                <a:latin typeface="Arial" panose="020B0604020202020204" pitchFamily="34" charset="0"/>
                <a:cs typeface="Arial" panose="020B0604020202020204" pitchFamily="34" charset="0"/>
              </a:rPr>
              <a:t>Advise applicants and participants at the service delivery point of their right to file a complaint, how to file a complaint, and the complaint procedures.</a:t>
            </a:r>
          </a:p>
          <a:p>
            <a:pPr>
              <a:lnSpc>
                <a:spcPct val="90000"/>
              </a:lnSpc>
            </a:pPr>
            <a:r>
              <a:rPr lang="en-US" sz="1000" b="1">
                <a:latin typeface="Arial" panose="020B0604020202020204" pitchFamily="34" charset="0"/>
                <a:cs typeface="Arial" panose="020B0604020202020204" pitchFamily="34" charset="0"/>
              </a:rPr>
              <a:t>Nondiscrimination Statement</a:t>
            </a:r>
          </a:p>
          <a:p>
            <a:pPr lvl="1">
              <a:lnSpc>
                <a:spcPct val="90000"/>
              </a:lnSpc>
            </a:pPr>
            <a:r>
              <a:rPr lang="en-US" sz="1000">
                <a:latin typeface="Arial" panose="020B0604020202020204" pitchFamily="34" charset="0"/>
                <a:cs typeface="Arial" panose="020B0604020202020204" pitchFamily="34" charset="0"/>
              </a:rPr>
              <a:t>All information materials and sources, including Web sites, used by FNS, State agencies, local agencies, or other sub-recipients to inform the public about FNS programs must contain a nondiscrimination statement.</a:t>
            </a:r>
          </a:p>
        </p:txBody>
      </p:sp>
    </p:spTree>
    <p:extLst>
      <p:ext uri="{BB962C8B-B14F-4D97-AF65-F5344CB8AC3E}">
        <p14:creationId xmlns:p14="http://schemas.microsoft.com/office/powerpoint/2010/main" val="1883263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BD80B63-AB49-41E4-9C6A-D260BE0B51F8}"/>
              </a:ext>
            </a:extLst>
          </p:cNvPr>
          <p:cNvSpPr>
            <a:spLocks noGrp="1"/>
          </p:cNvSpPr>
          <p:nvPr>
            <p:ph type="title"/>
          </p:nvPr>
        </p:nvSpPr>
        <p:spPr>
          <a:xfrm>
            <a:off x="952108" y="954756"/>
            <a:ext cx="2730414" cy="4946003"/>
          </a:xfrm>
        </p:spPr>
        <p:txBody>
          <a:bodyPr>
            <a:normAutofit/>
          </a:bodyPr>
          <a:lstStyle/>
          <a:p>
            <a:r>
              <a:rPr lang="en-US" sz="3700">
                <a:solidFill>
                  <a:srgbClr val="FFFFFF"/>
                </a:solidFill>
                <a:latin typeface="Arial" panose="020B0604020202020204" pitchFamily="34" charset="0"/>
                <a:cs typeface="Arial" panose="020B0604020202020204" pitchFamily="34" charset="0"/>
              </a:rPr>
              <a:t>Elements of a Public Notification System</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38A34CE-0DA8-45A6-B467-33DA15DD0256}"/>
              </a:ext>
            </a:extLst>
          </p:cNvPr>
          <p:cNvSpPr>
            <a:spLocks noGrp="1"/>
          </p:cNvSpPr>
          <p:nvPr>
            <p:ph idx="1"/>
          </p:nvPr>
        </p:nvSpPr>
        <p:spPr>
          <a:xfrm>
            <a:off x="5140934" y="469900"/>
            <a:ext cx="5953630" cy="5405968"/>
          </a:xfrm>
        </p:spPr>
        <p:txBody>
          <a:bodyPr anchor="ctr">
            <a:normAutofit/>
          </a:bodyPr>
          <a:lstStyle/>
          <a:p>
            <a:pPr marL="0" indent="0">
              <a:lnSpc>
                <a:spcPct val="90000"/>
              </a:lnSpc>
              <a:buNone/>
            </a:pPr>
            <a:r>
              <a:rPr lang="en-US" sz="1500">
                <a:latin typeface="Arial" panose="020B0604020202020204" pitchFamily="34" charset="0"/>
                <a:cs typeface="Arial" panose="020B0604020202020204" pitchFamily="34" charset="0"/>
              </a:rPr>
              <a:t>State agencies and their sub-recipients must:</a:t>
            </a:r>
          </a:p>
          <a:p>
            <a:pPr lvl="1">
              <a:lnSpc>
                <a:spcPct val="90000"/>
              </a:lnSpc>
            </a:pPr>
            <a:r>
              <a:rPr lang="en-US" sz="1500">
                <a:latin typeface="Arial" panose="020B0604020202020204" pitchFamily="34" charset="0"/>
                <a:cs typeface="Arial" panose="020B0604020202020204" pitchFamily="34" charset="0"/>
              </a:rPr>
              <a:t>Make program information available to the general public by offering information pertaining to:</a:t>
            </a:r>
          </a:p>
          <a:p>
            <a:pPr lvl="2">
              <a:lnSpc>
                <a:spcPct val="90000"/>
              </a:lnSpc>
            </a:pPr>
            <a:r>
              <a:rPr lang="en-US" sz="1500">
                <a:latin typeface="Arial" panose="020B0604020202020204" pitchFamily="34" charset="0"/>
                <a:cs typeface="Arial" panose="020B0604020202020204" pitchFamily="34" charset="0"/>
              </a:rPr>
              <a:t>Eligibility, benefits, and services</a:t>
            </a:r>
          </a:p>
          <a:p>
            <a:pPr lvl="2">
              <a:lnSpc>
                <a:spcPct val="90000"/>
              </a:lnSpc>
            </a:pPr>
            <a:r>
              <a:rPr lang="en-US" sz="1500">
                <a:latin typeface="Arial" panose="020B0604020202020204" pitchFamily="34" charset="0"/>
                <a:cs typeface="Arial" panose="020B0604020202020204" pitchFamily="34" charset="0"/>
              </a:rPr>
              <a:t>Location of local facilities or service delivery points</a:t>
            </a:r>
          </a:p>
          <a:p>
            <a:pPr lvl="2">
              <a:lnSpc>
                <a:spcPct val="90000"/>
              </a:lnSpc>
            </a:pPr>
            <a:r>
              <a:rPr lang="en-US" sz="1500">
                <a:latin typeface="Arial" panose="020B0604020202020204" pitchFamily="34" charset="0"/>
                <a:cs typeface="Arial" panose="020B0604020202020204" pitchFamily="34" charset="0"/>
              </a:rPr>
              <a:t>Hours of service</a:t>
            </a:r>
          </a:p>
          <a:p>
            <a:pPr lvl="1">
              <a:lnSpc>
                <a:spcPct val="90000"/>
              </a:lnSpc>
            </a:pPr>
            <a:r>
              <a:rPr lang="en-US" sz="1500">
                <a:latin typeface="Arial" panose="020B0604020202020204" pitchFamily="34" charset="0"/>
                <a:cs typeface="Arial" panose="020B0604020202020204" pitchFamily="34" charset="0"/>
              </a:rPr>
              <a:t>Prominently display the “And Justice For All” poster. </a:t>
            </a:r>
          </a:p>
          <a:p>
            <a:pPr lvl="1">
              <a:lnSpc>
                <a:spcPct val="90000"/>
              </a:lnSpc>
            </a:pPr>
            <a:r>
              <a:rPr lang="en-US" sz="1500">
                <a:latin typeface="Arial" panose="020B0604020202020204" pitchFamily="34" charset="0"/>
                <a:cs typeface="Arial" panose="020B0604020202020204" pitchFamily="34" charset="0"/>
              </a:rPr>
              <a:t>Inform potentially eligible persons, applicants, participants and grassroots organizations of programs or changes in programs.</a:t>
            </a:r>
          </a:p>
          <a:p>
            <a:pPr lvl="1">
              <a:lnSpc>
                <a:spcPct val="90000"/>
              </a:lnSpc>
            </a:pPr>
            <a:r>
              <a:rPr lang="en-US" sz="1500">
                <a:latin typeface="Arial" panose="020B0604020202020204" pitchFamily="34" charset="0"/>
                <a:cs typeface="Arial" panose="020B0604020202020204" pitchFamily="34" charset="0"/>
              </a:rPr>
              <a:t>Convey the message of equal opportunity in all photos and other graphics that are used to provide program or program-related information.</a:t>
            </a:r>
          </a:p>
          <a:p>
            <a:pPr lvl="1">
              <a:lnSpc>
                <a:spcPct val="90000"/>
              </a:lnSpc>
            </a:pPr>
            <a:r>
              <a:rPr lang="en-US" sz="1500">
                <a:latin typeface="Arial" panose="020B0604020202020204" pitchFamily="34" charset="0"/>
                <a:cs typeface="Arial" panose="020B0604020202020204" pitchFamily="34" charset="0"/>
              </a:rPr>
              <a:t>Provide appropriate information in alternative formats for persons with disabilities and in the appropriate language(s) for LEP persons.</a:t>
            </a:r>
          </a:p>
        </p:txBody>
      </p:sp>
    </p:spTree>
    <p:extLst>
      <p:ext uri="{BB962C8B-B14F-4D97-AF65-F5344CB8AC3E}">
        <p14:creationId xmlns:p14="http://schemas.microsoft.com/office/powerpoint/2010/main" val="4201044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EEAF3-36E9-4462-9C7E-4E753605EE49}"/>
              </a:ext>
            </a:extLst>
          </p:cNvPr>
          <p:cNvSpPr>
            <a:spLocks noGrp="1"/>
          </p:cNvSpPr>
          <p:nvPr>
            <p:ph type="title"/>
          </p:nvPr>
        </p:nvSpPr>
        <p:spPr>
          <a:xfrm>
            <a:off x="1295402" y="982132"/>
            <a:ext cx="9601196" cy="1303867"/>
          </a:xfrm>
        </p:spPr>
        <p:txBody>
          <a:bodyPr>
            <a:normAutofit/>
          </a:bodyPr>
          <a:lstStyle/>
          <a:p>
            <a:r>
              <a:rPr lang="en-US">
                <a:solidFill>
                  <a:srgbClr val="262626"/>
                </a:solidFill>
                <a:latin typeface="Arial" panose="020B0604020202020204" pitchFamily="34" charset="0"/>
                <a:cs typeface="Arial" panose="020B0604020202020204" pitchFamily="34" charset="0"/>
              </a:rPr>
              <a:t>Racial and Ethnic Data Collection</a:t>
            </a:r>
          </a:p>
        </p:txBody>
      </p:sp>
      <p:graphicFrame>
        <p:nvGraphicFramePr>
          <p:cNvPr id="5" name="Content Placeholder 2">
            <a:extLst>
              <a:ext uri="{FF2B5EF4-FFF2-40B4-BE49-F238E27FC236}">
                <a16:creationId xmlns:a16="http://schemas.microsoft.com/office/drawing/2014/main" id="{C9E88905-D2CB-4A0B-A584-CFBF8DA1CB47}"/>
              </a:ext>
            </a:extLst>
          </p:cNvPr>
          <p:cNvGraphicFramePr>
            <a:graphicFrameLocks noGrp="1"/>
          </p:cNvGraphicFramePr>
          <p:nvPr>
            <p:ph idx="1"/>
            <p:extLst>
              <p:ext uri="{D42A27DB-BD31-4B8C-83A1-F6EECF244321}">
                <p14:modId xmlns:p14="http://schemas.microsoft.com/office/powerpoint/2010/main" val="398543659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73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1" name="Picture 1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13" name="Picture 1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4" name="Picture 1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86D58B87-D20F-4100-8095-8D1C9B0EF5AD}"/>
              </a:ext>
            </a:extLst>
          </p:cNvPr>
          <p:cNvSpPr>
            <a:spLocks noGrp="1"/>
          </p:cNvSpPr>
          <p:nvPr>
            <p:ph type="title"/>
          </p:nvPr>
        </p:nvSpPr>
        <p:spPr>
          <a:xfrm>
            <a:off x="1295402" y="982132"/>
            <a:ext cx="9601196" cy="1303867"/>
          </a:xfrm>
        </p:spPr>
        <p:txBody>
          <a:bodyPr>
            <a:normAutofit/>
          </a:bodyPr>
          <a:lstStyle/>
          <a:p>
            <a:pPr>
              <a:lnSpc>
                <a:spcPct val="90000"/>
              </a:lnSpc>
            </a:pPr>
            <a:r>
              <a:rPr lang="en-US" sz="4100">
                <a:latin typeface="Arial" panose="020B0604020202020204" pitchFamily="34" charset="0"/>
                <a:cs typeface="Arial" panose="020B0604020202020204" pitchFamily="34" charset="0"/>
              </a:rPr>
              <a:t>Racial and Ethnic Data Collection</a:t>
            </a:r>
            <a:br>
              <a:rPr lang="en-US" sz="4100"/>
            </a:br>
            <a:endParaRPr lang="en-US" sz="4100"/>
          </a:p>
        </p:txBody>
      </p:sp>
      <p:cxnSp>
        <p:nvCxnSpPr>
          <p:cNvPr id="16" name="Straight Connector 1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7879F726-BA52-42BF-8299-B785CF367823}"/>
              </a:ext>
            </a:extLst>
          </p:cNvPr>
          <p:cNvSpPr>
            <a:spLocks noGrp="1"/>
          </p:cNvSpPr>
          <p:nvPr>
            <p:ph idx="1"/>
          </p:nvPr>
        </p:nvSpPr>
        <p:spPr>
          <a:xfrm>
            <a:off x="1295401" y="2556932"/>
            <a:ext cx="9601196" cy="3318936"/>
          </a:xfrm>
        </p:spPr>
        <p:txBody>
          <a:bodyPr>
            <a:normAutofit/>
          </a:bodyPr>
          <a:lstStyle/>
          <a:p>
            <a:pPr marL="0" indent="0">
              <a:lnSpc>
                <a:spcPct val="90000"/>
              </a:lnSpc>
              <a:buNone/>
            </a:pPr>
            <a:r>
              <a:rPr lang="en-US" sz="1100" dirty="0">
                <a:latin typeface="Arial" panose="020B0604020202020204" pitchFamily="34" charset="0"/>
                <a:cs typeface="Arial" panose="020B0604020202020204" pitchFamily="34" charset="0"/>
              </a:rPr>
              <a:t>Race &amp; Ethnicity categories – Two separate categories as federally recognized by the Office of Management and Budget. All federally-funded programs must collect and report this data.</a:t>
            </a:r>
          </a:p>
          <a:p>
            <a:pPr>
              <a:lnSpc>
                <a:spcPct val="90000"/>
              </a:lnSpc>
            </a:pPr>
            <a:r>
              <a:rPr lang="en-US" sz="1100" dirty="0"/>
              <a:t>If an applicant/parent does not consent to the self-identification method, the caseworker will, otherwise determine the applicant’s race or ethnicity based on established policy and procedure and mark applicable category.</a:t>
            </a:r>
            <a:endParaRPr lang="en-US" sz="1100" dirty="0">
              <a:latin typeface="Arial" panose="020B0604020202020204" pitchFamily="34" charset="0"/>
              <a:cs typeface="Arial" panose="020B0604020202020204" pitchFamily="34" charset="0"/>
            </a:endParaRPr>
          </a:p>
          <a:p>
            <a:pPr marL="0" indent="0">
              <a:lnSpc>
                <a:spcPct val="90000"/>
              </a:lnSpc>
              <a:buNone/>
            </a:pPr>
            <a:r>
              <a:rPr lang="en-US" sz="1100" dirty="0">
                <a:latin typeface="Arial" panose="020B0604020202020204" pitchFamily="34" charset="0"/>
                <a:cs typeface="Arial" panose="020B0604020202020204" pitchFamily="34" charset="0"/>
              </a:rPr>
              <a:t>Ethnicity categories:</a:t>
            </a:r>
          </a:p>
          <a:p>
            <a:pPr>
              <a:lnSpc>
                <a:spcPct val="90000"/>
              </a:lnSpc>
            </a:pPr>
            <a:r>
              <a:rPr lang="en-US" sz="1100" dirty="0">
                <a:latin typeface="Arial" panose="020B0604020202020204" pitchFamily="34" charset="0"/>
                <a:cs typeface="Arial" panose="020B0604020202020204" pitchFamily="34" charset="0"/>
              </a:rPr>
              <a:t>Hispanic or Latino - a person of Cuban, Mexican, Puerto Rican, South or Central American, or other Spanish culture or origin, regardless of race</a:t>
            </a:r>
          </a:p>
          <a:p>
            <a:pPr>
              <a:lnSpc>
                <a:spcPct val="90000"/>
              </a:lnSpc>
            </a:pPr>
            <a:r>
              <a:rPr lang="en-US" sz="1100" dirty="0">
                <a:latin typeface="Arial" panose="020B0604020202020204" pitchFamily="34" charset="0"/>
                <a:cs typeface="Arial" panose="020B0604020202020204" pitchFamily="34" charset="0"/>
              </a:rPr>
              <a:t>Not Hispanic or Latino</a:t>
            </a:r>
          </a:p>
          <a:p>
            <a:pPr marL="0" indent="0">
              <a:lnSpc>
                <a:spcPct val="90000"/>
              </a:lnSpc>
              <a:buNone/>
            </a:pPr>
            <a:r>
              <a:rPr lang="en-US" sz="1100" dirty="0">
                <a:latin typeface="Arial" panose="020B0604020202020204" pitchFamily="34" charset="0"/>
                <a:cs typeface="Arial" panose="020B0604020202020204" pitchFamily="34" charset="0"/>
              </a:rPr>
              <a:t>Race categories:</a:t>
            </a:r>
          </a:p>
          <a:p>
            <a:pPr>
              <a:lnSpc>
                <a:spcPct val="90000"/>
              </a:lnSpc>
            </a:pPr>
            <a:r>
              <a:rPr lang="en-US" sz="1100" dirty="0">
                <a:latin typeface="Arial" panose="020B0604020202020204" pitchFamily="34" charset="0"/>
                <a:cs typeface="Arial" panose="020B0604020202020204" pitchFamily="34" charset="0"/>
              </a:rPr>
              <a:t>Black or African American</a:t>
            </a:r>
          </a:p>
          <a:p>
            <a:pPr>
              <a:lnSpc>
                <a:spcPct val="90000"/>
              </a:lnSpc>
            </a:pPr>
            <a:r>
              <a:rPr lang="en-US" sz="1100" dirty="0">
                <a:latin typeface="Arial" panose="020B0604020202020204" pitchFamily="34" charset="0"/>
                <a:cs typeface="Arial" panose="020B0604020202020204" pitchFamily="34" charset="0"/>
              </a:rPr>
              <a:t>Asian</a:t>
            </a:r>
          </a:p>
          <a:p>
            <a:pPr>
              <a:lnSpc>
                <a:spcPct val="90000"/>
              </a:lnSpc>
            </a:pPr>
            <a:r>
              <a:rPr lang="en-US" sz="1100" dirty="0">
                <a:latin typeface="Arial" panose="020B0604020202020204" pitchFamily="34" charset="0"/>
                <a:cs typeface="Arial" panose="020B0604020202020204" pitchFamily="34" charset="0"/>
              </a:rPr>
              <a:t>American Indian or Alaska Native</a:t>
            </a:r>
          </a:p>
          <a:p>
            <a:pPr>
              <a:lnSpc>
                <a:spcPct val="90000"/>
              </a:lnSpc>
            </a:pPr>
            <a:r>
              <a:rPr lang="en-US" sz="1100" dirty="0">
                <a:latin typeface="Arial" panose="020B0604020202020204" pitchFamily="34" charset="0"/>
                <a:cs typeface="Arial" panose="020B0604020202020204" pitchFamily="34" charset="0"/>
              </a:rPr>
              <a:t>White</a:t>
            </a:r>
          </a:p>
          <a:p>
            <a:pPr>
              <a:lnSpc>
                <a:spcPct val="90000"/>
              </a:lnSpc>
            </a:pPr>
            <a:r>
              <a:rPr lang="en-US" sz="1100" dirty="0">
                <a:latin typeface="Arial" panose="020B0604020202020204" pitchFamily="34" charset="0"/>
                <a:cs typeface="Arial" panose="020B0604020202020204" pitchFamily="34" charset="0"/>
              </a:rPr>
              <a:t>Native Hawaiian or Other Pacific Islander</a:t>
            </a:r>
          </a:p>
        </p:txBody>
      </p:sp>
    </p:spTree>
    <p:extLst>
      <p:ext uri="{BB962C8B-B14F-4D97-AF65-F5344CB8AC3E}">
        <p14:creationId xmlns:p14="http://schemas.microsoft.com/office/powerpoint/2010/main" val="3553874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3E7AD-55D7-4845-9F16-4284909FD61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Civil Rights Complaint</a:t>
            </a:r>
          </a:p>
        </p:txBody>
      </p:sp>
      <p:sp>
        <p:nvSpPr>
          <p:cNvPr id="3" name="Content Placeholder 2">
            <a:extLst>
              <a:ext uri="{FF2B5EF4-FFF2-40B4-BE49-F238E27FC236}">
                <a16:creationId xmlns:a16="http://schemas.microsoft.com/office/drawing/2014/main" id="{09366918-4648-4615-91DB-5426A5420527}"/>
              </a:ext>
            </a:extLst>
          </p:cNvPr>
          <p:cNvSpPr>
            <a:spLocks noGrp="1"/>
          </p:cNvSpPr>
          <p:nvPr>
            <p:ph idx="1"/>
          </p:nvPr>
        </p:nvSpPr>
        <p:spPr/>
        <p:txBody>
          <a:bodyPr>
            <a:normAutofit fontScale="850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A Civil Rights complaint may be either verbal or written.</a:t>
            </a:r>
          </a:p>
          <a:p>
            <a:pPr marL="0" indent="0">
              <a:buNone/>
            </a:pPr>
            <a:endParaRPr lang="en-US" sz="800"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 Civil Rights complaint alleges that a discrimination has occurred based on one of the six protected classes:</a:t>
            </a:r>
          </a:p>
          <a:p>
            <a:pPr marL="0" indent="0">
              <a:buNone/>
            </a:pPr>
            <a:endParaRPr lang="en-US" sz="800" dirty="0">
              <a:solidFill>
                <a:schemeClr val="tx1"/>
              </a:solidFill>
              <a:latin typeface="Arial" panose="020B0604020202020204" pitchFamily="34" charset="0"/>
              <a:cs typeface="Arial" panose="020B0604020202020204" pitchFamily="34" charset="0"/>
            </a:endParaRPr>
          </a:p>
          <a:p>
            <a:pPr lvl="1"/>
            <a:r>
              <a:rPr lang="en-US" sz="1800" dirty="0">
                <a:solidFill>
                  <a:schemeClr val="tx1"/>
                </a:solidFill>
                <a:latin typeface="Arial" panose="020B0604020202020204" pitchFamily="34" charset="0"/>
                <a:cs typeface="Arial" panose="020B0604020202020204" pitchFamily="34" charset="0"/>
              </a:rPr>
              <a:t>Race </a:t>
            </a:r>
          </a:p>
          <a:p>
            <a:pPr lvl="1"/>
            <a:r>
              <a:rPr lang="en-US" sz="1800" dirty="0">
                <a:solidFill>
                  <a:schemeClr val="tx1"/>
                </a:solidFill>
                <a:latin typeface="Arial" panose="020B0604020202020204" pitchFamily="34" charset="0"/>
                <a:cs typeface="Arial" panose="020B0604020202020204" pitchFamily="34" charset="0"/>
              </a:rPr>
              <a:t>Color </a:t>
            </a:r>
          </a:p>
          <a:p>
            <a:pPr lvl="1"/>
            <a:r>
              <a:rPr lang="en-US" sz="1800" dirty="0">
                <a:solidFill>
                  <a:schemeClr val="tx1"/>
                </a:solidFill>
                <a:latin typeface="Arial" panose="020B0604020202020204" pitchFamily="34" charset="0"/>
                <a:cs typeface="Arial" panose="020B0604020202020204" pitchFamily="34" charset="0"/>
              </a:rPr>
              <a:t>National origin </a:t>
            </a:r>
          </a:p>
          <a:p>
            <a:pPr lvl="1"/>
            <a:r>
              <a:rPr lang="en-US" sz="1800" dirty="0">
                <a:solidFill>
                  <a:schemeClr val="tx1"/>
                </a:solidFill>
                <a:latin typeface="Arial" panose="020B0604020202020204" pitchFamily="34" charset="0"/>
                <a:cs typeface="Arial" panose="020B0604020202020204" pitchFamily="34" charset="0"/>
              </a:rPr>
              <a:t>Sex</a:t>
            </a:r>
          </a:p>
          <a:p>
            <a:pPr lvl="1"/>
            <a:r>
              <a:rPr lang="en-US" sz="1800" dirty="0">
                <a:solidFill>
                  <a:schemeClr val="tx1"/>
                </a:solidFill>
                <a:latin typeface="Arial" panose="020B0604020202020204" pitchFamily="34" charset="0"/>
                <a:cs typeface="Arial" panose="020B0604020202020204" pitchFamily="34" charset="0"/>
              </a:rPr>
              <a:t>Age</a:t>
            </a:r>
          </a:p>
          <a:p>
            <a:pPr lvl="1"/>
            <a:r>
              <a:rPr lang="en-US" sz="1800" dirty="0">
                <a:solidFill>
                  <a:schemeClr val="tx1"/>
                </a:solidFill>
                <a:latin typeface="Arial" panose="020B0604020202020204" pitchFamily="34" charset="0"/>
                <a:cs typeface="Arial" panose="020B0604020202020204" pitchFamily="34" charset="0"/>
              </a:rPr>
              <a:t>Disability</a:t>
            </a:r>
          </a:p>
        </p:txBody>
      </p:sp>
      <p:pic>
        <p:nvPicPr>
          <p:cNvPr id="5" name="Picture 4">
            <a:extLst>
              <a:ext uri="{FF2B5EF4-FFF2-40B4-BE49-F238E27FC236}">
                <a16:creationId xmlns:a16="http://schemas.microsoft.com/office/drawing/2014/main" id="{9A32090E-78ED-47D1-9401-4D413D31030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77281" y="3576292"/>
            <a:ext cx="2190750" cy="2190750"/>
          </a:xfrm>
          <a:prstGeom prst="rect">
            <a:avLst/>
          </a:prstGeom>
        </p:spPr>
      </p:pic>
    </p:spTree>
    <p:extLst>
      <p:ext uri="{BB962C8B-B14F-4D97-AF65-F5344CB8AC3E}">
        <p14:creationId xmlns:p14="http://schemas.microsoft.com/office/powerpoint/2010/main" val="3393848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E7733A-E220-4455-BFEA-7715DB99F7F2}"/>
              </a:ext>
            </a:extLst>
          </p:cNvPr>
          <p:cNvSpPr>
            <a:spLocks noGrp="1"/>
          </p:cNvSpPr>
          <p:nvPr>
            <p:ph type="title"/>
          </p:nvPr>
        </p:nvSpPr>
        <p:spPr>
          <a:xfrm>
            <a:off x="804421" y="796374"/>
            <a:ext cx="10583158" cy="880027"/>
          </a:xfrm>
        </p:spPr>
        <p:txBody>
          <a:bodyPr>
            <a:normAutofit/>
          </a:bodyPr>
          <a:lstStyle/>
          <a:p>
            <a:r>
              <a:rPr lang="en-US">
                <a:solidFill>
                  <a:srgbClr val="FFFFFF"/>
                </a:solidFill>
                <a:latin typeface="Arial" panose="020B0604020202020204" pitchFamily="34" charset="0"/>
                <a:cs typeface="Arial" panose="020B0604020202020204" pitchFamily="34" charset="0"/>
              </a:rPr>
              <a:t>Civil Rights Complaint Procedure</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AC36E27-F123-4066-B9C9-99F184ABA23F}"/>
              </a:ext>
            </a:extLst>
          </p:cNvPr>
          <p:cNvSpPr>
            <a:spLocks noGrp="1"/>
          </p:cNvSpPr>
          <p:nvPr>
            <p:ph idx="1"/>
          </p:nvPr>
        </p:nvSpPr>
        <p:spPr>
          <a:xfrm>
            <a:off x="1295401" y="2612256"/>
            <a:ext cx="9601196" cy="3263612"/>
          </a:xfrm>
        </p:spPr>
        <p:txBody>
          <a:bodyPr>
            <a:normAutofit/>
          </a:bodyPr>
          <a:lstStyle/>
          <a:p>
            <a:pPr>
              <a:lnSpc>
                <a:spcPct val="90000"/>
              </a:lnSpc>
            </a:pPr>
            <a:r>
              <a:rPr lang="en-US" sz="2200" b="1">
                <a:latin typeface="Arial" panose="020B0604020202020204" pitchFamily="34" charset="0"/>
                <a:cs typeface="Arial" panose="020B0604020202020204" pitchFamily="34" charset="0"/>
              </a:rPr>
              <a:t>Right to File </a:t>
            </a:r>
            <a:r>
              <a:rPr lang="en-US" sz="2200">
                <a:latin typeface="Arial" panose="020B0604020202020204" pitchFamily="34" charset="0"/>
                <a:cs typeface="Arial" panose="020B0604020202020204" pitchFamily="34" charset="0"/>
              </a:rPr>
              <a:t>- any person alleging discrimination based on a protected class has the right to file a complaint within 180 days of the discriminatory action.</a:t>
            </a:r>
          </a:p>
          <a:p>
            <a:pPr>
              <a:lnSpc>
                <a:spcPct val="90000"/>
              </a:lnSpc>
            </a:pPr>
            <a:r>
              <a:rPr lang="en-US" sz="2200" b="1">
                <a:latin typeface="Arial" panose="020B0604020202020204" pitchFamily="34" charset="0"/>
                <a:cs typeface="Arial" panose="020B0604020202020204" pitchFamily="34" charset="0"/>
              </a:rPr>
              <a:t>Acceptance</a:t>
            </a:r>
            <a:r>
              <a:rPr lang="en-US" sz="2200">
                <a:latin typeface="Arial" panose="020B0604020202020204" pitchFamily="34" charset="0"/>
                <a:cs typeface="Arial" panose="020B0604020202020204" pitchFamily="34" charset="0"/>
              </a:rPr>
              <a:t> - all civil rights complaints, written, verbal or anonymous, are accepted and forwarded to the Civil Rights division of FNS.</a:t>
            </a:r>
          </a:p>
          <a:p>
            <a:pPr>
              <a:lnSpc>
                <a:spcPct val="90000"/>
              </a:lnSpc>
            </a:pPr>
            <a:r>
              <a:rPr lang="en-US" sz="2200" b="1">
                <a:latin typeface="Arial" panose="020B0604020202020204" pitchFamily="34" charset="0"/>
                <a:cs typeface="Arial" panose="020B0604020202020204" pitchFamily="34" charset="0"/>
              </a:rPr>
              <a:t>Method</a:t>
            </a:r>
            <a:r>
              <a:rPr lang="en-US" sz="2200">
                <a:latin typeface="Arial" panose="020B0604020202020204" pitchFamily="34" charset="0"/>
                <a:cs typeface="Arial" panose="020B0604020202020204" pitchFamily="34" charset="0"/>
              </a:rPr>
              <a:t> - an individual may file a Civil Rights complaint directly to FNS through email, fax, phone, mail, or online. Information is available on the ‘And Justice for All’ poster. An individual may also submit a written or verbal complaint to any agency distributing CSFP or TEFAP.</a:t>
            </a:r>
          </a:p>
        </p:txBody>
      </p:sp>
    </p:spTree>
    <p:extLst>
      <p:ext uri="{BB962C8B-B14F-4D97-AF65-F5344CB8AC3E}">
        <p14:creationId xmlns:p14="http://schemas.microsoft.com/office/powerpoint/2010/main" val="3134366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04317CB-5EBC-4267-9064-357027C5EF32}"/>
              </a:ext>
            </a:extLst>
          </p:cNvPr>
          <p:cNvSpPr>
            <a:spLocks noGrp="1"/>
          </p:cNvSpPr>
          <p:nvPr>
            <p:ph type="title"/>
          </p:nvPr>
        </p:nvSpPr>
        <p:spPr>
          <a:xfrm>
            <a:off x="1055599" y="1055077"/>
            <a:ext cx="2532909" cy="4794578"/>
          </a:xfrm>
        </p:spPr>
        <p:txBody>
          <a:bodyPr>
            <a:normAutofit/>
          </a:bodyPr>
          <a:lstStyle/>
          <a:p>
            <a:r>
              <a:rPr lang="en-US" sz="3100">
                <a:solidFill>
                  <a:srgbClr val="262626"/>
                </a:solidFill>
                <a:latin typeface="Arial" panose="020B0604020202020204" pitchFamily="34" charset="0"/>
                <a:cs typeface="Arial" panose="020B0604020202020204" pitchFamily="34" charset="0"/>
              </a:rPr>
              <a:t>Records Management</a:t>
            </a:r>
            <a:br>
              <a:rPr lang="en-US" sz="3100">
                <a:solidFill>
                  <a:srgbClr val="262626"/>
                </a:solidFill>
              </a:rPr>
            </a:br>
            <a:endParaRPr lang="en-US" sz="310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2FE4FEB-EB99-4B03-883A-57384D7D0820}"/>
              </a:ext>
            </a:extLst>
          </p:cNvPr>
          <p:cNvGraphicFramePr>
            <a:graphicFrameLocks noGrp="1"/>
          </p:cNvGraphicFramePr>
          <p:nvPr>
            <p:ph idx="1"/>
            <p:extLst>
              <p:ext uri="{D42A27DB-BD31-4B8C-83A1-F6EECF244321}">
                <p14:modId xmlns:p14="http://schemas.microsoft.com/office/powerpoint/2010/main" val="365181254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85450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F3FE-96F2-4020-8298-5C5DB86F282A}"/>
              </a:ext>
            </a:extLst>
          </p:cNvPr>
          <p:cNvSpPr>
            <a:spLocks noGrp="1"/>
          </p:cNvSpPr>
          <p:nvPr>
            <p:ph type="title"/>
          </p:nvPr>
        </p:nvSpPr>
        <p:spPr/>
        <p:txBody>
          <a:bodyPr/>
          <a:lstStyle/>
          <a:p>
            <a:r>
              <a:rPr lang="en-US" dirty="0"/>
              <a:t>Civil Rights Complaints Log</a:t>
            </a:r>
          </a:p>
        </p:txBody>
      </p:sp>
      <p:sp>
        <p:nvSpPr>
          <p:cNvPr id="3" name="Content Placeholder 2">
            <a:extLst>
              <a:ext uri="{FF2B5EF4-FFF2-40B4-BE49-F238E27FC236}">
                <a16:creationId xmlns:a16="http://schemas.microsoft.com/office/drawing/2014/main" id="{CFC3AE29-317C-47CC-B046-179C1A951454}"/>
              </a:ext>
            </a:extLst>
          </p:cNvPr>
          <p:cNvSpPr>
            <a:spLocks noGrp="1"/>
          </p:cNvSpPr>
          <p:nvPr>
            <p:ph idx="1"/>
          </p:nvPr>
        </p:nvSpPr>
        <p:spPr/>
        <p:txBody>
          <a:bodyPr>
            <a:normAutofit fontScale="85000" lnSpcReduction="20000"/>
          </a:bodyPr>
          <a:lstStyle/>
          <a:p>
            <a:r>
              <a:rPr lang="en-US" dirty="0"/>
              <a:t>Agencies are required to maintain an annually dated civil rights complaint log, even when no complaints have been received.</a:t>
            </a:r>
          </a:p>
          <a:p>
            <a:r>
              <a:rPr lang="en-US" dirty="0"/>
              <a:t>Complaint log must be maintained separately, in a secure location, from documents meant for general use by all staff, volunteers, or the public.</a:t>
            </a:r>
          </a:p>
          <a:p>
            <a:r>
              <a:rPr lang="en-US" dirty="0"/>
              <a:t>Only thoroughly trained and qualified staff or volunteers may be given access to the complaint log. This is to reduce opportunities for retaliation against a client from staff members or volunteers who may have had a complaint filed against them.</a:t>
            </a:r>
          </a:p>
          <a:p>
            <a:r>
              <a:rPr lang="en-US" dirty="0"/>
              <a:t>Civil rights complaints must be kept confidential.</a:t>
            </a:r>
          </a:p>
          <a:p>
            <a:r>
              <a:rPr lang="en-US" dirty="0"/>
              <a:t>All staff and volunteers must be trained to handle, document, and forward civil rights complaints to the designated authority.</a:t>
            </a:r>
          </a:p>
          <a:p>
            <a:pPr marL="0" indent="0">
              <a:buNone/>
            </a:pPr>
            <a:endParaRPr lang="en-US" dirty="0">
              <a:highlight>
                <a:srgbClr val="FFFF00"/>
              </a:highlight>
            </a:endParaRPr>
          </a:p>
          <a:p>
            <a:endParaRPr lang="en-US" dirty="0"/>
          </a:p>
        </p:txBody>
      </p:sp>
    </p:spTree>
    <p:extLst>
      <p:ext uri="{BB962C8B-B14F-4D97-AF65-F5344CB8AC3E}">
        <p14:creationId xmlns:p14="http://schemas.microsoft.com/office/powerpoint/2010/main" val="298864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US">
                <a:solidFill>
                  <a:srgbClr val="262626"/>
                </a:solidFill>
                <a:latin typeface="Arial" panose="020B0604020202020204" pitchFamily="34" charset="0"/>
                <a:cs typeface="Arial" panose="020B0604020202020204" pitchFamily="34" charset="0"/>
              </a:rPr>
              <a:t>Goals of Civil Rights Training</a:t>
            </a:r>
            <a:r>
              <a:rPr lang="en-US">
                <a:solidFill>
                  <a:srgbClr val="262626"/>
                </a:solidFill>
              </a:rPr>
              <a:t>	</a:t>
            </a:r>
          </a:p>
        </p:txBody>
      </p:sp>
      <p:graphicFrame>
        <p:nvGraphicFramePr>
          <p:cNvPr id="5" name="Content Placeholder 2">
            <a:extLst>
              <a:ext uri="{FF2B5EF4-FFF2-40B4-BE49-F238E27FC236}">
                <a16:creationId xmlns:a16="http://schemas.microsoft.com/office/drawing/2014/main" id="{0719EDE0-5F76-4DDE-8F0C-1878D79BB340}"/>
              </a:ext>
            </a:extLst>
          </p:cNvPr>
          <p:cNvGraphicFramePr>
            <a:graphicFrameLocks noGrp="1"/>
          </p:cNvGraphicFramePr>
          <p:nvPr>
            <p:ph idx="1"/>
            <p:extLst>
              <p:ext uri="{D42A27DB-BD31-4B8C-83A1-F6EECF244321}">
                <p14:modId xmlns:p14="http://schemas.microsoft.com/office/powerpoint/2010/main" val="3944447210"/>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9726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109-5B5C-4E2F-BBA6-AEDC0EA25D0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Civil Rights Complaint Procedure</a:t>
            </a:r>
          </a:p>
        </p:txBody>
      </p:sp>
      <p:sp>
        <p:nvSpPr>
          <p:cNvPr id="3" name="Content Placeholder 2">
            <a:extLst>
              <a:ext uri="{FF2B5EF4-FFF2-40B4-BE49-F238E27FC236}">
                <a16:creationId xmlns:a16="http://schemas.microsoft.com/office/drawing/2014/main" id="{01D0B017-5B5F-4CF8-AF5A-9580608EEEBF}"/>
              </a:ext>
            </a:extLst>
          </p:cNvPr>
          <p:cNvSpPr>
            <a:spLocks noGrp="1"/>
          </p:cNvSpPr>
          <p:nvPr>
            <p:ph idx="1"/>
          </p:nvPr>
        </p:nvSpPr>
        <p:spPr/>
        <p:txBody>
          <a:bodyPr>
            <a:normAutofit fontScale="850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Written or verbal Civil Rights complaint received by agency.</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Agency documents Civil Rights complaint in the Civil Rights complaint log.</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Agency gives complainant Civil Rights Complaint Form and/or assists in completing the form.</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Agency notifies program point of contact about the complaint for further instruction and forwarding to FNS.</a:t>
            </a:r>
          </a:p>
        </p:txBody>
      </p:sp>
      <p:sp>
        <p:nvSpPr>
          <p:cNvPr id="4" name="Arrow: Chevron 3">
            <a:extLst>
              <a:ext uri="{FF2B5EF4-FFF2-40B4-BE49-F238E27FC236}">
                <a16:creationId xmlns:a16="http://schemas.microsoft.com/office/drawing/2014/main" id="{8FADFDBC-172E-4FAD-82F6-A27D41CEF0AE}"/>
              </a:ext>
            </a:extLst>
          </p:cNvPr>
          <p:cNvSpPr/>
          <p:nvPr/>
        </p:nvSpPr>
        <p:spPr>
          <a:xfrm rot="5400000">
            <a:off x="4829407" y="2631398"/>
            <a:ext cx="457200" cy="96820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D0D8B711-41EF-475C-ABCC-6F4B21AD91C3}"/>
              </a:ext>
            </a:extLst>
          </p:cNvPr>
          <p:cNvSpPr/>
          <p:nvPr/>
        </p:nvSpPr>
        <p:spPr>
          <a:xfrm rot="5400000">
            <a:off x="4794738" y="3371724"/>
            <a:ext cx="457200" cy="96820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Arrow: Chevron 7">
            <a:extLst>
              <a:ext uri="{FF2B5EF4-FFF2-40B4-BE49-F238E27FC236}">
                <a16:creationId xmlns:a16="http://schemas.microsoft.com/office/drawing/2014/main" id="{3DB81E96-9492-4273-B8D2-5CE2A83D710F}"/>
              </a:ext>
            </a:extLst>
          </p:cNvPr>
          <p:cNvSpPr/>
          <p:nvPr/>
        </p:nvSpPr>
        <p:spPr>
          <a:xfrm rot="5400000">
            <a:off x="4794738" y="4352064"/>
            <a:ext cx="457200" cy="96820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27305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CD541-00CD-4936-AB95-4E182630B0B1}"/>
              </a:ext>
            </a:extLst>
          </p:cNvPr>
          <p:cNvSpPr>
            <a:spLocks noGrp="1"/>
          </p:cNvSpPr>
          <p:nvPr>
            <p:ph type="title"/>
          </p:nvPr>
        </p:nvSpPr>
        <p:spPr>
          <a:xfrm>
            <a:off x="1295402" y="982132"/>
            <a:ext cx="9601196" cy="1303867"/>
          </a:xfrm>
        </p:spPr>
        <p:txBody>
          <a:bodyPr>
            <a:normAutofit/>
          </a:bodyPr>
          <a:lstStyle/>
          <a:p>
            <a:r>
              <a:rPr lang="en-US" dirty="0">
                <a:solidFill>
                  <a:srgbClr val="262626"/>
                </a:solidFill>
                <a:latin typeface="Arial" panose="020B0604020202020204" pitchFamily="34" charset="0"/>
                <a:cs typeface="Arial" panose="020B0604020202020204" pitchFamily="34" charset="0"/>
              </a:rPr>
              <a:t>Complaints</a:t>
            </a:r>
          </a:p>
        </p:txBody>
      </p:sp>
      <p:graphicFrame>
        <p:nvGraphicFramePr>
          <p:cNvPr id="5" name="Content Placeholder 2">
            <a:extLst>
              <a:ext uri="{FF2B5EF4-FFF2-40B4-BE49-F238E27FC236}">
                <a16:creationId xmlns:a16="http://schemas.microsoft.com/office/drawing/2014/main" id="{FEB55B92-6199-4554-9551-BC88A5657F8D}"/>
              </a:ext>
            </a:extLst>
          </p:cNvPr>
          <p:cNvGraphicFramePr>
            <a:graphicFrameLocks noGrp="1"/>
          </p:cNvGraphicFramePr>
          <p:nvPr>
            <p:ph idx="1"/>
            <p:extLst>
              <p:ext uri="{D42A27DB-BD31-4B8C-83A1-F6EECF244321}">
                <p14:modId xmlns:p14="http://schemas.microsoft.com/office/powerpoint/2010/main" val="3795947193"/>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431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38A01F94-03D1-466A-8C7C-072669026222}"/>
              </a:ext>
            </a:extLst>
          </p:cNvPr>
          <p:cNvSpPr>
            <a:spLocks noGrp="1"/>
          </p:cNvSpPr>
          <p:nvPr>
            <p:ph type="ctrTitle"/>
          </p:nvPr>
        </p:nvSpPr>
        <p:spPr>
          <a:xfrm>
            <a:off x="2692398" y="1871131"/>
            <a:ext cx="6815669" cy="1515533"/>
          </a:xfrm>
        </p:spPr>
        <p:txBody>
          <a:bodyPr>
            <a:normAutofit/>
          </a:bodyPr>
          <a:lstStyle/>
          <a:p>
            <a:pPr>
              <a:lnSpc>
                <a:spcPct val="90000"/>
              </a:lnSpc>
            </a:pPr>
            <a:r>
              <a:rPr lang="en-US" sz="5000" dirty="0"/>
              <a:t>Civil Rights Complaints Forms</a:t>
            </a:r>
          </a:p>
        </p:txBody>
      </p:sp>
      <p:sp>
        <p:nvSpPr>
          <p:cNvPr id="3" name="Subtitle 2">
            <a:extLst>
              <a:ext uri="{FF2B5EF4-FFF2-40B4-BE49-F238E27FC236}">
                <a16:creationId xmlns:a16="http://schemas.microsoft.com/office/drawing/2014/main" id="{10A252CE-D1F7-4E69-B75B-ED09C0B14C04}"/>
              </a:ext>
            </a:extLst>
          </p:cNvPr>
          <p:cNvSpPr>
            <a:spLocks noGrp="1"/>
          </p:cNvSpPr>
          <p:nvPr>
            <p:ph type="subTitle" idx="1"/>
          </p:nvPr>
        </p:nvSpPr>
        <p:spPr>
          <a:xfrm>
            <a:off x="2692398" y="3657597"/>
            <a:ext cx="6815669" cy="1320802"/>
          </a:xfrm>
        </p:spPr>
        <p:txBody>
          <a:bodyPr>
            <a:normAutofit/>
          </a:bodyPr>
          <a:lstStyle/>
          <a:p>
            <a:pPr>
              <a:lnSpc>
                <a:spcPct val="90000"/>
              </a:lnSpc>
            </a:pPr>
            <a:r>
              <a:rPr lang="en-US" sz="1400" b="1" dirty="0">
                <a:latin typeface="Calibri" panose="020F0502020204030204" pitchFamily="34" charset="0"/>
                <a:cs typeface="Calibri" panose="020F0502020204030204" pitchFamily="34" charset="0"/>
              </a:rPr>
              <a:t>English: </a:t>
            </a:r>
            <a:r>
              <a:rPr lang="en-US" sz="1300" u="sng" dirty="0">
                <a:solidFill>
                  <a:srgbClr val="0563C1"/>
                </a:solidFill>
                <a:latin typeface="Calibri" panose="020F0502020204030204" pitchFamily="34" charset="0"/>
                <a:hlinkClick r:id="rId6">
                  <a:extLst>
                    <a:ext uri="{A12FA001-AC4F-418D-AE19-62706E023703}">
                      <ahyp:hlinkClr xmlns:ahyp="http://schemas.microsoft.com/office/drawing/2018/hyperlinkcolor" val="tx"/>
                    </a:ext>
                  </a:extLst>
                </a:hlinkClick>
              </a:rPr>
              <a:t>USDA Discrimination Complaint Form</a:t>
            </a:r>
            <a:endParaRPr lang="en-US" sz="1300" u="sng" dirty="0">
              <a:solidFill>
                <a:srgbClr val="0563C1"/>
              </a:solidFill>
              <a:latin typeface="Calibri" panose="020F0502020204030204" pitchFamily="34" charset="0"/>
            </a:endParaRPr>
          </a:p>
          <a:p>
            <a:pPr marL="0" marR="0">
              <a:spcBef>
                <a:spcPts val="0"/>
              </a:spcBef>
              <a:spcAft>
                <a:spcPts val="0"/>
              </a:spcAft>
            </a:pPr>
            <a:endParaRPr lang="en-US" sz="1000" dirty="0"/>
          </a:p>
          <a:p>
            <a:pPr marL="0" marR="0">
              <a:spcBef>
                <a:spcPts val="0"/>
              </a:spcBef>
              <a:spcAft>
                <a:spcPts val="0"/>
              </a:spcAft>
            </a:pPr>
            <a:endParaRPr lang="en-US" sz="1000" dirty="0"/>
          </a:p>
          <a:p>
            <a:pPr marL="0" marR="0">
              <a:spcBef>
                <a:spcPts val="0"/>
              </a:spcBef>
              <a:spcAft>
                <a:spcPts val="0"/>
              </a:spcAft>
            </a:pPr>
            <a:r>
              <a:rPr lang="en-US" sz="1000" dirty="0"/>
              <a:t> </a:t>
            </a:r>
            <a:r>
              <a:rPr lang="en-US" sz="1400" b="1" dirty="0">
                <a:latin typeface="Calibri" panose="020F0502020204030204" pitchFamily="34" charset="0"/>
                <a:cs typeface="Calibri" panose="020F0502020204030204" pitchFamily="34" charset="0"/>
              </a:rPr>
              <a:t>Spanish:</a:t>
            </a:r>
            <a:r>
              <a:rPr lang="en-US" sz="1000" dirty="0"/>
              <a:t> </a:t>
            </a:r>
            <a:r>
              <a:rPr lang="en-US" sz="1400" dirty="0" err="1">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Departamento</a:t>
            </a:r>
            <a:r>
              <a:rPr lang="en-US" sz="14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de Estado Unidos </a:t>
            </a:r>
            <a:r>
              <a:rPr lang="en-US" sz="1400" dirty="0" err="1">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denuncia</a:t>
            </a:r>
            <a:r>
              <a:rPr lang="en-US" sz="14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de </a:t>
            </a:r>
            <a:r>
              <a:rPr lang="en-US" sz="1400" dirty="0" err="1">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discriminación</a:t>
            </a:r>
            <a:r>
              <a:rPr lang="en-US" sz="14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de la </a:t>
            </a:r>
            <a:r>
              <a:rPr lang="en-US" sz="1400" dirty="0" err="1">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agricultura</a:t>
            </a:r>
            <a:r>
              <a:rPr lang="en-US" sz="1400" dirty="0">
                <a:solidFill>
                  <a:srgbClr val="0070C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forma (usda.gov)</a:t>
            </a:r>
            <a:endParaRPr lang="en-US" sz="1000" dirty="0">
              <a:solidFill>
                <a:srgbClr val="0070C0"/>
              </a:solidFill>
              <a:latin typeface="Calibri" panose="020F0502020204030204" pitchFamily="34" charset="0"/>
              <a:cs typeface="Calibri" panose="020F0502020204030204" pitchFamily="34" charset="0"/>
            </a:endParaRPr>
          </a:p>
        </p:txBody>
      </p:sp>
      <p:cxnSp>
        <p:nvCxnSpPr>
          <p:cNvPr id="16" name="Straight Connector 15">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139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0C436-6472-48B8-A4A6-A5440D329F4A}"/>
              </a:ext>
            </a:extLst>
          </p:cNvPr>
          <p:cNvSpPr>
            <a:spLocks noGrp="1"/>
          </p:cNvSpPr>
          <p:nvPr>
            <p:ph type="title" idx="4294967295"/>
          </p:nvPr>
        </p:nvSpPr>
        <p:spPr>
          <a:xfrm>
            <a:off x="1804987" y="468908"/>
            <a:ext cx="8582025" cy="923330"/>
          </a:xfrm>
        </p:spPr>
        <p:txBody>
          <a:bodyPr>
            <a:normAutofit fontScale="90000"/>
          </a:bodyPr>
          <a:lstStyle/>
          <a:p>
            <a:r>
              <a:rPr lang="en-US" sz="3200" b="1" dirty="0">
                <a:latin typeface="Arial" panose="020B0604020202020204" pitchFamily="34" charset="0"/>
                <a:cs typeface="Arial" panose="020B0604020202020204" pitchFamily="34" charset="0"/>
              </a:rPr>
              <a:t>Submitting Complaints Directly to the USDA</a:t>
            </a:r>
          </a:p>
        </p:txBody>
      </p:sp>
      <p:sp>
        <p:nvSpPr>
          <p:cNvPr id="3" name="Content Placeholder 2">
            <a:extLst>
              <a:ext uri="{FF2B5EF4-FFF2-40B4-BE49-F238E27FC236}">
                <a16:creationId xmlns:a16="http://schemas.microsoft.com/office/drawing/2014/main" id="{04B3B194-8546-4CC0-9A9E-7DACB50CF7C3}"/>
              </a:ext>
            </a:extLst>
          </p:cNvPr>
          <p:cNvSpPr>
            <a:spLocks noGrp="1"/>
          </p:cNvSpPr>
          <p:nvPr>
            <p:ph sz="half" idx="4294967295"/>
          </p:nvPr>
        </p:nvSpPr>
        <p:spPr>
          <a:xfrm>
            <a:off x="1571625" y="1325563"/>
            <a:ext cx="4257675" cy="3925887"/>
          </a:xfrm>
        </p:spPr>
        <p:txBody>
          <a:bodyPr>
            <a:noAutofit/>
          </a:bodyPr>
          <a:lstStyle/>
          <a:p>
            <a:pPr marL="0" indent="0">
              <a:buNone/>
            </a:pPr>
            <a:r>
              <a:rPr lang="en-US" sz="1950" dirty="0">
                <a:solidFill>
                  <a:schemeClr val="tx1"/>
                </a:solidFill>
                <a:latin typeface="Arial" panose="020B0604020202020204" pitchFamily="34" charset="0"/>
                <a:cs typeface="Arial" panose="020B0604020202020204" pitchFamily="34" charset="0"/>
              </a:rPr>
              <a:t>To file a program complaint of discrimination, complete the </a:t>
            </a:r>
            <a:r>
              <a:rPr lang="en-US" sz="1950" b="1" dirty="0">
                <a:solidFill>
                  <a:schemeClr val="tx1"/>
                </a:solidFill>
                <a:latin typeface="Arial" panose="020B0604020202020204" pitchFamily="34" charset="0"/>
                <a:cs typeface="Arial" panose="020B0604020202020204" pitchFamily="34" charset="0"/>
              </a:rPr>
              <a:t>USDA Program Discrimination Complaint form (AD-3027)</a:t>
            </a:r>
            <a:r>
              <a:rPr lang="en-US" sz="1950" dirty="0">
                <a:solidFill>
                  <a:schemeClr val="tx1"/>
                </a:solidFill>
                <a:latin typeface="Arial" panose="020B0604020202020204" pitchFamily="34" charset="0"/>
                <a:cs typeface="Arial" panose="020B0604020202020204" pitchFamily="34" charset="0"/>
              </a:rPr>
              <a:t> found online at: “How to File a Complaint”, </a:t>
            </a:r>
            <a:r>
              <a:rPr lang="en-US" sz="1950" b="1" dirty="0">
                <a:solidFill>
                  <a:schemeClr val="tx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http://www.ascr.usda.gov/complaint_filing_cust.html</a:t>
            </a:r>
            <a:r>
              <a:rPr lang="en-US" sz="1950" dirty="0">
                <a:solidFill>
                  <a:schemeClr val="tx1"/>
                </a:solidFill>
                <a:latin typeface="Arial" panose="020B0604020202020204" pitchFamily="34" charset="0"/>
                <a:cs typeface="Arial" panose="020B0604020202020204" pitchFamily="34" charset="0"/>
              </a:rPr>
              <a:t>, and at any USDA office, or write a letter addressed to USDA and provide in the letter all of the information requested in the form. To request a copy of the complaint form, call </a:t>
            </a:r>
            <a:r>
              <a:rPr lang="en-US" sz="1950" b="1" dirty="0">
                <a:solidFill>
                  <a:schemeClr val="tx1"/>
                </a:solidFill>
                <a:latin typeface="Arial" panose="020B0604020202020204" pitchFamily="34" charset="0"/>
                <a:cs typeface="Arial" panose="020B0604020202020204" pitchFamily="34" charset="0"/>
              </a:rPr>
              <a:t>(866) 632-9992</a:t>
            </a:r>
            <a:r>
              <a:rPr lang="en-US" sz="1950" dirty="0">
                <a:solidFill>
                  <a:schemeClr val="tx1"/>
                </a:solidFill>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89D1590B-1296-478A-A255-5EE02A562B1F}"/>
              </a:ext>
            </a:extLst>
          </p:cNvPr>
          <p:cNvSpPr>
            <a:spLocks noGrp="1"/>
          </p:cNvSpPr>
          <p:nvPr>
            <p:ph sz="half" idx="4294967295"/>
          </p:nvPr>
        </p:nvSpPr>
        <p:spPr>
          <a:xfrm>
            <a:off x="5986082" y="1325563"/>
            <a:ext cx="4257675" cy="3868737"/>
          </a:xfrm>
        </p:spPr>
        <p:txBody>
          <a:bodyPr>
            <a:noAutofit/>
          </a:bodyPr>
          <a:lstStyle/>
          <a:p>
            <a:pPr marL="0" indent="0">
              <a:buNone/>
            </a:pPr>
            <a:r>
              <a:rPr lang="en-US" sz="1800" dirty="0">
                <a:solidFill>
                  <a:schemeClr val="tx1"/>
                </a:solidFill>
                <a:latin typeface="Arial" panose="020B0604020202020204" pitchFamily="34" charset="0"/>
                <a:cs typeface="Arial" panose="020B0604020202020204" pitchFamily="34" charset="0"/>
              </a:rPr>
              <a:t>Submit your completed form or letter to USDA by:</a:t>
            </a:r>
          </a:p>
          <a:p>
            <a:pPr marL="0" indent="0">
              <a:buNone/>
            </a:pPr>
            <a:endParaRPr lang="en-US" sz="1800" dirty="0">
              <a:solidFill>
                <a:schemeClr val="tx1"/>
              </a:solidFill>
              <a:latin typeface="Arial" panose="020B0604020202020204" pitchFamily="34" charset="0"/>
              <a:cs typeface="Arial" panose="020B0604020202020204" pitchFamily="34" charset="0"/>
            </a:endParaRPr>
          </a:p>
          <a:p>
            <a:r>
              <a:rPr lang="en-US" sz="1800" b="1" dirty="0">
                <a:solidFill>
                  <a:schemeClr val="tx1"/>
                </a:solidFill>
                <a:latin typeface="Arial" panose="020B0604020202020204" pitchFamily="34" charset="0"/>
                <a:cs typeface="Arial" panose="020B0604020202020204" pitchFamily="34" charset="0"/>
              </a:rPr>
              <a:t>Mail</a:t>
            </a:r>
            <a:r>
              <a:rPr lang="en-US" sz="1800" dirty="0">
                <a:solidFill>
                  <a:schemeClr val="tx1"/>
                </a:solidFill>
                <a:latin typeface="Arial" panose="020B0604020202020204" pitchFamily="34" charset="0"/>
                <a:cs typeface="Arial" panose="020B0604020202020204" pitchFamily="34" charset="0"/>
              </a:rPr>
              <a:t>: U.S. Department of Agriculture</a:t>
            </a:r>
          </a:p>
          <a:p>
            <a:pPr marL="400050" lvl="1" indent="0">
              <a:buNone/>
            </a:pPr>
            <a:r>
              <a:rPr lang="en-US" sz="1800" dirty="0">
                <a:solidFill>
                  <a:schemeClr val="tx1"/>
                </a:solidFill>
                <a:latin typeface="Arial" panose="020B0604020202020204" pitchFamily="34" charset="0"/>
                <a:cs typeface="Arial" panose="020B0604020202020204" pitchFamily="34" charset="0"/>
              </a:rPr>
              <a:t>Office of the Assistant Secretary for Civil Rights</a:t>
            </a:r>
          </a:p>
          <a:p>
            <a:pPr marL="400050" lvl="1" indent="0">
              <a:buNone/>
            </a:pPr>
            <a:r>
              <a:rPr lang="en-US" sz="1800" dirty="0">
                <a:solidFill>
                  <a:schemeClr val="tx1"/>
                </a:solidFill>
                <a:latin typeface="Arial" panose="020B0604020202020204" pitchFamily="34" charset="0"/>
                <a:cs typeface="Arial" panose="020B0604020202020204" pitchFamily="34" charset="0"/>
              </a:rPr>
              <a:t>1400 Independence Avenue, SW</a:t>
            </a:r>
          </a:p>
          <a:p>
            <a:pPr marL="400050" lvl="1" indent="0">
              <a:buNone/>
            </a:pPr>
            <a:r>
              <a:rPr lang="en-US" sz="1800" dirty="0">
                <a:solidFill>
                  <a:schemeClr val="tx1"/>
                </a:solidFill>
                <a:latin typeface="Arial" panose="020B0604020202020204" pitchFamily="34" charset="0"/>
                <a:cs typeface="Arial" panose="020B0604020202020204" pitchFamily="34" charset="0"/>
              </a:rPr>
              <a:t>Washington, DC 20250-9410; or</a:t>
            </a:r>
          </a:p>
          <a:p>
            <a:r>
              <a:rPr lang="en-US" sz="1800" b="1" dirty="0">
                <a:solidFill>
                  <a:schemeClr val="tx1"/>
                </a:solidFill>
                <a:latin typeface="Arial" panose="020B0604020202020204" pitchFamily="34" charset="0"/>
                <a:cs typeface="Arial" panose="020B0604020202020204" pitchFamily="34" charset="0"/>
              </a:rPr>
              <a:t>Fax</a:t>
            </a:r>
            <a:r>
              <a:rPr lang="en-US" sz="1800" dirty="0">
                <a:solidFill>
                  <a:schemeClr val="tx1"/>
                </a:solidFill>
                <a:latin typeface="Arial" panose="020B0604020202020204" pitchFamily="34" charset="0"/>
                <a:cs typeface="Arial" panose="020B0604020202020204" pitchFamily="34" charset="0"/>
              </a:rPr>
              <a:t>: 202-690-7442; or</a:t>
            </a:r>
          </a:p>
          <a:p>
            <a:r>
              <a:rPr lang="en-US" sz="1800" b="1" dirty="0">
                <a:latin typeface="Arial" panose="020B0604020202020204" pitchFamily="34" charset="0"/>
                <a:cs typeface="Arial" panose="020B0604020202020204" pitchFamily="34" charset="0"/>
              </a:rPr>
              <a:t>Email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hlinkClick r:id="rId3"/>
              </a:rPr>
              <a:t>program.intake@usda.gov</a:t>
            </a:r>
            <a:endParaRPr lang="en-US" sz="1800" b="1" dirty="0">
              <a:latin typeface="Arial" panose="020B0604020202020204" pitchFamily="34" charset="0"/>
              <a:cs typeface="Arial" panose="020B0604020202020204" pitchFamily="34" charset="0"/>
            </a:endParaRPr>
          </a:p>
        </p:txBody>
      </p:sp>
      <p:sp>
        <p:nvSpPr>
          <p:cNvPr id="6" name="Text Box 3">
            <a:extLst>
              <a:ext uri="{FF2B5EF4-FFF2-40B4-BE49-F238E27FC236}">
                <a16:creationId xmlns:a16="http://schemas.microsoft.com/office/drawing/2014/main" id="{28EA45FB-0C7D-4095-9EB6-F1B45E74CFF3}"/>
              </a:ext>
            </a:extLst>
          </p:cNvPr>
          <p:cNvSpPr txBox="1">
            <a:spLocks noChangeArrowheads="1"/>
          </p:cNvSpPr>
          <p:nvPr/>
        </p:nvSpPr>
        <p:spPr bwMode="auto">
          <a:xfrm>
            <a:off x="1919669" y="5325070"/>
            <a:ext cx="8352663" cy="923330"/>
          </a:xfrm>
          <a:prstGeom prst="rect">
            <a:avLst/>
          </a:prstGeom>
          <a:solidFill>
            <a:schemeClr val="accent2"/>
          </a:solidFill>
          <a:ln w="9525">
            <a:solidFill>
              <a:schemeClr val="tx2"/>
            </a:solidFill>
            <a:miter lim="800000"/>
            <a:headEnd/>
            <a:tailEnd/>
          </a:ln>
        </p:spPr>
        <p:txBody>
          <a:bodyPr wrap="square">
            <a:spAutoFit/>
          </a:bodyPr>
          <a:lstStyle/>
          <a:p>
            <a:pPr algn="ctr" eaLnBrk="0" hangingPunct="0">
              <a:spcBef>
                <a:spcPct val="50000"/>
              </a:spcBef>
            </a:pPr>
            <a:r>
              <a:rPr lang="en-US" dirty="0">
                <a:latin typeface="Arial" panose="020B0604020202020204" pitchFamily="34" charset="0"/>
                <a:cs typeface="Arial" panose="020B0604020202020204" pitchFamily="34" charset="0"/>
              </a:rPr>
              <a:t>All written or verbal complaints alleging discrimination on the basis of </a:t>
            </a:r>
            <a:r>
              <a:rPr lang="en-US" dirty="0">
                <a:solidFill>
                  <a:srgbClr val="000000"/>
                </a:solidFill>
                <a:latin typeface="Arial" panose="020B0604020202020204" pitchFamily="34" charset="0"/>
                <a:cs typeface="Arial" panose="020B0604020202020204" pitchFamily="34" charset="0"/>
              </a:rPr>
              <a:t>race, color, national origin, sex, age, or disability</a:t>
            </a:r>
            <a:r>
              <a:rPr lang="en-US" dirty="0">
                <a:latin typeface="Arial" panose="020B0604020202020204" pitchFamily="34" charset="0"/>
                <a:cs typeface="Arial" panose="020B0604020202020204" pitchFamily="34" charset="0"/>
              </a:rPr>
              <a:t> shall be processed within </a:t>
            </a:r>
            <a:r>
              <a:rPr lang="en-US" b="1" u="sng" dirty="0">
                <a:latin typeface="Arial" panose="020B0604020202020204" pitchFamily="34" charset="0"/>
                <a:cs typeface="Arial" panose="020B0604020202020204" pitchFamily="34" charset="0"/>
              </a:rPr>
              <a:t>90 days upon receipt.</a:t>
            </a:r>
          </a:p>
        </p:txBody>
      </p:sp>
    </p:spTree>
    <p:extLst>
      <p:ext uri="{BB962C8B-B14F-4D97-AF65-F5344CB8AC3E}">
        <p14:creationId xmlns:p14="http://schemas.microsoft.com/office/powerpoint/2010/main" val="2896084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6094412" y="982132"/>
            <a:ext cx="4802185" cy="1303867"/>
          </a:xfrm>
        </p:spPr>
        <p:txBody>
          <a:bodyPr>
            <a:normAutofit/>
          </a:bodyPr>
          <a:lstStyle/>
          <a:p>
            <a:r>
              <a:rPr lang="en-US">
                <a:solidFill>
                  <a:srgbClr val="262626"/>
                </a:solidFill>
                <a:latin typeface="Arial" panose="020B0604020202020204" pitchFamily="34" charset="0"/>
                <a:cs typeface="Arial" panose="020B0604020202020204" pitchFamily="34" charset="0"/>
              </a:rPr>
              <a:t>Customer Service</a:t>
            </a:r>
          </a:p>
        </p:txBody>
      </p:sp>
      <p:sp>
        <p:nvSpPr>
          <p:cNvPr id="18" name="Rectangle 17">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22F9F6-DF83-4C6C-9D65-9F6575C5824C}"/>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412683" y="1488425"/>
            <a:ext cx="3876801" cy="3702346"/>
          </a:xfrm>
          <a:prstGeom prst="rect">
            <a:avLst/>
          </a:prstGeom>
        </p:spPr>
      </p:pic>
      <p:cxnSp>
        <p:nvCxnSpPr>
          <p:cNvPr id="20" name="Straight Connector 19">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6094412" y="2556932"/>
            <a:ext cx="4802184" cy="3318936"/>
          </a:xfrm>
        </p:spPr>
        <p:txBody>
          <a:bodyPr>
            <a:normAutofit/>
          </a:bodyPr>
          <a:lstStyle/>
          <a:p>
            <a:pPr>
              <a:lnSpc>
                <a:spcPct val="90000"/>
              </a:lnSpc>
            </a:pPr>
            <a:r>
              <a:rPr lang="en-US" sz="1500" dirty="0">
                <a:solidFill>
                  <a:srgbClr val="262626"/>
                </a:solidFill>
                <a:latin typeface="Arial" panose="020B0604020202020204" pitchFamily="34" charset="0"/>
                <a:cs typeface="Arial" panose="020B0604020202020204" pitchFamily="34" charset="0"/>
              </a:rPr>
              <a:t>Smile and be pleasant.</a:t>
            </a:r>
          </a:p>
          <a:p>
            <a:pPr>
              <a:lnSpc>
                <a:spcPct val="90000"/>
              </a:lnSpc>
            </a:pPr>
            <a:r>
              <a:rPr lang="en-US" sz="1500" dirty="0">
                <a:solidFill>
                  <a:srgbClr val="262626"/>
                </a:solidFill>
                <a:latin typeface="Arial" panose="020B0604020202020204" pitchFamily="34" charset="0"/>
                <a:cs typeface="Arial" panose="020B0604020202020204" pitchFamily="34" charset="0"/>
              </a:rPr>
              <a:t>Treat everyone with respect and courtesy.</a:t>
            </a:r>
          </a:p>
          <a:p>
            <a:pPr>
              <a:lnSpc>
                <a:spcPct val="90000"/>
              </a:lnSpc>
            </a:pPr>
            <a:r>
              <a:rPr lang="en-US" sz="1500" dirty="0">
                <a:solidFill>
                  <a:srgbClr val="262626"/>
                </a:solidFill>
                <a:latin typeface="Arial" panose="020B0604020202020204" pitchFamily="34" charset="0"/>
                <a:cs typeface="Arial" panose="020B0604020202020204" pitchFamily="34" charset="0"/>
              </a:rPr>
              <a:t>Be caring and understanding.</a:t>
            </a:r>
          </a:p>
          <a:p>
            <a:pPr>
              <a:lnSpc>
                <a:spcPct val="90000"/>
              </a:lnSpc>
            </a:pPr>
            <a:r>
              <a:rPr lang="en-US" sz="1500" dirty="0">
                <a:solidFill>
                  <a:srgbClr val="262626"/>
                </a:solidFill>
                <a:latin typeface="Arial" panose="020B0604020202020204" pitchFamily="34" charset="0"/>
                <a:cs typeface="Arial" panose="020B0604020202020204" pitchFamily="34" charset="0"/>
              </a:rPr>
              <a:t>Be a good listener.</a:t>
            </a:r>
          </a:p>
          <a:p>
            <a:pPr>
              <a:lnSpc>
                <a:spcPct val="90000"/>
              </a:lnSpc>
            </a:pPr>
            <a:r>
              <a:rPr lang="en-US" sz="1500" dirty="0">
                <a:solidFill>
                  <a:srgbClr val="262626"/>
                </a:solidFill>
                <a:latin typeface="Arial" panose="020B0604020202020204" pitchFamily="34" charset="0"/>
                <a:cs typeface="Arial" panose="020B0604020202020204" pitchFamily="34" charset="0"/>
              </a:rPr>
              <a:t>Offer assistance.</a:t>
            </a:r>
          </a:p>
          <a:p>
            <a:pPr>
              <a:lnSpc>
                <a:spcPct val="90000"/>
              </a:lnSpc>
            </a:pPr>
            <a:r>
              <a:rPr lang="en-US" sz="1500" dirty="0">
                <a:solidFill>
                  <a:srgbClr val="262626"/>
                </a:solidFill>
                <a:latin typeface="Arial" panose="020B0604020202020204" pitchFamily="34" charset="0"/>
                <a:cs typeface="Arial" panose="020B0604020202020204" pitchFamily="34" charset="0"/>
              </a:rPr>
              <a:t>Serve clients in a timely manner.</a:t>
            </a:r>
          </a:p>
          <a:p>
            <a:pPr>
              <a:lnSpc>
                <a:spcPct val="90000"/>
              </a:lnSpc>
            </a:pPr>
            <a:r>
              <a:rPr lang="en-US" sz="1500" dirty="0">
                <a:solidFill>
                  <a:srgbClr val="262626"/>
                </a:solidFill>
                <a:latin typeface="Arial" panose="020B0604020202020204" pitchFamily="34" charset="0"/>
                <a:cs typeface="Arial" panose="020B0604020202020204" pitchFamily="34" charset="0"/>
              </a:rPr>
              <a:t>Apologize for any inconveniences.</a:t>
            </a:r>
          </a:p>
          <a:p>
            <a:pPr>
              <a:lnSpc>
                <a:spcPct val="90000"/>
              </a:lnSpc>
            </a:pPr>
            <a:r>
              <a:rPr lang="en-US" sz="1500" dirty="0">
                <a:solidFill>
                  <a:srgbClr val="262626"/>
                </a:solidFill>
                <a:latin typeface="Arial" panose="020B0604020202020204" pitchFamily="34" charset="0"/>
                <a:cs typeface="Arial" panose="020B0604020202020204" pitchFamily="34" charset="0"/>
              </a:rPr>
              <a:t>Make clients feel appreciated.</a:t>
            </a:r>
          </a:p>
          <a:p>
            <a:pPr>
              <a:lnSpc>
                <a:spcPct val="90000"/>
              </a:lnSpc>
            </a:pPr>
            <a:r>
              <a:rPr lang="en-US" sz="1500" dirty="0">
                <a:solidFill>
                  <a:srgbClr val="262626"/>
                </a:solidFill>
                <a:latin typeface="Arial" panose="020B0604020202020204" pitchFamily="34" charset="0"/>
                <a:cs typeface="Arial" panose="020B0604020202020204" pitchFamily="34" charset="0"/>
              </a:rPr>
              <a:t>Make sure program is available to all.</a:t>
            </a:r>
          </a:p>
          <a:p>
            <a:pPr>
              <a:lnSpc>
                <a:spcPct val="90000"/>
              </a:lnSpc>
            </a:pPr>
            <a:r>
              <a:rPr lang="en-US" sz="1500" dirty="0">
                <a:solidFill>
                  <a:srgbClr val="262626"/>
                </a:solidFill>
                <a:latin typeface="Arial" panose="020B0604020202020204" pitchFamily="34" charset="0"/>
                <a:cs typeface="Arial" panose="020B0604020202020204" pitchFamily="34" charset="0"/>
              </a:rPr>
              <a:t>No discrimination/segregation.</a:t>
            </a:r>
          </a:p>
        </p:txBody>
      </p:sp>
    </p:spTree>
    <p:extLst>
      <p:ext uri="{BB962C8B-B14F-4D97-AF65-F5344CB8AC3E}">
        <p14:creationId xmlns:p14="http://schemas.microsoft.com/office/powerpoint/2010/main" val="206314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8CC4A3B-D5F1-40FA-9480-0F8F69B2E4F9}"/>
              </a:ext>
            </a:extLst>
          </p:cNvPr>
          <p:cNvSpPr>
            <a:spLocks noGrp="1"/>
          </p:cNvSpPr>
          <p:nvPr>
            <p:ph type="title"/>
          </p:nvPr>
        </p:nvSpPr>
        <p:spPr>
          <a:xfrm>
            <a:off x="7535825" y="982132"/>
            <a:ext cx="3360772" cy="4625172"/>
          </a:xfrm>
        </p:spPr>
        <p:txBody>
          <a:bodyPr>
            <a:normAutofit/>
          </a:bodyPr>
          <a:lstStyle/>
          <a:p>
            <a:r>
              <a:rPr lang="en-US">
                <a:solidFill>
                  <a:srgbClr val="262626"/>
                </a:solidFill>
                <a:latin typeface="Arial" panose="020B0604020202020204" pitchFamily="34" charset="0"/>
                <a:cs typeface="Arial" panose="020B0604020202020204" pitchFamily="34" charset="0"/>
              </a:rPr>
              <a:t>Conflict Resolution</a:t>
            </a: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1F9E7F3-083E-4F40-896C-42A6C1934EE6}"/>
              </a:ext>
            </a:extLst>
          </p:cNvPr>
          <p:cNvGraphicFramePr>
            <a:graphicFrameLocks noGrp="1"/>
          </p:cNvGraphicFramePr>
          <p:nvPr>
            <p:ph idx="1"/>
            <p:extLst>
              <p:ext uri="{D42A27DB-BD31-4B8C-83A1-F6EECF244321}">
                <p14:modId xmlns:p14="http://schemas.microsoft.com/office/powerpoint/2010/main" val="1550998226"/>
              </p:ext>
            </p:extLst>
          </p:nvPr>
        </p:nvGraphicFramePr>
        <p:xfrm>
          <a:off x="1391056" y="1391055"/>
          <a:ext cx="5460490"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15232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5224A92-B71D-4244-9CEE-E80F9BD11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69A319-3937-4297-B7D8-6745097B9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85" y="487353"/>
            <a:ext cx="11218182"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FDFE78-2422-40CD-BC53-9E0C459C9D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76"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1566281-F03B-4E75-8F4E-63B9D85820BF}"/>
              </a:ext>
            </a:extLst>
          </p:cNvPr>
          <p:cNvSpPr>
            <a:spLocks noGrp="1"/>
          </p:cNvSpPr>
          <p:nvPr>
            <p:ph type="title"/>
          </p:nvPr>
        </p:nvSpPr>
        <p:spPr>
          <a:xfrm>
            <a:off x="7535825" y="982132"/>
            <a:ext cx="3360772" cy="4625172"/>
          </a:xfrm>
        </p:spPr>
        <p:txBody>
          <a:bodyPr>
            <a:normAutofit/>
          </a:bodyPr>
          <a:lstStyle/>
          <a:p>
            <a:r>
              <a:rPr lang="en-US">
                <a:solidFill>
                  <a:srgbClr val="262626"/>
                </a:solidFill>
                <a:latin typeface="Arial" panose="020B0604020202020204" pitchFamily="34" charset="0"/>
                <a:cs typeface="Arial" panose="020B0604020202020204" pitchFamily="34" charset="0"/>
              </a:rPr>
              <a:t>Civil Rights Compliance Review</a:t>
            </a:r>
          </a:p>
        </p:txBody>
      </p:sp>
      <p:sp>
        <p:nvSpPr>
          <p:cNvPr id="15" name="Rectangle 14">
            <a:extLst>
              <a:ext uri="{FF2B5EF4-FFF2-40B4-BE49-F238E27FC236}">
                <a16:creationId xmlns:a16="http://schemas.microsoft.com/office/drawing/2014/main" id="{A97E302E-4D34-42E4-94A8-4FC0AF572F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noFill/>
          <a:ln w="57150" cmpd="thickThin">
            <a:solidFill>
              <a:srgbClr val="7F7F7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094006B-15D7-4065-BE02-A3BD3F0F2715}"/>
              </a:ext>
            </a:extLst>
          </p:cNvPr>
          <p:cNvGraphicFramePr>
            <a:graphicFrameLocks noGrp="1"/>
          </p:cNvGraphicFramePr>
          <p:nvPr>
            <p:ph idx="1"/>
            <p:extLst>
              <p:ext uri="{D42A27DB-BD31-4B8C-83A1-F6EECF244321}">
                <p14:modId xmlns:p14="http://schemas.microsoft.com/office/powerpoint/2010/main" val="2184811050"/>
              </p:ext>
            </p:extLst>
          </p:nvPr>
        </p:nvGraphicFramePr>
        <p:xfrm>
          <a:off x="1391056" y="1391055"/>
          <a:ext cx="5272392" cy="3959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28347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151E1-0898-4346-9589-F411E1B008BB}"/>
              </a:ext>
            </a:extLst>
          </p:cNvPr>
          <p:cNvSpPr>
            <a:spLocks noGrp="1"/>
          </p:cNvSpPr>
          <p:nvPr>
            <p:ph type="title"/>
          </p:nvPr>
        </p:nvSpPr>
        <p:spPr>
          <a:xfrm>
            <a:off x="1295402" y="982132"/>
            <a:ext cx="9601196" cy="1303867"/>
          </a:xfrm>
        </p:spPr>
        <p:txBody>
          <a:bodyPr>
            <a:normAutofit/>
          </a:bodyPr>
          <a:lstStyle/>
          <a:p>
            <a:r>
              <a:rPr lang="en-US">
                <a:solidFill>
                  <a:srgbClr val="262626"/>
                </a:solidFill>
                <a:latin typeface="Arial" panose="020B0604020202020204" pitchFamily="34" charset="0"/>
                <a:cs typeface="Arial" panose="020B0604020202020204" pitchFamily="34" charset="0"/>
              </a:rPr>
              <a:t>Resolution of Noncompliance</a:t>
            </a:r>
          </a:p>
        </p:txBody>
      </p:sp>
      <p:graphicFrame>
        <p:nvGraphicFramePr>
          <p:cNvPr id="5" name="Content Placeholder 2">
            <a:extLst>
              <a:ext uri="{FF2B5EF4-FFF2-40B4-BE49-F238E27FC236}">
                <a16:creationId xmlns:a16="http://schemas.microsoft.com/office/drawing/2014/main" id="{D7ABE010-7F02-4C6B-A2DE-911CA61416A6}"/>
              </a:ext>
            </a:extLst>
          </p:cNvPr>
          <p:cNvGraphicFramePr>
            <a:graphicFrameLocks noGrp="1"/>
          </p:cNvGraphicFramePr>
          <p:nvPr>
            <p:ph idx="1"/>
            <p:extLst>
              <p:ext uri="{D42A27DB-BD31-4B8C-83A1-F6EECF244321}">
                <p14:modId xmlns:p14="http://schemas.microsoft.com/office/powerpoint/2010/main" val="957169258"/>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9739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793696-BBB6-4E5D-AA6C-C9F13C07B773}"/>
              </a:ext>
            </a:extLst>
          </p:cNvPr>
          <p:cNvSpPr>
            <a:spLocks noGrp="1"/>
          </p:cNvSpPr>
          <p:nvPr>
            <p:ph sz="half" idx="1"/>
          </p:nvPr>
        </p:nvSpPr>
        <p:spPr/>
        <p:txBody>
          <a:bodyPr>
            <a:normAutofit fontScale="70000" lnSpcReduction="20000"/>
          </a:bodyPr>
          <a:lstStyle/>
          <a:p>
            <a:pPr marL="0" indent="0" algn="ctr">
              <a:buNone/>
            </a:pPr>
            <a:r>
              <a:rPr lang="en-US" sz="2800" b="1" dirty="0">
                <a:latin typeface="Arial" panose="020B0604020202020204" pitchFamily="34" charset="0"/>
                <a:cs typeface="Arial" panose="020B0604020202020204" pitchFamily="34" charset="0"/>
              </a:rPr>
              <a:t>TEFAP</a:t>
            </a:r>
          </a:p>
          <a:p>
            <a:pPr marL="0" indent="0" algn="ctr">
              <a:buNone/>
            </a:pPr>
            <a:r>
              <a:rPr lang="en-US" b="1" dirty="0">
                <a:latin typeface="Arial" panose="020B0604020202020204" pitchFamily="34" charset="0"/>
                <a:cs typeface="Arial" panose="020B0604020202020204" pitchFamily="34" charset="0"/>
              </a:rPr>
              <a:t>Logan Madsen</a:t>
            </a:r>
          </a:p>
          <a:p>
            <a:pPr marL="0" indent="0" algn="ctr">
              <a:spcBef>
                <a:spcPts val="0"/>
              </a:spcBef>
              <a:buNone/>
            </a:pPr>
            <a:r>
              <a:rPr lang="en-US" dirty="0">
                <a:latin typeface="Arial" panose="020B0604020202020204" pitchFamily="34" charset="0"/>
                <a:cs typeface="Arial" panose="020B0604020202020204" pitchFamily="34" charset="0"/>
              </a:rPr>
              <a:t>IDHW TEFAP Program Specialist</a:t>
            </a:r>
          </a:p>
          <a:p>
            <a:pPr marL="0" indent="0" algn="ctr">
              <a:spcBef>
                <a:spcPts val="0"/>
              </a:spcBef>
              <a:buNone/>
            </a:pPr>
            <a:r>
              <a:rPr lang="en-US" dirty="0">
                <a:latin typeface="Arial" panose="020B0604020202020204" pitchFamily="34" charset="0"/>
                <a:cs typeface="Arial" panose="020B0604020202020204" pitchFamily="34" charset="0"/>
              </a:rPr>
              <a:t>208-334-5759</a:t>
            </a:r>
          </a:p>
          <a:p>
            <a:pPr marL="0" indent="0" algn="ctr">
              <a:spcBef>
                <a:spcPts val="0"/>
              </a:spcBef>
              <a:buNone/>
            </a:pPr>
            <a:r>
              <a:rPr lang="en-US" dirty="0">
                <a:latin typeface="Arial" panose="020B0604020202020204" pitchFamily="34" charset="0"/>
                <a:cs typeface="Arial" panose="020B0604020202020204" pitchFamily="34" charset="0"/>
                <a:hlinkClick r:id="rId2"/>
              </a:rPr>
              <a:t>CERMTeam@dhw.Idaho.gov</a:t>
            </a:r>
            <a:endParaRPr lang="en-US" dirty="0">
              <a:latin typeface="Arial" panose="020B0604020202020204" pitchFamily="34" charset="0"/>
              <a:cs typeface="Arial" panose="020B0604020202020204" pitchFamily="34" charset="0"/>
            </a:endParaRPr>
          </a:p>
          <a:p>
            <a:pPr marL="0" indent="0" algn="ctr">
              <a:spcBef>
                <a:spcPts val="0"/>
              </a:spcBef>
              <a:buNone/>
            </a:pPr>
            <a:endParaRPr lang="en-US" dirty="0">
              <a:latin typeface="Arial" panose="020B0604020202020204" pitchFamily="34" charset="0"/>
              <a:cs typeface="Arial" panose="020B0604020202020204" pitchFamily="34" charset="0"/>
            </a:endParaRPr>
          </a:p>
          <a:p>
            <a:pPr marL="0" indent="0" algn="ctr">
              <a:buNone/>
            </a:pPr>
            <a:r>
              <a:rPr lang="en-US" b="1" dirty="0">
                <a:latin typeface="Arial" panose="020B0604020202020204" pitchFamily="34" charset="0"/>
                <a:cs typeface="Arial" panose="020B0604020202020204" pitchFamily="34" charset="0"/>
              </a:rPr>
              <a:t>Hailey Smith </a:t>
            </a:r>
          </a:p>
          <a:p>
            <a:pPr marL="0" indent="0" algn="ctr">
              <a:spcBef>
                <a:spcPts val="0"/>
              </a:spcBef>
              <a:buNone/>
            </a:pPr>
            <a:r>
              <a:rPr lang="en-US" dirty="0">
                <a:latin typeface="Arial" panose="020B0604020202020204" pitchFamily="34" charset="0"/>
                <a:cs typeface="Arial" panose="020B0604020202020204" pitchFamily="34" charset="0"/>
              </a:rPr>
              <a:t>IDHW TEFAP Program Manager</a:t>
            </a:r>
          </a:p>
          <a:p>
            <a:pPr marL="0" indent="0" algn="ctr">
              <a:spcBef>
                <a:spcPts val="0"/>
              </a:spcBef>
              <a:buNone/>
            </a:pPr>
            <a:r>
              <a:rPr lang="en-US" dirty="0">
                <a:latin typeface="Arial" panose="020B0604020202020204" pitchFamily="34" charset="0"/>
                <a:cs typeface="Arial" panose="020B0604020202020204" pitchFamily="34" charset="0"/>
              </a:rPr>
              <a:t>208-334-5733</a:t>
            </a:r>
          </a:p>
          <a:p>
            <a:pPr marL="0" indent="0" algn="ctr">
              <a:spcBef>
                <a:spcPts val="0"/>
              </a:spcBef>
              <a:buNone/>
            </a:pPr>
            <a:r>
              <a:rPr lang="en-US" dirty="0">
                <a:latin typeface="Arial" panose="020B0604020202020204" pitchFamily="34" charset="0"/>
                <a:cs typeface="Arial" panose="020B0604020202020204" pitchFamily="34" charset="0"/>
                <a:hlinkClick r:id="rId2"/>
              </a:rPr>
              <a:t>CERMTeam@dhw.Idaho.gov</a:t>
            </a:r>
            <a:endParaRPr lang="en-US" dirty="0">
              <a:latin typeface="Arial" panose="020B0604020202020204" pitchFamily="34" charset="0"/>
              <a:cs typeface="Arial" panose="020B0604020202020204" pitchFamily="34" charset="0"/>
            </a:endParaRPr>
          </a:p>
          <a:p>
            <a:pPr marL="0" indent="0" algn="ctr">
              <a:spcBef>
                <a:spcPts val="0"/>
              </a:spcBef>
              <a:buNone/>
            </a:pPr>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9C23303-FDC3-4AD4-A231-9B0BA9A8F7FE}"/>
              </a:ext>
            </a:extLst>
          </p:cNvPr>
          <p:cNvSpPr>
            <a:spLocks noGrp="1"/>
          </p:cNvSpPr>
          <p:nvPr>
            <p:ph sz="half" idx="2"/>
          </p:nvPr>
        </p:nvSpPr>
        <p:spPr/>
        <p:txBody>
          <a:bodyPr>
            <a:normAutofit fontScale="70000" lnSpcReduction="20000"/>
          </a:bodyPr>
          <a:lstStyle/>
          <a:p>
            <a:pPr marL="0" indent="0" algn="ctr">
              <a:buNone/>
            </a:pPr>
            <a:r>
              <a:rPr lang="en-US" sz="2800" b="1" dirty="0">
                <a:latin typeface="Arial" panose="020B0604020202020204" pitchFamily="34" charset="0"/>
                <a:cs typeface="Arial" panose="020B0604020202020204" pitchFamily="34" charset="0"/>
              </a:rPr>
              <a:t>CSFP</a:t>
            </a:r>
          </a:p>
          <a:p>
            <a:pPr marL="0" indent="0" algn="ctr">
              <a:lnSpc>
                <a:spcPct val="120000"/>
              </a:lnSpc>
              <a:spcBef>
                <a:spcPts val="0"/>
              </a:spcBef>
              <a:buNone/>
            </a:pPr>
            <a:r>
              <a:rPr lang="en-US" dirty="0">
                <a:latin typeface="Arial" panose="020B0604020202020204" pitchFamily="34" charset="0"/>
                <a:cs typeface="Arial" panose="020B0604020202020204" pitchFamily="34" charset="0"/>
              </a:rPr>
              <a:t>Idaho Foodbank Programs and Partnerships Team</a:t>
            </a:r>
          </a:p>
          <a:p>
            <a:pPr marL="0" indent="0" algn="ctr">
              <a:spcBef>
                <a:spcPts val="0"/>
              </a:spcBef>
              <a:buNone/>
            </a:pPr>
            <a:r>
              <a:rPr lang="en-US" dirty="0">
                <a:latin typeface="Arial" panose="020B0604020202020204" pitchFamily="34" charset="0"/>
                <a:cs typeface="Arial" panose="020B0604020202020204" pitchFamily="34" charset="0"/>
              </a:rPr>
              <a:t>208-577-2690</a:t>
            </a:r>
          </a:p>
          <a:p>
            <a:pPr marL="0" indent="0" algn="ctr">
              <a:spcBef>
                <a:spcPts val="0"/>
              </a:spcBef>
              <a:buNone/>
            </a:pPr>
            <a:r>
              <a:rPr lang="en-US" dirty="0">
                <a:solidFill>
                  <a:schemeClr val="accent1"/>
                </a:solidFill>
                <a:latin typeface="Arial" panose="020B0604020202020204" pitchFamily="34" charset="0"/>
                <a:cs typeface="Arial" panose="020B0604020202020204" pitchFamily="34" charset="0"/>
                <a:hlinkClick r:id="rId3"/>
              </a:rPr>
              <a:t>CSFP@idahofoodbank.org</a:t>
            </a:r>
            <a:endParaRPr lang="en-US" dirty="0">
              <a:solidFill>
                <a:schemeClr val="accent1"/>
              </a:solidFill>
              <a:latin typeface="Arial" panose="020B0604020202020204" pitchFamily="34" charset="0"/>
              <a:cs typeface="Arial" panose="020B0604020202020204" pitchFamily="34" charset="0"/>
            </a:endParaRPr>
          </a:p>
          <a:p>
            <a:pPr marL="0" indent="0" algn="ctr">
              <a:spcBef>
                <a:spcPts val="0"/>
              </a:spcBef>
              <a:buNone/>
            </a:pPr>
            <a:endParaRPr lang="en-US" b="1" dirty="0">
              <a:solidFill>
                <a:schemeClr val="accent1"/>
              </a:solidFill>
              <a:latin typeface="Arial" panose="020B0604020202020204" pitchFamily="34" charset="0"/>
              <a:cs typeface="Arial" panose="020B0604020202020204" pitchFamily="34" charset="0"/>
            </a:endParaRPr>
          </a:p>
          <a:p>
            <a:pPr marL="0" indent="0" algn="ctr">
              <a:spcBef>
                <a:spcPts val="0"/>
              </a:spcBef>
              <a:buNone/>
            </a:pPr>
            <a:r>
              <a:rPr lang="en-US" b="1" dirty="0">
                <a:solidFill>
                  <a:schemeClr val="tx1"/>
                </a:solidFill>
                <a:latin typeface="Arial" panose="020B0604020202020204" pitchFamily="34" charset="0"/>
                <a:cs typeface="Arial" panose="020B0604020202020204" pitchFamily="34" charset="0"/>
              </a:rPr>
              <a:t>Birgit Luebeck</a:t>
            </a:r>
            <a:r>
              <a:rPr lang="en-US" dirty="0">
                <a:solidFill>
                  <a:schemeClr val="tx1"/>
                </a:solidFill>
                <a:latin typeface="Arial" panose="020B0604020202020204" pitchFamily="34" charset="0"/>
                <a:cs typeface="Arial" panose="020B0604020202020204" pitchFamily="34" charset="0"/>
              </a:rPr>
              <a:t>	</a:t>
            </a:r>
          </a:p>
          <a:p>
            <a:pPr marL="0" indent="0" algn="ctr">
              <a:spcBef>
                <a:spcPts val="0"/>
              </a:spcBef>
              <a:buNone/>
            </a:pPr>
            <a:r>
              <a:rPr lang="en-US" dirty="0">
                <a:solidFill>
                  <a:schemeClr val="tx1"/>
                </a:solidFill>
                <a:latin typeface="Arial" panose="020B0604020202020204" pitchFamily="34" charset="0"/>
                <a:cs typeface="Arial" panose="020B0604020202020204" pitchFamily="34" charset="0"/>
              </a:rPr>
              <a:t>ICOA Program Specialist</a:t>
            </a:r>
          </a:p>
          <a:p>
            <a:pPr marL="0" indent="0" algn="ctr">
              <a:spcBef>
                <a:spcPts val="0"/>
              </a:spcBef>
              <a:buNone/>
            </a:pPr>
            <a:r>
              <a:rPr lang="en-US" dirty="0">
                <a:solidFill>
                  <a:schemeClr val="tx1"/>
                </a:solidFill>
                <a:latin typeface="Arial" panose="020B0604020202020204" pitchFamily="34" charset="0"/>
                <a:cs typeface="Arial" panose="020B0604020202020204" pitchFamily="34" charset="0"/>
              </a:rPr>
              <a:t>208-577-2860</a:t>
            </a:r>
          </a:p>
          <a:p>
            <a:pPr marL="0" indent="0" algn="ctr">
              <a:spcBef>
                <a:spcPts val="0"/>
              </a:spcBef>
              <a:buNone/>
            </a:pPr>
            <a:r>
              <a:rPr lang="en-US" dirty="0">
                <a:solidFill>
                  <a:schemeClr val="accent1"/>
                </a:solidFill>
                <a:latin typeface="Arial" panose="020B0604020202020204" pitchFamily="34" charset="0"/>
                <a:cs typeface="Arial" panose="020B0604020202020204" pitchFamily="34" charset="0"/>
                <a:hlinkClick r:id="rId4"/>
              </a:rPr>
              <a:t>Birgit.Luebeck@aging.idaho.gov</a:t>
            </a:r>
            <a:endParaRPr lang="en-US" dirty="0">
              <a:solidFill>
                <a:schemeClr val="accent1"/>
              </a:solidFill>
              <a:latin typeface="Arial" panose="020B0604020202020204" pitchFamily="34" charset="0"/>
              <a:cs typeface="Arial" panose="020B0604020202020204" pitchFamily="34" charset="0"/>
            </a:endParaRPr>
          </a:p>
          <a:p>
            <a:pPr marL="0" indent="0" algn="ctr">
              <a:spcBef>
                <a:spcPts val="0"/>
              </a:spcBef>
              <a:buNone/>
            </a:pPr>
            <a:endParaRPr lang="en-US" dirty="0">
              <a:solidFill>
                <a:schemeClr val="accent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0CB50BB-278C-4F67-8123-C1E5A5059C45}"/>
              </a:ext>
            </a:extLst>
          </p:cNvPr>
          <p:cNvSpPr txBox="1">
            <a:spLocks/>
          </p:cNvSpPr>
          <p:nvPr/>
        </p:nvSpPr>
        <p:spPr>
          <a:xfrm>
            <a:off x="677334" y="638175"/>
            <a:ext cx="8596670" cy="139065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a:latin typeface="Arial" panose="020B0604020202020204" pitchFamily="34" charset="0"/>
                <a:cs typeface="Arial" panose="020B0604020202020204" pitchFamily="34" charset="0"/>
              </a:rPr>
              <a:t>For questions or additional program materials, please contact the below program point of contact:</a:t>
            </a:r>
          </a:p>
        </p:txBody>
      </p:sp>
    </p:spTree>
    <p:extLst>
      <p:ext uri="{BB962C8B-B14F-4D97-AF65-F5344CB8AC3E}">
        <p14:creationId xmlns:p14="http://schemas.microsoft.com/office/powerpoint/2010/main" val="276708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E99370A-2915-4AA7-800A-37BD499DCFFD}"/>
              </a:ext>
            </a:extLst>
          </p:cNvPr>
          <p:cNvSpPr>
            <a:spLocks noGrp="1"/>
          </p:cNvSpPr>
          <p:nvPr>
            <p:ph type="title"/>
          </p:nvPr>
        </p:nvSpPr>
        <p:spPr>
          <a:xfrm>
            <a:off x="952108" y="954756"/>
            <a:ext cx="2730414" cy="4946003"/>
          </a:xfrm>
        </p:spPr>
        <p:txBody>
          <a:bodyPr>
            <a:normAutofit/>
          </a:bodyPr>
          <a:lstStyle/>
          <a:p>
            <a:r>
              <a:rPr lang="en-US" sz="3400">
                <a:solidFill>
                  <a:srgbClr val="FFFFFF"/>
                </a:solidFill>
                <a:latin typeface="Arial" panose="020B0604020202020204" pitchFamily="34" charset="0"/>
                <a:cs typeface="Arial" panose="020B0604020202020204" pitchFamily="34" charset="0"/>
              </a:rPr>
              <a:t>Terminology: Civil Rights</a:t>
            </a:r>
            <a:endParaRPr lang="en-US" sz="3400">
              <a:solidFill>
                <a:srgbClr val="FFFFFF"/>
              </a:solidFill>
            </a:endParaRP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74AE6EC-0AA0-48DC-8499-DE42A8F5BBB4}"/>
              </a:ext>
            </a:extLst>
          </p:cNvPr>
          <p:cNvSpPr>
            <a:spLocks noGrp="1"/>
          </p:cNvSpPr>
          <p:nvPr>
            <p:ph idx="1"/>
          </p:nvPr>
        </p:nvSpPr>
        <p:spPr>
          <a:xfrm>
            <a:off x="5140934" y="469900"/>
            <a:ext cx="5953630" cy="5405968"/>
          </a:xfrm>
        </p:spPr>
        <p:txBody>
          <a:bodyPr anchor="ctr">
            <a:normAutofit/>
          </a:bodyPr>
          <a:lstStyle/>
          <a:p>
            <a:pPr>
              <a:lnSpc>
                <a:spcPct val="90000"/>
              </a:lnSpc>
            </a:pPr>
            <a:r>
              <a:rPr lang="en-US" sz="2000" b="1" dirty="0">
                <a:latin typeface="Arial" panose="020B0604020202020204" pitchFamily="34" charset="0"/>
                <a:cs typeface="Arial" panose="020B0604020202020204" pitchFamily="34" charset="0"/>
              </a:rPr>
              <a:t>Civil Rights </a:t>
            </a:r>
            <a:r>
              <a:rPr lang="en-US" sz="2000" dirty="0">
                <a:latin typeface="Arial" panose="020B0604020202020204" pitchFamily="34" charset="0"/>
                <a:cs typeface="Arial" panose="020B0604020202020204" pitchFamily="34" charset="0"/>
              </a:rPr>
              <a:t>– the nonpolitical rights of a person; the rights of personal liberty guaranteed to U.S. residents by the 13</a:t>
            </a:r>
            <a:r>
              <a:rPr lang="en-US" sz="2000" baseline="30000" dirty="0">
                <a:latin typeface="Arial" panose="020B0604020202020204" pitchFamily="34" charset="0"/>
                <a:cs typeface="Arial" panose="020B0604020202020204" pitchFamily="34" charset="0"/>
              </a:rPr>
              <a:t>th </a:t>
            </a:r>
            <a:r>
              <a:rPr lang="en-US" sz="2000" dirty="0">
                <a:latin typeface="Arial" panose="020B0604020202020204" pitchFamily="34" charset="0"/>
                <a:cs typeface="Arial" panose="020B0604020202020204" pitchFamily="34" charset="0"/>
              </a:rPr>
              <a:t>and 14</a:t>
            </a:r>
            <a:r>
              <a:rPr lang="en-US" sz="2000" baseline="30000" dirty="0">
                <a:latin typeface="Arial" panose="020B0604020202020204" pitchFamily="34" charset="0"/>
                <a:cs typeface="Arial" panose="020B0604020202020204" pitchFamily="34" charset="0"/>
              </a:rPr>
              <a:t>th </a:t>
            </a:r>
            <a:r>
              <a:rPr lang="en-US" sz="2000" dirty="0">
                <a:latin typeface="Arial" panose="020B0604020202020204" pitchFamily="34" charset="0"/>
                <a:cs typeface="Arial" panose="020B0604020202020204" pitchFamily="34" charset="0"/>
              </a:rPr>
              <a:t>Amendments to the U.S. Constitution and by acts of Congress </a:t>
            </a:r>
          </a:p>
          <a:p>
            <a:pPr>
              <a:lnSpc>
                <a:spcPct val="90000"/>
              </a:lnSpc>
            </a:pPr>
            <a:r>
              <a:rPr lang="en-US" sz="2000" b="1" dirty="0">
                <a:latin typeface="Arial" panose="020B0604020202020204" pitchFamily="34" charset="0"/>
                <a:cs typeface="Arial" panose="020B0604020202020204" pitchFamily="34" charset="0"/>
              </a:rPr>
              <a:t>Disability</a:t>
            </a:r>
            <a:r>
              <a:rPr lang="en-US" sz="2000" dirty="0">
                <a:latin typeface="Arial" panose="020B0604020202020204" pitchFamily="34" charset="0"/>
                <a:cs typeface="Arial" panose="020B0604020202020204" pitchFamily="34" charset="0"/>
              </a:rPr>
              <a:t> – a physical or mental impairment that substantially limits one or more of an individual’s major life activities, having a record of such impairment, or being regarded as having such an impairment </a:t>
            </a:r>
            <a:endParaRPr lang="en-US" sz="2000" u="sng" dirty="0">
              <a:latin typeface="Arial" panose="020B0604020202020204" pitchFamily="34" charset="0"/>
              <a:cs typeface="Arial" panose="020B0604020202020204" pitchFamily="34" charset="0"/>
            </a:endParaRPr>
          </a:p>
          <a:p>
            <a:pPr>
              <a:lnSpc>
                <a:spcPct val="90000"/>
              </a:lnSpc>
            </a:pPr>
            <a:r>
              <a:rPr lang="en-US" sz="2000" b="1" dirty="0">
                <a:latin typeface="Arial" panose="020B0604020202020204" pitchFamily="34" charset="0"/>
                <a:cs typeface="Arial" panose="020B0604020202020204" pitchFamily="34" charset="0"/>
              </a:rPr>
              <a:t>Discrimination </a:t>
            </a:r>
            <a:r>
              <a:rPr lang="en-US" sz="2000" dirty="0">
                <a:latin typeface="Arial" panose="020B0604020202020204" pitchFamily="34" charset="0"/>
                <a:cs typeface="Arial" panose="020B0604020202020204" pitchFamily="34" charset="0"/>
              </a:rPr>
              <a:t>- the act of distinguishing one person or group of persons from others, either intentionally, by neglect, or by the effect of actions or lack of actions based on their protected bases </a:t>
            </a:r>
          </a:p>
          <a:p>
            <a:pPr>
              <a:lnSpc>
                <a:spcPct val="90000"/>
              </a:lnSpc>
            </a:pPr>
            <a:r>
              <a:rPr lang="en-US" sz="2000" b="1" dirty="0">
                <a:latin typeface="Arial" panose="020B0604020202020204" pitchFamily="34" charset="0"/>
                <a:cs typeface="Arial" panose="020B0604020202020204" pitchFamily="34" charset="0"/>
              </a:rPr>
              <a:t>Race &amp; Ethnicity </a:t>
            </a:r>
            <a:r>
              <a:rPr lang="en-US" sz="2000" dirty="0">
                <a:latin typeface="Arial" panose="020B0604020202020204" pitchFamily="34" charset="0"/>
                <a:cs typeface="Arial" panose="020B0604020202020204" pitchFamily="34" charset="0"/>
              </a:rPr>
              <a:t>– two separate categories as recognized by the office of civil rights</a:t>
            </a:r>
          </a:p>
          <a:p>
            <a:pPr marL="0" indent="0">
              <a:lnSpc>
                <a:spcPct val="90000"/>
              </a:lnSpc>
              <a:buNone/>
            </a:pPr>
            <a:endParaRPr lang="en-US" sz="2000" dirty="0"/>
          </a:p>
        </p:txBody>
      </p:sp>
    </p:spTree>
    <p:extLst>
      <p:ext uri="{BB962C8B-B14F-4D97-AF65-F5344CB8AC3E}">
        <p14:creationId xmlns:p14="http://schemas.microsoft.com/office/powerpoint/2010/main" val="247949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E99370A-2915-4AA7-800A-37BD499DCFFD}"/>
              </a:ext>
            </a:extLst>
          </p:cNvPr>
          <p:cNvSpPr>
            <a:spLocks noGrp="1"/>
          </p:cNvSpPr>
          <p:nvPr>
            <p:ph type="title"/>
          </p:nvPr>
        </p:nvSpPr>
        <p:spPr>
          <a:xfrm>
            <a:off x="1055599" y="1055077"/>
            <a:ext cx="2532909" cy="4794578"/>
          </a:xfrm>
        </p:spPr>
        <p:txBody>
          <a:bodyPr>
            <a:normAutofit/>
          </a:bodyPr>
          <a:lstStyle/>
          <a:p>
            <a:r>
              <a:rPr lang="en-US" sz="3100">
                <a:solidFill>
                  <a:srgbClr val="262626"/>
                </a:solidFill>
                <a:latin typeface="Arial" panose="020B0604020202020204" pitchFamily="34" charset="0"/>
                <a:cs typeface="Arial" panose="020B0604020202020204" pitchFamily="34" charset="0"/>
              </a:rPr>
              <a:t>Terminology: Civil Rights (cont.)</a:t>
            </a:r>
            <a:endParaRPr lang="en-US" sz="310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D32D71CC-9788-4418-9FF3-A3E65F8D0DE9}"/>
              </a:ext>
            </a:extLst>
          </p:cNvPr>
          <p:cNvGraphicFramePr>
            <a:graphicFrameLocks noGrp="1"/>
          </p:cNvGraphicFramePr>
          <p:nvPr>
            <p:ph idx="1"/>
            <p:extLst>
              <p:ext uri="{D42A27DB-BD31-4B8C-83A1-F6EECF244321}">
                <p14:modId xmlns:p14="http://schemas.microsoft.com/office/powerpoint/2010/main" val="222840790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2950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BAB9F-C64C-4E23-BED6-19DDAABACF50}"/>
              </a:ext>
            </a:extLst>
          </p:cNvPr>
          <p:cNvSpPr>
            <a:spLocks noGrp="1"/>
          </p:cNvSpPr>
          <p:nvPr>
            <p:ph type="title"/>
          </p:nvPr>
        </p:nvSpPr>
        <p:spPr>
          <a:xfrm>
            <a:off x="804421" y="796374"/>
            <a:ext cx="10583158" cy="880027"/>
          </a:xfrm>
        </p:spPr>
        <p:txBody>
          <a:bodyPr>
            <a:normAutofit/>
          </a:bodyPr>
          <a:lstStyle/>
          <a:p>
            <a:r>
              <a:rPr lang="en-US">
                <a:solidFill>
                  <a:srgbClr val="FFFFFF"/>
                </a:solidFill>
                <a:latin typeface="Arial" panose="020B0604020202020204" pitchFamily="34" charset="0"/>
                <a:cs typeface="Arial" panose="020B0604020202020204" pitchFamily="34" charset="0"/>
              </a:rPr>
              <a:t>Federally Assisted Programs</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F4B0337-A41B-4788-9132-1CD9670746D6}"/>
              </a:ext>
            </a:extLst>
          </p:cNvPr>
          <p:cNvSpPr>
            <a:spLocks noGrp="1"/>
          </p:cNvSpPr>
          <p:nvPr>
            <p:ph idx="1"/>
          </p:nvPr>
        </p:nvSpPr>
        <p:spPr>
          <a:xfrm>
            <a:off x="1295401" y="2612256"/>
            <a:ext cx="9601196" cy="3263612"/>
          </a:xfrm>
        </p:spPr>
        <p:txBody>
          <a:bodyPr>
            <a:normAutofit/>
          </a:bodyPr>
          <a:lstStyle/>
          <a:p>
            <a:r>
              <a:rPr lang="en-US" b="1">
                <a:latin typeface="Arial" panose="020B0604020202020204" pitchFamily="34" charset="0"/>
                <a:cs typeface="Arial" panose="020B0604020202020204" pitchFamily="34" charset="0"/>
              </a:rPr>
              <a:t>CSFP</a:t>
            </a:r>
            <a:r>
              <a:rPr lang="en-US">
                <a:latin typeface="Arial" panose="020B0604020202020204" pitchFamily="34" charset="0"/>
                <a:cs typeface="Arial" panose="020B0604020202020204" pitchFamily="34" charset="0"/>
              </a:rPr>
              <a:t>, Commodi</a:t>
            </a:r>
            <a:r>
              <a:rPr lang="en-US" spc="-12">
                <a:latin typeface="Arial" panose="020B0604020202020204" pitchFamily="34" charset="0"/>
                <a:cs typeface="Arial" panose="020B0604020202020204" pitchFamily="34" charset="0"/>
              </a:rPr>
              <a:t>t</a:t>
            </a:r>
            <a:r>
              <a:rPr lang="en-US">
                <a:latin typeface="Arial" panose="020B0604020202020204" pitchFamily="34" charset="0"/>
                <a:cs typeface="Arial" panose="020B0604020202020204" pitchFamily="34" charset="0"/>
              </a:rPr>
              <a:t>y Sup</a:t>
            </a:r>
            <a:r>
              <a:rPr lang="en-US" spc="-10">
                <a:latin typeface="Arial" panose="020B0604020202020204" pitchFamily="34" charset="0"/>
                <a:cs typeface="Arial" panose="020B0604020202020204" pitchFamily="34" charset="0"/>
              </a:rPr>
              <a:t>p</a:t>
            </a:r>
            <a:r>
              <a:rPr lang="en-US">
                <a:latin typeface="Arial" panose="020B0604020202020204" pitchFamily="34" charset="0"/>
                <a:cs typeface="Arial" panose="020B0604020202020204" pitchFamily="34" charset="0"/>
              </a:rPr>
              <a:t>lemental </a:t>
            </a:r>
            <a:r>
              <a:rPr lang="en-US" spc="-48">
                <a:latin typeface="Arial" panose="020B0604020202020204" pitchFamily="34" charset="0"/>
                <a:cs typeface="Arial" panose="020B0604020202020204" pitchFamily="34" charset="0"/>
              </a:rPr>
              <a:t>F</a:t>
            </a:r>
            <a:r>
              <a:rPr lang="en-US">
                <a:latin typeface="Arial" panose="020B0604020202020204" pitchFamily="34" charset="0"/>
                <a:cs typeface="Arial" panose="020B0604020202020204" pitchFamily="34" charset="0"/>
              </a:rPr>
              <a:t>ood Prog</a:t>
            </a:r>
            <a:r>
              <a:rPr lang="en-US" spc="-35">
                <a:latin typeface="Arial" panose="020B0604020202020204" pitchFamily="34" charset="0"/>
                <a:cs typeface="Arial" panose="020B0604020202020204" pitchFamily="34" charset="0"/>
              </a:rPr>
              <a:t>r</a:t>
            </a:r>
            <a:r>
              <a:rPr lang="en-US">
                <a:latin typeface="Arial" panose="020B0604020202020204" pitchFamily="34" charset="0"/>
                <a:cs typeface="Arial" panose="020B0604020202020204" pitchFamily="34" charset="0"/>
              </a:rPr>
              <a:t>am - monthly food b</a:t>
            </a:r>
            <a:r>
              <a:rPr lang="en-US" spc="-12">
                <a:latin typeface="Arial" panose="020B0604020202020204" pitchFamily="34" charset="0"/>
                <a:cs typeface="Arial" panose="020B0604020202020204" pitchFamily="34" charset="0"/>
              </a:rPr>
              <a:t>o</a:t>
            </a:r>
            <a:r>
              <a:rPr lang="en-US">
                <a:latin typeface="Arial" panose="020B0604020202020204" pitchFamily="34" charset="0"/>
                <a:cs typeface="Arial" panose="020B0604020202020204" pitchFamily="34" charset="0"/>
              </a:rPr>
              <a:t>x for</a:t>
            </a:r>
            <a:r>
              <a:rPr lang="en-US" spc="-1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individuals</a:t>
            </a:r>
            <a:r>
              <a:rPr lang="en-US" spc="-10">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age</a:t>
            </a:r>
            <a:r>
              <a:rPr lang="en-US" spc="-10">
                <a:latin typeface="Arial" panose="020B0604020202020204" pitchFamily="34" charset="0"/>
                <a:cs typeface="Arial" panose="020B0604020202020204" pitchFamily="34" charset="0"/>
              </a:rPr>
              <a:t>d</a:t>
            </a:r>
            <a:r>
              <a:rPr lang="en-US">
                <a:latin typeface="Arial" panose="020B0604020202020204" pitchFamily="34" charset="0"/>
                <a:cs typeface="Arial" panose="020B0604020202020204" pitchFamily="34" charset="0"/>
              </a:rPr>
              <a:t> 60 years</a:t>
            </a:r>
            <a:r>
              <a:rPr lang="en-US" spc="-12">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and </a:t>
            </a:r>
            <a:r>
              <a:rPr lang="en-US" spc="-10">
                <a:latin typeface="Arial" panose="020B0604020202020204" pitchFamily="34" charset="0"/>
                <a:cs typeface="Arial" panose="020B0604020202020204" pitchFamily="34" charset="0"/>
              </a:rPr>
              <a:t>o</a:t>
            </a:r>
            <a:r>
              <a:rPr lang="en-US">
                <a:latin typeface="Arial" panose="020B0604020202020204" pitchFamily="34" charset="0"/>
                <a:cs typeface="Arial" panose="020B0604020202020204" pitchFamily="34" charset="0"/>
              </a:rPr>
              <a:t>ver</a:t>
            </a:r>
          </a:p>
          <a:p>
            <a:endParaRPr lang="en-US">
              <a:latin typeface="Arial" panose="020B0604020202020204" pitchFamily="34" charset="0"/>
              <a:cs typeface="Arial" panose="020B0604020202020204" pitchFamily="34" charset="0"/>
            </a:endParaRPr>
          </a:p>
          <a:p>
            <a:r>
              <a:rPr lang="en-US" b="1">
                <a:latin typeface="Arial" panose="020B0604020202020204" pitchFamily="34" charset="0"/>
                <a:cs typeface="Arial" panose="020B0604020202020204" pitchFamily="34" charset="0"/>
              </a:rPr>
              <a:t>TEFAP</a:t>
            </a:r>
            <a:r>
              <a:rPr lang="en-US">
                <a:latin typeface="Arial" panose="020B0604020202020204" pitchFamily="34" charset="0"/>
                <a:cs typeface="Arial" panose="020B0604020202020204" pitchFamily="34" charset="0"/>
              </a:rPr>
              <a:t>, The Emergency </a:t>
            </a:r>
            <a:r>
              <a:rPr lang="en-US" spc="-50">
                <a:latin typeface="Arial" panose="020B0604020202020204" pitchFamily="34" charset="0"/>
                <a:cs typeface="Arial" panose="020B0604020202020204" pitchFamily="34" charset="0"/>
              </a:rPr>
              <a:t>F</a:t>
            </a:r>
            <a:r>
              <a:rPr lang="en-US">
                <a:latin typeface="Arial" panose="020B0604020202020204" pitchFamily="34" charset="0"/>
                <a:cs typeface="Arial" panose="020B0604020202020204" pitchFamily="34" charset="0"/>
              </a:rPr>
              <a:t>ood Assistance Prog</a:t>
            </a:r>
            <a:r>
              <a:rPr lang="en-US" spc="-35">
                <a:latin typeface="Arial" panose="020B0604020202020204" pitchFamily="34" charset="0"/>
                <a:cs typeface="Arial" panose="020B0604020202020204" pitchFamily="34" charset="0"/>
              </a:rPr>
              <a:t>r</a:t>
            </a:r>
            <a:r>
              <a:rPr lang="en-US">
                <a:latin typeface="Arial" panose="020B0604020202020204" pitchFamily="34" charset="0"/>
                <a:cs typeface="Arial" panose="020B0604020202020204" pitchFamily="34" charset="0"/>
              </a:rPr>
              <a:t>am - fe</a:t>
            </a:r>
            <a:r>
              <a:rPr lang="en-US" spc="-10">
                <a:latin typeface="Arial" panose="020B0604020202020204" pitchFamily="34" charset="0"/>
                <a:cs typeface="Arial" panose="020B0604020202020204" pitchFamily="34" charset="0"/>
              </a:rPr>
              <a:t>d</a:t>
            </a:r>
            <a:r>
              <a:rPr lang="en-US">
                <a:latin typeface="Arial" panose="020B0604020202020204" pitchFamily="34" charset="0"/>
                <a:cs typeface="Arial" panose="020B0604020202020204" pitchFamily="34" charset="0"/>
              </a:rPr>
              <a:t>e</a:t>
            </a:r>
            <a:r>
              <a:rPr lang="en-US" spc="-41">
                <a:latin typeface="Arial" panose="020B0604020202020204" pitchFamily="34" charset="0"/>
                <a:cs typeface="Arial" panose="020B0604020202020204" pitchFamily="34" charset="0"/>
              </a:rPr>
              <a:t>r</a:t>
            </a:r>
            <a:r>
              <a:rPr lang="en-US">
                <a:latin typeface="Arial" panose="020B0604020202020204" pitchFamily="34" charset="0"/>
                <a:cs typeface="Arial" panose="020B0604020202020204" pitchFamily="34" charset="0"/>
              </a:rPr>
              <a:t>al commodities </a:t>
            </a:r>
            <a:r>
              <a:rPr lang="en-US" spc="-10">
                <a:latin typeface="Arial" panose="020B0604020202020204" pitchFamily="34" charset="0"/>
                <a:cs typeface="Arial" panose="020B0604020202020204" pitchFamily="34" charset="0"/>
              </a:rPr>
              <a:t>a</a:t>
            </a:r>
            <a:r>
              <a:rPr lang="en-US" spc="-34">
                <a:latin typeface="Arial" panose="020B0604020202020204" pitchFamily="34" charset="0"/>
                <a:cs typeface="Arial" panose="020B0604020202020204" pitchFamily="34" charset="0"/>
              </a:rPr>
              <a:t>v</a:t>
            </a:r>
            <a:r>
              <a:rPr lang="en-US">
                <a:latin typeface="Arial" panose="020B0604020202020204" pitchFamily="34" charset="0"/>
                <a:cs typeface="Arial" panose="020B0604020202020204" pitchFamily="34" charset="0"/>
              </a:rPr>
              <a:t>ailable</a:t>
            </a:r>
            <a:r>
              <a:rPr lang="en-US" spc="-14">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for low-income families</a:t>
            </a:r>
          </a:p>
          <a:p>
            <a:pPr marL="0" indent="0">
              <a:buNone/>
            </a:pPr>
            <a:endParaRPr lang="en-US"/>
          </a:p>
        </p:txBody>
      </p:sp>
    </p:spTree>
    <p:extLst>
      <p:ext uri="{BB962C8B-B14F-4D97-AF65-F5344CB8AC3E}">
        <p14:creationId xmlns:p14="http://schemas.microsoft.com/office/powerpoint/2010/main" val="140330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AB9F-C64C-4E23-BED6-19DDAABACF50}"/>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Assurances</a:t>
            </a:r>
          </a:p>
        </p:txBody>
      </p:sp>
      <p:sp>
        <p:nvSpPr>
          <p:cNvPr id="3" name="Content Placeholder 2">
            <a:extLst>
              <a:ext uri="{FF2B5EF4-FFF2-40B4-BE49-F238E27FC236}">
                <a16:creationId xmlns:a16="http://schemas.microsoft.com/office/drawing/2014/main" id="{CF4B0337-A41B-4788-9132-1CD9670746D6}"/>
              </a:ext>
            </a:extLst>
          </p:cNvPr>
          <p:cNvSpPr>
            <a:spLocks noGrp="1"/>
          </p:cNvSpPr>
          <p:nvPr>
            <p:ph idx="1"/>
          </p:nvPr>
        </p:nvSpPr>
        <p:spPr/>
        <p:txBody>
          <a:bodyPr>
            <a:normAutofit fontScale="85000" lnSpcReduction="20000"/>
          </a:bodyPr>
          <a:lstStyle/>
          <a:p>
            <a:r>
              <a:rPr lang="en-US" dirty="0">
                <a:solidFill>
                  <a:srgbClr val="404040"/>
                </a:solidFill>
                <a:latin typeface="Arial" panose="020B0604020202020204" pitchFamily="34" charset="0"/>
                <a:cs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To qualify for</a:t>
            </a:r>
            <a:r>
              <a:rPr lang="en-US" spc="-10" dirty="0">
                <a:solidFill>
                  <a:schemeClr val="tx1"/>
                </a:solidFill>
                <a:latin typeface="Arial" panose="020B0604020202020204" pitchFamily="34" charset="0"/>
                <a:cs typeface="Arial" panose="020B0604020202020204" pitchFamily="34" charset="0"/>
              </a:rPr>
              <a:t> </a:t>
            </a:r>
            <a:r>
              <a:rPr lang="en-US" spc="-50" dirty="0">
                <a:solidFill>
                  <a:schemeClr val="tx1"/>
                </a:solidFill>
                <a:latin typeface="Arial" panose="020B0604020202020204" pitchFamily="34" charset="0"/>
                <a:cs typeface="Arial" panose="020B0604020202020204" pitchFamily="34" charset="0"/>
              </a:rPr>
              <a:t>F</a:t>
            </a:r>
            <a:r>
              <a:rPr lang="en-US" dirty="0">
                <a:solidFill>
                  <a:schemeClr val="tx1"/>
                </a:solidFill>
                <a:latin typeface="Arial" panose="020B0604020202020204" pitchFamily="34" charset="0"/>
                <a:cs typeface="Arial" panose="020B0604020202020204" pitchFamily="34" charset="0"/>
              </a:rPr>
              <a:t>e</a:t>
            </a:r>
            <a:r>
              <a:rPr lang="en-US" spc="-10" dirty="0">
                <a:solidFill>
                  <a:schemeClr val="tx1"/>
                </a:solidFill>
                <a:latin typeface="Arial" panose="020B0604020202020204" pitchFamily="34" charset="0"/>
                <a:cs typeface="Arial" panose="020B0604020202020204" pitchFamily="34" charset="0"/>
              </a:rPr>
              <a:t>d</a:t>
            </a:r>
            <a:r>
              <a:rPr lang="en-US" dirty="0">
                <a:solidFill>
                  <a:schemeClr val="tx1"/>
                </a:solidFill>
                <a:latin typeface="Arial" panose="020B0604020202020204" pitchFamily="34" charset="0"/>
                <a:cs typeface="Arial" panose="020B0604020202020204" pitchFamily="34" charset="0"/>
              </a:rPr>
              <a:t>e</a:t>
            </a:r>
            <a:r>
              <a:rPr lang="en-US" spc="-41" dirty="0">
                <a:solidFill>
                  <a:schemeClr val="tx1"/>
                </a:solidFill>
                <a:latin typeface="Arial" panose="020B0604020202020204" pitchFamily="34" charset="0"/>
                <a:cs typeface="Arial" panose="020B0604020202020204" pitchFamily="34" charset="0"/>
              </a:rPr>
              <a:t>r</a:t>
            </a:r>
            <a:r>
              <a:rPr lang="en-US" dirty="0">
                <a:solidFill>
                  <a:schemeClr val="tx1"/>
                </a:solidFill>
                <a:latin typeface="Arial" panose="020B0604020202020204" pitchFamily="34" charset="0"/>
                <a:cs typeface="Arial" panose="020B0604020202020204" pitchFamily="34" charset="0"/>
              </a:rPr>
              <a:t>al financial</a:t>
            </a:r>
            <a:r>
              <a:rPr lang="en-US" spc="-2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assistance, the program application must be accompanied by a written assurance that the program or facility will be operated in compliance with the Civil Rights laws and implementing nondiscrimination regulations.”</a:t>
            </a:r>
          </a:p>
          <a:p>
            <a:r>
              <a:rPr lang="en-US" dirty="0">
                <a:solidFill>
                  <a:schemeClr val="tx1"/>
                </a:solidFill>
                <a:latin typeface="Arial" panose="020B0604020202020204" pitchFamily="34" charset="0"/>
                <a:cs typeface="Arial" panose="020B0604020202020204" pitchFamily="34" charset="0"/>
              </a:rPr>
              <a:t>A Civil Rights assurance statement must be incorporated in all agreements between Federal &amp; State agencies, State &amp; sub-recipient agencies, and sub-recipient agencies &amp; their local sites.</a:t>
            </a: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lgn="r">
              <a:buNone/>
            </a:pPr>
            <a:r>
              <a:rPr lang="fr-FR" dirty="0">
                <a:solidFill>
                  <a:schemeClr val="tx1"/>
                </a:solidFill>
                <a:latin typeface="Arial" panose="020B0604020202020204" pitchFamily="34" charset="0"/>
                <a:cs typeface="Arial" panose="020B0604020202020204" pitchFamily="34" charset="0"/>
              </a:rPr>
              <a:t>(FNS Instruction 113-1, Appendix C</a:t>
            </a:r>
            <a:r>
              <a:rPr lang="fr-FR" dirty="0">
                <a:solidFill>
                  <a:srgbClr val="404040"/>
                </a:solidFill>
                <a:latin typeface="Arial" panose="020B0604020202020204" pitchFamily="34" charset="0"/>
                <a:cs typeface="Arial" panose="020B0604020202020204" pitchFamily="34" charset="0"/>
              </a:rPr>
              <a:t>)</a:t>
            </a:r>
            <a:endParaRPr lang="en-US"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69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F157C0D-35FA-431C-91EB-C31FED2B916E}"/>
              </a:ext>
            </a:extLst>
          </p:cNvPr>
          <p:cNvSpPr>
            <a:spLocks noGrp="1"/>
          </p:cNvSpPr>
          <p:nvPr>
            <p:ph type="title"/>
          </p:nvPr>
        </p:nvSpPr>
        <p:spPr>
          <a:xfrm>
            <a:off x="1055599" y="1055077"/>
            <a:ext cx="2532909" cy="4794578"/>
          </a:xfrm>
        </p:spPr>
        <p:txBody>
          <a:bodyPr>
            <a:normAutofit/>
          </a:bodyPr>
          <a:lstStyle/>
          <a:p>
            <a:r>
              <a:rPr lang="en-US" sz="3700">
                <a:solidFill>
                  <a:srgbClr val="262626"/>
                </a:solidFill>
                <a:latin typeface="Arial" panose="020B0604020202020204" pitchFamily="34" charset="0"/>
                <a:cs typeface="Arial" panose="020B0604020202020204" pitchFamily="34" charset="0"/>
              </a:rPr>
              <a:t>Civil Rights Legal Authorities</a:t>
            </a:r>
          </a:p>
        </p:txBody>
      </p:sp>
      <p:sp useBgFill="1">
        <p:nvSpPr>
          <p:cNvPr id="19"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C0AF239-1965-46F1-9FD6-EA87D9D9AD1E}"/>
              </a:ext>
            </a:extLst>
          </p:cNvPr>
          <p:cNvGraphicFramePr>
            <a:graphicFrameLocks noGrp="1"/>
          </p:cNvGraphicFramePr>
          <p:nvPr>
            <p:ph idx="1"/>
            <p:extLst>
              <p:ext uri="{D42A27DB-BD31-4B8C-83A1-F6EECF244321}">
                <p14:modId xmlns:p14="http://schemas.microsoft.com/office/powerpoint/2010/main" val="141658709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498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3" name="Group 7">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9">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26" name="Rectangle 15">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8" name="Group 17">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9" name="Picture 18">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21" name="Picture 20">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2" name="Picture 21">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a:extLst>
              <a:ext uri="{FF2B5EF4-FFF2-40B4-BE49-F238E27FC236}">
                <a16:creationId xmlns:a16="http://schemas.microsoft.com/office/drawing/2014/main" id="{6834DC3C-AD90-41ED-A1AA-BC5DAB5AA462}"/>
              </a:ext>
            </a:extLst>
          </p:cNvPr>
          <p:cNvSpPr>
            <a:spLocks noGrp="1"/>
          </p:cNvSpPr>
          <p:nvPr>
            <p:ph type="ctrTitle"/>
          </p:nvPr>
        </p:nvSpPr>
        <p:spPr>
          <a:xfrm>
            <a:off x="1295402" y="982132"/>
            <a:ext cx="9601196" cy="1303867"/>
          </a:xfrm>
        </p:spPr>
        <p:txBody>
          <a:bodyPr vert="horz" lIns="91440" tIns="45720" rIns="91440" bIns="45720" rtlCol="0" anchor="ctr">
            <a:normAutofit/>
          </a:bodyPr>
          <a:lstStyle/>
          <a:p>
            <a:r>
              <a:rPr lang="en-US" sz="4400" dirty="0"/>
              <a:t>USDA Non-Discrimination Statement </a:t>
            </a:r>
          </a:p>
        </p:txBody>
      </p:sp>
      <p:cxnSp>
        <p:nvCxnSpPr>
          <p:cNvPr id="24" name="Straight Connector 23">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9620F56F-4F9F-4185-A3F0-44A2AF473172}"/>
              </a:ext>
            </a:extLst>
          </p:cNvPr>
          <p:cNvSpPr>
            <a:spLocks noGrp="1"/>
          </p:cNvSpPr>
          <p:nvPr>
            <p:ph type="subTitle" idx="1"/>
          </p:nvPr>
        </p:nvSpPr>
        <p:spPr>
          <a:xfrm>
            <a:off x="1295401" y="2556932"/>
            <a:ext cx="9601196" cy="3318936"/>
          </a:xfrm>
        </p:spPr>
        <p:txBody>
          <a:bodyPr vert="horz" lIns="91440" tIns="45720" rIns="91440" bIns="45720" rtlCol="0" anchor="t">
            <a:normAutofit/>
          </a:bodyPr>
          <a:lstStyle/>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To file a program complaint of discrimination, complete the </a:t>
            </a:r>
            <a:r>
              <a:rPr lang="en-US" sz="800" u="sng" dirty="0">
                <a:solidFill>
                  <a:srgbClr val="0000FF"/>
                </a:solidFill>
                <a:effectLst/>
                <a:latin typeface="Times New Roman" panose="02020603050405020304" pitchFamily="18" charset="0"/>
                <a:ea typeface="Calibri" panose="020F0502020204030204" pitchFamily="34" charset="0"/>
                <a:hlinkClick r:id="rId8"/>
              </a:rPr>
              <a:t>USDA Program Discrimination Complaint Form</a:t>
            </a:r>
            <a:r>
              <a:rPr lang="en-US" sz="800" dirty="0">
                <a:solidFill>
                  <a:srgbClr val="000000"/>
                </a:solidFill>
                <a:effectLst/>
                <a:latin typeface="Times New Roman" panose="02020603050405020304" pitchFamily="18" charset="0"/>
                <a:ea typeface="Calibri" panose="020F0502020204030204" pitchFamily="34" charset="0"/>
              </a:rPr>
              <a:t>, (AD-3027) found online at: </a:t>
            </a:r>
            <a:r>
              <a:rPr lang="en-US" sz="800" u="sng" dirty="0">
                <a:solidFill>
                  <a:srgbClr val="0000FF"/>
                </a:solidFill>
                <a:effectLst/>
                <a:latin typeface="Times New Roman" panose="02020603050405020304" pitchFamily="18" charset="0"/>
                <a:ea typeface="Calibri" panose="020F0502020204030204" pitchFamily="34" charset="0"/>
                <a:hlinkClick r:id="rId9"/>
              </a:rPr>
              <a:t>https://www.usda.gov/oascr/how-to-file-a-program-discrimination-complaint</a:t>
            </a:r>
            <a:r>
              <a:rPr lang="en-US" sz="800" dirty="0">
                <a:solidFill>
                  <a:srgbClr val="000000"/>
                </a:solidFill>
                <a:effectLst/>
                <a:latin typeface="Times New Roman" panose="02020603050405020304" pitchFamily="18" charset="0"/>
                <a:ea typeface="Calibri" panose="020F0502020204030204" pitchFamily="34" charset="0"/>
              </a:rPr>
              <a:t>, and at any USDA office, or write a letter addressed to USDA and provide in the letter all of the information requested in the form. To request a copy of the complaint form, call (866) 632-9992. Submit your completed form or letter to USDA by: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(1)     mail: U.S. Department of Agriculture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Office of the Assistant Secretary for Civil Rights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1400 Independence Avenue, SW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Washington, D.C. 20250-9410;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(2)      fax: (202) 690-7442; or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(3)      email: </a:t>
            </a:r>
            <a:r>
              <a:rPr lang="en-US" sz="800" u="sng" dirty="0">
                <a:solidFill>
                  <a:srgbClr val="0000FF"/>
                </a:solidFill>
                <a:effectLst/>
                <a:latin typeface="Times New Roman" panose="02020603050405020304" pitchFamily="18" charset="0"/>
                <a:ea typeface="Calibri" panose="020F0502020204030204" pitchFamily="34" charset="0"/>
                <a:hlinkClick r:id="rId10"/>
              </a:rPr>
              <a:t>program.intake@usda.gov</a:t>
            </a:r>
            <a:r>
              <a:rPr lang="en-US" sz="800" dirty="0">
                <a:solidFill>
                  <a:srgbClr val="0000FF"/>
                </a:solidFill>
                <a:effectLst/>
                <a:latin typeface="Times New Roman" panose="02020603050405020304" pitchFamily="18" charset="0"/>
                <a:ea typeface="Calibri" panose="020F0502020204030204" pitchFamily="34" charset="0"/>
              </a:rPr>
              <a:t>.</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 </a:t>
            </a:r>
            <a:endParaRPr lang="en-US" sz="800" dirty="0">
              <a:effectLst/>
              <a:latin typeface="Calibri" panose="020F0502020204030204" pitchFamily="34" charset="0"/>
              <a:ea typeface="Calibri" panose="020F0502020204030204" pitchFamily="34" charset="0"/>
            </a:endParaRPr>
          </a:p>
          <a:p>
            <a:pPr marL="0" marR="0" algn="l" fontAlgn="base">
              <a:spcBef>
                <a:spcPts val="0"/>
              </a:spcBef>
              <a:spcAft>
                <a:spcPts val="0"/>
              </a:spcAft>
            </a:pPr>
            <a:r>
              <a:rPr lang="en-US" sz="800" dirty="0">
                <a:solidFill>
                  <a:srgbClr val="000000"/>
                </a:solidFill>
                <a:effectLst/>
                <a:latin typeface="Times New Roman" panose="02020603050405020304" pitchFamily="18" charset="0"/>
                <a:ea typeface="Calibri" panose="020F0502020204030204" pitchFamily="34" charset="0"/>
              </a:rPr>
              <a:t>This institution is an equal opportunity provider.</a:t>
            </a:r>
            <a:endParaRPr lang="en-US" sz="800" dirty="0">
              <a:effectLst/>
              <a:latin typeface="Calibri" panose="020F0502020204030204" pitchFamily="34" charset="0"/>
              <a:ea typeface="Calibri" panose="020F0502020204030204" pitchFamily="34" charset="0"/>
            </a:endParaRPr>
          </a:p>
          <a:p>
            <a:pPr marL="0" indent="0" algn="l">
              <a:lnSpc>
                <a:spcPct val="90000"/>
              </a:lnSpc>
            </a:pPr>
            <a:endParaRPr lang="en-US" sz="800" b="0" i="0" dirty="0">
              <a:solidFill>
                <a:schemeClr val="tx1">
                  <a:lumMod val="85000"/>
                  <a:lumOff val="15000"/>
                </a:schemeClr>
              </a:solidFill>
            </a:endParaRPr>
          </a:p>
          <a:p>
            <a:pPr algn="l">
              <a:lnSpc>
                <a:spcPct val="90000"/>
              </a:lnSpc>
              <a:buFont typeface="Arial"/>
              <a:buChar char="•"/>
            </a:pPr>
            <a:r>
              <a:rPr lang="en-US" sz="800" dirty="0">
                <a:solidFill>
                  <a:schemeClr val="tx1">
                    <a:lumMod val="85000"/>
                    <a:lumOff val="15000"/>
                  </a:schemeClr>
                </a:solidFill>
              </a:rPr>
              <a:t>7 CFR Parts 15, 15a &amp; 15b (Non-Discrimination).</a:t>
            </a:r>
          </a:p>
        </p:txBody>
      </p:sp>
    </p:spTree>
    <p:extLst>
      <p:ext uri="{BB962C8B-B14F-4D97-AF65-F5344CB8AC3E}">
        <p14:creationId xmlns:p14="http://schemas.microsoft.com/office/powerpoint/2010/main" val="18557826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1899</TotalTime>
  <Words>3442</Words>
  <Application>Microsoft Office PowerPoint</Application>
  <PresentationFormat>Widescreen</PresentationFormat>
  <Paragraphs>320</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Courier New</vt:lpstr>
      <vt:lpstr>Garamond</vt:lpstr>
      <vt:lpstr>Times New Roman</vt:lpstr>
      <vt:lpstr>Verdana</vt:lpstr>
      <vt:lpstr>Wingdings</vt:lpstr>
      <vt:lpstr>Wingdings 3</vt:lpstr>
      <vt:lpstr>Organic</vt:lpstr>
      <vt:lpstr>Annual TEFAP and CSFP Civil Rights Training October 2021</vt:lpstr>
      <vt:lpstr>Purpose and Overview</vt:lpstr>
      <vt:lpstr>Goals of Civil Rights Training </vt:lpstr>
      <vt:lpstr>Terminology: Civil Rights</vt:lpstr>
      <vt:lpstr>Terminology: Civil Rights (cont.)</vt:lpstr>
      <vt:lpstr>Federally Assisted Programs</vt:lpstr>
      <vt:lpstr>Assurances</vt:lpstr>
      <vt:lpstr>Civil Rights Legal Authorities</vt:lpstr>
      <vt:lpstr>USDA Non-Discrimination Statement </vt:lpstr>
      <vt:lpstr>Civil Rights Laws</vt:lpstr>
      <vt:lpstr>Training Requirement</vt:lpstr>
      <vt:lpstr>Civil Rights and the USDA</vt:lpstr>
      <vt:lpstr>What is Discrimination?</vt:lpstr>
      <vt:lpstr>What are the protected classes?</vt:lpstr>
      <vt:lpstr>Disability Discrimination</vt:lpstr>
      <vt:lpstr>Reasonable Accommodation</vt:lpstr>
      <vt:lpstr>Limited English Proficiency (LEP)</vt:lpstr>
      <vt:lpstr>What is Meaningful Access?</vt:lpstr>
      <vt:lpstr>Language Assistance</vt:lpstr>
      <vt:lpstr>Language Assistance</vt:lpstr>
      <vt:lpstr>Language Assistance</vt:lpstr>
      <vt:lpstr>Public Notification</vt:lpstr>
      <vt:lpstr>Elements of a Public Notification System</vt:lpstr>
      <vt:lpstr>Racial and Ethnic Data Collection</vt:lpstr>
      <vt:lpstr>Racial and Ethnic Data Collection </vt:lpstr>
      <vt:lpstr>Civil Rights Complaint</vt:lpstr>
      <vt:lpstr>Civil Rights Complaint Procedure</vt:lpstr>
      <vt:lpstr>Records Management </vt:lpstr>
      <vt:lpstr>Civil Rights Complaints Log</vt:lpstr>
      <vt:lpstr>Civil Rights Complaint Procedure</vt:lpstr>
      <vt:lpstr>Complaints</vt:lpstr>
      <vt:lpstr>Civil Rights Complaints Forms</vt:lpstr>
      <vt:lpstr>Submitting Complaints Directly to the USDA</vt:lpstr>
      <vt:lpstr>Customer Service</vt:lpstr>
      <vt:lpstr>Conflict Resolution</vt:lpstr>
      <vt:lpstr>Civil Rights Compliance Review</vt:lpstr>
      <vt:lpstr>Resolution of Noncompliance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TEFAP and CSFP Civil Rights Training</dc:title>
  <dc:creator>Smith, Hailey - CO 2nd</dc:creator>
  <cp:lastModifiedBy>Birgit Luebeck</cp:lastModifiedBy>
  <cp:revision>133</cp:revision>
  <dcterms:created xsi:type="dcterms:W3CDTF">2019-10-07T13:58:42Z</dcterms:created>
  <dcterms:modified xsi:type="dcterms:W3CDTF">2022-03-04T14:27:12Z</dcterms:modified>
</cp:coreProperties>
</file>