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7" r:id="rId1"/>
  </p:sldMasterIdLst>
  <p:notesMasterIdLst>
    <p:notesMasterId r:id="rId30"/>
  </p:notesMasterIdLst>
  <p:sldIdLst>
    <p:sldId id="334" r:id="rId2"/>
    <p:sldId id="256" r:id="rId3"/>
    <p:sldId id="257" r:id="rId4"/>
    <p:sldId id="368" r:id="rId5"/>
    <p:sldId id="258" r:id="rId6"/>
    <p:sldId id="366"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D0C8EA-E452-4E89-9B4A-F5257C22001E}">
  <a:tblStyle styleId="{D9D0C8EA-E452-4E89-9B4A-F5257C22001E}" styleName="Table_0">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F4E7"/>
          </a:solidFill>
        </a:fill>
      </a:tcStyle>
    </a:wholeTbl>
    <a:band1H>
      <a:tcTxStyle/>
      <a:tcStyle>
        <a:tcBdr/>
        <a:fill>
          <a:solidFill>
            <a:srgbClr val="DBE9CB"/>
          </a:solidFill>
        </a:fill>
      </a:tcStyle>
    </a:band1H>
    <a:band2H>
      <a:tcTxStyle/>
      <a:tcStyle>
        <a:tcBdr/>
      </a:tcStyle>
    </a:band2H>
    <a:band1V>
      <a:tcTxStyle/>
      <a:tcStyle>
        <a:tcBdr/>
        <a:fill>
          <a:solidFill>
            <a:srgbClr val="DBE9CB"/>
          </a:solidFill>
        </a:fill>
      </a:tcStyle>
    </a:band1V>
    <a:band2V>
      <a:tcTxStyle/>
      <a:tcStyle>
        <a:tcBdr/>
      </a:tcStyle>
    </a:band2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7CA8643-4DCF-480E-8939-7A83C9746972}" styleName="Table_1">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AF3E7"/>
          </a:solidFill>
        </a:fill>
      </a:tcStyle>
    </a:wholeTbl>
    <a:band1H>
      <a:tcTxStyle/>
      <a:tcStyle>
        <a:tcBdr/>
        <a:fill>
          <a:solidFill>
            <a:srgbClr val="F5E6CB"/>
          </a:solidFill>
        </a:fill>
      </a:tcStyle>
    </a:band1H>
    <a:band2H>
      <a:tcTxStyle/>
      <a:tcStyle>
        <a:tcBdr/>
      </a:tcStyle>
    </a:band2H>
    <a:band1V>
      <a:tcTxStyle/>
      <a:tcStyle>
        <a:tcBdr/>
        <a:fill>
          <a:solidFill>
            <a:srgbClr val="F5E6CB"/>
          </a:solidFill>
        </a:fill>
      </a:tcStyle>
    </a:band1V>
    <a:band2V>
      <a:tcTxStyle/>
      <a:tcStyle>
        <a:tcBdr/>
      </a:tcStyle>
    </a:band2V>
    <a:lastCol>
      <a:tcTxStyle b="on" i="off">
        <a:font>
          <a:latin typeface="Trebuchet MS"/>
          <a:ea typeface="Trebuchet MS"/>
          <a:cs typeface="Trebuchet MS"/>
        </a:font>
        <a:schemeClr val="lt1"/>
      </a:tcTxStyle>
      <a:tcStyle>
        <a:tcBdr/>
        <a:fill>
          <a:solidFill>
            <a:schemeClr val="accent3"/>
          </a:solidFill>
        </a:fill>
      </a:tcStyle>
    </a:lastCol>
    <a:firstCol>
      <a:tcTxStyle b="on" i="off">
        <a:font>
          <a:latin typeface="Trebuchet MS"/>
          <a:ea typeface="Trebuchet MS"/>
          <a:cs typeface="Trebuchet MS"/>
        </a:font>
        <a:schemeClr val="lt1"/>
      </a:tcTxStyle>
      <a:tcStyle>
        <a:tcBdr/>
        <a:fill>
          <a:solidFill>
            <a:schemeClr val="accent3"/>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snapToGrid="0">
      <p:cViewPr varScale="1">
        <p:scale>
          <a:sx n="107" d="100"/>
          <a:sy n="107" d="100"/>
        </p:scale>
        <p:origin x="6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C52F1-3A79-452C-B8F5-B0B55814E025}"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D32A2842-1030-4EA3-8153-C2163AA78354}">
      <dgm:prSet/>
      <dgm:spPr/>
      <dgm:t>
        <a:bodyPr/>
        <a:lstStyle/>
        <a:p>
          <a:pPr>
            <a:lnSpc>
              <a:spcPct val="100000"/>
            </a:lnSpc>
          </a:pPr>
          <a:r>
            <a:rPr lang="en-US"/>
            <a:t>Funding Flow</a:t>
          </a:r>
        </a:p>
      </dgm:t>
    </dgm:pt>
    <dgm:pt modelId="{8D309EFB-1346-41C7-B52C-1679A46C677E}" type="parTrans" cxnId="{657ABB81-BFE1-4B3B-8B12-CDB7F773307B}">
      <dgm:prSet/>
      <dgm:spPr/>
      <dgm:t>
        <a:bodyPr/>
        <a:lstStyle/>
        <a:p>
          <a:endParaRPr lang="en-US"/>
        </a:p>
      </dgm:t>
    </dgm:pt>
    <dgm:pt modelId="{74F506E2-AA91-4871-A003-7D2694E5FDD6}" type="sibTrans" cxnId="{657ABB81-BFE1-4B3B-8B12-CDB7F773307B}">
      <dgm:prSet/>
      <dgm:spPr/>
      <dgm:t>
        <a:bodyPr/>
        <a:lstStyle/>
        <a:p>
          <a:endParaRPr lang="en-US"/>
        </a:p>
      </dgm:t>
    </dgm:pt>
    <dgm:pt modelId="{7C38EE4C-B621-4E76-A7EF-94D55146A1B6}">
      <dgm:prSet/>
      <dgm:spPr/>
      <dgm:t>
        <a:bodyPr/>
        <a:lstStyle/>
        <a:p>
          <a:pPr>
            <a:lnSpc>
              <a:spcPct val="100000"/>
            </a:lnSpc>
          </a:pPr>
          <a:r>
            <a:rPr lang="en-US"/>
            <a:t>Review regulations and Dietary Guidelines</a:t>
          </a:r>
        </a:p>
      </dgm:t>
    </dgm:pt>
    <dgm:pt modelId="{46C12AD4-4C59-4468-9FEB-B0B6B6665672}" type="parTrans" cxnId="{1E0D7AA0-C644-42E7-A107-DF5873C68C6D}">
      <dgm:prSet/>
      <dgm:spPr/>
      <dgm:t>
        <a:bodyPr/>
        <a:lstStyle/>
        <a:p>
          <a:endParaRPr lang="en-US"/>
        </a:p>
      </dgm:t>
    </dgm:pt>
    <dgm:pt modelId="{AB520020-28C5-41C0-B38D-5B39EB0880DA}" type="sibTrans" cxnId="{1E0D7AA0-C644-42E7-A107-DF5873C68C6D}">
      <dgm:prSet/>
      <dgm:spPr/>
      <dgm:t>
        <a:bodyPr/>
        <a:lstStyle/>
        <a:p>
          <a:endParaRPr lang="en-US"/>
        </a:p>
      </dgm:t>
    </dgm:pt>
    <dgm:pt modelId="{BF0826D1-3F05-427A-8D63-10609F986456}">
      <dgm:prSet/>
      <dgm:spPr/>
      <dgm:t>
        <a:bodyPr/>
        <a:lstStyle/>
        <a:p>
          <a:pPr>
            <a:lnSpc>
              <a:spcPct val="100000"/>
            </a:lnSpc>
          </a:pPr>
          <a:r>
            <a:rPr lang="en-US"/>
            <a:t>Discuss menu planning, templates and menu planning help sheet</a:t>
          </a:r>
        </a:p>
      </dgm:t>
    </dgm:pt>
    <dgm:pt modelId="{CF2B430E-B375-411A-B023-DE3FD17E9A6F}" type="parTrans" cxnId="{D94FD301-8DE0-4204-8B5B-B39E57539817}">
      <dgm:prSet/>
      <dgm:spPr/>
      <dgm:t>
        <a:bodyPr/>
        <a:lstStyle/>
        <a:p>
          <a:endParaRPr lang="en-US"/>
        </a:p>
      </dgm:t>
    </dgm:pt>
    <dgm:pt modelId="{D3F18A9A-2338-4FC7-A5F6-C89789503079}" type="sibTrans" cxnId="{D94FD301-8DE0-4204-8B5B-B39E57539817}">
      <dgm:prSet/>
      <dgm:spPr/>
      <dgm:t>
        <a:bodyPr/>
        <a:lstStyle/>
        <a:p>
          <a:endParaRPr lang="en-US"/>
        </a:p>
      </dgm:t>
    </dgm:pt>
    <dgm:pt modelId="{C43FFB03-6CFD-495C-8119-ECECFC142B53}">
      <dgm:prSet/>
      <dgm:spPr/>
      <dgm:t>
        <a:bodyPr/>
        <a:lstStyle/>
        <a:p>
          <a:pPr>
            <a:lnSpc>
              <a:spcPct val="100000"/>
            </a:lnSpc>
          </a:pPr>
          <a:r>
            <a:rPr lang="en-US"/>
            <a:t>Sanitation: To Glove or not to Glove..? </a:t>
          </a:r>
        </a:p>
      </dgm:t>
    </dgm:pt>
    <dgm:pt modelId="{18C53E72-1051-49DA-914D-4E6006A2C6D2}" type="parTrans" cxnId="{B2285092-C2D9-4B0C-8DCB-60E0FCC31EAC}">
      <dgm:prSet/>
      <dgm:spPr/>
      <dgm:t>
        <a:bodyPr/>
        <a:lstStyle/>
        <a:p>
          <a:endParaRPr lang="en-US"/>
        </a:p>
      </dgm:t>
    </dgm:pt>
    <dgm:pt modelId="{0AF36631-8C56-4B5D-A3FD-5DFA62626702}" type="sibTrans" cxnId="{B2285092-C2D9-4B0C-8DCB-60E0FCC31EAC}">
      <dgm:prSet/>
      <dgm:spPr/>
      <dgm:t>
        <a:bodyPr/>
        <a:lstStyle/>
        <a:p>
          <a:endParaRPr lang="en-US"/>
        </a:p>
      </dgm:t>
    </dgm:pt>
    <dgm:pt modelId="{14DFFD1A-01EA-40E7-AD96-9077CEB6D6C1}">
      <dgm:prSet/>
      <dgm:spPr/>
      <dgm:t>
        <a:bodyPr/>
        <a:lstStyle/>
        <a:p>
          <a:pPr>
            <a:lnSpc>
              <a:spcPct val="100000"/>
            </a:lnSpc>
          </a:pPr>
          <a:r>
            <a:rPr lang="en-US"/>
            <a:t>Food costs.. how to make a dollar go further.</a:t>
          </a:r>
        </a:p>
      </dgm:t>
    </dgm:pt>
    <dgm:pt modelId="{84DF7B46-8DF0-455F-A159-E75DD0C69A44}" type="parTrans" cxnId="{A7245DA6-5533-40E7-840B-6FDB07F28C3F}">
      <dgm:prSet/>
      <dgm:spPr/>
      <dgm:t>
        <a:bodyPr/>
        <a:lstStyle/>
        <a:p>
          <a:endParaRPr lang="en-US"/>
        </a:p>
      </dgm:t>
    </dgm:pt>
    <dgm:pt modelId="{8FD69E91-6AFC-4AFC-9EF0-8A7B34DE0F26}" type="sibTrans" cxnId="{A7245DA6-5533-40E7-840B-6FDB07F28C3F}">
      <dgm:prSet/>
      <dgm:spPr/>
      <dgm:t>
        <a:bodyPr/>
        <a:lstStyle/>
        <a:p>
          <a:endParaRPr lang="en-US"/>
        </a:p>
      </dgm:t>
    </dgm:pt>
    <dgm:pt modelId="{46A867E2-2D24-4EE5-887C-4FE971BA9B0E}">
      <dgm:prSet/>
      <dgm:spPr/>
      <dgm:t>
        <a:bodyPr/>
        <a:lstStyle/>
        <a:p>
          <a:pPr>
            <a:lnSpc>
              <a:spcPct val="100000"/>
            </a:lnSpc>
          </a:pPr>
          <a:r>
            <a:rPr lang="en-US"/>
            <a:t>Heating / Cooling and Storage</a:t>
          </a:r>
        </a:p>
      </dgm:t>
    </dgm:pt>
    <dgm:pt modelId="{D40F9B25-89FF-4869-BCA4-8B6178E5488C}" type="parTrans" cxnId="{92EAC5CB-AB40-4914-BD4E-93D8617C2455}">
      <dgm:prSet/>
      <dgm:spPr/>
      <dgm:t>
        <a:bodyPr/>
        <a:lstStyle/>
        <a:p>
          <a:endParaRPr lang="en-US"/>
        </a:p>
      </dgm:t>
    </dgm:pt>
    <dgm:pt modelId="{77BC8E7B-9653-4A5E-9417-0EBBC3D269B2}" type="sibTrans" cxnId="{92EAC5CB-AB40-4914-BD4E-93D8617C2455}">
      <dgm:prSet/>
      <dgm:spPr/>
      <dgm:t>
        <a:bodyPr/>
        <a:lstStyle/>
        <a:p>
          <a:endParaRPr lang="en-US"/>
        </a:p>
      </dgm:t>
    </dgm:pt>
    <dgm:pt modelId="{9AC8DAED-9889-4823-9F31-1CD65074D87A}">
      <dgm:prSet/>
      <dgm:spPr/>
      <dgm:t>
        <a:bodyPr/>
        <a:lstStyle/>
        <a:p>
          <a:pPr>
            <a:lnSpc>
              <a:spcPct val="100000"/>
            </a:lnSpc>
          </a:pPr>
          <a:r>
            <a:rPr lang="en-US"/>
            <a:t>Diet Counseling</a:t>
          </a:r>
        </a:p>
      </dgm:t>
    </dgm:pt>
    <dgm:pt modelId="{3B675A43-0B01-4A3F-B8AE-E97A1E83077D}" type="parTrans" cxnId="{EBB6520F-68BD-454C-B489-A7C791C30AD3}">
      <dgm:prSet/>
      <dgm:spPr/>
      <dgm:t>
        <a:bodyPr/>
        <a:lstStyle/>
        <a:p>
          <a:endParaRPr lang="en-US"/>
        </a:p>
      </dgm:t>
    </dgm:pt>
    <dgm:pt modelId="{A89BCE8E-8068-42D6-AB14-54F36392C269}" type="sibTrans" cxnId="{EBB6520F-68BD-454C-B489-A7C791C30AD3}">
      <dgm:prSet/>
      <dgm:spPr/>
      <dgm:t>
        <a:bodyPr/>
        <a:lstStyle/>
        <a:p>
          <a:endParaRPr lang="en-US"/>
        </a:p>
      </dgm:t>
    </dgm:pt>
    <dgm:pt modelId="{3AF5BFC0-3EA0-4196-951D-48AD8B037ECA}" type="pres">
      <dgm:prSet presAssocID="{7B9C52F1-3A79-452C-B8F5-B0B55814E025}" presName="root" presStyleCnt="0">
        <dgm:presLayoutVars>
          <dgm:dir/>
          <dgm:resizeHandles val="exact"/>
        </dgm:presLayoutVars>
      </dgm:prSet>
      <dgm:spPr/>
    </dgm:pt>
    <dgm:pt modelId="{186FD6B3-CF0B-4507-AB62-0D937C72898E}" type="pres">
      <dgm:prSet presAssocID="{D32A2842-1030-4EA3-8153-C2163AA78354}" presName="compNode" presStyleCnt="0"/>
      <dgm:spPr/>
    </dgm:pt>
    <dgm:pt modelId="{DD21AD47-CBF5-4A59-9BFC-AA7401F5C6DA}" type="pres">
      <dgm:prSet presAssocID="{D32A2842-1030-4EA3-8153-C2163AA78354}" presName="bgRect" presStyleLbl="bgShp" presStyleIdx="0" presStyleCnt="7"/>
      <dgm:spPr/>
    </dgm:pt>
    <dgm:pt modelId="{B7EBBCCE-1FDB-45DE-A2EC-233F81696988}" type="pres">
      <dgm:prSet presAssocID="{D32A2842-1030-4EA3-8153-C2163AA78354}"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BACF7253-EB9B-40FE-82D7-1D6C2EBD4292}" type="pres">
      <dgm:prSet presAssocID="{D32A2842-1030-4EA3-8153-C2163AA78354}" presName="spaceRect" presStyleCnt="0"/>
      <dgm:spPr/>
    </dgm:pt>
    <dgm:pt modelId="{C7B14851-BE12-4107-A9D8-32EEFFC6CDD1}" type="pres">
      <dgm:prSet presAssocID="{D32A2842-1030-4EA3-8153-C2163AA78354}" presName="parTx" presStyleLbl="revTx" presStyleIdx="0" presStyleCnt="7">
        <dgm:presLayoutVars>
          <dgm:chMax val="0"/>
          <dgm:chPref val="0"/>
        </dgm:presLayoutVars>
      </dgm:prSet>
      <dgm:spPr/>
    </dgm:pt>
    <dgm:pt modelId="{DD023551-C7C7-45B4-87B2-0758DBBFC1E9}" type="pres">
      <dgm:prSet presAssocID="{74F506E2-AA91-4871-A003-7D2694E5FDD6}" presName="sibTrans" presStyleCnt="0"/>
      <dgm:spPr/>
    </dgm:pt>
    <dgm:pt modelId="{7BA0D468-C16E-4ACC-95B7-C888BB6365F7}" type="pres">
      <dgm:prSet presAssocID="{7C38EE4C-B621-4E76-A7EF-94D55146A1B6}" presName="compNode" presStyleCnt="0"/>
      <dgm:spPr/>
    </dgm:pt>
    <dgm:pt modelId="{7AB41347-420D-4AA0-A8C2-CAC9431A8CF9}" type="pres">
      <dgm:prSet presAssocID="{7C38EE4C-B621-4E76-A7EF-94D55146A1B6}" presName="bgRect" presStyleLbl="bgShp" presStyleIdx="1" presStyleCnt="7"/>
      <dgm:spPr/>
    </dgm:pt>
    <dgm:pt modelId="{297DBCDA-0236-4F82-AA6C-9504E2CB605E}" type="pres">
      <dgm:prSet presAssocID="{7C38EE4C-B621-4E76-A7EF-94D55146A1B6}"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k and knife"/>
        </a:ext>
      </dgm:extLst>
    </dgm:pt>
    <dgm:pt modelId="{EFD230F6-3F18-4F0D-BA01-950FF3F5F122}" type="pres">
      <dgm:prSet presAssocID="{7C38EE4C-B621-4E76-A7EF-94D55146A1B6}" presName="spaceRect" presStyleCnt="0"/>
      <dgm:spPr/>
    </dgm:pt>
    <dgm:pt modelId="{6BB80347-AA85-4EA7-A3C2-B772324696FB}" type="pres">
      <dgm:prSet presAssocID="{7C38EE4C-B621-4E76-A7EF-94D55146A1B6}" presName="parTx" presStyleLbl="revTx" presStyleIdx="1" presStyleCnt="7">
        <dgm:presLayoutVars>
          <dgm:chMax val="0"/>
          <dgm:chPref val="0"/>
        </dgm:presLayoutVars>
      </dgm:prSet>
      <dgm:spPr/>
    </dgm:pt>
    <dgm:pt modelId="{FE2E1F15-445D-4010-BAC6-C68C33EF5105}" type="pres">
      <dgm:prSet presAssocID="{AB520020-28C5-41C0-B38D-5B39EB0880DA}" presName="sibTrans" presStyleCnt="0"/>
      <dgm:spPr/>
    </dgm:pt>
    <dgm:pt modelId="{F7397605-601A-4260-87D8-173AAF0F5A20}" type="pres">
      <dgm:prSet presAssocID="{BF0826D1-3F05-427A-8D63-10609F986456}" presName="compNode" presStyleCnt="0"/>
      <dgm:spPr/>
    </dgm:pt>
    <dgm:pt modelId="{F1EB127F-F442-441C-8C68-09490B4FB966}" type="pres">
      <dgm:prSet presAssocID="{BF0826D1-3F05-427A-8D63-10609F986456}" presName="bgRect" presStyleLbl="bgShp" presStyleIdx="2" presStyleCnt="7"/>
      <dgm:spPr/>
    </dgm:pt>
    <dgm:pt modelId="{D5BAA392-4B76-4FFF-9DDE-FFB4E7FB518A}" type="pres">
      <dgm:prSet presAssocID="{BF0826D1-3F05-427A-8D63-10609F986456}"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st"/>
        </a:ext>
      </dgm:extLst>
    </dgm:pt>
    <dgm:pt modelId="{5F46B079-8941-46B3-AE0D-0042C90F3C52}" type="pres">
      <dgm:prSet presAssocID="{BF0826D1-3F05-427A-8D63-10609F986456}" presName="spaceRect" presStyleCnt="0"/>
      <dgm:spPr/>
    </dgm:pt>
    <dgm:pt modelId="{38993659-A3DE-498A-B7D5-58E6DFC7DA58}" type="pres">
      <dgm:prSet presAssocID="{BF0826D1-3F05-427A-8D63-10609F986456}" presName="parTx" presStyleLbl="revTx" presStyleIdx="2" presStyleCnt="7">
        <dgm:presLayoutVars>
          <dgm:chMax val="0"/>
          <dgm:chPref val="0"/>
        </dgm:presLayoutVars>
      </dgm:prSet>
      <dgm:spPr/>
    </dgm:pt>
    <dgm:pt modelId="{30555356-ED18-4E8E-A6E8-1D71AC1299EF}" type="pres">
      <dgm:prSet presAssocID="{D3F18A9A-2338-4FC7-A5F6-C89789503079}" presName="sibTrans" presStyleCnt="0"/>
      <dgm:spPr/>
    </dgm:pt>
    <dgm:pt modelId="{B5EBDC4A-1C3C-40D5-B990-8CE857FFF75B}" type="pres">
      <dgm:prSet presAssocID="{C43FFB03-6CFD-495C-8119-ECECFC142B53}" presName="compNode" presStyleCnt="0"/>
      <dgm:spPr/>
    </dgm:pt>
    <dgm:pt modelId="{6CF7E667-53DA-4222-98EB-CABC60F2B087}" type="pres">
      <dgm:prSet presAssocID="{C43FFB03-6CFD-495C-8119-ECECFC142B53}" presName="bgRect" presStyleLbl="bgShp" presStyleIdx="3" presStyleCnt="7"/>
      <dgm:spPr/>
    </dgm:pt>
    <dgm:pt modelId="{54275090-E940-4076-95D7-AB1FB9A0FB88}" type="pres">
      <dgm:prSet presAssocID="{C43FFB03-6CFD-495C-8119-ECECFC142B53}"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seball Hat"/>
        </a:ext>
      </dgm:extLst>
    </dgm:pt>
    <dgm:pt modelId="{89C565B1-6571-48A4-AD36-4DF09717274C}" type="pres">
      <dgm:prSet presAssocID="{C43FFB03-6CFD-495C-8119-ECECFC142B53}" presName="spaceRect" presStyleCnt="0"/>
      <dgm:spPr/>
    </dgm:pt>
    <dgm:pt modelId="{5571D043-BE75-48B9-B4DB-D43ACC463082}" type="pres">
      <dgm:prSet presAssocID="{C43FFB03-6CFD-495C-8119-ECECFC142B53}" presName="parTx" presStyleLbl="revTx" presStyleIdx="3" presStyleCnt="7">
        <dgm:presLayoutVars>
          <dgm:chMax val="0"/>
          <dgm:chPref val="0"/>
        </dgm:presLayoutVars>
      </dgm:prSet>
      <dgm:spPr/>
    </dgm:pt>
    <dgm:pt modelId="{DB9371C5-6DA2-4062-98CD-D86DC12F39C5}" type="pres">
      <dgm:prSet presAssocID="{0AF36631-8C56-4B5D-A3FD-5DFA62626702}" presName="sibTrans" presStyleCnt="0"/>
      <dgm:spPr/>
    </dgm:pt>
    <dgm:pt modelId="{577759B6-6382-496D-9020-F6AB18E61E13}" type="pres">
      <dgm:prSet presAssocID="{14DFFD1A-01EA-40E7-AD96-9077CEB6D6C1}" presName="compNode" presStyleCnt="0"/>
      <dgm:spPr/>
    </dgm:pt>
    <dgm:pt modelId="{53720EC4-561F-4E0B-8EED-C1D6F4ABD187}" type="pres">
      <dgm:prSet presAssocID="{14DFFD1A-01EA-40E7-AD96-9077CEB6D6C1}" presName="bgRect" presStyleLbl="bgShp" presStyleIdx="4" presStyleCnt="7"/>
      <dgm:spPr/>
    </dgm:pt>
    <dgm:pt modelId="{5FCCFC59-8B35-4116-887D-4C2A4A2BAB05}" type="pres">
      <dgm:prSet presAssocID="{14DFFD1A-01EA-40E7-AD96-9077CEB6D6C1}"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llar"/>
        </a:ext>
      </dgm:extLst>
    </dgm:pt>
    <dgm:pt modelId="{A6F280FF-504E-4A34-BA65-85EC4F368B56}" type="pres">
      <dgm:prSet presAssocID="{14DFFD1A-01EA-40E7-AD96-9077CEB6D6C1}" presName="spaceRect" presStyleCnt="0"/>
      <dgm:spPr/>
    </dgm:pt>
    <dgm:pt modelId="{3D6F938F-99E9-446F-879C-66F27BC309F3}" type="pres">
      <dgm:prSet presAssocID="{14DFFD1A-01EA-40E7-AD96-9077CEB6D6C1}" presName="parTx" presStyleLbl="revTx" presStyleIdx="4" presStyleCnt="7">
        <dgm:presLayoutVars>
          <dgm:chMax val="0"/>
          <dgm:chPref val="0"/>
        </dgm:presLayoutVars>
      </dgm:prSet>
      <dgm:spPr/>
    </dgm:pt>
    <dgm:pt modelId="{ED206101-CA5E-4A95-A861-B6E8A8E7797F}" type="pres">
      <dgm:prSet presAssocID="{8FD69E91-6AFC-4AFC-9EF0-8A7B34DE0F26}" presName="sibTrans" presStyleCnt="0"/>
      <dgm:spPr/>
    </dgm:pt>
    <dgm:pt modelId="{327C11DD-4ACC-4F5D-A7CD-41959FEFC20A}" type="pres">
      <dgm:prSet presAssocID="{46A867E2-2D24-4EE5-887C-4FE971BA9B0E}" presName="compNode" presStyleCnt="0"/>
      <dgm:spPr/>
    </dgm:pt>
    <dgm:pt modelId="{49C124BB-D968-440B-AF44-E19B5F4DDD2B}" type="pres">
      <dgm:prSet presAssocID="{46A867E2-2D24-4EE5-887C-4FE971BA9B0E}" presName="bgRect" presStyleLbl="bgShp" presStyleIdx="5" presStyleCnt="7"/>
      <dgm:spPr/>
    </dgm:pt>
    <dgm:pt modelId="{19128C47-73EC-4F42-8138-0355C622428C}" type="pres">
      <dgm:prSet presAssocID="{46A867E2-2D24-4EE5-887C-4FE971BA9B0E}"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hermometer"/>
        </a:ext>
      </dgm:extLst>
    </dgm:pt>
    <dgm:pt modelId="{35511CBE-A45A-437F-BEFB-FFCC35C56622}" type="pres">
      <dgm:prSet presAssocID="{46A867E2-2D24-4EE5-887C-4FE971BA9B0E}" presName="spaceRect" presStyleCnt="0"/>
      <dgm:spPr/>
    </dgm:pt>
    <dgm:pt modelId="{5247D512-90FC-473D-BEC5-FBDF1E463CB0}" type="pres">
      <dgm:prSet presAssocID="{46A867E2-2D24-4EE5-887C-4FE971BA9B0E}" presName="parTx" presStyleLbl="revTx" presStyleIdx="5" presStyleCnt="7">
        <dgm:presLayoutVars>
          <dgm:chMax val="0"/>
          <dgm:chPref val="0"/>
        </dgm:presLayoutVars>
      </dgm:prSet>
      <dgm:spPr/>
    </dgm:pt>
    <dgm:pt modelId="{A9455C0B-3541-42ED-B1BC-7AE12728D1BE}" type="pres">
      <dgm:prSet presAssocID="{77BC8E7B-9653-4A5E-9417-0EBBC3D269B2}" presName="sibTrans" presStyleCnt="0"/>
      <dgm:spPr/>
    </dgm:pt>
    <dgm:pt modelId="{3BE5FBEA-705B-47F0-A2B5-45CC0917E202}" type="pres">
      <dgm:prSet presAssocID="{9AC8DAED-9889-4823-9F31-1CD65074D87A}" presName="compNode" presStyleCnt="0"/>
      <dgm:spPr/>
    </dgm:pt>
    <dgm:pt modelId="{349196F5-8066-49BF-9F45-F5A00EB4BDFD}" type="pres">
      <dgm:prSet presAssocID="{9AC8DAED-9889-4823-9F31-1CD65074D87A}" presName="bgRect" presStyleLbl="bgShp" presStyleIdx="6" presStyleCnt="7"/>
      <dgm:spPr/>
    </dgm:pt>
    <dgm:pt modelId="{3B025040-0745-4EC6-B15F-37BB4456BC9F}" type="pres">
      <dgm:prSet presAssocID="{9AC8DAED-9889-4823-9F31-1CD65074D87A}"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Apple"/>
        </a:ext>
      </dgm:extLst>
    </dgm:pt>
    <dgm:pt modelId="{2AA8688F-6FE0-4C58-BDA8-B88FE466D05E}" type="pres">
      <dgm:prSet presAssocID="{9AC8DAED-9889-4823-9F31-1CD65074D87A}" presName="spaceRect" presStyleCnt="0"/>
      <dgm:spPr/>
    </dgm:pt>
    <dgm:pt modelId="{4CE13829-1F9C-45D5-9793-F265190641E9}" type="pres">
      <dgm:prSet presAssocID="{9AC8DAED-9889-4823-9F31-1CD65074D87A}" presName="parTx" presStyleLbl="revTx" presStyleIdx="6" presStyleCnt="7">
        <dgm:presLayoutVars>
          <dgm:chMax val="0"/>
          <dgm:chPref val="0"/>
        </dgm:presLayoutVars>
      </dgm:prSet>
      <dgm:spPr/>
    </dgm:pt>
  </dgm:ptLst>
  <dgm:cxnLst>
    <dgm:cxn modelId="{D94FD301-8DE0-4204-8B5B-B39E57539817}" srcId="{7B9C52F1-3A79-452C-B8F5-B0B55814E025}" destId="{BF0826D1-3F05-427A-8D63-10609F986456}" srcOrd="2" destOrd="0" parTransId="{CF2B430E-B375-411A-B023-DE3FD17E9A6F}" sibTransId="{D3F18A9A-2338-4FC7-A5F6-C89789503079}"/>
    <dgm:cxn modelId="{EBB6520F-68BD-454C-B489-A7C791C30AD3}" srcId="{7B9C52F1-3A79-452C-B8F5-B0B55814E025}" destId="{9AC8DAED-9889-4823-9F31-1CD65074D87A}" srcOrd="6" destOrd="0" parTransId="{3B675A43-0B01-4A3F-B8AE-E97A1E83077D}" sibTransId="{A89BCE8E-8068-42D6-AB14-54F36392C269}"/>
    <dgm:cxn modelId="{ECA48043-62BD-4472-BEA7-C5E8A639CBEC}" type="presOf" srcId="{46A867E2-2D24-4EE5-887C-4FE971BA9B0E}" destId="{5247D512-90FC-473D-BEC5-FBDF1E463CB0}" srcOrd="0" destOrd="0" presId="urn:microsoft.com/office/officeart/2018/2/layout/IconVerticalSolidList"/>
    <dgm:cxn modelId="{E6475350-4C98-4F03-9A04-AC4B7F262ACC}" type="presOf" srcId="{14DFFD1A-01EA-40E7-AD96-9077CEB6D6C1}" destId="{3D6F938F-99E9-446F-879C-66F27BC309F3}" srcOrd="0" destOrd="0" presId="urn:microsoft.com/office/officeart/2018/2/layout/IconVerticalSolidList"/>
    <dgm:cxn modelId="{B474237C-B092-4A78-BB80-03E5CCB4929E}" type="presOf" srcId="{9AC8DAED-9889-4823-9F31-1CD65074D87A}" destId="{4CE13829-1F9C-45D5-9793-F265190641E9}" srcOrd="0" destOrd="0" presId="urn:microsoft.com/office/officeart/2018/2/layout/IconVerticalSolidList"/>
    <dgm:cxn modelId="{657ABB81-BFE1-4B3B-8B12-CDB7F773307B}" srcId="{7B9C52F1-3A79-452C-B8F5-B0B55814E025}" destId="{D32A2842-1030-4EA3-8153-C2163AA78354}" srcOrd="0" destOrd="0" parTransId="{8D309EFB-1346-41C7-B52C-1679A46C677E}" sibTransId="{74F506E2-AA91-4871-A003-7D2694E5FDD6}"/>
    <dgm:cxn modelId="{B2285092-C2D9-4B0C-8DCB-60E0FCC31EAC}" srcId="{7B9C52F1-3A79-452C-B8F5-B0B55814E025}" destId="{C43FFB03-6CFD-495C-8119-ECECFC142B53}" srcOrd="3" destOrd="0" parTransId="{18C53E72-1051-49DA-914D-4E6006A2C6D2}" sibTransId="{0AF36631-8C56-4B5D-A3FD-5DFA62626702}"/>
    <dgm:cxn modelId="{1E0D7AA0-C644-42E7-A107-DF5873C68C6D}" srcId="{7B9C52F1-3A79-452C-B8F5-B0B55814E025}" destId="{7C38EE4C-B621-4E76-A7EF-94D55146A1B6}" srcOrd="1" destOrd="0" parTransId="{46C12AD4-4C59-4468-9FEB-B0B6B6665672}" sibTransId="{AB520020-28C5-41C0-B38D-5B39EB0880DA}"/>
    <dgm:cxn modelId="{A7245DA6-5533-40E7-840B-6FDB07F28C3F}" srcId="{7B9C52F1-3A79-452C-B8F5-B0B55814E025}" destId="{14DFFD1A-01EA-40E7-AD96-9077CEB6D6C1}" srcOrd="4" destOrd="0" parTransId="{84DF7B46-8DF0-455F-A159-E75DD0C69A44}" sibTransId="{8FD69E91-6AFC-4AFC-9EF0-8A7B34DE0F26}"/>
    <dgm:cxn modelId="{EBFEC8AA-2A5F-460E-995E-5A4AC3239289}" type="presOf" srcId="{BF0826D1-3F05-427A-8D63-10609F986456}" destId="{38993659-A3DE-498A-B7D5-58E6DFC7DA58}" srcOrd="0" destOrd="0" presId="urn:microsoft.com/office/officeart/2018/2/layout/IconVerticalSolidList"/>
    <dgm:cxn modelId="{92EAC5CB-AB40-4914-BD4E-93D8617C2455}" srcId="{7B9C52F1-3A79-452C-B8F5-B0B55814E025}" destId="{46A867E2-2D24-4EE5-887C-4FE971BA9B0E}" srcOrd="5" destOrd="0" parTransId="{D40F9B25-89FF-4869-BCA4-8B6178E5488C}" sibTransId="{77BC8E7B-9653-4A5E-9417-0EBBC3D269B2}"/>
    <dgm:cxn modelId="{B528D0CE-E315-4110-B8ED-708660B8C3C2}" type="presOf" srcId="{7B9C52F1-3A79-452C-B8F5-B0B55814E025}" destId="{3AF5BFC0-3EA0-4196-951D-48AD8B037ECA}" srcOrd="0" destOrd="0" presId="urn:microsoft.com/office/officeart/2018/2/layout/IconVerticalSolidList"/>
    <dgm:cxn modelId="{C02642EF-E1CD-44E3-B7B3-85452C655F54}" type="presOf" srcId="{C43FFB03-6CFD-495C-8119-ECECFC142B53}" destId="{5571D043-BE75-48B9-B4DB-D43ACC463082}" srcOrd="0" destOrd="0" presId="urn:microsoft.com/office/officeart/2018/2/layout/IconVerticalSolidList"/>
    <dgm:cxn modelId="{96FB4DF0-E2DE-46F7-88DB-386C056EF694}" type="presOf" srcId="{D32A2842-1030-4EA3-8153-C2163AA78354}" destId="{C7B14851-BE12-4107-A9D8-32EEFFC6CDD1}" srcOrd="0" destOrd="0" presId="urn:microsoft.com/office/officeart/2018/2/layout/IconVerticalSolidList"/>
    <dgm:cxn modelId="{C167A9F9-B70F-42F7-B3CC-77402705A119}" type="presOf" srcId="{7C38EE4C-B621-4E76-A7EF-94D55146A1B6}" destId="{6BB80347-AA85-4EA7-A3C2-B772324696FB}" srcOrd="0" destOrd="0" presId="urn:microsoft.com/office/officeart/2018/2/layout/IconVerticalSolidList"/>
    <dgm:cxn modelId="{C3A41A41-BEB8-405C-A949-E98BB93A5CE4}" type="presParOf" srcId="{3AF5BFC0-3EA0-4196-951D-48AD8B037ECA}" destId="{186FD6B3-CF0B-4507-AB62-0D937C72898E}" srcOrd="0" destOrd="0" presId="urn:microsoft.com/office/officeart/2018/2/layout/IconVerticalSolidList"/>
    <dgm:cxn modelId="{02315C06-4AD9-4273-ABC7-ED03658D5384}" type="presParOf" srcId="{186FD6B3-CF0B-4507-AB62-0D937C72898E}" destId="{DD21AD47-CBF5-4A59-9BFC-AA7401F5C6DA}" srcOrd="0" destOrd="0" presId="urn:microsoft.com/office/officeart/2018/2/layout/IconVerticalSolidList"/>
    <dgm:cxn modelId="{4E52792F-48E6-4664-A1F3-F43E3220906D}" type="presParOf" srcId="{186FD6B3-CF0B-4507-AB62-0D937C72898E}" destId="{B7EBBCCE-1FDB-45DE-A2EC-233F81696988}" srcOrd="1" destOrd="0" presId="urn:microsoft.com/office/officeart/2018/2/layout/IconVerticalSolidList"/>
    <dgm:cxn modelId="{36DEFD2E-4F81-4DD1-9519-89876030F272}" type="presParOf" srcId="{186FD6B3-CF0B-4507-AB62-0D937C72898E}" destId="{BACF7253-EB9B-40FE-82D7-1D6C2EBD4292}" srcOrd="2" destOrd="0" presId="urn:microsoft.com/office/officeart/2018/2/layout/IconVerticalSolidList"/>
    <dgm:cxn modelId="{107EE9FB-A46B-414D-BF58-18F1CDC32CB2}" type="presParOf" srcId="{186FD6B3-CF0B-4507-AB62-0D937C72898E}" destId="{C7B14851-BE12-4107-A9D8-32EEFFC6CDD1}" srcOrd="3" destOrd="0" presId="urn:microsoft.com/office/officeart/2018/2/layout/IconVerticalSolidList"/>
    <dgm:cxn modelId="{CB40DB79-6440-4D6E-9C49-9A1B80598010}" type="presParOf" srcId="{3AF5BFC0-3EA0-4196-951D-48AD8B037ECA}" destId="{DD023551-C7C7-45B4-87B2-0758DBBFC1E9}" srcOrd="1" destOrd="0" presId="urn:microsoft.com/office/officeart/2018/2/layout/IconVerticalSolidList"/>
    <dgm:cxn modelId="{FEB9299D-0A9A-4F43-AD48-742BF489D645}" type="presParOf" srcId="{3AF5BFC0-3EA0-4196-951D-48AD8B037ECA}" destId="{7BA0D468-C16E-4ACC-95B7-C888BB6365F7}" srcOrd="2" destOrd="0" presId="urn:microsoft.com/office/officeart/2018/2/layout/IconVerticalSolidList"/>
    <dgm:cxn modelId="{FF85ABF3-5462-4C84-A5B7-6ED5FEDAE084}" type="presParOf" srcId="{7BA0D468-C16E-4ACC-95B7-C888BB6365F7}" destId="{7AB41347-420D-4AA0-A8C2-CAC9431A8CF9}" srcOrd="0" destOrd="0" presId="urn:microsoft.com/office/officeart/2018/2/layout/IconVerticalSolidList"/>
    <dgm:cxn modelId="{9C4E6E4F-3528-47B1-B365-D916C963410C}" type="presParOf" srcId="{7BA0D468-C16E-4ACC-95B7-C888BB6365F7}" destId="{297DBCDA-0236-4F82-AA6C-9504E2CB605E}" srcOrd="1" destOrd="0" presId="urn:microsoft.com/office/officeart/2018/2/layout/IconVerticalSolidList"/>
    <dgm:cxn modelId="{24B6E291-6280-44D6-97BF-8FE2815EA5E7}" type="presParOf" srcId="{7BA0D468-C16E-4ACC-95B7-C888BB6365F7}" destId="{EFD230F6-3F18-4F0D-BA01-950FF3F5F122}" srcOrd="2" destOrd="0" presId="urn:microsoft.com/office/officeart/2018/2/layout/IconVerticalSolidList"/>
    <dgm:cxn modelId="{4CBACEBD-424E-479E-80A0-3DF875957B25}" type="presParOf" srcId="{7BA0D468-C16E-4ACC-95B7-C888BB6365F7}" destId="{6BB80347-AA85-4EA7-A3C2-B772324696FB}" srcOrd="3" destOrd="0" presId="urn:microsoft.com/office/officeart/2018/2/layout/IconVerticalSolidList"/>
    <dgm:cxn modelId="{2E7EF310-9B59-408A-8897-6820442C0EEE}" type="presParOf" srcId="{3AF5BFC0-3EA0-4196-951D-48AD8B037ECA}" destId="{FE2E1F15-445D-4010-BAC6-C68C33EF5105}" srcOrd="3" destOrd="0" presId="urn:microsoft.com/office/officeart/2018/2/layout/IconVerticalSolidList"/>
    <dgm:cxn modelId="{52CAD931-A266-479F-8F3F-5BA0B9137B08}" type="presParOf" srcId="{3AF5BFC0-3EA0-4196-951D-48AD8B037ECA}" destId="{F7397605-601A-4260-87D8-173AAF0F5A20}" srcOrd="4" destOrd="0" presId="urn:microsoft.com/office/officeart/2018/2/layout/IconVerticalSolidList"/>
    <dgm:cxn modelId="{6453E186-E496-4AAE-A388-AE4334F2384F}" type="presParOf" srcId="{F7397605-601A-4260-87D8-173AAF0F5A20}" destId="{F1EB127F-F442-441C-8C68-09490B4FB966}" srcOrd="0" destOrd="0" presId="urn:microsoft.com/office/officeart/2018/2/layout/IconVerticalSolidList"/>
    <dgm:cxn modelId="{3DC42154-217B-432D-8ADB-28AC31417DA8}" type="presParOf" srcId="{F7397605-601A-4260-87D8-173AAF0F5A20}" destId="{D5BAA392-4B76-4FFF-9DDE-FFB4E7FB518A}" srcOrd="1" destOrd="0" presId="urn:microsoft.com/office/officeart/2018/2/layout/IconVerticalSolidList"/>
    <dgm:cxn modelId="{B7177CDF-6D9A-41AF-BBCF-603D8AA78CE4}" type="presParOf" srcId="{F7397605-601A-4260-87D8-173AAF0F5A20}" destId="{5F46B079-8941-46B3-AE0D-0042C90F3C52}" srcOrd="2" destOrd="0" presId="urn:microsoft.com/office/officeart/2018/2/layout/IconVerticalSolidList"/>
    <dgm:cxn modelId="{EBC1952B-5452-40B3-9D55-1341B0683757}" type="presParOf" srcId="{F7397605-601A-4260-87D8-173AAF0F5A20}" destId="{38993659-A3DE-498A-B7D5-58E6DFC7DA58}" srcOrd="3" destOrd="0" presId="urn:microsoft.com/office/officeart/2018/2/layout/IconVerticalSolidList"/>
    <dgm:cxn modelId="{EA4206BA-8C1D-404E-92FF-E747358B0EEE}" type="presParOf" srcId="{3AF5BFC0-3EA0-4196-951D-48AD8B037ECA}" destId="{30555356-ED18-4E8E-A6E8-1D71AC1299EF}" srcOrd="5" destOrd="0" presId="urn:microsoft.com/office/officeart/2018/2/layout/IconVerticalSolidList"/>
    <dgm:cxn modelId="{485D6D35-1256-4943-BF8D-7545EC92423C}" type="presParOf" srcId="{3AF5BFC0-3EA0-4196-951D-48AD8B037ECA}" destId="{B5EBDC4A-1C3C-40D5-B990-8CE857FFF75B}" srcOrd="6" destOrd="0" presId="urn:microsoft.com/office/officeart/2018/2/layout/IconVerticalSolidList"/>
    <dgm:cxn modelId="{89123DE8-7016-4C57-B208-07CD59AF5ACD}" type="presParOf" srcId="{B5EBDC4A-1C3C-40D5-B990-8CE857FFF75B}" destId="{6CF7E667-53DA-4222-98EB-CABC60F2B087}" srcOrd="0" destOrd="0" presId="urn:microsoft.com/office/officeart/2018/2/layout/IconVerticalSolidList"/>
    <dgm:cxn modelId="{A95694AC-D2F5-43B8-8E9B-E273DBD12297}" type="presParOf" srcId="{B5EBDC4A-1C3C-40D5-B990-8CE857FFF75B}" destId="{54275090-E940-4076-95D7-AB1FB9A0FB88}" srcOrd="1" destOrd="0" presId="urn:microsoft.com/office/officeart/2018/2/layout/IconVerticalSolidList"/>
    <dgm:cxn modelId="{20D9A064-EC11-410D-AAD8-B685DD0AC2F3}" type="presParOf" srcId="{B5EBDC4A-1C3C-40D5-B990-8CE857FFF75B}" destId="{89C565B1-6571-48A4-AD36-4DF09717274C}" srcOrd="2" destOrd="0" presId="urn:microsoft.com/office/officeart/2018/2/layout/IconVerticalSolidList"/>
    <dgm:cxn modelId="{5B7630B3-06BD-4EE6-B13B-AF8C14512CC9}" type="presParOf" srcId="{B5EBDC4A-1C3C-40D5-B990-8CE857FFF75B}" destId="{5571D043-BE75-48B9-B4DB-D43ACC463082}" srcOrd="3" destOrd="0" presId="urn:microsoft.com/office/officeart/2018/2/layout/IconVerticalSolidList"/>
    <dgm:cxn modelId="{E837D84F-07E5-405C-8B9E-E499EBC70BEE}" type="presParOf" srcId="{3AF5BFC0-3EA0-4196-951D-48AD8B037ECA}" destId="{DB9371C5-6DA2-4062-98CD-D86DC12F39C5}" srcOrd="7" destOrd="0" presId="urn:microsoft.com/office/officeart/2018/2/layout/IconVerticalSolidList"/>
    <dgm:cxn modelId="{A8BA4283-12E4-4F7F-9125-1B1392D4BEA7}" type="presParOf" srcId="{3AF5BFC0-3EA0-4196-951D-48AD8B037ECA}" destId="{577759B6-6382-496D-9020-F6AB18E61E13}" srcOrd="8" destOrd="0" presId="urn:microsoft.com/office/officeart/2018/2/layout/IconVerticalSolidList"/>
    <dgm:cxn modelId="{C6134357-F4AC-4F6C-8BC4-E13682259745}" type="presParOf" srcId="{577759B6-6382-496D-9020-F6AB18E61E13}" destId="{53720EC4-561F-4E0B-8EED-C1D6F4ABD187}" srcOrd="0" destOrd="0" presId="urn:microsoft.com/office/officeart/2018/2/layout/IconVerticalSolidList"/>
    <dgm:cxn modelId="{23040BC1-B31F-4B63-AE41-FEA931BDAACB}" type="presParOf" srcId="{577759B6-6382-496D-9020-F6AB18E61E13}" destId="{5FCCFC59-8B35-4116-887D-4C2A4A2BAB05}" srcOrd="1" destOrd="0" presId="urn:microsoft.com/office/officeart/2018/2/layout/IconVerticalSolidList"/>
    <dgm:cxn modelId="{3445D85E-0824-4B60-9E9A-001FEE07F69B}" type="presParOf" srcId="{577759B6-6382-496D-9020-F6AB18E61E13}" destId="{A6F280FF-504E-4A34-BA65-85EC4F368B56}" srcOrd="2" destOrd="0" presId="urn:microsoft.com/office/officeart/2018/2/layout/IconVerticalSolidList"/>
    <dgm:cxn modelId="{283C9B4A-DDCB-4EBC-8361-3A529B5BA1F3}" type="presParOf" srcId="{577759B6-6382-496D-9020-F6AB18E61E13}" destId="{3D6F938F-99E9-446F-879C-66F27BC309F3}" srcOrd="3" destOrd="0" presId="urn:microsoft.com/office/officeart/2018/2/layout/IconVerticalSolidList"/>
    <dgm:cxn modelId="{76F9C209-4CB9-4C79-B559-D8C68F4BA218}" type="presParOf" srcId="{3AF5BFC0-3EA0-4196-951D-48AD8B037ECA}" destId="{ED206101-CA5E-4A95-A861-B6E8A8E7797F}" srcOrd="9" destOrd="0" presId="urn:microsoft.com/office/officeart/2018/2/layout/IconVerticalSolidList"/>
    <dgm:cxn modelId="{20FD2A6F-0517-478B-A50F-B9A1A0065E0B}" type="presParOf" srcId="{3AF5BFC0-3EA0-4196-951D-48AD8B037ECA}" destId="{327C11DD-4ACC-4F5D-A7CD-41959FEFC20A}" srcOrd="10" destOrd="0" presId="urn:microsoft.com/office/officeart/2018/2/layout/IconVerticalSolidList"/>
    <dgm:cxn modelId="{3428794F-EAB0-4A66-BFB0-830AFB9DB57C}" type="presParOf" srcId="{327C11DD-4ACC-4F5D-A7CD-41959FEFC20A}" destId="{49C124BB-D968-440B-AF44-E19B5F4DDD2B}" srcOrd="0" destOrd="0" presId="urn:microsoft.com/office/officeart/2018/2/layout/IconVerticalSolidList"/>
    <dgm:cxn modelId="{A0256081-ECBF-4BC9-9828-E948BB2F3D30}" type="presParOf" srcId="{327C11DD-4ACC-4F5D-A7CD-41959FEFC20A}" destId="{19128C47-73EC-4F42-8138-0355C622428C}" srcOrd="1" destOrd="0" presId="urn:microsoft.com/office/officeart/2018/2/layout/IconVerticalSolidList"/>
    <dgm:cxn modelId="{929E56FB-916B-4724-827F-65E4BFF15CF3}" type="presParOf" srcId="{327C11DD-4ACC-4F5D-A7CD-41959FEFC20A}" destId="{35511CBE-A45A-437F-BEFB-FFCC35C56622}" srcOrd="2" destOrd="0" presId="urn:microsoft.com/office/officeart/2018/2/layout/IconVerticalSolidList"/>
    <dgm:cxn modelId="{5D2955C1-BCE3-4CF2-9816-8694D3F57878}" type="presParOf" srcId="{327C11DD-4ACC-4F5D-A7CD-41959FEFC20A}" destId="{5247D512-90FC-473D-BEC5-FBDF1E463CB0}" srcOrd="3" destOrd="0" presId="urn:microsoft.com/office/officeart/2018/2/layout/IconVerticalSolidList"/>
    <dgm:cxn modelId="{459D62A5-5CDE-43A9-8DCF-728E7F6271B8}" type="presParOf" srcId="{3AF5BFC0-3EA0-4196-951D-48AD8B037ECA}" destId="{A9455C0B-3541-42ED-B1BC-7AE12728D1BE}" srcOrd="11" destOrd="0" presId="urn:microsoft.com/office/officeart/2018/2/layout/IconVerticalSolidList"/>
    <dgm:cxn modelId="{42791B88-7859-42D3-A24E-1EF5A3F1F65E}" type="presParOf" srcId="{3AF5BFC0-3EA0-4196-951D-48AD8B037ECA}" destId="{3BE5FBEA-705B-47F0-A2B5-45CC0917E202}" srcOrd="12" destOrd="0" presId="urn:microsoft.com/office/officeart/2018/2/layout/IconVerticalSolidList"/>
    <dgm:cxn modelId="{441BF88C-6ABA-445F-B351-26857048A841}" type="presParOf" srcId="{3BE5FBEA-705B-47F0-A2B5-45CC0917E202}" destId="{349196F5-8066-49BF-9F45-F5A00EB4BDFD}" srcOrd="0" destOrd="0" presId="urn:microsoft.com/office/officeart/2018/2/layout/IconVerticalSolidList"/>
    <dgm:cxn modelId="{1BE24C50-A541-4198-91FB-FCD613EB0942}" type="presParOf" srcId="{3BE5FBEA-705B-47F0-A2B5-45CC0917E202}" destId="{3B025040-0745-4EC6-B15F-37BB4456BC9F}" srcOrd="1" destOrd="0" presId="urn:microsoft.com/office/officeart/2018/2/layout/IconVerticalSolidList"/>
    <dgm:cxn modelId="{919319C3-E3C4-4EDA-8E78-CC3F9B132205}" type="presParOf" srcId="{3BE5FBEA-705B-47F0-A2B5-45CC0917E202}" destId="{2AA8688F-6FE0-4C58-BDA8-B88FE466D05E}" srcOrd="2" destOrd="0" presId="urn:microsoft.com/office/officeart/2018/2/layout/IconVerticalSolidList"/>
    <dgm:cxn modelId="{3717E30D-D616-4D06-A93E-E875A5C08995}" type="presParOf" srcId="{3BE5FBEA-705B-47F0-A2B5-45CC0917E202}" destId="{4CE13829-1F9C-45D5-9793-F265190641E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1AD47-CBF5-4A59-9BFC-AA7401F5C6DA}">
      <dsp:nvSpPr>
        <dsp:cNvPr id="0" name=""/>
        <dsp:cNvSpPr/>
      </dsp:nvSpPr>
      <dsp:spPr>
        <a:xfrm>
          <a:off x="0" y="307"/>
          <a:ext cx="10753725" cy="4233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EBBCCE-1FDB-45DE-A2EC-233F81696988}">
      <dsp:nvSpPr>
        <dsp:cNvPr id="0" name=""/>
        <dsp:cNvSpPr/>
      </dsp:nvSpPr>
      <dsp:spPr>
        <a:xfrm>
          <a:off x="128068" y="95565"/>
          <a:ext cx="232851" cy="2328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B14851-BE12-4107-A9D8-32EEFFC6CDD1}">
      <dsp:nvSpPr>
        <dsp:cNvPr id="0" name=""/>
        <dsp:cNvSpPr/>
      </dsp:nvSpPr>
      <dsp:spPr>
        <a:xfrm>
          <a:off x="488988" y="307"/>
          <a:ext cx="10264736" cy="423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806" tIns="44806" rIns="44806" bIns="44806" numCol="1" spcCol="1270" anchor="ctr" anchorCtr="0">
          <a:noAutofit/>
        </a:bodyPr>
        <a:lstStyle/>
        <a:p>
          <a:pPr marL="0" lvl="0" indent="0" algn="l" defTabSz="711200">
            <a:lnSpc>
              <a:spcPct val="100000"/>
            </a:lnSpc>
            <a:spcBef>
              <a:spcPct val="0"/>
            </a:spcBef>
            <a:spcAft>
              <a:spcPct val="35000"/>
            </a:spcAft>
            <a:buNone/>
          </a:pPr>
          <a:r>
            <a:rPr lang="en-US" sz="1600" kern="1200"/>
            <a:t>Funding Flow</a:t>
          </a:r>
        </a:p>
      </dsp:txBody>
      <dsp:txXfrm>
        <a:off x="488988" y="307"/>
        <a:ext cx="10264736" cy="423366"/>
      </dsp:txXfrm>
    </dsp:sp>
    <dsp:sp modelId="{7AB41347-420D-4AA0-A8C2-CAC9431A8CF9}">
      <dsp:nvSpPr>
        <dsp:cNvPr id="0" name=""/>
        <dsp:cNvSpPr/>
      </dsp:nvSpPr>
      <dsp:spPr>
        <a:xfrm>
          <a:off x="0" y="529516"/>
          <a:ext cx="10753725" cy="4233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7DBCDA-0236-4F82-AA6C-9504E2CB605E}">
      <dsp:nvSpPr>
        <dsp:cNvPr id="0" name=""/>
        <dsp:cNvSpPr/>
      </dsp:nvSpPr>
      <dsp:spPr>
        <a:xfrm>
          <a:off x="128068" y="624773"/>
          <a:ext cx="232851" cy="2328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B80347-AA85-4EA7-A3C2-B772324696FB}">
      <dsp:nvSpPr>
        <dsp:cNvPr id="0" name=""/>
        <dsp:cNvSpPr/>
      </dsp:nvSpPr>
      <dsp:spPr>
        <a:xfrm>
          <a:off x="488988" y="529516"/>
          <a:ext cx="10264736" cy="423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806" tIns="44806" rIns="44806" bIns="44806" numCol="1" spcCol="1270" anchor="ctr" anchorCtr="0">
          <a:noAutofit/>
        </a:bodyPr>
        <a:lstStyle/>
        <a:p>
          <a:pPr marL="0" lvl="0" indent="0" algn="l" defTabSz="711200">
            <a:lnSpc>
              <a:spcPct val="100000"/>
            </a:lnSpc>
            <a:spcBef>
              <a:spcPct val="0"/>
            </a:spcBef>
            <a:spcAft>
              <a:spcPct val="35000"/>
            </a:spcAft>
            <a:buNone/>
          </a:pPr>
          <a:r>
            <a:rPr lang="en-US" sz="1600" kern="1200"/>
            <a:t>Review regulations and Dietary Guidelines</a:t>
          </a:r>
        </a:p>
      </dsp:txBody>
      <dsp:txXfrm>
        <a:off x="488988" y="529516"/>
        <a:ext cx="10264736" cy="423366"/>
      </dsp:txXfrm>
    </dsp:sp>
    <dsp:sp modelId="{F1EB127F-F442-441C-8C68-09490B4FB966}">
      <dsp:nvSpPr>
        <dsp:cNvPr id="0" name=""/>
        <dsp:cNvSpPr/>
      </dsp:nvSpPr>
      <dsp:spPr>
        <a:xfrm>
          <a:off x="0" y="1058724"/>
          <a:ext cx="10753725" cy="4233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BAA392-4B76-4FFF-9DDE-FFB4E7FB518A}">
      <dsp:nvSpPr>
        <dsp:cNvPr id="0" name=""/>
        <dsp:cNvSpPr/>
      </dsp:nvSpPr>
      <dsp:spPr>
        <a:xfrm>
          <a:off x="128068" y="1153982"/>
          <a:ext cx="232851" cy="2328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993659-A3DE-498A-B7D5-58E6DFC7DA58}">
      <dsp:nvSpPr>
        <dsp:cNvPr id="0" name=""/>
        <dsp:cNvSpPr/>
      </dsp:nvSpPr>
      <dsp:spPr>
        <a:xfrm>
          <a:off x="488988" y="1058724"/>
          <a:ext cx="10264736" cy="423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806" tIns="44806" rIns="44806" bIns="44806" numCol="1" spcCol="1270" anchor="ctr" anchorCtr="0">
          <a:noAutofit/>
        </a:bodyPr>
        <a:lstStyle/>
        <a:p>
          <a:pPr marL="0" lvl="0" indent="0" algn="l" defTabSz="711200">
            <a:lnSpc>
              <a:spcPct val="100000"/>
            </a:lnSpc>
            <a:spcBef>
              <a:spcPct val="0"/>
            </a:spcBef>
            <a:spcAft>
              <a:spcPct val="35000"/>
            </a:spcAft>
            <a:buNone/>
          </a:pPr>
          <a:r>
            <a:rPr lang="en-US" sz="1600" kern="1200"/>
            <a:t>Discuss menu planning, templates and menu planning help sheet</a:t>
          </a:r>
        </a:p>
      </dsp:txBody>
      <dsp:txXfrm>
        <a:off x="488988" y="1058724"/>
        <a:ext cx="10264736" cy="423366"/>
      </dsp:txXfrm>
    </dsp:sp>
    <dsp:sp modelId="{6CF7E667-53DA-4222-98EB-CABC60F2B087}">
      <dsp:nvSpPr>
        <dsp:cNvPr id="0" name=""/>
        <dsp:cNvSpPr/>
      </dsp:nvSpPr>
      <dsp:spPr>
        <a:xfrm>
          <a:off x="0" y="1587933"/>
          <a:ext cx="10753725" cy="4233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275090-E940-4076-95D7-AB1FB9A0FB88}">
      <dsp:nvSpPr>
        <dsp:cNvPr id="0" name=""/>
        <dsp:cNvSpPr/>
      </dsp:nvSpPr>
      <dsp:spPr>
        <a:xfrm>
          <a:off x="128068" y="1683191"/>
          <a:ext cx="232851" cy="2328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71D043-BE75-48B9-B4DB-D43ACC463082}">
      <dsp:nvSpPr>
        <dsp:cNvPr id="0" name=""/>
        <dsp:cNvSpPr/>
      </dsp:nvSpPr>
      <dsp:spPr>
        <a:xfrm>
          <a:off x="488988" y="1587933"/>
          <a:ext cx="10264736" cy="423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806" tIns="44806" rIns="44806" bIns="44806" numCol="1" spcCol="1270" anchor="ctr" anchorCtr="0">
          <a:noAutofit/>
        </a:bodyPr>
        <a:lstStyle/>
        <a:p>
          <a:pPr marL="0" lvl="0" indent="0" algn="l" defTabSz="711200">
            <a:lnSpc>
              <a:spcPct val="100000"/>
            </a:lnSpc>
            <a:spcBef>
              <a:spcPct val="0"/>
            </a:spcBef>
            <a:spcAft>
              <a:spcPct val="35000"/>
            </a:spcAft>
            <a:buNone/>
          </a:pPr>
          <a:r>
            <a:rPr lang="en-US" sz="1600" kern="1200"/>
            <a:t>Sanitation: To Glove or not to Glove..? </a:t>
          </a:r>
        </a:p>
      </dsp:txBody>
      <dsp:txXfrm>
        <a:off x="488988" y="1587933"/>
        <a:ext cx="10264736" cy="423366"/>
      </dsp:txXfrm>
    </dsp:sp>
    <dsp:sp modelId="{53720EC4-561F-4E0B-8EED-C1D6F4ABD187}">
      <dsp:nvSpPr>
        <dsp:cNvPr id="0" name=""/>
        <dsp:cNvSpPr/>
      </dsp:nvSpPr>
      <dsp:spPr>
        <a:xfrm>
          <a:off x="0" y="2117142"/>
          <a:ext cx="10753725" cy="4233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CCFC59-8B35-4116-887D-4C2A4A2BAB05}">
      <dsp:nvSpPr>
        <dsp:cNvPr id="0" name=""/>
        <dsp:cNvSpPr/>
      </dsp:nvSpPr>
      <dsp:spPr>
        <a:xfrm>
          <a:off x="128068" y="2212399"/>
          <a:ext cx="232851" cy="23285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6F938F-99E9-446F-879C-66F27BC309F3}">
      <dsp:nvSpPr>
        <dsp:cNvPr id="0" name=""/>
        <dsp:cNvSpPr/>
      </dsp:nvSpPr>
      <dsp:spPr>
        <a:xfrm>
          <a:off x="488988" y="2117142"/>
          <a:ext cx="10264736" cy="423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806" tIns="44806" rIns="44806" bIns="44806" numCol="1" spcCol="1270" anchor="ctr" anchorCtr="0">
          <a:noAutofit/>
        </a:bodyPr>
        <a:lstStyle/>
        <a:p>
          <a:pPr marL="0" lvl="0" indent="0" algn="l" defTabSz="711200">
            <a:lnSpc>
              <a:spcPct val="100000"/>
            </a:lnSpc>
            <a:spcBef>
              <a:spcPct val="0"/>
            </a:spcBef>
            <a:spcAft>
              <a:spcPct val="35000"/>
            </a:spcAft>
            <a:buNone/>
          </a:pPr>
          <a:r>
            <a:rPr lang="en-US" sz="1600" kern="1200"/>
            <a:t>Food costs.. how to make a dollar go further.</a:t>
          </a:r>
        </a:p>
      </dsp:txBody>
      <dsp:txXfrm>
        <a:off x="488988" y="2117142"/>
        <a:ext cx="10264736" cy="423366"/>
      </dsp:txXfrm>
    </dsp:sp>
    <dsp:sp modelId="{49C124BB-D968-440B-AF44-E19B5F4DDD2B}">
      <dsp:nvSpPr>
        <dsp:cNvPr id="0" name=""/>
        <dsp:cNvSpPr/>
      </dsp:nvSpPr>
      <dsp:spPr>
        <a:xfrm>
          <a:off x="0" y="2646350"/>
          <a:ext cx="10753725" cy="4233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128C47-73EC-4F42-8138-0355C622428C}">
      <dsp:nvSpPr>
        <dsp:cNvPr id="0" name=""/>
        <dsp:cNvSpPr/>
      </dsp:nvSpPr>
      <dsp:spPr>
        <a:xfrm>
          <a:off x="128068" y="2741608"/>
          <a:ext cx="232851" cy="23285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47D512-90FC-473D-BEC5-FBDF1E463CB0}">
      <dsp:nvSpPr>
        <dsp:cNvPr id="0" name=""/>
        <dsp:cNvSpPr/>
      </dsp:nvSpPr>
      <dsp:spPr>
        <a:xfrm>
          <a:off x="488988" y="2646350"/>
          <a:ext cx="10264736" cy="423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806" tIns="44806" rIns="44806" bIns="44806" numCol="1" spcCol="1270" anchor="ctr" anchorCtr="0">
          <a:noAutofit/>
        </a:bodyPr>
        <a:lstStyle/>
        <a:p>
          <a:pPr marL="0" lvl="0" indent="0" algn="l" defTabSz="711200">
            <a:lnSpc>
              <a:spcPct val="100000"/>
            </a:lnSpc>
            <a:spcBef>
              <a:spcPct val="0"/>
            </a:spcBef>
            <a:spcAft>
              <a:spcPct val="35000"/>
            </a:spcAft>
            <a:buNone/>
          </a:pPr>
          <a:r>
            <a:rPr lang="en-US" sz="1600" kern="1200"/>
            <a:t>Heating / Cooling and Storage</a:t>
          </a:r>
        </a:p>
      </dsp:txBody>
      <dsp:txXfrm>
        <a:off x="488988" y="2646350"/>
        <a:ext cx="10264736" cy="423366"/>
      </dsp:txXfrm>
    </dsp:sp>
    <dsp:sp modelId="{349196F5-8066-49BF-9F45-F5A00EB4BDFD}">
      <dsp:nvSpPr>
        <dsp:cNvPr id="0" name=""/>
        <dsp:cNvSpPr/>
      </dsp:nvSpPr>
      <dsp:spPr>
        <a:xfrm>
          <a:off x="0" y="3175559"/>
          <a:ext cx="10753725" cy="4233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025040-0745-4EC6-B15F-37BB4456BC9F}">
      <dsp:nvSpPr>
        <dsp:cNvPr id="0" name=""/>
        <dsp:cNvSpPr/>
      </dsp:nvSpPr>
      <dsp:spPr>
        <a:xfrm>
          <a:off x="128068" y="3270817"/>
          <a:ext cx="232851" cy="23285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E13829-1F9C-45D5-9793-F265190641E9}">
      <dsp:nvSpPr>
        <dsp:cNvPr id="0" name=""/>
        <dsp:cNvSpPr/>
      </dsp:nvSpPr>
      <dsp:spPr>
        <a:xfrm>
          <a:off x="488988" y="3175559"/>
          <a:ext cx="10264736" cy="423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806" tIns="44806" rIns="44806" bIns="44806" numCol="1" spcCol="1270" anchor="ctr" anchorCtr="0">
          <a:noAutofit/>
        </a:bodyPr>
        <a:lstStyle/>
        <a:p>
          <a:pPr marL="0" lvl="0" indent="0" algn="l" defTabSz="711200">
            <a:lnSpc>
              <a:spcPct val="100000"/>
            </a:lnSpc>
            <a:spcBef>
              <a:spcPct val="0"/>
            </a:spcBef>
            <a:spcAft>
              <a:spcPct val="35000"/>
            </a:spcAft>
            <a:buNone/>
          </a:pPr>
          <a:r>
            <a:rPr lang="en-US" sz="1600" kern="1200"/>
            <a:t>Diet Counseling</a:t>
          </a:r>
        </a:p>
      </dsp:txBody>
      <dsp:txXfrm>
        <a:off x="488988" y="3175559"/>
        <a:ext cx="10264736" cy="4233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542925"/>
            <a:ext cx="7140576" cy="4016375"/>
          </a:xfrm>
        </p:spPr>
      </p:sp>
      <p:sp>
        <p:nvSpPr>
          <p:cNvPr id="3" name="Notes Placeholder 2"/>
          <p:cNvSpPr>
            <a:spLocks noGrp="1"/>
          </p:cNvSpPr>
          <p:nvPr>
            <p:ph type="body" idx="1"/>
          </p:nvPr>
        </p:nvSpPr>
        <p:spPr/>
        <p:txBody>
          <a:bodyPr/>
          <a:lstStyle/>
          <a:p>
            <a:pPr marL="291179" indent="-291179">
              <a:buFont typeface="Wingdings" panose="05000000000000000000" pitchFamily="2" charset="2"/>
              <a:buChar char="§"/>
            </a:pPr>
            <a:endParaRPr lang="en-US" dirty="0"/>
          </a:p>
        </p:txBody>
      </p:sp>
      <p:sp>
        <p:nvSpPr>
          <p:cNvPr id="4" name="Footer Placeholder 3">
            <a:extLst>
              <a:ext uri="{FF2B5EF4-FFF2-40B4-BE49-F238E27FC236}">
                <a16:creationId xmlns:a16="http://schemas.microsoft.com/office/drawing/2014/main" id="{F286FDA7-C664-4CD4-A8B7-E6B2DD9F53BF}"/>
              </a:ext>
            </a:extLst>
          </p:cNvPr>
          <p:cNvSpPr>
            <a:spLocks noGrp="1"/>
          </p:cNvSpPr>
          <p:nvPr>
            <p:ph type="ftr" sz="quarter" idx="4"/>
          </p:nvPr>
        </p:nvSpPr>
        <p:spPr/>
        <p:txBody>
          <a:bodyPr/>
          <a:lstStyle/>
          <a:p>
            <a:r>
              <a:rPr lang="en-US" dirty="0"/>
              <a:t>Meal Site Coordinator Foundations</a:t>
            </a:r>
          </a:p>
        </p:txBody>
      </p:sp>
    </p:spTree>
    <p:custDataLst>
      <p:tags r:id="rId1"/>
    </p:custDataLst>
    <p:extLst>
      <p:ext uri="{BB962C8B-B14F-4D97-AF65-F5344CB8AC3E}">
        <p14:creationId xmlns:p14="http://schemas.microsoft.com/office/powerpoint/2010/main" val="1117441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8: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buClr>
                <a:schemeClr val="dk1"/>
              </a:buClr>
              <a:buSzPts val="1200"/>
            </a:pPr>
            <a:r>
              <a:rPr lang="en-US"/>
              <a:t>It is assumed that the traditional ingredients (carrots, peas and potatoes with top and bottom crust) are included in your chicken pot pie when written this way.  If you are including non-traditional items please make note of it so that the nutritional composition can be determined.  </a:t>
            </a:r>
            <a:endParaRPr/>
          </a:p>
          <a:p>
            <a:pPr marL="0" indent="0">
              <a:buClr>
                <a:schemeClr val="dk1"/>
              </a:buClr>
              <a:buSzPts val="1200"/>
            </a:pPr>
            <a:endParaRPr/>
          </a:p>
          <a:p>
            <a:pPr marL="0" indent="0">
              <a:buClr>
                <a:schemeClr val="dk1"/>
              </a:buClr>
              <a:buSzPts val="1200"/>
            </a:pPr>
            <a:endParaRPr/>
          </a:p>
          <a:p>
            <a:pPr marL="0" indent="0"/>
            <a:endParaRPr/>
          </a:p>
        </p:txBody>
      </p:sp>
      <p:sp>
        <p:nvSpPr>
          <p:cNvPr id="192" name="Google Shape;192;p8: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5330260e2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5330260e2_0_0: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199" name="Google Shape;199;g75330260e2_0_0: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buClr>
                <a:srgbClr val="000000"/>
              </a:buClr>
            </a:pPr>
            <a:fld id="{00000000-1234-1234-1234-123412341234}" type="slidenum">
              <a:rPr lang="en-US"/>
              <a:pPr algn="r">
                <a:buClr>
                  <a:srgbClr val="000000"/>
                </a:buClr>
              </a:pPr>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5330260e2_0_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75330260e2_0_6: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206" name="Google Shape;206;g75330260e2_0_6: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buClr>
                <a:srgbClr val="000000"/>
              </a:buClr>
            </a:pPr>
            <a:fld id="{00000000-1234-1234-1234-123412341234}" type="slidenum">
              <a:rPr lang="en-US"/>
              <a:pPr algn="r">
                <a:buClr>
                  <a:srgbClr val="000000"/>
                </a:buClr>
              </a:pPr>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12" name="Google Shape;212;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18" name="Google Shape;218;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buClr>
                <a:schemeClr val="dk1"/>
              </a:buClr>
              <a:buSzPts val="1200"/>
            </a:pPr>
            <a:r>
              <a:rPr lang="en-US"/>
              <a:t>Other than looking for high vitamin A and C items, we are also verifying that a variety of fruits and vegetables are provided to ensure the seniors receive a variety of vitamins and minerals throughout the month.</a:t>
            </a:r>
            <a:endParaRPr/>
          </a:p>
          <a:p>
            <a:pPr marL="0" indent="0"/>
            <a:endParaRPr/>
          </a:p>
        </p:txBody>
      </p:sp>
      <p:sp>
        <p:nvSpPr>
          <p:cNvPr id="226" name="Google Shape;226;p11: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32" name="Google Shape;232;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3: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buClr>
                <a:schemeClr val="dk1"/>
              </a:buClr>
              <a:buSzPts val="1200"/>
            </a:pPr>
            <a:r>
              <a:rPr lang="en-US"/>
              <a:t>This is one example in excel.  You can remove days that you don’t serve (for instance, this is for a center that serves Mon/Wed/Fri).  In excel you can also add a sheet for each month of the year to keep your menus all in one place.  You can copy and paste from the month previous.  Also, you could have one sheet with the portion to submit to the dietitian and then copy and paste to a second sheet to decorate and print for your participants.  Let your dietitian know if you need help setting these up.   </a:t>
            </a:r>
            <a:endParaRPr/>
          </a:p>
        </p:txBody>
      </p:sp>
      <p:sp>
        <p:nvSpPr>
          <p:cNvPr id="239" name="Google Shape;239;p13: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4: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r>
              <a:rPr lang="en-US"/>
              <a:t>This is in Word format for anyone who prefers this.  You could also do a second page in word to copy and paste for a more decorative page without portions to print.</a:t>
            </a:r>
            <a:endParaRPr/>
          </a:p>
        </p:txBody>
      </p:sp>
      <p:sp>
        <p:nvSpPr>
          <p:cNvPr id="245" name="Google Shape;245;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5: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buClr>
                <a:schemeClr val="dk1"/>
              </a:buClr>
              <a:buSzPts val="1200"/>
            </a:pPr>
            <a:r>
              <a:rPr lang="en-US"/>
              <a:t>Let me know if you’d like any help setting up a template that works better for your needs. </a:t>
            </a:r>
            <a:endParaRPr/>
          </a:p>
          <a:p>
            <a:pPr marL="0" indent="0"/>
            <a:endParaRPr/>
          </a:p>
        </p:txBody>
      </p:sp>
      <p:sp>
        <p:nvSpPr>
          <p:cNvPr id="252" name="Google Shape;252;p15: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a:p>
            <a:pPr marL="0" indent="0"/>
            <a:r>
              <a:rPr lang="en-US" dirty="0"/>
              <a:t>Today we will learn together what the Dietician plays for a role in all of our working lives. The Dietician will provide Nutrition Education and Nutrition Counseling, will approve all menus submitted by the meal sites and will give advice to menu creators to be in compliance. </a:t>
            </a:r>
            <a:endParaRPr dirty="0"/>
          </a:p>
        </p:txBody>
      </p:sp>
      <p:sp>
        <p:nvSpPr>
          <p:cNvPr id="146" name="Google Shape;146;p1: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58" name="Google Shape;258;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8: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64" name="Google Shape;264;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7: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70" name="Google Shape;270;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9: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76" name="Google Shape;276;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buClr>
                <a:schemeClr val="dk1"/>
              </a:buClr>
              <a:buSzPts val="1200"/>
            </a:pPr>
            <a:r>
              <a:rPr lang="en-US"/>
              <a:t>Gloves are not worn to protect your hands!  Gloves can give a false sense of security, just because your hands are gloved does not mean everything is protected.  Think of yourself as a surgeon, after you have properly washed your hands and/or gloved your hands anything you touch could contaminate your hands.  Once you have touched something, that will contaminate the next thing, and so on.  </a:t>
            </a:r>
            <a:endParaRPr/>
          </a:p>
          <a:p>
            <a:pPr marL="0" indent="0"/>
            <a:endParaRPr/>
          </a:p>
        </p:txBody>
      </p:sp>
      <p:sp>
        <p:nvSpPr>
          <p:cNvPr id="283" name="Google Shape;283;p21: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89" name="Google Shape;289;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95" name="Google Shape;295;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r>
              <a:rPr lang="en-US" dirty="0"/>
              <a:t>The Nutritional Risk Survey</a:t>
            </a:r>
            <a:endParaRPr dirty="0"/>
          </a:p>
        </p:txBody>
      </p:sp>
      <p:sp>
        <p:nvSpPr>
          <p:cNvPr id="301" name="Google Shape;301;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51" name="Google Shape;151;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3: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r>
              <a:rPr lang="en-US" dirty="0"/>
              <a:t>The OAA established the Administration on Aging within the Department of Health, Education and Welfare, and called for the creation of State Units on Aging. The Older Americans Act (OAA) was passed by Congress in 1965 as a response to policymaker concerns about the lack of services for older adults. The original act gave authority for grants to States for community planning, social services, research and development projects, and training on aging related issues. </a:t>
            </a:r>
            <a:endParaRPr dirty="0"/>
          </a:p>
          <a:p>
            <a:pPr marL="0" indent="0"/>
            <a:endParaRPr dirty="0"/>
          </a:p>
          <a:p>
            <a:pPr marL="0" indent="0"/>
            <a:r>
              <a:rPr lang="en-US" dirty="0"/>
              <a:t>Above I added a few very important requirements out of the OAA for your convenience.</a:t>
            </a:r>
            <a:endParaRPr dirty="0"/>
          </a:p>
          <a:p>
            <a:pPr marL="0" indent="0">
              <a:buClr>
                <a:schemeClr val="dk1"/>
              </a:buClr>
              <a:buSzPts val="1200"/>
            </a:pPr>
            <a:r>
              <a:rPr lang="en-US" dirty="0"/>
              <a:t>The purposes of these programs are to 1) reduce hunger, food insecurity and malnutrition, 2) promote socialization, 3) promote health and well-being, and 4) delay adverse health conditions. The intent is to make community based nutrition services available to older adults who may be at risk of losing their independence and their ability to remain in the community. </a:t>
            </a:r>
            <a:endParaRPr dirty="0"/>
          </a:p>
          <a:p>
            <a:pPr marL="0" indent="0"/>
            <a:endParaRPr dirty="0"/>
          </a:p>
          <a:p>
            <a:pPr marL="0" indent="0"/>
            <a:endParaRPr dirty="0"/>
          </a:p>
          <a:p>
            <a:pPr marL="0" indent="0"/>
            <a:r>
              <a:rPr lang="en-US" dirty="0"/>
              <a:t>If you are interested in the full version of the Older Americans Act, please go to </a:t>
            </a:r>
            <a:endParaRPr b="0" dirty="0"/>
          </a:p>
        </p:txBody>
      </p:sp>
      <p:sp>
        <p:nvSpPr>
          <p:cNvPr id="158" name="Google Shape;158;p3: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542925"/>
            <a:ext cx="7140576" cy="4016375"/>
          </a:xfrm>
        </p:spPr>
      </p:sp>
      <p:sp>
        <p:nvSpPr>
          <p:cNvPr id="3" name="Notes Placeholder 2"/>
          <p:cNvSpPr>
            <a:spLocks noGrp="1"/>
          </p:cNvSpPr>
          <p:nvPr>
            <p:ph type="body" idx="1"/>
          </p:nvPr>
        </p:nvSpPr>
        <p:spPr/>
        <p:txBody>
          <a:bodyPr/>
          <a:lstStyle/>
          <a:p>
            <a:pPr marL="0" indent="0"/>
            <a:r>
              <a:rPr lang="en-US" sz="1800" dirty="0"/>
              <a:t>The OAA established the Administration on Aging within the Department of Health, Education and Welfare, and called for the creation of State Units on Aging. The Older Americans Act (OAA) was passed by Congress in 1965 as a response to policymaker concerns about the lack of services for older adults. The original act gave authority for grants to States for community planning, social services, research and development projects, and training on aging related issues. </a:t>
            </a:r>
          </a:p>
          <a:p>
            <a:pPr marL="0" indent="0"/>
            <a:endParaRPr lang="en-US" sz="1800" dirty="0"/>
          </a:p>
          <a:p>
            <a:pPr marL="0" indent="0"/>
            <a:r>
              <a:rPr lang="en-US" sz="1800" dirty="0"/>
              <a:t>Above I added a few very important requirements out of the OAA for your convenience.</a:t>
            </a:r>
          </a:p>
          <a:p>
            <a:endParaRPr lang="en-US" dirty="0"/>
          </a:p>
        </p:txBody>
      </p:sp>
      <p:sp>
        <p:nvSpPr>
          <p:cNvPr id="4" name="Footer Placeholder 3">
            <a:extLst>
              <a:ext uri="{FF2B5EF4-FFF2-40B4-BE49-F238E27FC236}">
                <a16:creationId xmlns:a16="http://schemas.microsoft.com/office/drawing/2014/main" id="{DDDA4751-B177-4C56-9216-A5164188FD94}"/>
              </a:ext>
            </a:extLst>
          </p:cNvPr>
          <p:cNvSpPr>
            <a:spLocks noGrp="1"/>
          </p:cNvSpPr>
          <p:nvPr>
            <p:ph type="ftr" sz="quarter" idx="4"/>
          </p:nvPr>
        </p:nvSpPr>
        <p:spPr/>
        <p:txBody>
          <a:bodyPr/>
          <a:lstStyle/>
          <a:p>
            <a:r>
              <a:rPr lang="en-US" dirty="0"/>
              <a:t>Meal Site Coordinator Foundations</a:t>
            </a:r>
          </a:p>
        </p:txBody>
      </p:sp>
    </p:spTree>
    <p:custDataLst>
      <p:tags r:id="rId1"/>
    </p:custDataLst>
    <p:extLst>
      <p:ext uri="{BB962C8B-B14F-4D97-AF65-F5344CB8AC3E}">
        <p14:creationId xmlns:p14="http://schemas.microsoft.com/office/powerpoint/2010/main" val="3857273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buClr>
                <a:schemeClr val="dk1"/>
              </a:buClr>
              <a:buSzPts val="1200"/>
            </a:pPr>
            <a:endParaRPr/>
          </a:p>
        </p:txBody>
      </p:sp>
      <p:sp>
        <p:nvSpPr>
          <p:cNvPr id="164" name="Google Shape;164;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5: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buClr>
                <a:schemeClr val="dk1"/>
              </a:buClr>
              <a:buSzPts val="1200"/>
            </a:pPr>
            <a:r>
              <a:rPr lang="en-US" dirty="0"/>
              <a:t>Menu planning can be tough!  People want you to include their favorite dish, cooks want an easy meal to prep, the food bank doesn’t have prime rib, and your nutritionist is saying you need more whole grains!  This </a:t>
            </a:r>
            <a:r>
              <a:rPr lang="en-US" dirty="0" err="1"/>
              <a:t>powerpoint</a:t>
            </a:r>
            <a:r>
              <a:rPr lang="en-US" dirty="0"/>
              <a:t> won’t solve all your problems but will help clear some things up.  If there are any further questions or if you are having problems with anything be sure to reach out.  We are happy to help. </a:t>
            </a:r>
            <a:endParaRPr dirty="0"/>
          </a:p>
        </p:txBody>
      </p:sp>
      <p:sp>
        <p:nvSpPr>
          <p:cNvPr id="171" name="Google Shape;171;p5: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buClr>
                <a:srgbClr val="000000"/>
              </a:buClr>
              <a:buSzPts val="1200"/>
            </a:pPr>
            <a:fld id="{00000000-1234-1234-1234-123412341234}" type="slidenum">
              <a:rPr lang="en-US"/>
              <a:pPr algn="r">
                <a:buClr>
                  <a:srgbClr val="000000"/>
                </a:buClr>
                <a:buSzPts val="1200"/>
              </a:pPr>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6: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179" name="Google Shape;179;p6: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buClr>
                <a:schemeClr val="dk1"/>
              </a:buClr>
            </a:pPr>
            <a:r>
              <a:rPr lang="en-US"/>
              <a:t>The guidelines reflect the amount needed to meet the average person's nutritional requirements.  However we want to know the size of your portion.  For multiple reasons:</a:t>
            </a:r>
            <a:endParaRPr/>
          </a:p>
          <a:p>
            <a:pPr marL="0" indent="0">
              <a:buClr>
                <a:schemeClr val="dk1"/>
              </a:buClr>
            </a:pPr>
            <a:r>
              <a:rPr lang="en-US"/>
              <a:t>1) 2 oz of meatloaf isn't going to provide 2 oz of protein due to the added ingredients so the portion will need to be larger.</a:t>
            </a:r>
            <a:endParaRPr/>
          </a:p>
          <a:p>
            <a:pPr marL="0" indent="0">
              <a:buClr>
                <a:schemeClr val="dk1"/>
              </a:buClr>
            </a:pPr>
            <a:r>
              <a:rPr lang="en-US"/>
              <a:t>2) Entrees need to be large enough to provide full serving sizes of multiple components, ie 2 cups of spaghetti would be large enough to provide 1 cup noodles (2 grains) 1/2 cup tomato sauce (1 vegetable) and 2 oz of hamburger (1 protein).</a:t>
            </a:r>
            <a:endParaRPr/>
          </a:p>
          <a:p>
            <a:pPr marL="0" indent="0">
              <a:buClr>
                <a:schemeClr val="dk1"/>
              </a:buClr>
            </a:pPr>
            <a:r>
              <a:rPr lang="en-US"/>
              <a:t>3)  We also want to know if portions are too large and/or adding unhealthy amounts of things such as fats or sugars etc.</a:t>
            </a:r>
            <a:endParaRPr/>
          </a:p>
        </p:txBody>
      </p:sp>
      <p:sp>
        <p:nvSpPr>
          <p:cNvPr id="185" name="Google Shape;185;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162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50354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12514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COA BLUE - Course Tile Slide">
    <p:spTree>
      <p:nvGrpSpPr>
        <p:cNvPr id="1" name=""/>
        <p:cNvGrpSpPr/>
        <p:nvPr/>
      </p:nvGrpSpPr>
      <p:grpSpPr>
        <a:xfrm>
          <a:off x="0" y="0"/>
          <a:ext cx="0" cy="0"/>
          <a:chOff x="0" y="0"/>
          <a:chExt cx="0" cy="0"/>
        </a:xfrm>
      </p:grpSpPr>
      <p:sp>
        <p:nvSpPr>
          <p:cNvPr id="2" name="Title 1"/>
          <p:cNvSpPr>
            <a:spLocks noGrp="1"/>
          </p:cNvSpPr>
          <p:nvPr>
            <p:ph type="title"/>
          </p:nvPr>
        </p:nvSpPr>
        <p:spPr>
          <a:xfrm>
            <a:off x="536448" y="1716173"/>
            <a:ext cx="10515600" cy="536575"/>
          </a:xfrm>
          <a:prstGeom prst="rect">
            <a:avLst/>
          </a:prstGeom>
        </p:spPr>
        <p:txBody>
          <a:bodyPr/>
          <a:lstStyle>
            <a:lvl1pPr>
              <a:defRPr>
                <a:solidFill>
                  <a:schemeClr val="bg1"/>
                </a:solidFill>
                <a:latin typeface="+mj-lt"/>
              </a:defRPr>
            </a:lvl1pPr>
          </a:lstStyle>
          <a:p>
            <a:r>
              <a:rPr lang="en-US"/>
              <a:t>Click to edit Master title style</a:t>
            </a:r>
            <a:endParaRPr lang="en-US" dirty="0"/>
          </a:p>
        </p:txBody>
      </p:sp>
      <p:sp>
        <p:nvSpPr>
          <p:cNvPr id="9" name="Freeform 8"/>
          <p:cNvSpPr/>
          <p:nvPr userDrawn="1"/>
        </p:nvSpPr>
        <p:spPr>
          <a:xfrm>
            <a:off x="0" y="1094833"/>
            <a:ext cx="7060019" cy="2147777"/>
          </a:xfrm>
          <a:custGeom>
            <a:avLst/>
            <a:gdLst>
              <a:gd name="connsiteX0" fmla="*/ 0 w 5158798"/>
              <a:gd name="connsiteY0" fmla="*/ 0 h 2147777"/>
              <a:gd name="connsiteX1" fmla="*/ 4084910 w 5158798"/>
              <a:gd name="connsiteY1" fmla="*/ 0 h 2147777"/>
              <a:gd name="connsiteX2" fmla="*/ 4095543 w 5158798"/>
              <a:gd name="connsiteY2" fmla="*/ 0 h 2147777"/>
              <a:gd name="connsiteX3" fmla="*/ 4095543 w 5158798"/>
              <a:gd name="connsiteY3" fmla="*/ 707 h 2147777"/>
              <a:gd name="connsiteX4" fmla="*/ 4227320 w 5158798"/>
              <a:gd name="connsiteY4" fmla="*/ 9466 h 2147777"/>
              <a:gd name="connsiteX5" fmla="*/ 5015553 w 5158798"/>
              <a:gd name="connsiteY5" fmla="*/ 538034 h 2147777"/>
              <a:gd name="connsiteX6" fmla="*/ 5013665 w 5158798"/>
              <a:gd name="connsiteY6" fmla="*/ 1613010 h 2147777"/>
              <a:gd name="connsiteX7" fmla="*/ 4223579 w 5158798"/>
              <a:gd name="connsiteY7" fmla="*/ 2138806 h 2147777"/>
              <a:gd name="connsiteX8" fmla="*/ 4095543 w 5158798"/>
              <a:gd name="connsiteY8" fmla="*/ 2146864 h 2147777"/>
              <a:gd name="connsiteX9" fmla="*/ 4095543 w 5158798"/>
              <a:gd name="connsiteY9" fmla="*/ 2147777 h 2147777"/>
              <a:gd name="connsiteX10" fmla="*/ 0 w 5158798"/>
              <a:gd name="connsiteY10" fmla="*/ 2147777 h 2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8798" h="2147777">
                <a:moveTo>
                  <a:pt x="0" y="0"/>
                </a:moveTo>
                <a:lnTo>
                  <a:pt x="4084910" y="0"/>
                </a:lnTo>
                <a:lnTo>
                  <a:pt x="4095543" y="0"/>
                </a:lnTo>
                <a:lnTo>
                  <a:pt x="4095543" y="707"/>
                </a:lnTo>
                <a:lnTo>
                  <a:pt x="4227320" y="9466"/>
                </a:lnTo>
                <a:cubicBezTo>
                  <a:pt x="4555189" y="53285"/>
                  <a:pt x="4847846" y="246768"/>
                  <a:pt x="5015553" y="538034"/>
                </a:cubicBezTo>
                <a:cubicBezTo>
                  <a:pt x="5207220" y="870910"/>
                  <a:pt x="5206500" y="1280810"/>
                  <a:pt x="5013665" y="1613010"/>
                </a:cubicBezTo>
                <a:cubicBezTo>
                  <a:pt x="4844935" y="1903686"/>
                  <a:pt x="4551601" y="2096138"/>
                  <a:pt x="4223579" y="2138806"/>
                </a:cubicBezTo>
                <a:lnTo>
                  <a:pt x="4095543" y="2146864"/>
                </a:lnTo>
                <a:lnTo>
                  <a:pt x="4095543" y="2147777"/>
                </a:lnTo>
                <a:lnTo>
                  <a:pt x="0" y="2147777"/>
                </a:lnTo>
                <a:close/>
              </a:path>
            </a:pathLst>
          </a:custGeom>
          <a:solidFill>
            <a:schemeClr val="accent4"/>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noAutofit/>
          </a:bodyPr>
          <a:lstStyle/>
          <a:p>
            <a:pPr marL="0" marR="0" lvl="0" indent="0" algn="ctr" defTabSz="584200" rtl="0" eaLnBrk="1" fontAlgn="auto" latinLnBrk="1"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mn-ea"/>
              <a:cs typeface="+mn-cs"/>
              <a:sym typeface="Helvetica Light"/>
            </a:endParaRPr>
          </a:p>
        </p:txBody>
      </p:sp>
      <p:sp>
        <p:nvSpPr>
          <p:cNvPr id="11" name="TextBox 10"/>
          <p:cNvSpPr txBox="1"/>
          <p:nvPr userDrawn="1"/>
        </p:nvSpPr>
        <p:spPr>
          <a:xfrm>
            <a:off x="552853" y="2133601"/>
            <a:ext cx="6087532" cy="710067"/>
          </a:xfrm>
          <a:prstGeom prst="rect">
            <a:avLst/>
          </a:prstGeom>
          <a:ln w="12700">
            <a:miter lim="400000"/>
          </a:ln>
        </p:spPr>
        <p:txBody>
          <a:bodyPr lIns="90000" tIns="46800" rIns="90000" bIns="46800">
            <a:noAutofit/>
          </a:bodyPr>
          <a:lstStyle>
            <a:lvl1pPr lvl="0" algn="just" defTabSz="914400">
              <a:lnSpc>
                <a:spcPct val="125000"/>
              </a:lnSpc>
              <a:defRPr sz="1200">
                <a:latin typeface="Lato Light"/>
                <a:ea typeface="Lato Light"/>
                <a:cs typeface="Lato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Calibri"/>
            </a:endParaRPr>
          </a:p>
        </p:txBody>
      </p:sp>
      <p:sp>
        <p:nvSpPr>
          <p:cNvPr id="5" name="Text Placeholder 4">
            <a:extLst>
              <a:ext uri="{FF2B5EF4-FFF2-40B4-BE49-F238E27FC236}">
                <a16:creationId xmlns:a16="http://schemas.microsoft.com/office/drawing/2014/main" id="{F35C1A99-70A3-4025-9125-C7217C60A38E}"/>
              </a:ext>
            </a:extLst>
          </p:cNvPr>
          <p:cNvSpPr>
            <a:spLocks noGrp="1"/>
          </p:cNvSpPr>
          <p:nvPr>
            <p:ph type="body" sz="quarter" idx="11"/>
          </p:nvPr>
        </p:nvSpPr>
        <p:spPr>
          <a:xfrm>
            <a:off x="304800" y="1716088"/>
            <a:ext cx="6197600" cy="1408112"/>
          </a:xfrm>
          <a:prstGeom prst="rect">
            <a:avLst/>
          </a:prstGeom>
        </p:spPr>
        <p:txBody>
          <a:bodyPr/>
          <a:lstStyle>
            <a:lvl1pPr marL="0" indent="0" algn="ctr">
              <a:buNone/>
              <a:defRPr sz="3600" cap="small" baseline="0">
                <a:solidFill>
                  <a:schemeClr val="bg1"/>
                </a:solidFill>
                <a:latin typeface="+mj-lt"/>
              </a:defRPr>
            </a:lvl1pPr>
            <a:lvl2pPr>
              <a:defRPr>
                <a:solidFill>
                  <a:schemeClr val="bg1"/>
                </a:solidFill>
              </a:defRPr>
            </a:lvl2pPr>
            <a:lvl3pPr marL="914400" indent="0" algn="ctr">
              <a:buNone/>
              <a:defRPr sz="2400">
                <a:solidFill>
                  <a:schemeClr val="bg1"/>
                </a:solidFill>
              </a:defRPr>
            </a:lvl3pPr>
            <a:lvl4pPr>
              <a:defRPr>
                <a:solidFill>
                  <a:schemeClr val="bg1"/>
                </a:solidFill>
              </a:defRPr>
            </a:lvl4pPr>
            <a:lvl5pPr>
              <a:defRPr>
                <a:solidFill>
                  <a:schemeClr val="bg1"/>
                </a:solidFill>
              </a:defRPr>
            </a:lvl5pPr>
          </a:lstStyle>
          <a:p>
            <a:pPr lvl="0"/>
            <a:r>
              <a:rPr lang="en-US" dirty="0"/>
              <a:t>Edit Master text style</a:t>
            </a:r>
          </a:p>
          <a:p>
            <a:pPr lvl="0"/>
            <a:r>
              <a:rPr lang="en-US" dirty="0"/>
              <a:t>Second level</a:t>
            </a:r>
          </a:p>
        </p:txBody>
      </p:sp>
    </p:spTree>
    <p:custDataLst>
      <p:tags r:id="rId1"/>
    </p:custDataLst>
    <p:extLst>
      <p:ext uri="{BB962C8B-B14F-4D97-AF65-F5344CB8AC3E}">
        <p14:creationId xmlns:p14="http://schemas.microsoft.com/office/powerpoint/2010/main" val="42496694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43"/>
        <p:cNvGrpSpPr/>
        <p:nvPr/>
      </p:nvGrpSpPr>
      <p:grpSpPr>
        <a:xfrm>
          <a:off x="0" y="0"/>
          <a:ext cx="0" cy="0"/>
          <a:chOff x="0" y="0"/>
          <a:chExt cx="0" cy="0"/>
        </a:xfrm>
      </p:grpSpPr>
      <p:sp>
        <p:nvSpPr>
          <p:cNvPr id="44" name="Google Shape;44;p3"/>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46" name="Google Shape;46;p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19591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with Title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1906" y="-3349"/>
            <a:ext cx="6119812" cy="6864698"/>
          </a:xfrm>
          <a:prstGeom prst="rect">
            <a:avLst/>
          </a:prstGeom>
        </p:spPr>
        <p:txBody>
          <a:bodyPr vert="horz"/>
          <a:lstStyle/>
          <a:p>
            <a:r>
              <a:rPr lang="en-US" dirty="0"/>
              <a:t>Click icon to add picture</a:t>
            </a:r>
          </a:p>
        </p:txBody>
      </p:sp>
      <p:sp>
        <p:nvSpPr>
          <p:cNvPr id="6" name="Title Placeholder 7"/>
          <p:cNvSpPr>
            <a:spLocks noGrp="1"/>
          </p:cNvSpPr>
          <p:nvPr>
            <p:ph type="title"/>
          </p:nvPr>
        </p:nvSpPr>
        <p:spPr>
          <a:xfrm>
            <a:off x="6729984" y="825228"/>
            <a:ext cx="5418731" cy="535531"/>
          </a:xfrm>
          <a:prstGeom prst="rect">
            <a:avLst/>
          </a:prstGeom>
        </p:spPr>
        <p:txBody>
          <a:bodyPr vert="horz" wrap="square" lIns="91440" tIns="45720" rIns="91440" bIns="45720" rtlCol="0" anchor="t" anchorCtr="0">
            <a:noAutofit/>
          </a:bodyPr>
          <a:lstStyle>
            <a:lvl1pPr>
              <a:defRPr>
                <a:latin typeface="+mj-lt"/>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414669378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2510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845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2499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2849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7666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9705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46920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8596300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lvl="0" indent="0" algn="r" rtl="0">
              <a:spcBef>
                <a:spcPts val="0"/>
              </a:spcBef>
              <a:spcAft>
                <a:spcPts val="0"/>
              </a:spcAft>
              <a:buNone/>
            </a:pPr>
            <a:fld id="{00000000-1234-1234-1234-12341234123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39220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5.xml.rels><?xml version="1.0" encoding="UTF-8" standalone="yes"?>
<Relationships xmlns="http://schemas.openxmlformats.org/package/2006/relationships"><Relationship Id="rId3" Type="http://schemas.openxmlformats.org/officeDocument/2006/relationships/hyperlink" Target="https://acl.gov/about-acl/authorizing-statutes/older-americans-act"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6.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hyperlink" Target="https://www.hhs.gov/fitness/eat-healthy/dietary-guidelines-for-americans/inde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at a table in a restaurant&#10;&#10;Description generated with very high confidence">
            <a:extLst>
              <a:ext uri="{FF2B5EF4-FFF2-40B4-BE49-F238E27FC236}">
                <a16:creationId xmlns:a16="http://schemas.microsoft.com/office/drawing/2014/main" id="{56FD0AEE-B9D8-49B7-ABC0-DD21FAE3F7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524000" y="381000"/>
            <a:ext cx="9144000" cy="6477000"/>
          </a:xfrm>
          <a:prstGeom prst="rect">
            <a:avLst/>
          </a:prstGeom>
        </p:spPr>
      </p:pic>
      <p:sp>
        <p:nvSpPr>
          <p:cNvPr id="10" name="Freeform 9"/>
          <p:cNvSpPr/>
          <p:nvPr/>
        </p:nvSpPr>
        <p:spPr>
          <a:xfrm>
            <a:off x="1524000" y="1094833"/>
            <a:ext cx="5295014" cy="2147777"/>
          </a:xfrm>
          <a:custGeom>
            <a:avLst/>
            <a:gdLst>
              <a:gd name="connsiteX0" fmla="*/ 0 w 5158798"/>
              <a:gd name="connsiteY0" fmla="*/ 0 h 2147777"/>
              <a:gd name="connsiteX1" fmla="*/ 4084910 w 5158798"/>
              <a:gd name="connsiteY1" fmla="*/ 0 h 2147777"/>
              <a:gd name="connsiteX2" fmla="*/ 4095543 w 5158798"/>
              <a:gd name="connsiteY2" fmla="*/ 0 h 2147777"/>
              <a:gd name="connsiteX3" fmla="*/ 4095543 w 5158798"/>
              <a:gd name="connsiteY3" fmla="*/ 707 h 2147777"/>
              <a:gd name="connsiteX4" fmla="*/ 4227320 w 5158798"/>
              <a:gd name="connsiteY4" fmla="*/ 9466 h 2147777"/>
              <a:gd name="connsiteX5" fmla="*/ 5015553 w 5158798"/>
              <a:gd name="connsiteY5" fmla="*/ 538034 h 2147777"/>
              <a:gd name="connsiteX6" fmla="*/ 5013665 w 5158798"/>
              <a:gd name="connsiteY6" fmla="*/ 1613010 h 2147777"/>
              <a:gd name="connsiteX7" fmla="*/ 4223579 w 5158798"/>
              <a:gd name="connsiteY7" fmla="*/ 2138806 h 2147777"/>
              <a:gd name="connsiteX8" fmla="*/ 4095543 w 5158798"/>
              <a:gd name="connsiteY8" fmla="*/ 2146864 h 2147777"/>
              <a:gd name="connsiteX9" fmla="*/ 4095543 w 5158798"/>
              <a:gd name="connsiteY9" fmla="*/ 2147777 h 2147777"/>
              <a:gd name="connsiteX10" fmla="*/ 0 w 5158798"/>
              <a:gd name="connsiteY10" fmla="*/ 2147777 h 2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8798" h="2147777">
                <a:moveTo>
                  <a:pt x="0" y="0"/>
                </a:moveTo>
                <a:lnTo>
                  <a:pt x="4084910" y="0"/>
                </a:lnTo>
                <a:lnTo>
                  <a:pt x="4095543" y="0"/>
                </a:lnTo>
                <a:lnTo>
                  <a:pt x="4095543" y="707"/>
                </a:lnTo>
                <a:lnTo>
                  <a:pt x="4227320" y="9466"/>
                </a:lnTo>
                <a:cubicBezTo>
                  <a:pt x="4555189" y="53285"/>
                  <a:pt x="4847846" y="246768"/>
                  <a:pt x="5015553" y="538034"/>
                </a:cubicBezTo>
                <a:cubicBezTo>
                  <a:pt x="5207220" y="870910"/>
                  <a:pt x="5206500" y="1280810"/>
                  <a:pt x="5013665" y="1613010"/>
                </a:cubicBezTo>
                <a:cubicBezTo>
                  <a:pt x="4844935" y="1903686"/>
                  <a:pt x="4551601" y="2096138"/>
                  <a:pt x="4223579" y="2138806"/>
                </a:cubicBezTo>
                <a:lnTo>
                  <a:pt x="4095543" y="2146864"/>
                </a:lnTo>
                <a:lnTo>
                  <a:pt x="4095543" y="2147777"/>
                </a:lnTo>
                <a:lnTo>
                  <a:pt x="0" y="2147777"/>
                </a:lnTo>
                <a:close/>
              </a:path>
            </a:pathLst>
          </a:custGeom>
          <a:solidFill>
            <a:srgbClr val="92D050"/>
          </a:solidFill>
          <a:ln w="12700" cap="flat">
            <a:solidFill>
              <a:schemeClr val="accent1">
                <a:lumMod val="75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noAutofit/>
          </a:bodyPr>
          <a:lstStyle/>
          <a:p>
            <a:pPr algn="ctr" defTabSz="584200" latinLnBrk="1" hangingPunct="0"/>
            <a:endParaRPr lang="en-US" b="1" dirty="0">
              <a:solidFill>
                <a:schemeClr val="accent4"/>
              </a:solidFill>
              <a:sym typeface="Helvetica Light"/>
            </a:endParaRPr>
          </a:p>
        </p:txBody>
      </p:sp>
      <p:sp>
        <p:nvSpPr>
          <p:cNvPr id="4" name="Text Placeholder 3">
            <a:extLst>
              <a:ext uri="{FF2B5EF4-FFF2-40B4-BE49-F238E27FC236}">
                <a16:creationId xmlns:a16="http://schemas.microsoft.com/office/drawing/2014/main" id="{779B95B6-5865-4D04-8B7A-D474E504F4CE}"/>
              </a:ext>
            </a:extLst>
          </p:cNvPr>
          <p:cNvSpPr>
            <a:spLocks noGrp="1"/>
          </p:cNvSpPr>
          <p:nvPr>
            <p:ph type="body" sz="quarter" idx="11"/>
          </p:nvPr>
        </p:nvSpPr>
        <p:spPr>
          <a:xfrm>
            <a:off x="1066800" y="1487488"/>
            <a:ext cx="5638800" cy="1408112"/>
          </a:xfrm>
          <a:solidFill>
            <a:schemeClr val="accent1"/>
          </a:solidFill>
        </p:spPr>
        <p:txBody>
          <a:bodyPr>
            <a:normAutofit fontScale="92500" lnSpcReduction="20000"/>
          </a:bodyPr>
          <a:lstStyle/>
          <a:p>
            <a:r>
              <a:rPr lang="en-US" b="1" dirty="0">
                <a:solidFill>
                  <a:schemeClr val="tx1"/>
                </a:solidFill>
                <a:effectLst>
                  <a:outerShdw blurRad="38100" dist="38100" dir="2700000" algn="tl">
                    <a:srgbClr val="000000">
                      <a:alpha val="43137"/>
                    </a:srgbClr>
                  </a:outerShdw>
                </a:effectLst>
              </a:rPr>
              <a:t>Nutrition Programs:</a:t>
            </a:r>
          </a:p>
          <a:p>
            <a:r>
              <a:rPr lang="en-US" dirty="0">
                <a:solidFill>
                  <a:schemeClr val="tx1"/>
                </a:solidFill>
              </a:rPr>
              <a:t>Meal Site Dietician</a:t>
            </a:r>
            <a:br>
              <a:rPr lang="en-US" dirty="0">
                <a:solidFill>
                  <a:schemeClr val="tx1"/>
                </a:solidFill>
              </a:rPr>
            </a:br>
            <a:r>
              <a:rPr lang="en-US" dirty="0">
                <a:solidFill>
                  <a:schemeClr val="tx1"/>
                </a:solidFill>
              </a:rPr>
              <a:t>Training</a:t>
            </a:r>
          </a:p>
        </p:txBody>
      </p:sp>
    </p:spTree>
    <p:custDataLst>
      <p:tags r:id="rId1"/>
    </p:custDataLst>
    <p:extLst>
      <p:ext uri="{BB962C8B-B14F-4D97-AF65-F5344CB8AC3E}">
        <p14:creationId xmlns:p14="http://schemas.microsoft.com/office/powerpoint/2010/main" val="143261041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4"/>
          <p:cNvSpPr/>
          <p:nvPr/>
        </p:nvSpPr>
        <p:spPr>
          <a:xfrm>
            <a:off x="2521257" y="1687287"/>
            <a:ext cx="8762261" cy="48456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Trebuchet MS"/>
              <a:buNone/>
            </a:pPr>
            <a:r>
              <a:rPr lang="en-US" sz="1800" b="0" i="0" u="none" strike="noStrike" cap="none" dirty="0">
                <a:solidFill>
                  <a:schemeClr val="dk1"/>
                </a:solidFill>
                <a:ea typeface="Trebuchet MS"/>
                <a:cs typeface="Trebuchet MS"/>
                <a:sym typeface="Trebuchet MS"/>
              </a:rPr>
              <a:t>The guidelines indicate the amount needed to meet the minimum needs for the general population.  </a:t>
            </a:r>
            <a:endParaRPr sz="1800" b="0" i="0" u="none" strike="noStrike" cap="none" dirty="0">
              <a:solidFill>
                <a:schemeClr val="dk1"/>
              </a:solidFill>
              <a:ea typeface="Trebuchet MS"/>
              <a:cs typeface="Trebuchet MS"/>
              <a:sym typeface="Trebuchet MS"/>
            </a:endParaRPr>
          </a:p>
          <a:p>
            <a:pPr marL="0" marR="0" lvl="0" indent="0" algn="l" rtl="0">
              <a:spcBef>
                <a:spcPts val="0"/>
              </a:spcBef>
              <a:spcAft>
                <a:spcPts val="0"/>
              </a:spcAft>
              <a:buClr>
                <a:schemeClr val="dk1"/>
              </a:buClr>
              <a:buSzPts val="1800"/>
              <a:buFont typeface="Arial"/>
              <a:buNone/>
            </a:pPr>
            <a:endParaRPr sz="1800" b="0" i="0" u="none" strike="noStrike" cap="none" dirty="0">
              <a:solidFill>
                <a:schemeClr val="dk1"/>
              </a:solidFill>
              <a:ea typeface="Trebuchet MS"/>
              <a:cs typeface="Trebuchet MS"/>
              <a:sym typeface="Trebuchet MS"/>
            </a:endParaRPr>
          </a:p>
          <a:p>
            <a:pPr marL="0" marR="0" lvl="0" indent="0" algn="l" rtl="0">
              <a:spcBef>
                <a:spcPts val="0"/>
              </a:spcBef>
              <a:spcAft>
                <a:spcPts val="0"/>
              </a:spcAft>
              <a:buClr>
                <a:schemeClr val="dk1"/>
              </a:buClr>
              <a:buSzPts val="1800"/>
              <a:buFont typeface="Trebuchet MS"/>
              <a:buNone/>
            </a:pPr>
            <a:r>
              <a:rPr lang="en-US" sz="1800" b="0" i="0" u="none" strike="noStrike" cap="none" dirty="0">
                <a:solidFill>
                  <a:schemeClr val="dk1"/>
                </a:solidFill>
                <a:ea typeface="Trebuchet MS"/>
                <a:cs typeface="Trebuchet MS"/>
                <a:sym typeface="Trebuchet MS"/>
              </a:rPr>
              <a:t>The Serving Size should indicate the amount you are serving at your center.  </a:t>
            </a:r>
            <a:endParaRPr sz="1800" b="0" i="0" u="none" strike="noStrike" cap="none" dirty="0">
              <a:solidFill>
                <a:schemeClr val="dk1"/>
              </a:solidFill>
              <a:ea typeface="Trebuchet MS"/>
              <a:cs typeface="Trebuchet MS"/>
              <a:sym typeface="Trebuchet MS"/>
            </a:endParaRPr>
          </a:p>
          <a:p>
            <a:pPr marL="0" marR="0" lvl="0" indent="0" algn="l" rtl="0">
              <a:spcBef>
                <a:spcPts val="0"/>
              </a:spcBef>
              <a:spcAft>
                <a:spcPts val="0"/>
              </a:spcAft>
              <a:buClr>
                <a:schemeClr val="dk1"/>
              </a:buClr>
              <a:buSzPts val="1800"/>
              <a:buFont typeface="Arial"/>
              <a:buNone/>
            </a:pPr>
            <a:endParaRPr sz="1800" b="0" i="0" u="none" strike="noStrike" cap="none" dirty="0">
              <a:solidFill>
                <a:schemeClr val="dk1"/>
              </a:solidFill>
              <a:ea typeface="Trebuchet MS"/>
              <a:cs typeface="Trebuchet MS"/>
              <a:sym typeface="Trebuchet MS"/>
            </a:endParaRPr>
          </a:p>
          <a:p>
            <a:pPr marL="0" marR="0" lvl="0" indent="0" algn="l" rtl="0">
              <a:spcBef>
                <a:spcPts val="0"/>
              </a:spcBef>
              <a:spcAft>
                <a:spcPts val="0"/>
              </a:spcAft>
              <a:buClr>
                <a:schemeClr val="dk1"/>
              </a:buClr>
              <a:buSzPts val="1800"/>
              <a:buFont typeface="Trebuchet MS"/>
              <a:buNone/>
            </a:pPr>
            <a:r>
              <a:rPr lang="en-US" sz="1800" b="0" i="0" u="none" strike="noStrike" cap="none" dirty="0">
                <a:solidFill>
                  <a:schemeClr val="dk1"/>
                </a:solidFill>
                <a:ea typeface="Trebuchet MS"/>
                <a:cs typeface="Trebuchet MS"/>
                <a:sym typeface="Trebuchet MS"/>
              </a:rPr>
              <a:t>Although the guideline states 2 oz of protein is needed you may serve a 3 or 4 oz portion.  This should be the amount indicated on your menu.  </a:t>
            </a:r>
            <a:endParaRPr sz="1800" b="0" i="0" u="none" strike="noStrike" cap="none" dirty="0">
              <a:solidFill>
                <a:schemeClr val="dk1"/>
              </a:solidFill>
              <a:ea typeface="Trebuchet MS"/>
              <a:cs typeface="Trebuchet MS"/>
              <a:sym typeface="Trebuchet MS"/>
            </a:endParaRPr>
          </a:p>
          <a:p>
            <a:pPr marL="0" marR="0" lvl="0" indent="0" algn="l" rtl="0">
              <a:spcBef>
                <a:spcPts val="0"/>
              </a:spcBef>
              <a:spcAft>
                <a:spcPts val="0"/>
              </a:spcAft>
              <a:buClr>
                <a:schemeClr val="dk1"/>
              </a:buClr>
              <a:buSzPts val="1800"/>
              <a:buFont typeface="Arial"/>
              <a:buNone/>
            </a:pPr>
            <a:endParaRPr sz="1800" b="0" i="0" u="none" strike="noStrike" cap="none" dirty="0">
              <a:solidFill>
                <a:schemeClr val="dk1"/>
              </a:solidFill>
              <a:ea typeface="Trebuchet MS"/>
              <a:cs typeface="Trebuchet MS"/>
              <a:sym typeface="Trebuchet MS"/>
            </a:endParaRPr>
          </a:p>
          <a:p>
            <a:pPr marL="0" marR="0" lvl="0" indent="0" algn="l" rtl="0">
              <a:spcBef>
                <a:spcPts val="0"/>
              </a:spcBef>
              <a:spcAft>
                <a:spcPts val="0"/>
              </a:spcAft>
              <a:buClr>
                <a:schemeClr val="dk1"/>
              </a:buClr>
              <a:buSzPts val="1800"/>
              <a:buFont typeface="Trebuchet MS"/>
              <a:buNone/>
            </a:pPr>
            <a:r>
              <a:rPr lang="en-US" sz="1800" b="0" i="0" u="none" strike="noStrike" cap="none" dirty="0">
                <a:solidFill>
                  <a:schemeClr val="dk1"/>
                </a:solidFill>
                <a:ea typeface="Trebuchet MS"/>
                <a:cs typeface="Trebuchet MS"/>
                <a:sym typeface="Trebuchet MS"/>
              </a:rPr>
              <a:t>This especially comes in handy when items are not just one meal component.  For example, writing 2 oz drumstick, may not allow for 2 oz of protein once the bone is subtracted.  Or 2 oz breaded chicken also would not allow for enough protein once you subtract the breading.</a:t>
            </a:r>
            <a:endParaRPr sz="1800" b="0" i="0" u="none" strike="noStrike" cap="none" dirty="0">
              <a:solidFill>
                <a:schemeClr val="dk1"/>
              </a:solidFill>
              <a:ea typeface="Trebuchet MS"/>
              <a:cs typeface="Trebuchet MS"/>
              <a:sym typeface="Trebuchet MS"/>
            </a:endParaRPr>
          </a:p>
          <a:p>
            <a:pPr marL="0" marR="0" lvl="0" indent="0" algn="l" rtl="0">
              <a:spcBef>
                <a:spcPts val="0"/>
              </a:spcBef>
              <a:spcAft>
                <a:spcPts val="0"/>
              </a:spcAft>
              <a:buClr>
                <a:schemeClr val="dk1"/>
              </a:buClr>
              <a:buSzPts val="1800"/>
              <a:buFont typeface="Trebuchet MS"/>
              <a:buNone/>
            </a:pPr>
            <a:endParaRPr sz="1800" b="0" i="0" u="none" strike="noStrike" cap="none" dirty="0">
              <a:solidFill>
                <a:schemeClr val="dk1"/>
              </a:solidFill>
              <a:ea typeface="Trebuchet MS"/>
              <a:cs typeface="Trebuchet MS"/>
              <a:sym typeface="Trebuchet MS"/>
            </a:endParaRPr>
          </a:p>
          <a:p>
            <a:pPr marL="0" marR="0" lvl="0" indent="0" algn="l" rtl="0">
              <a:spcBef>
                <a:spcPts val="0"/>
              </a:spcBef>
              <a:spcAft>
                <a:spcPts val="0"/>
              </a:spcAft>
              <a:buClr>
                <a:schemeClr val="dk1"/>
              </a:buClr>
              <a:buSzPts val="1800"/>
              <a:buFont typeface="Arial"/>
              <a:buNone/>
            </a:pPr>
            <a:r>
              <a:rPr lang="en-US" sz="1800" b="0" i="0" u="none" strike="noStrike" cap="none" dirty="0">
                <a:solidFill>
                  <a:schemeClr val="dk1"/>
                </a:solidFill>
                <a:ea typeface="Trebuchet MS"/>
                <a:cs typeface="Trebuchet MS"/>
                <a:sym typeface="Trebuchet MS"/>
              </a:rPr>
              <a:t>Or you can double up the grain portion to include 2 servings, for instance;  1 cup of rice or pasta or 2 oz roll meets both grain recommendations</a:t>
            </a:r>
            <a:r>
              <a:rPr lang="en-US" sz="1800" b="0" i="0" u="none" strike="noStrike" cap="none" dirty="0">
                <a:solidFill>
                  <a:schemeClr val="dk1"/>
                </a:solidFill>
                <a:latin typeface="Trebuchet MS"/>
                <a:ea typeface="Trebuchet MS"/>
                <a:cs typeface="Trebuchet MS"/>
                <a:sym typeface="Trebuchet MS"/>
              </a:rPr>
              <a:t>.  </a:t>
            </a:r>
            <a:endParaRPr sz="1800" b="0" i="0" u="none" strike="noStrike" cap="none" dirty="0">
              <a:solidFill>
                <a:schemeClr val="dk1"/>
              </a:solidFill>
              <a:latin typeface="Trebuchet MS"/>
              <a:ea typeface="Trebuchet MS"/>
              <a:cs typeface="Trebuchet MS"/>
              <a:sym typeface="Trebuchet MS"/>
            </a:endParaRPr>
          </a:p>
        </p:txBody>
      </p:sp>
      <p:graphicFrame>
        <p:nvGraphicFramePr>
          <p:cNvPr id="188" name="Google Shape;188;p24"/>
          <p:cNvGraphicFramePr/>
          <p:nvPr>
            <p:extLst>
              <p:ext uri="{D42A27DB-BD31-4B8C-83A1-F6EECF244321}">
                <p14:modId xmlns:p14="http://schemas.microsoft.com/office/powerpoint/2010/main" val="3441549312"/>
              </p:ext>
            </p:extLst>
          </p:nvPr>
        </p:nvGraphicFramePr>
        <p:xfrm>
          <a:off x="2032000" y="719666"/>
          <a:ext cx="7286175" cy="651925"/>
        </p:xfrm>
        <a:graphic>
          <a:graphicData uri="http://schemas.openxmlformats.org/drawingml/2006/table">
            <a:tbl>
              <a:tblPr firstRow="1" bandRow="1">
                <a:noFill/>
                <a:tableStyleId>{D9D0C8EA-E452-4E89-9B4A-F5257C22001E}</a:tableStyleId>
              </a:tblPr>
              <a:tblGrid>
                <a:gridCol w="7286175">
                  <a:extLst>
                    <a:ext uri="{9D8B030D-6E8A-4147-A177-3AD203B41FA5}">
                      <a16:colId xmlns:a16="http://schemas.microsoft.com/office/drawing/2014/main" val="20000"/>
                    </a:ext>
                  </a:extLst>
                </a:gridCol>
              </a:tblGrid>
              <a:tr h="651925">
                <a:tc>
                  <a:txBody>
                    <a:bodyPr/>
                    <a:lstStyle/>
                    <a:p>
                      <a:pPr marL="0" marR="0" lvl="0" indent="0" algn="l" defTabSz="914400" rtl="0" eaLnBrk="1" latinLnBrk="0" hangingPunct="1">
                        <a:lnSpc>
                          <a:spcPct val="85000"/>
                        </a:lnSpc>
                        <a:spcBef>
                          <a:spcPts val="0"/>
                        </a:spcBef>
                        <a:spcAft>
                          <a:spcPts val="0"/>
                        </a:spcAft>
                        <a:buClr>
                          <a:schemeClr val="accent1"/>
                        </a:buClr>
                        <a:buSzPts val="3600"/>
                        <a:buFont typeface="Trebuchet MS"/>
                        <a:buNone/>
                      </a:pPr>
                      <a:r>
                        <a:rPr lang="en-US" sz="3600" b="1" kern="1200" spc="-120" baseline="0" dirty="0">
                          <a:solidFill>
                            <a:schemeClr val="accent1"/>
                          </a:solidFill>
                          <a:latin typeface="Trebuchet MS" panose="020B0603020202020204" pitchFamily="34" charset="0"/>
                          <a:ea typeface="+mj-ea"/>
                          <a:cs typeface="+mj-cs"/>
                        </a:rPr>
                        <a:t>Menu Recommendations</a:t>
                      </a:r>
                      <a:endParaRPr sz="3600" b="1" kern="1200" spc="-120" baseline="0" dirty="0">
                        <a:solidFill>
                          <a:schemeClr val="accent1"/>
                        </a:solidFill>
                        <a:latin typeface="Trebuchet MS" panose="020B0603020202020204" pitchFamily="34" charset="0"/>
                        <a:ea typeface="+mj-ea"/>
                        <a:cs typeface="+mj-cs"/>
                      </a:endParaRPr>
                    </a:p>
                  </a:txBody>
                  <a:tcPr marL="91450" marR="91450" marT="45725" marB="45725">
                    <a:solidFill>
                      <a:schemeClr val="lt1"/>
                    </a:solidFill>
                  </a:tcPr>
                </a:tc>
                <a:extLst>
                  <a:ext uri="{0D108BD9-81ED-4DB2-BD59-A6C34878D82A}">
                    <a16:rowId xmlns:a16="http://schemas.microsoft.com/office/drawing/2014/main" val="10000"/>
                  </a:ext>
                </a:extLst>
              </a:tr>
            </a:tbl>
          </a:graphicData>
        </a:graphic>
      </p:graphicFrame>
      <p:pic>
        <p:nvPicPr>
          <p:cNvPr id="2" name="Picture 1">
            <a:extLst>
              <a:ext uri="{FF2B5EF4-FFF2-40B4-BE49-F238E27FC236}">
                <a16:creationId xmlns:a16="http://schemas.microsoft.com/office/drawing/2014/main" id="{11AE2F5E-1398-4350-B851-427CE4AC88E5}"/>
              </a:ext>
            </a:extLst>
          </p:cNvPr>
          <p:cNvPicPr>
            <a:picLocks noChangeAspect="1"/>
          </p:cNvPicPr>
          <p:nvPr/>
        </p:nvPicPr>
        <p:blipFill>
          <a:blip r:embed="rId3"/>
          <a:stretch>
            <a:fillRect/>
          </a:stretch>
        </p:blipFill>
        <p:spPr>
          <a:xfrm>
            <a:off x="159799" y="2166151"/>
            <a:ext cx="2192784" cy="342716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5"/>
          <p:cNvSpPr txBox="1">
            <a:spLocks noGrp="1"/>
          </p:cNvSpPr>
          <p:nvPr>
            <p:ph type="title"/>
          </p:nvPr>
        </p:nvSpPr>
        <p:spPr>
          <a:xfrm>
            <a:off x="838200" y="365126"/>
            <a:ext cx="10515600" cy="875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sz="3600" b="1" dirty="0">
                <a:solidFill>
                  <a:schemeClr val="tx1"/>
                </a:solidFill>
                <a:latin typeface="Trebuchet MS" panose="020B0603020202020204" pitchFamily="34" charset="0"/>
              </a:rPr>
              <a:t>Menu Recommendations</a:t>
            </a:r>
            <a:endParaRPr sz="3600" b="1" dirty="0">
              <a:solidFill>
                <a:schemeClr val="tx1"/>
              </a:solidFill>
              <a:latin typeface="Trebuchet MS" panose="020B0603020202020204" pitchFamily="34" charset="0"/>
            </a:endParaRPr>
          </a:p>
        </p:txBody>
      </p:sp>
      <p:sp>
        <p:nvSpPr>
          <p:cNvPr id="195" name="Google Shape;195;p25"/>
          <p:cNvSpPr txBox="1">
            <a:spLocks noGrp="1"/>
          </p:cNvSpPr>
          <p:nvPr>
            <p:ph idx="1"/>
          </p:nvPr>
        </p:nvSpPr>
        <p:spPr>
          <a:xfrm>
            <a:off x="677334" y="1084729"/>
            <a:ext cx="8596668" cy="495663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40"/>
              <a:buNone/>
            </a:pPr>
            <a:r>
              <a:rPr lang="en-US" sz="1800" dirty="0"/>
              <a:t>Guidelines are broken out by food component, however serving sizes can describe the entree if you prefer, such as 4” x 4” lasagna or 2 cups of chicken pot pie.</a:t>
            </a:r>
            <a:endParaRPr sz="1800" dirty="0"/>
          </a:p>
          <a:p>
            <a:pPr marL="0" lvl="0" indent="0" algn="l" rtl="0">
              <a:spcBef>
                <a:spcPts val="0"/>
              </a:spcBef>
              <a:spcAft>
                <a:spcPts val="0"/>
              </a:spcAft>
              <a:buSzPts val="1440"/>
              <a:buNone/>
            </a:pPr>
            <a:endParaRPr sz="1800" dirty="0"/>
          </a:p>
          <a:p>
            <a:pPr marL="0" lvl="0" indent="0" algn="l" rtl="0">
              <a:spcBef>
                <a:spcPts val="0"/>
              </a:spcBef>
              <a:spcAft>
                <a:spcPts val="0"/>
              </a:spcAft>
              <a:buSzPts val="1440"/>
              <a:buNone/>
            </a:pPr>
            <a:r>
              <a:rPr lang="en-US" sz="1800" dirty="0"/>
              <a:t>P: 2 cups chicken pot pie               or                 2 oz chicken (pot pie)</a:t>
            </a:r>
            <a:endParaRPr sz="1800" dirty="0"/>
          </a:p>
          <a:p>
            <a:pPr marL="0" lvl="0" indent="0" algn="l" rtl="0">
              <a:spcBef>
                <a:spcPts val="0"/>
              </a:spcBef>
              <a:spcAft>
                <a:spcPts val="0"/>
              </a:spcAft>
              <a:buSzPts val="1440"/>
              <a:buNone/>
            </a:pPr>
            <a:r>
              <a:rPr lang="en-US" sz="1800" dirty="0"/>
              <a:t>V:  			“  “                                           1/2 cup </a:t>
            </a:r>
            <a:r>
              <a:rPr lang="en-US" sz="1800" dirty="0" err="1"/>
              <a:t>carrots,peas</a:t>
            </a:r>
            <a:r>
              <a:rPr lang="en-US" sz="1800" dirty="0"/>
              <a:t>, potatoes</a:t>
            </a:r>
            <a:endParaRPr sz="1800" dirty="0"/>
          </a:p>
          <a:p>
            <a:pPr marL="0" lvl="0" indent="0" algn="l" rtl="0">
              <a:spcBef>
                <a:spcPts val="0"/>
              </a:spcBef>
              <a:spcAft>
                <a:spcPts val="0"/>
              </a:spcAft>
              <a:buSzPts val="1440"/>
              <a:buNone/>
            </a:pPr>
            <a:r>
              <a:rPr lang="en-US" sz="1800" dirty="0"/>
              <a:t>V:  1 cup salad                                                   1 cup salad (NOT </a:t>
            </a:r>
            <a:r>
              <a:rPr lang="en-US" sz="1800" dirty="0" err="1"/>
              <a:t>iceburg</a:t>
            </a:r>
            <a:r>
              <a:rPr lang="en-US" sz="1800" dirty="0"/>
              <a:t> lettuce)</a:t>
            </a:r>
            <a:endParaRPr sz="1800" dirty="0"/>
          </a:p>
          <a:p>
            <a:pPr marL="0" lvl="0" indent="0" algn="l" rtl="0">
              <a:spcBef>
                <a:spcPts val="0"/>
              </a:spcBef>
              <a:spcAft>
                <a:spcPts val="0"/>
              </a:spcAft>
              <a:buSzPts val="1440"/>
              <a:buNone/>
            </a:pPr>
            <a:r>
              <a:rPr lang="en-US" sz="1800" dirty="0"/>
              <a:t>G:  </a:t>
            </a:r>
            <a:r>
              <a:rPr lang="en-US" sz="1800" dirty="0" err="1"/>
              <a:t>ww</a:t>
            </a:r>
            <a:r>
              <a:rPr lang="en-US" sz="1800" dirty="0"/>
              <a:t> crust                                                      2 oz </a:t>
            </a:r>
            <a:r>
              <a:rPr lang="en-US" sz="1800" dirty="0" err="1"/>
              <a:t>ww</a:t>
            </a:r>
            <a:r>
              <a:rPr lang="en-US" sz="1800" dirty="0"/>
              <a:t> crust</a:t>
            </a:r>
            <a:endParaRPr sz="1800" dirty="0"/>
          </a:p>
          <a:p>
            <a:pPr marL="0" lvl="0" indent="0" algn="l" rtl="0">
              <a:spcBef>
                <a:spcPts val="0"/>
              </a:spcBef>
              <a:spcAft>
                <a:spcPts val="0"/>
              </a:spcAft>
              <a:buSzPts val="1440"/>
              <a:buNone/>
            </a:pPr>
            <a:r>
              <a:rPr lang="en-US" sz="1800" dirty="0"/>
              <a:t>G:			“   “                                          1 cup milk</a:t>
            </a:r>
            <a:endParaRPr sz="1800" dirty="0"/>
          </a:p>
          <a:p>
            <a:pPr marL="0" lvl="0" indent="0" algn="l" rtl="0">
              <a:spcBef>
                <a:spcPts val="0"/>
              </a:spcBef>
              <a:spcAft>
                <a:spcPts val="0"/>
              </a:spcAft>
              <a:buSzPts val="1440"/>
              <a:buNone/>
            </a:pPr>
            <a:r>
              <a:rPr lang="en-US" sz="1800" dirty="0"/>
              <a:t>D:  1 cup Milk</a:t>
            </a:r>
            <a:endParaRPr sz="1800" dirty="0"/>
          </a:p>
          <a:p>
            <a:pPr marL="0" lvl="0" indent="0" algn="l" rtl="0">
              <a:spcBef>
                <a:spcPts val="0"/>
              </a:spcBef>
              <a:spcAft>
                <a:spcPts val="0"/>
              </a:spcAft>
              <a:buSzPts val="1440"/>
              <a:buNone/>
            </a:pPr>
            <a:endParaRPr sz="1800" dirty="0"/>
          </a:p>
          <a:p>
            <a:pPr marL="0" lvl="0" indent="0" algn="l" rtl="0">
              <a:spcBef>
                <a:spcPts val="0"/>
              </a:spcBef>
              <a:spcAft>
                <a:spcPts val="0"/>
              </a:spcAft>
              <a:buSzPts val="1440"/>
              <a:buNone/>
            </a:pPr>
            <a:r>
              <a:rPr lang="en-US" sz="1800" dirty="0"/>
              <a:t>P: 4”x4” lasagna                            or                 2 oz hamburger (lasagna)</a:t>
            </a:r>
            <a:endParaRPr sz="1800" dirty="0"/>
          </a:p>
          <a:p>
            <a:pPr marL="0" lvl="0" indent="0" algn="l" rtl="0">
              <a:spcBef>
                <a:spcPts val="0"/>
              </a:spcBef>
              <a:spcAft>
                <a:spcPts val="0"/>
              </a:spcAft>
              <a:buSzPts val="1440"/>
              <a:buNone/>
            </a:pPr>
            <a:r>
              <a:rPr lang="en-US" sz="1800" dirty="0"/>
              <a:t>V:  			“  “                                               ½ cup tomato sauce</a:t>
            </a:r>
            <a:endParaRPr sz="1800" dirty="0"/>
          </a:p>
          <a:p>
            <a:pPr marL="0" lvl="0" indent="0" algn="l" rtl="0">
              <a:spcBef>
                <a:spcPts val="0"/>
              </a:spcBef>
              <a:spcAft>
                <a:spcPts val="0"/>
              </a:spcAft>
              <a:buSzPts val="1440"/>
              <a:buNone/>
            </a:pPr>
            <a:r>
              <a:rPr lang="en-US" sz="1800" dirty="0"/>
              <a:t>V:  1 cup salad                                                   1 cup salad</a:t>
            </a:r>
            <a:endParaRPr sz="1800" dirty="0"/>
          </a:p>
          <a:p>
            <a:pPr marL="0" lvl="0" indent="0" algn="l" rtl="0">
              <a:spcBef>
                <a:spcPts val="0"/>
              </a:spcBef>
              <a:spcAft>
                <a:spcPts val="0"/>
              </a:spcAft>
              <a:buSzPts val="1440"/>
              <a:buNone/>
            </a:pPr>
            <a:r>
              <a:rPr lang="en-US" sz="1800" dirty="0"/>
              <a:t>G:  </a:t>
            </a:r>
            <a:r>
              <a:rPr lang="en-US" sz="1800" dirty="0" err="1"/>
              <a:t>ww</a:t>
            </a:r>
            <a:r>
              <a:rPr lang="en-US" sz="1800" dirty="0"/>
              <a:t> noodles                                                  1 cup </a:t>
            </a:r>
            <a:r>
              <a:rPr lang="en-US" sz="1800" dirty="0" err="1"/>
              <a:t>ww</a:t>
            </a:r>
            <a:r>
              <a:rPr lang="en-US" sz="1800" dirty="0"/>
              <a:t> noodles</a:t>
            </a:r>
            <a:endParaRPr sz="1800" dirty="0"/>
          </a:p>
          <a:p>
            <a:pPr marL="0" lvl="0" indent="0" algn="l" rtl="0">
              <a:spcBef>
                <a:spcPts val="0"/>
              </a:spcBef>
              <a:spcAft>
                <a:spcPts val="0"/>
              </a:spcAft>
              <a:buSzPts val="1440"/>
              <a:buNone/>
            </a:pPr>
            <a:r>
              <a:rPr lang="en-US" sz="1800" dirty="0"/>
              <a:t>G:			“   “                                          	1 cup milk</a:t>
            </a:r>
            <a:endParaRPr sz="1800" dirty="0"/>
          </a:p>
          <a:p>
            <a:pPr marL="0" lvl="0" indent="0" algn="l" rtl="0">
              <a:spcBef>
                <a:spcPts val="0"/>
              </a:spcBef>
              <a:spcAft>
                <a:spcPts val="0"/>
              </a:spcAft>
              <a:buSzPts val="1440"/>
              <a:buNone/>
            </a:pPr>
            <a:r>
              <a:rPr lang="en-US" dirty="0"/>
              <a:t>D:  1 cup Milk</a:t>
            </a:r>
            <a:endParaRPr dirty="0"/>
          </a:p>
          <a:p>
            <a:pPr marL="0" lvl="0" indent="0" algn="l" rtl="0">
              <a:spcBef>
                <a:spcPts val="1000"/>
              </a:spcBef>
              <a:spcAft>
                <a:spcPts val="0"/>
              </a:spcAft>
              <a:buSzPts val="1440"/>
              <a:buNone/>
            </a:pPr>
            <a:endParaRPr dirty="0"/>
          </a:p>
          <a:p>
            <a:pPr marL="0" lvl="0" indent="0" algn="l" rtl="0">
              <a:spcBef>
                <a:spcPts val="1000"/>
              </a:spcBef>
              <a:spcAft>
                <a:spcPts val="0"/>
              </a:spcAft>
              <a:buSzPts val="1440"/>
              <a:buNone/>
            </a:pPr>
            <a:endParaRPr dirty="0"/>
          </a:p>
          <a:p>
            <a:pPr marL="0" lvl="0" indent="0" algn="l" rtl="0">
              <a:spcBef>
                <a:spcPts val="1000"/>
              </a:spcBef>
              <a:spcAft>
                <a:spcPts val="0"/>
              </a:spcAft>
              <a:buSzPts val="144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title"/>
          </p:nvPr>
        </p:nvSpPr>
        <p:spPr>
          <a:xfrm>
            <a:off x="677325" y="609600"/>
            <a:ext cx="8596800" cy="826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600" b="1" dirty="0">
                <a:solidFill>
                  <a:schemeClr val="tx1"/>
                </a:solidFill>
                <a:latin typeface="Trebuchet MS" panose="020B0603020202020204" pitchFamily="34" charset="0"/>
              </a:rPr>
              <a:t>Ounces  - vs -  Cups</a:t>
            </a:r>
            <a:endParaRPr sz="3600" b="1" dirty="0">
              <a:solidFill>
                <a:schemeClr val="tx1"/>
              </a:solidFill>
              <a:latin typeface="Trebuchet MS" panose="020B0603020202020204" pitchFamily="34" charset="0"/>
            </a:endParaRPr>
          </a:p>
        </p:txBody>
      </p:sp>
      <p:sp>
        <p:nvSpPr>
          <p:cNvPr id="202" name="Google Shape;202;p26"/>
          <p:cNvSpPr txBox="1">
            <a:spLocks noGrp="1"/>
          </p:cNvSpPr>
          <p:nvPr>
            <p:ph idx="1"/>
          </p:nvPr>
        </p:nvSpPr>
        <p:spPr>
          <a:xfrm>
            <a:off x="677325" y="2366682"/>
            <a:ext cx="8596800" cy="425606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800" dirty="0"/>
              <a:t>Ounces are a weight measurement.  We weigh items so that we don’t have to grind and/or smash them into a scoop or measuring cup.  These are items such as:</a:t>
            </a:r>
            <a:endParaRPr sz="1800" dirty="0"/>
          </a:p>
          <a:p>
            <a:pPr marL="457200" lvl="0" indent="-320040" algn="l" rtl="0">
              <a:spcBef>
                <a:spcPts val="1000"/>
              </a:spcBef>
              <a:spcAft>
                <a:spcPts val="0"/>
              </a:spcAft>
              <a:buSzPts val="1440"/>
              <a:buChar char="⮚"/>
            </a:pPr>
            <a:r>
              <a:rPr lang="en-US" sz="1800" dirty="0"/>
              <a:t>Meats </a:t>
            </a:r>
            <a:endParaRPr sz="1800" dirty="0"/>
          </a:p>
          <a:p>
            <a:pPr marL="457200" lvl="0" indent="-320040" algn="l" rtl="0">
              <a:spcBef>
                <a:spcPts val="0"/>
              </a:spcBef>
              <a:spcAft>
                <a:spcPts val="0"/>
              </a:spcAft>
              <a:buSzPts val="1440"/>
              <a:buChar char="⮚"/>
            </a:pPr>
            <a:r>
              <a:rPr lang="en-US" sz="1800" dirty="0"/>
              <a:t>breads and pastries</a:t>
            </a:r>
            <a:endParaRPr sz="1800" dirty="0"/>
          </a:p>
          <a:p>
            <a:pPr marL="0" lvl="0" indent="0" algn="l" rtl="0">
              <a:spcBef>
                <a:spcPts val="1000"/>
              </a:spcBef>
              <a:spcAft>
                <a:spcPts val="0"/>
              </a:spcAft>
              <a:buNone/>
            </a:pPr>
            <a:r>
              <a:rPr lang="en-US" sz="1800" dirty="0"/>
              <a:t>If purchasing meats and breads pre portioned or pre-sliced then you will be able to determine the portion size from the packaging and will not have to physically weigh them.  </a:t>
            </a:r>
            <a:endParaRPr sz="1800" dirty="0"/>
          </a:p>
          <a:p>
            <a:pPr marL="0" lvl="0" indent="0" algn="l" rtl="0">
              <a:spcBef>
                <a:spcPts val="1000"/>
              </a:spcBef>
              <a:spcAft>
                <a:spcPts val="0"/>
              </a:spcAft>
              <a:buNone/>
            </a:pPr>
            <a:r>
              <a:rPr lang="en-US" sz="1800" dirty="0"/>
              <a:t>If slicing meat or making homemade bread - slice one that weighs the desired amount then use it as your guide for future slices.  </a:t>
            </a:r>
            <a:endParaRPr sz="1800" dirty="0"/>
          </a:p>
          <a:p>
            <a:pPr marL="0" lvl="0" indent="0" algn="l" rtl="0">
              <a:spcBef>
                <a:spcPts val="1000"/>
              </a:spcBef>
              <a:spcAft>
                <a:spcPts val="0"/>
              </a:spcAft>
              <a:buNone/>
            </a:pPr>
            <a:r>
              <a:rPr lang="en-US" sz="1800" dirty="0"/>
              <a:t>Cups should be used for all other measuring.  (8 oz of lettuce would be about 5 cups, that’s a huge side salad!)</a:t>
            </a:r>
            <a:endParaRPr sz="1800" dirty="0"/>
          </a:p>
          <a:p>
            <a:pPr marL="0" lvl="0" indent="0" algn="l" rtl="0">
              <a:spcBef>
                <a:spcPts val="1000"/>
              </a:spcBef>
              <a:spcAft>
                <a:spcPts val="0"/>
              </a:spcAft>
              <a:buNone/>
            </a:pPr>
            <a:endParaRPr dirty="0"/>
          </a:p>
          <a:p>
            <a:pPr marL="457200" lvl="0" indent="0" algn="l" rtl="0">
              <a:spcBef>
                <a:spcPts val="1000"/>
              </a:spcBef>
              <a:spcAft>
                <a:spcPts val="0"/>
              </a:spcAft>
              <a:buNone/>
            </a:pPr>
            <a:endParaRPr dirty="0"/>
          </a:p>
        </p:txBody>
      </p:sp>
      <p:pic>
        <p:nvPicPr>
          <p:cNvPr id="2" name="Picture 1">
            <a:extLst>
              <a:ext uri="{FF2B5EF4-FFF2-40B4-BE49-F238E27FC236}">
                <a16:creationId xmlns:a16="http://schemas.microsoft.com/office/drawing/2014/main" id="{5FB48715-479A-4141-8EE2-7F7744CDE584}"/>
              </a:ext>
            </a:extLst>
          </p:cNvPr>
          <p:cNvPicPr>
            <a:picLocks noChangeAspect="1"/>
          </p:cNvPicPr>
          <p:nvPr/>
        </p:nvPicPr>
        <p:blipFill>
          <a:blip r:embed="rId3"/>
          <a:stretch>
            <a:fillRect/>
          </a:stretch>
        </p:blipFill>
        <p:spPr>
          <a:xfrm>
            <a:off x="9431894" y="2245360"/>
            <a:ext cx="2630403" cy="271574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600" b="1" dirty="0">
                <a:solidFill>
                  <a:schemeClr val="tx1"/>
                </a:solidFill>
                <a:latin typeface="Trebuchet MS" panose="020B0603020202020204" pitchFamily="34" charset="0"/>
              </a:rPr>
              <a:t>Grain - vs - Carbohydrate or Starch</a:t>
            </a:r>
            <a:endParaRPr sz="3600" b="1" dirty="0">
              <a:solidFill>
                <a:schemeClr val="tx1"/>
              </a:solidFill>
              <a:latin typeface="Trebuchet MS" panose="020B0603020202020204" pitchFamily="34" charset="0"/>
            </a:endParaRPr>
          </a:p>
        </p:txBody>
      </p:sp>
      <p:sp>
        <p:nvSpPr>
          <p:cNvPr id="209" name="Google Shape;209;p27"/>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The Dietary Guideline for Americans looks at the number of grains and whole grains offered with meals.  </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US" dirty="0"/>
              <a:t>Corn, potatoes, peas, carrots, beans are classified as vegetables, not a grain.  (Beans can be a vegetable OR a protein).  Corn offers little nutritive value and should not be relied on as a vegetable.</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US" dirty="0"/>
              <a:t>While we are not specifically reviewing the number of carbohydrates in your meals, if you have a significant number of people with diabetes in your population you may want to consider limiting your “starchy” vegetables when planning your meals.  Your dietitian may advise you that the meal(s) may not be “diabetic friendly”.</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txBox="1">
            <a:spLocks noGrp="1"/>
          </p:cNvSpPr>
          <p:nvPr>
            <p:ph type="title"/>
          </p:nvPr>
        </p:nvSpPr>
        <p:spPr>
          <a:xfrm>
            <a:off x="838200" y="64655"/>
            <a:ext cx="10515600" cy="69272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240"/>
              <a:buFont typeface="Trebuchet MS"/>
              <a:buNone/>
            </a:pPr>
            <a:r>
              <a:rPr lang="en-US" sz="3600" b="1" dirty="0">
                <a:solidFill>
                  <a:schemeClr val="tx1"/>
                </a:solidFill>
                <a:latin typeface="Trebuchet MS" panose="020B0603020202020204" pitchFamily="34" charset="0"/>
              </a:rPr>
              <a:t>Menu Recommendations</a:t>
            </a:r>
            <a:endParaRPr sz="3600" b="1" dirty="0">
              <a:solidFill>
                <a:schemeClr val="tx1"/>
              </a:solidFill>
              <a:latin typeface="Trebuchet MS" panose="020B0603020202020204" pitchFamily="34" charset="0"/>
            </a:endParaRPr>
          </a:p>
        </p:txBody>
      </p:sp>
      <p:sp>
        <p:nvSpPr>
          <p:cNvPr id="215" name="Google Shape;215;p28"/>
          <p:cNvSpPr txBox="1">
            <a:spLocks noGrp="1"/>
          </p:cNvSpPr>
          <p:nvPr>
            <p:ph idx="1"/>
          </p:nvPr>
        </p:nvSpPr>
        <p:spPr>
          <a:xfrm>
            <a:off x="677325" y="1071418"/>
            <a:ext cx="8982900" cy="5251382"/>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40"/>
              <a:buNone/>
            </a:pPr>
            <a:r>
              <a:rPr lang="en-US" sz="1800" dirty="0"/>
              <a:t>Grains:  </a:t>
            </a:r>
            <a:endParaRPr sz="1800" dirty="0"/>
          </a:p>
          <a:p>
            <a:pPr marL="457200" lvl="0" indent="-320040" algn="l" rtl="0">
              <a:lnSpc>
                <a:spcPct val="115000"/>
              </a:lnSpc>
              <a:spcBef>
                <a:spcPts val="0"/>
              </a:spcBef>
              <a:spcAft>
                <a:spcPts val="0"/>
              </a:spcAft>
              <a:buSzPts val="1440"/>
              <a:buChar char="⮚"/>
            </a:pPr>
            <a:r>
              <a:rPr lang="en-US" sz="1800" dirty="0"/>
              <a:t>1 serving =</a:t>
            </a:r>
            <a:endParaRPr sz="1800" dirty="0"/>
          </a:p>
          <a:p>
            <a:pPr marL="914400" lvl="1" indent="-320040" algn="l" rtl="0">
              <a:lnSpc>
                <a:spcPct val="115000"/>
              </a:lnSpc>
              <a:spcBef>
                <a:spcPts val="0"/>
              </a:spcBef>
              <a:spcAft>
                <a:spcPts val="0"/>
              </a:spcAft>
              <a:buSzPts val="1440"/>
              <a:buChar char="►"/>
            </a:pPr>
            <a:r>
              <a:rPr lang="en-US" dirty="0"/>
              <a:t>1 oz bread </a:t>
            </a:r>
            <a:endParaRPr dirty="0"/>
          </a:p>
          <a:p>
            <a:pPr marL="914400" lvl="1" indent="-320040" algn="l" rtl="0">
              <a:lnSpc>
                <a:spcPct val="115000"/>
              </a:lnSpc>
              <a:spcBef>
                <a:spcPts val="0"/>
              </a:spcBef>
              <a:spcAft>
                <a:spcPts val="0"/>
              </a:spcAft>
              <a:buSzPts val="1440"/>
              <a:buChar char="►"/>
            </a:pPr>
            <a:r>
              <a:rPr lang="en-US" dirty="0"/>
              <a:t> ½ cup rice or pasta </a:t>
            </a:r>
            <a:endParaRPr dirty="0"/>
          </a:p>
          <a:p>
            <a:pPr marL="457200" lvl="0" indent="-320040" algn="l" rtl="0">
              <a:lnSpc>
                <a:spcPct val="115000"/>
              </a:lnSpc>
              <a:spcBef>
                <a:spcPts val="1000"/>
              </a:spcBef>
              <a:spcAft>
                <a:spcPts val="0"/>
              </a:spcAft>
              <a:buSzPts val="1440"/>
              <a:buChar char="⮚"/>
            </a:pPr>
            <a:r>
              <a:rPr lang="en-US" sz="1800" dirty="0"/>
              <a:t>2 servings are recommended per meal</a:t>
            </a:r>
            <a:endParaRPr sz="1800" dirty="0"/>
          </a:p>
          <a:p>
            <a:pPr marL="342900" lvl="0" indent="-342900" algn="l" rtl="0">
              <a:lnSpc>
                <a:spcPct val="115000"/>
              </a:lnSpc>
              <a:spcBef>
                <a:spcPts val="0"/>
              </a:spcBef>
              <a:spcAft>
                <a:spcPts val="0"/>
              </a:spcAft>
              <a:buSzPts val="1440"/>
              <a:buChar char="⮚"/>
            </a:pPr>
            <a:r>
              <a:rPr lang="en-US" sz="1800" dirty="0"/>
              <a:t>Check your bread labels and list the oz on the menu.</a:t>
            </a:r>
            <a:endParaRPr sz="1800" dirty="0"/>
          </a:p>
          <a:p>
            <a:pPr marL="742950" lvl="1" indent="-285750" algn="l" rtl="0">
              <a:spcBef>
                <a:spcPts val="0"/>
              </a:spcBef>
              <a:spcAft>
                <a:spcPts val="0"/>
              </a:spcAft>
              <a:buSzPts val="1440"/>
              <a:buChar char="►"/>
            </a:pPr>
            <a:r>
              <a:rPr lang="en-US" dirty="0"/>
              <a:t>Some are:</a:t>
            </a:r>
            <a:endParaRPr dirty="0"/>
          </a:p>
          <a:p>
            <a:pPr marL="742950" lvl="1" indent="-285750" algn="l" rtl="0">
              <a:spcBef>
                <a:spcPts val="0"/>
              </a:spcBef>
              <a:spcAft>
                <a:spcPts val="0"/>
              </a:spcAft>
              <a:buSzPts val="1440"/>
              <a:buChar char="►"/>
            </a:pPr>
            <a:r>
              <a:rPr lang="en-US" dirty="0"/>
              <a:t>1.5 oz or even 2 oz.  </a:t>
            </a:r>
            <a:endParaRPr dirty="0"/>
          </a:p>
          <a:p>
            <a:pPr marL="742950" lvl="1" indent="-285750" algn="l" rtl="0">
              <a:spcBef>
                <a:spcPts val="0"/>
              </a:spcBef>
              <a:spcAft>
                <a:spcPts val="0"/>
              </a:spcAft>
              <a:buSzPts val="1440"/>
              <a:buChar char="►"/>
            </a:pPr>
            <a:r>
              <a:rPr lang="en-US" dirty="0"/>
              <a:t>Rolls are often 2 oz.  </a:t>
            </a:r>
            <a:endParaRPr dirty="0"/>
          </a:p>
          <a:p>
            <a:pPr marL="342900" lvl="0" indent="-342900" algn="l" rtl="0">
              <a:lnSpc>
                <a:spcPct val="100000"/>
              </a:lnSpc>
              <a:spcBef>
                <a:spcPts val="1000"/>
              </a:spcBef>
              <a:spcAft>
                <a:spcPts val="0"/>
              </a:spcAft>
              <a:buSzPts val="1440"/>
              <a:buChar char="⮚"/>
            </a:pPr>
            <a:r>
              <a:rPr lang="en-US" sz="1800" dirty="0"/>
              <a:t>1 oz of rice or pasta DOES NOT = 1 serving.  (see the slide on ounces vs cups)</a:t>
            </a:r>
            <a:endParaRPr sz="1800" dirty="0"/>
          </a:p>
          <a:p>
            <a:pPr marL="342900" lvl="0" indent="-342900" algn="l" rtl="0">
              <a:lnSpc>
                <a:spcPct val="100000"/>
              </a:lnSpc>
              <a:spcBef>
                <a:spcPts val="1000"/>
              </a:spcBef>
              <a:spcAft>
                <a:spcPts val="0"/>
              </a:spcAft>
              <a:buSzPts val="1440"/>
              <a:buChar char="⮚"/>
            </a:pPr>
            <a:r>
              <a:rPr lang="en-US" sz="1800" dirty="0"/>
              <a:t>Please do not list a roll every day for the 2 grains.  This is boring for participants getting it on their plate day after day.  </a:t>
            </a:r>
            <a:endParaRPr sz="1800" dirty="0"/>
          </a:p>
          <a:p>
            <a:pPr marL="342900" lvl="0" indent="-342900" algn="l" rtl="0">
              <a:lnSpc>
                <a:spcPct val="100000"/>
              </a:lnSpc>
              <a:spcBef>
                <a:spcPts val="1000"/>
              </a:spcBef>
              <a:spcAft>
                <a:spcPts val="0"/>
              </a:spcAft>
              <a:buSzPts val="1440"/>
              <a:buChar char="⮚"/>
            </a:pPr>
            <a:r>
              <a:rPr lang="en-US" sz="1800" dirty="0"/>
              <a:t>Breading, gravy and oatmeal on dessert is counted as ½ of a grain serving.</a:t>
            </a:r>
            <a:endParaRPr sz="1800" dirty="0"/>
          </a:p>
          <a:p>
            <a:pPr marL="342900" lvl="0" indent="-251459" algn="l" rtl="0">
              <a:spcBef>
                <a:spcPts val="1000"/>
              </a:spcBef>
              <a:spcAft>
                <a:spcPts val="0"/>
              </a:spcAft>
              <a:buSzPts val="1440"/>
              <a:buNone/>
            </a:pPr>
            <a:endParaRPr dirty="0"/>
          </a:p>
        </p:txBody>
      </p:sp>
      <p:pic>
        <p:nvPicPr>
          <p:cNvPr id="2" name="Picture 1">
            <a:extLst>
              <a:ext uri="{FF2B5EF4-FFF2-40B4-BE49-F238E27FC236}">
                <a16:creationId xmlns:a16="http://schemas.microsoft.com/office/drawing/2014/main" id="{87245FAC-7937-4DD7-9CE0-E850D72474BC}"/>
              </a:ext>
            </a:extLst>
          </p:cNvPr>
          <p:cNvPicPr>
            <a:picLocks noChangeAspect="1"/>
          </p:cNvPicPr>
          <p:nvPr/>
        </p:nvPicPr>
        <p:blipFill>
          <a:blip r:embed="rId3"/>
          <a:stretch>
            <a:fillRect/>
          </a:stretch>
        </p:blipFill>
        <p:spPr>
          <a:xfrm>
            <a:off x="6226812" y="1182900"/>
            <a:ext cx="2792293" cy="18551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9"/>
          <p:cNvSpPr txBox="1">
            <a:spLocks noGrp="1"/>
          </p:cNvSpPr>
          <p:nvPr>
            <p:ph type="title"/>
          </p:nvPr>
        </p:nvSpPr>
        <p:spPr>
          <a:xfrm>
            <a:off x="838200" y="365126"/>
            <a:ext cx="10515600" cy="6579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sz="3600" b="1" dirty="0">
                <a:solidFill>
                  <a:schemeClr val="tx1"/>
                </a:solidFill>
                <a:latin typeface="+mn-lt"/>
              </a:rPr>
              <a:t>Menu Recommendations</a:t>
            </a:r>
            <a:endParaRPr sz="3600" b="1" dirty="0">
              <a:solidFill>
                <a:schemeClr val="tx1"/>
              </a:solidFill>
              <a:latin typeface="+mn-lt"/>
            </a:endParaRPr>
          </a:p>
        </p:txBody>
      </p:sp>
      <p:sp>
        <p:nvSpPr>
          <p:cNvPr id="221" name="Google Shape;221;p29"/>
          <p:cNvSpPr txBox="1">
            <a:spLocks noGrp="1"/>
          </p:cNvSpPr>
          <p:nvPr>
            <p:ph idx="1"/>
          </p:nvPr>
        </p:nvSpPr>
        <p:spPr>
          <a:xfrm>
            <a:off x="838200" y="1403275"/>
            <a:ext cx="9455700" cy="52509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440"/>
              <a:buFont typeface="Noto Sans Symbols"/>
              <a:buChar char="⮚"/>
            </a:pPr>
            <a:r>
              <a:rPr lang="en-US" sz="1800" dirty="0"/>
              <a:t>Vitamin A and C</a:t>
            </a:r>
            <a:endParaRPr sz="1800" dirty="0"/>
          </a:p>
          <a:p>
            <a:pPr marL="342900" lvl="0" indent="-342900" algn="l" rtl="0">
              <a:spcBef>
                <a:spcPts val="1000"/>
              </a:spcBef>
              <a:spcAft>
                <a:spcPts val="0"/>
              </a:spcAft>
              <a:buSzPts val="1440"/>
              <a:buFont typeface="Noto Sans Symbols"/>
              <a:buChar char="⮚"/>
            </a:pPr>
            <a:r>
              <a:rPr lang="en-US" sz="1800" dirty="0"/>
              <a:t>“½ cup vegetable” doesn’t provide enough information to ensure vitamin A and C recommendations are met.  Be sure to list the vegetable or fruit that will be served. </a:t>
            </a:r>
            <a:endParaRPr sz="1800" dirty="0"/>
          </a:p>
          <a:p>
            <a:pPr marL="342900" lvl="0" indent="-342900" algn="l" rtl="0">
              <a:spcBef>
                <a:spcPts val="1000"/>
              </a:spcBef>
              <a:spcAft>
                <a:spcPts val="0"/>
              </a:spcAft>
              <a:buSzPts val="1440"/>
              <a:buFont typeface="Noto Sans Symbols"/>
              <a:buChar char="⮚"/>
            </a:pPr>
            <a:r>
              <a:rPr lang="en-US" sz="1800" dirty="0"/>
              <a:t>Including vitamin A and C items on the salad bar will help meet this recommendation.  To cut down on space you can list just the items that are </a:t>
            </a:r>
            <a:r>
              <a:rPr lang="en-US" sz="1800" u="sng" dirty="0"/>
              <a:t>always</a:t>
            </a:r>
            <a:r>
              <a:rPr lang="en-US" sz="1800" dirty="0"/>
              <a:t> offered and high in A and C.</a:t>
            </a:r>
            <a:endParaRPr sz="1800" dirty="0"/>
          </a:p>
          <a:p>
            <a:pPr marL="342900" lvl="0" indent="-342900" algn="l" rtl="0">
              <a:spcBef>
                <a:spcPts val="1000"/>
              </a:spcBef>
              <a:spcAft>
                <a:spcPts val="0"/>
              </a:spcAft>
              <a:buSzPts val="1440"/>
              <a:buFont typeface="Noto Sans Symbols"/>
              <a:buChar char="⮚"/>
            </a:pPr>
            <a:r>
              <a:rPr lang="en-US" sz="1800" dirty="0"/>
              <a:t>However, specific vegetables still need to be listed to ensure variety of vegetables</a:t>
            </a:r>
            <a:endParaRPr sz="1800" dirty="0"/>
          </a:p>
          <a:p>
            <a:pPr marL="0" lvl="0" indent="0" algn="l" rtl="0">
              <a:spcBef>
                <a:spcPts val="0"/>
              </a:spcBef>
              <a:spcAft>
                <a:spcPts val="0"/>
              </a:spcAft>
              <a:buSzPts val="1440"/>
              <a:buNone/>
            </a:pPr>
            <a:r>
              <a:rPr lang="en-US" sz="1800" dirty="0"/>
              <a:t>     and fruits (and therefore vitamins and minerals) are offered.</a:t>
            </a:r>
            <a:endParaRPr sz="1800" dirty="0"/>
          </a:p>
          <a:p>
            <a:pPr marL="342900" lvl="0" indent="-251459" algn="l" rtl="0">
              <a:spcBef>
                <a:spcPts val="1000"/>
              </a:spcBef>
              <a:spcAft>
                <a:spcPts val="0"/>
              </a:spcAft>
              <a:buSzPts val="1440"/>
              <a:buNone/>
            </a:pPr>
            <a:endParaRPr dirty="0"/>
          </a:p>
          <a:p>
            <a:pPr marL="342900" lvl="0" indent="-251459" algn="l" rtl="0">
              <a:spcBef>
                <a:spcPts val="1000"/>
              </a:spcBef>
              <a:spcAft>
                <a:spcPts val="0"/>
              </a:spcAft>
              <a:buSzPts val="1440"/>
              <a:buNone/>
            </a:pPr>
            <a:endParaRPr dirty="0"/>
          </a:p>
        </p:txBody>
      </p:sp>
      <p:graphicFrame>
        <p:nvGraphicFramePr>
          <p:cNvPr id="222" name="Google Shape;222;p29"/>
          <p:cNvGraphicFramePr/>
          <p:nvPr>
            <p:extLst>
              <p:ext uri="{D42A27DB-BD31-4B8C-83A1-F6EECF244321}">
                <p14:modId xmlns:p14="http://schemas.microsoft.com/office/powerpoint/2010/main" val="1055907707"/>
              </p:ext>
            </p:extLst>
          </p:nvPr>
        </p:nvGraphicFramePr>
        <p:xfrm>
          <a:off x="1257300" y="4028792"/>
          <a:ext cx="8201025" cy="1756375"/>
        </p:xfrm>
        <a:graphic>
          <a:graphicData uri="http://schemas.openxmlformats.org/drawingml/2006/table">
            <a:tbl>
              <a:tblPr firstRow="1" bandRow="1">
                <a:noFill/>
                <a:tableStyleId>{47CA8643-4DCF-480E-8939-7A83C9746972}</a:tableStyleId>
              </a:tblPr>
              <a:tblGrid>
                <a:gridCol w="2733675">
                  <a:extLst>
                    <a:ext uri="{9D8B030D-6E8A-4147-A177-3AD203B41FA5}">
                      <a16:colId xmlns:a16="http://schemas.microsoft.com/office/drawing/2014/main" val="20000"/>
                    </a:ext>
                  </a:extLst>
                </a:gridCol>
                <a:gridCol w="2733675">
                  <a:extLst>
                    <a:ext uri="{9D8B030D-6E8A-4147-A177-3AD203B41FA5}">
                      <a16:colId xmlns:a16="http://schemas.microsoft.com/office/drawing/2014/main" val="20001"/>
                    </a:ext>
                  </a:extLst>
                </a:gridCol>
                <a:gridCol w="2733675">
                  <a:extLst>
                    <a:ext uri="{9D8B030D-6E8A-4147-A177-3AD203B41FA5}">
                      <a16:colId xmlns:a16="http://schemas.microsoft.com/office/drawing/2014/main" val="20002"/>
                    </a:ext>
                  </a:extLst>
                </a:gridCol>
              </a:tblGrid>
              <a:tr h="1756375">
                <a:tc>
                  <a:txBody>
                    <a:bodyPr/>
                    <a:lstStyle/>
                    <a:p>
                      <a:pPr marL="0" marR="0" lvl="0" indent="0" algn="l" rtl="0">
                        <a:spcBef>
                          <a:spcPts val="0"/>
                        </a:spcBef>
                        <a:spcAft>
                          <a:spcPts val="0"/>
                        </a:spcAft>
                        <a:buClr>
                          <a:schemeClr val="dk1"/>
                        </a:buClr>
                        <a:buSzPts val="1100"/>
                        <a:buFont typeface="Arial"/>
                        <a:buNone/>
                      </a:pPr>
                      <a:r>
                        <a:rPr lang="en-US" sz="1800">
                          <a:solidFill>
                            <a:srgbClr val="000000"/>
                          </a:solidFill>
                          <a:latin typeface="+mn-lt"/>
                        </a:rPr>
                        <a:t>4 oz Chicken Breast</a:t>
                      </a:r>
                      <a:endParaRPr>
                        <a:latin typeface="+mn-lt"/>
                      </a:endParaRPr>
                    </a:p>
                    <a:p>
                      <a:pPr marL="0" marR="0" lvl="0" indent="0" algn="l" rtl="0">
                        <a:spcBef>
                          <a:spcPts val="0"/>
                        </a:spcBef>
                        <a:spcAft>
                          <a:spcPts val="0"/>
                        </a:spcAft>
                        <a:buClr>
                          <a:schemeClr val="dk1"/>
                        </a:buClr>
                        <a:buSzPts val="1100"/>
                        <a:buFont typeface="Arial"/>
                        <a:buNone/>
                      </a:pPr>
                      <a:r>
                        <a:rPr lang="en-US" sz="1800">
                          <a:solidFill>
                            <a:srgbClr val="000000"/>
                          </a:solidFill>
                          <a:latin typeface="+mn-lt"/>
                        </a:rPr>
                        <a:t>1/2 Cup Broccoli</a:t>
                      </a:r>
                      <a:endParaRPr>
                        <a:latin typeface="+mn-lt"/>
                      </a:endParaRPr>
                    </a:p>
                    <a:p>
                      <a:pPr marL="0" marR="0" lvl="0" indent="0" algn="l" rtl="0">
                        <a:spcBef>
                          <a:spcPts val="0"/>
                        </a:spcBef>
                        <a:spcAft>
                          <a:spcPts val="0"/>
                        </a:spcAft>
                        <a:buClr>
                          <a:schemeClr val="dk1"/>
                        </a:buClr>
                        <a:buSzPts val="1100"/>
                        <a:buFont typeface="Arial"/>
                        <a:buNone/>
                      </a:pPr>
                      <a:r>
                        <a:rPr lang="en-US" sz="1800">
                          <a:solidFill>
                            <a:srgbClr val="000000"/>
                          </a:solidFill>
                          <a:latin typeface="+mn-lt"/>
                        </a:rPr>
                        <a:t>1 cup Salad Bar</a:t>
                      </a:r>
                      <a:endParaRPr>
                        <a:latin typeface="+mn-lt"/>
                      </a:endParaRPr>
                    </a:p>
                    <a:p>
                      <a:pPr marL="0" marR="0" lvl="0" indent="0" algn="l" rtl="0">
                        <a:spcBef>
                          <a:spcPts val="0"/>
                        </a:spcBef>
                        <a:spcAft>
                          <a:spcPts val="0"/>
                        </a:spcAft>
                        <a:buClr>
                          <a:schemeClr val="dk1"/>
                        </a:buClr>
                        <a:buSzPts val="1100"/>
                        <a:buFont typeface="Arial"/>
                        <a:buNone/>
                      </a:pPr>
                      <a:r>
                        <a:rPr lang="en-US" sz="1800">
                          <a:solidFill>
                            <a:srgbClr val="000000"/>
                          </a:solidFill>
                          <a:latin typeface="+mn-lt"/>
                        </a:rPr>
                        <a:t>1 Whole Grain Roll</a:t>
                      </a:r>
                      <a:endParaRPr>
                        <a:latin typeface="+mn-lt"/>
                      </a:endParaRPr>
                    </a:p>
                    <a:p>
                      <a:pPr marL="0" marR="0" lvl="0" indent="0" algn="l" rtl="0">
                        <a:spcBef>
                          <a:spcPts val="0"/>
                        </a:spcBef>
                        <a:spcAft>
                          <a:spcPts val="0"/>
                        </a:spcAft>
                        <a:buClr>
                          <a:schemeClr val="dk1"/>
                        </a:buClr>
                        <a:buSzPts val="1100"/>
                        <a:buFont typeface="Arial"/>
                        <a:buNone/>
                      </a:pPr>
                      <a:r>
                        <a:rPr lang="en-US" sz="1800">
                          <a:solidFill>
                            <a:srgbClr val="000000"/>
                          </a:solidFill>
                          <a:latin typeface="+mn-lt"/>
                        </a:rPr>
                        <a:t>1 cup Milk</a:t>
                      </a:r>
                      <a:endParaRPr>
                        <a:latin typeface="+mn-lt"/>
                      </a:endParaRPr>
                    </a:p>
                    <a:p>
                      <a:pPr marL="0" marR="0" lvl="0" indent="0" algn="l" rtl="0">
                        <a:spcBef>
                          <a:spcPts val="0"/>
                        </a:spcBef>
                        <a:spcAft>
                          <a:spcPts val="0"/>
                        </a:spcAft>
                        <a:buNone/>
                      </a:pPr>
                      <a:endParaRPr sz="1800">
                        <a:latin typeface="+mn-lt"/>
                      </a:endParaRPr>
                    </a:p>
                  </a:txBody>
                  <a:tcPr marL="91450" marR="91450" marT="45725" marB="45725">
                    <a:solidFill>
                      <a:schemeClr val="accent1"/>
                    </a:solidFill>
                  </a:tcPr>
                </a:tc>
                <a:tc>
                  <a:txBody>
                    <a:bodyPr/>
                    <a:lstStyle/>
                    <a:p>
                      <a:pPr marL="0" marR="0" lvl="0" indent="0" algn="l" rtl="0">
                        <a:spcBef>
                          <a:spcPts val="0"/>
                        </a:spcBef>
                        <a:spcAft>
                          <a:spcPts val="0"/>
                        </a:spcAft>
                        <a:buClr>
                          <a:schemeClr val="dk1"/>
                        </a:buClr>
                        <a:buSzPts val="1100"/>
                        <a:buFont typeface="Arial"/>
                        <a:buNone/>
                      </a:pPr>
                      <a:r>
                        <a:rPr lang="en-US" sz="1800">
                          <a:solidFill>
                            <a:srgbClr val="000000"/>
                          </a:solidFill>
                          <a:latin typeface="+mn-lt"/>
                        </a:rPr>
                        <a:t>4 oz Sloppy Joe </a:t>
                      </a:r>
                      <a:endParaRPr>
                        <a:latin typeface="+mn-lt"/>
                      </a:endParaRPr>
                    </a:p>
                    <a:p>
                      <a:pPr marL="0" marR="0" lvl="0" indent="0" algn="l" rtl="0">
                        <a:spcBef>
                          <a:spcPts val="0"/>
                        </a:spcBef>
                        <a:spcAft>
                          <a:spcPts val="0"/>
                        </a:spcAft>
                        <a:buClr>
                          <a:schemeClr val="dk1"/>
                        </a:buClr>
                        <a:buSzPts val="1100"/>
                        <a:buFont typeface="Arial"/>
                        <a:buNone/>
                      </a:pPr>
                      <a:r>
                        <a:rPr lang="en-US" sz="1800">
                          <a:solidFill>
                            <a:srgbClr val="000000"/>
                          </a:solidFill>
                          <a:latin typeface="+mn-lt"/>
                        </a:rPr>
                        <a:t>with 2 oz Wheat Bun</a:t>
                      </a:r>
                      <a:endParaRPr>
                        <a:latin typeface="+mn-lt"/>
                      </a:endParaRPr>
                    </a:p>
                    <a:p>
                      <a:pPr marL="0" marR="0" lvl="0" indent="0" algn="l" rtl="0">
                        <a:spcBef>
                          <a:spcPts val="0"/>
                        </a:spcBef>
                        <a:spcAft>
                          <a:spcPts val="0"/>
                        </a:spcAft>
                        <a:buClr>
                          <a:schemeClr val="dk1"/>
                        </a:buClr>
                        <a:buSzPts val="1100"/>
                        <a:buFont typeface="Arial"/>
                        <a:buNone/>
                      </a:pPr>
                      <a:r>
                        <a:rPr lang="en-US" sz="1800">
                          <a:solidFill>
                            <a:srgbClr val="000000"/>
                          </a:solidFill>
                          <a:latin typeface="+mn-lt"/>
                        </a:rPr>
                        <a:t>1/2 cup peas</a:t>
                      </a:r>
                      <a:endParaRPr>
                        <a:latin typeface="+mn-lt"/>
                      </a:endParaRPr>
                    </a:p>
                    <a:p>
                      <a:pPr marL="0" marR="0" lvl="0" indent="0" algn="l" rtl="0">
                        <a:spcBef>
                          <a:spcPts val="0"/>
                        </a:spcBef>
                        <a:spcAft>
                          <a:spcPts val="0"/>
                        </a:spcAft>
                        <a:buClr>
                          <a:schemeClr val="dk1"/>
                        </a:buClr>
                        <a:buSzPts val="1100"/>
                        <a:buFont typeface="Arial"/>
                        <a:buNone/>
                      </a:pPr>
                      <a:r>
                        <a:rPr lang="en-US" sz="1800">
                          <a:solidFill>
                            <a:srgbClr val="000000"/>
                          </a:solidFill>
                          <a:latin typeface="+mn-lt"/>
                        </a:rPr>
                        <a:t>1 cup Salad Bar </a:t>
                      </a:r>
                      <a:endParaRPr>
                        <a:latin typeface="+mn-lt"/>
                      </a:endParaRPr>
                    </a:p>
                    <a:p>
                      <a:pPr marL="0" marR="0" lvl="0" indent="0" algn="l" rtl="0">
                        <a:spcBef>
                          <a:spcPts val="0"/>
                        </a:spcBef>
                        <a:spcAft>
                          <a:spcPts val="0"/>
                        </a:spcAft>
                        <a:buClr>
                          <a:schemeClr val="dk1"/>
                        </a:buClr>
                        <a:buSzPts val="1100"/>
                        <a:buFont typeface="Arial"/>
                        <a:buNone/>
                      </a:pPr>
                      <a:r>
                        <a:rPr lang="en-US" sz="1800">
                          <a:solidFill>
                            <a:srgbClr val="000000"/>
                          </a:solidFill>
                          <a:latin typeface="+mn-lt"/>
                        </a:rPr>
                        <a:t>1 cup Milk</a:t>
                      </a:r>
                      <a:endParaRPr>
                        <a:latin typeface="+mn-lt"/>
                      </a:endParaRPr>
                    </a:p>
                    <a:p>
                      <a:pPr marL="0" marR="0" lvl="0" indent="0" algn="l" rtl="0">
                        <a:spcBef>
                          <a:spcPts val="0"/>
                        </a:spcBef>
                        <a:spcAft>
                          <a:spcPts val="0"/>
                        </a:spcAft>
                        <a:buNone/>
                      </a:pPr>
                      <a:endParaRPr sz="1800">
                        <a:latin typeface="+mn-lt"/>
                      </a:endParaRPr>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800"/>
                        <a:buFont typeface="Trebuchet MS"/>
                        <a:buNone/>
                      </a:pPr>
                      <a:r>
                        <a:rPr lang="en-US" sz="1800" dirty="0">
                          <a:solidFill>
                            <a:srgbClr val="000000"/>
                          </a:solidFill>
                          <a:latin typeface="+mn-lt"/>
                        </a:rPr>
                        <a:t>Salad Bar offered daily and  includes lettuce, carrots, tomatoes, broccoli, variety of salad dressings</a:t>
                      </a:r>
                      <a:endParaRPr dirty="0">
                        <a:latin typeface="+mn-lt"/>
                      </a:endParaRPr>
                    </a:p>
                    <a:p>
                      <a:pPr marL="0" marR="0" lvl="0" indent="0" algn="l" rtl="0">
                        <a:spcBef>
                          <a:spcPts val="0"/>
                        </a:spcBef>
                        <a:spcAft>
                          <a:spcPts val="0"/>
                        </a:spcAft>
                        <a:buNone/>
                      </a:pPr>
                      <a:endParaRPr sz="1800" dirty="0">
                        <a:latin typeface="+mn-lt"/>
                      </a:endParaRPr>
                    </a:p>
                  </a:txBody>
                  <a:tcPr marL="91450" marR="91450" marT="45725" marB="45725">
                    <a:solidFill>
                      <a:schemeClr val="accent1"/>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0"/>
          <p:cNvSpPr txBox="1">
            <a:spLocks noGrp="1"/>
          </p:cNvSpPr>
          <p:nvPr>
            <p:ph type="title"/>
          </p:nvPr>
        </p:nvSpPr>
        <p:spPr>
          <a:xfrm>
            <a:off x="838200" y="365126"/>
            <a:ext cx="10515600" cy="739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sz="3600" b="1" dirty="0">
                <a:solidFill>
                  <a:schemeClr val="tx1"/>
                </a:solidFill>
                <a:latin typeface="Trebuchet MS" panose="020B0603020202020204" pitchFamily="34" charset="0"/>
              </a:rPr>
              <a:t>Menu Recommendations</a:t>
            </a:r>
            <a:endParaRPr sz="3600" b="1" dirty="0">
              <a:solidFill>
                <a:schemeClr val="tx1"/>
              </a:solidFill>
              <a:latin typeface="Trebuchet MS" panose="020B0603020202020204" pitchFamily="34" charset="0"/>
            </a:endParaRPr>
          </a:p>
        </p:txBody>
      </p:sp>
      <p:sp>
        <p:nvSpPr>
          <p:cNvPr id="229" name="Google Shape;229;p30"/>
          <p:cNvSpPr txBox="1">
            <a:spLocks noGrp="1"/>
          </p:cNvSpPr>
          <p:nvPr>
            <p:ph idx="1"/>
          </p:nvPr>
        </p:nvSpPr>
        <p:spPr>
          <a:xfrm>
            <a:off x="838200" y="1264024"/>
            <a:ext cx="5163105" cy="49129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40"/>
              <a:buNone/>
            </a:pPr>
            <a:r>
              <a:rPr lang="en-US" sz="1800" dirty="0"/>
              <a:t>As Defined by the Dietary Guidelines 2020- 2025</a:t>
            </a:r>
            <a:endParaRPr sz="1800" dirty="0"/>
          </a:p>
          <a:p>
            <a:pPr marL="0" lvl="0" indent="0" algn="l" rtl="0">
              <a:spcBef>
                <a:spcPts val="1000"/>
              </a:spcBef>
              <a:spcAft>
                <a:spcPts val="0"/>
              </a:spcAft>
              <a:buSzPts val="1440"/>
              <a:buNone/>
            </a:pPr>
            <a:endParaRPr sz="1800" dirty="0"/>
          </a:p>
          <a:p>
            <a:pPr marL="0" lvl="0" indent="0" algn="l" rtl="0">
              <a:spcBef>
                <a:spcPts val="1000"/>
              </a:spcBef>
              <a:spcAft>
                <a:spcPts val="0"/>
              </a:spcAft>
              <a:buSzPts val="1440"/>
              <a:buNone/>
            </a:pPr>
            <a:r>
              <a:rPr lang="en-US" sz="1800" dirty="0">
                <a:solidFill>
                  <a:srgbClr val="222222"/>
                </a:solidFill>
              </a:rPr>
              <a:t>Variety—A diverse assortment of foods and beverages across and within all food groups and subgroups selected to fulfill the recommended amounts without exceeding the limits for calories and other dietary components. For example, in the vegetables food group, selecting a variety of foods could be accomplished over the course of a week by choosing from all subgroups, including dark green, red and orange, legumes (beans and peas), starchy, and other vegetables.</a:t>
            </a:r>
            <a:endParaRPr sz="1800" dirty="0"/>
          </a:p>
          <a:p>
            <a:pPr marL="0" lvl="0" indent="0" algn="l" rtl="0">
              <a:spcBef>
                <a:spcPts val="1000"/>
              </a:spcBef>
              <a:spcAft>
                <a:spcPts val="0"/>
              </a:spcAft>
              <a:buSzPts val="1440"/>
              <a:buNone/>
            </a:pPr>
            <a:endParaRPr dirty="0"/>
          </a:p>
          <a:p>
            <a:pPr marL="342900" lvl="0" indent="-251459" algn="l" rtl="0">
              <a:spcBef>
                <a:spcPts val="1000"/>
              </a:spcBef>
              <a:spcAft>
                <a:spcPts val="0"/>
              </a:spcAft>
              <a:buSzPts val="1440"/>
              <a:buNone/>
            </a:pPr>
            <a:endParaRPr dirty="0"/>
          </a:p>
        </p:txBody>
      </p:sp>
      <p:pic>
        <p:nvPicPr>
          <p:cNvPr id="2" name="Picture 1">
            <a:extLst>
              <a:ext uri="{FF2B5EF4-FFF2-40B4-BE49-F238E27FC236}">
                <a16:creationId xmlns:a16="http://schemas.microsoft.com/office/drawing/2014/main" id="{FC99C1AA-92C8-4C2D-96C7-D1A0BB61E880}"/>
              </a:ext>
            </a:extLst>
          </p:cNvPr>
          <p:cNvPicPr>
            <a:picLocks noChangeAspect="1"/>
          </p:cNvPicPr>
          <p:nvPr/>
        </p:nvPicPr>
        <p:blipFill>
          <a:blip r:embed="rId3"/>
          <a:stretch>
            <a:fillRect/>
          </a:stretch>
        </p:blipFill>
        <p:spPr>
          <a:xfrm>
            <a:off x="6363052" y="1104523"/>
            <a:ext cx="4206571" cy="548910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1"/>
          <p:cNvSpPr txBox="1">
            <a:spLocks noGrp="1"/>
          </p:cNvSpPr>
          <p:nvPr>
            <p:ph type="title"/>
          </p:nvPr>
        </p:nvSpPr>
        <p:spPr>
          <a:xfrm>
            <a:off x="838200" y="365126"/>
            <a:ext cx="10515600" cy="63981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40"/>
              <a:buFont typeface="Trebuchet MS"/>
              <a:buNone/>
            </a:pPr>
            <a:r>
              <a:rPr lang="en-US" sz="3600" b="1" dirty="0">
                <a:solidFill>
                  <a:schemeClr val="tx1"/>
                </a:solidFill>
                <a:latin typeface="Trebuchet MS" panose="020B0603020202020204" pitchFamily="34" charset="0"/>
              </a:rPr>
              <a:t>Menu Recommendations</a:t>
            </a:r>
            <a:endParaRPr sz="3600" b="1" dirty="0">
              <a:solidFill>
                <a:schemeClr val="tx1"/>
              </a:solidFill>
              <a:latin typeface="Trebuchet MS" panose="020B0603020202020204" pitchFamily="34" charset="0"/>
            </a:endParaRPr>
          </a:p>
        </p:txBody>
      </p:sp>
      <p:sp>
        <p:nvSpPr>
          <p:cNvPr id="235" name="Google Shape;235;p31"/>
          <p:cNvSpPr txBox="1">
            <a:spLocks noGrp="1"/>
          </p:cNvSpPr>
          <p:nvPr>
            <p:ph idx="1"/>
          </p:nvPr>
        </p:nvSpPr>
        <p:spPr>
          <a:xfrm>
            <a:off x="838200" y="1294646"/>
            <a:ext cx="10515600" cy="4882317"/>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SzPts val="1440"/>
              <a:buNone/>
            </a:pPr>
            <a:r>
              <a:rPr lang="en-US" sz="1800" dirty="0"/>
              <a:t>Other Tips and Tricks:</a:t>
            </a:r>
            <a:endParaRPr sz="1800" dirty="0"/>
          </a:p>
          <a:p>
            <a:pPr marL="342900" lvl="0" indent="-251459" algn="l" rtl="0">
              <a:lnSpc>
                <a:spcPct val="115000"/>
              </a:lnSpc>
              <a:spcBef>
                <a:spcPts val="0"/>
              </a:spcBef>
              <a:spcAft>
                <a:spcPts val="0"/>
              </a:spcAft>
              <a:buSzPts val="1440"/>
              <a:buFont typeface="Noto Sans Symbols"/>
              <a:buNone/>
            </a:pPr>
            <a:endParaRPr sz="1800" dirty="0"/>
          </a:p>
          <a:p>
            <a:pPr marL="457200" lvl="0" indent="-381000" algn="l" rtl="0">
              <a:lnSpc>
                <a:spcPct val="115000"/>
              </a:lnSpc>
              <a:spcBef>
                <a:spcPts val="0"/>
              </a:spcBef>
              <a:spcAft>
                <a:spcPts val="0"/>
              </a:spcAft>
              <a:buSzPts val="2400"/>
              <a:buFont typeface="Noto Sans Symbols"/>
              <a:buChar char="⮚"/>
            </a:pPr>
            <a:r>
              <a:rPr lang="en-US" sz="1800" dirty="0"/>
              <a:t>Use the format that works for you, but it must:</a:t>
            </a:r>
            <a:endParaRPr sz="1800" dirty="0"/>
          </a:p>
          <a:p>
            <a:pPr marL="742950" lvl="1" indent="-346710" algn="l" rtl="0">
              <a:lnSpc>
                <a:spcPct val="115000"/>
              </a:lnSpc>
              <a:spcBef>
                <a:spcPts val="0"/>
              </a:spcBef>
              <a:spcAft>
                <a:spcPts val="0"/>
              </a:spcAft>
              <a:buSzPts val="2400"/>
              <a:buFont typeface="Noto Sans Symbols"/>
              <a:buChar char="►"/>
            </a:pPr>
            <a:r>
              <a:rPr lang="en-US" dirty="0"/>
              <a:t> be in calendar layout</a:t>
            </a:r>
            <a:endParaRPr dirty="0"/>
          </a:p>
          <a:p>
            <a:pPr marL="742950" lvl="1" indent="-346710" algn="l" rtl="0">
              <a:lnSpc>
                <a:spcPct val="115000"/>
              </a:lnSpc>
              <a:spcBef>
                <a:spcPts val="0"/>
              </a:spcBef>
              <a:spcAft>
                <a:spcPts val="0"/>
              </a:spcAft>
              <a:buSzPts val="2400"/>
              <a:buFont typeface="Noto Sans Symbols"/>
              <a:buChar char="►"/>
            </a:pPr>
            <a:r>
              <a:rPr lang="en-US" dirty="0"/>
              <a:t>include portion sizes</a:t>
            </a:r>
            <a:endParaRPr dirty="0"/>
          </a:p>
          <a:p>
            <a:pPr marL="742950" lvl="1" indent="-346710" algn="l" rtl="0">
              <a:lnSpc>
                <a:spcPct val="115000"/>
              </a:lnSpc>
              <a:spcBef>
                <a:spcPts val="0"/>
              </a:spcBef>
              <a:spcAft>
                <a:spcPts val="0"/>
              </a:spcAft>
              <a:buSzPts val="2400"/>
              <a:buFont typeface="Noto Sans Symbols"/>
              <a:buChar char="►"/>
            </a:pPr>
            <a:r>
              <a:rPr lang="en-US" dirty="0"/>
              <a:t>include center name</a:t>
            </a:r>
            <a:endParaRPr dirty="0"/>
          </a:p>
          <a:p>
            <a:pPr marL="742950" lvl="1" indent="-346710" algn="l" rtl="0">
              <a:lnSpc>
                <a:spcPct val="115000"/>
              </a:lnSpc>
              <a:spcBef>
                <a:spcPts val="0"/>
              </a:spcBef>
              <a:spcAft>
                <a:spcPts val="0"/>
              </a:spcAft>
              <a:buSzPts val="2400"/>
              <a:buFont typeface="Noto Sans Symbols"/>
              <a:buChar char="►"/>
            </a:pPr>
            <a:r>
              <a:rPr lang="en-US" dirty="0"/>
              <a:t>and list the month</a:t>
            </a:r>
            <a:endParaRPr dirty="0"/>
          </a:p>
          <a:p>
            <a:pPr marL="742950" lvl="0" indent="-194309" algn="l" rtl="0">
              <a:lnSpc>
                <a:spcPct val="115000"/>
              </a:lnSpc>
              <a:spcBef>
                <a:spcPts val="0"/>
              </a:spcBef>
              <a:spcAft>
                <a:spcPts val="0"/>
              </a:spcAft>
              <a:buSzPts val="1440"/>
              <a:buFont typeface="Noto Sans Symbols"/>
              <a:buNone/>
            </a:pPr>
            <a:endParaRPr sz="1800" dirty="0"/>
          </a:p>
          <a:p>
            <a:pPr marL="457200" lvl="0" indent="-381000" algn="l" rtl="0">
              <a:lnSpc>
                <a:spcPct val="115000"/>
              </a:lnSpc>
              <a:spcBef>
                <a:spcPts val="0"/>
              </a:spcBef>
              <a:spcAft>
                <a:spcPts val="0"/>
              </a:spcAft>
              <a:buSzPts val="2400"/>
              <a:buFont typeface="Noto Sans Symbols"/>
              <a:buChar char="⮚"/>
            </a:pPr>
            <a:r>
              <a:rPr lang="en-US" sz="1800" dirty="0"/>
              <a:t>You can reuse previously approved menus; just let the dietitian know.</a:t>
            </a:r>
            <a:endParaRPr sz="1800" dirty="0"/>
          </a:p>
          <a:p>
            <a:pPr marL="342900" lvl="0" indent="-251459" algn="l" rtl="0">
              <a:lnSpc>
                <a:spcPct val="115000"/>
              </a:lnSpc>
              <a:spcBef>
                <a:spcPts val="0"/>
              </a:spcBef>
              <a:spcAft>
                <a:spcPts val="0"/>
              </a:spcAft>
              <a:buSzPts val="1440"/>
              <a:buFont typeface="Noto Sans Symbols"/>
              <a:buNone/>
            </a:pPr>
            <a:endParaRPr sz="1800" dirty="0"/>
          </a:p>
          <a:p>
            <a:pPr marL="457200" lvl="0" indent="-381000" algn="l" rtl="0">
              <a:lnSpc>
                <a:spcPct val="115000"/>
              </a:lnSpc>
              <a:spcBef>
                <a:spcPts val="0"/>
              </a:spcBef>
              <a:spcAft>
                <a:spcPts val="0"/>
              </a:spcAft>
              <a:buSzPts val="2400"/>
              <a:buFont typeface="Noto Sans Symbols"/>
              <a:buChar char="⮚"/>
            </a:pPr>
            <a:r>
              <a:rPr lang="en-US" sz="1800" dirty="0"/>
              <a:t>You can submit several menus at a time, for instance quarterly.  </a:t>
            </a:r>
            <a:endParaRPr sz="1800" dirty="0"/>
          </a:p>
          <a:p>
            <a:pPr marL="342900" lvl="0" indent="-251459" algn="l" rtl="0">
              <a:spcBef>
                <a:spcPts val="1000"/>
              </a:spcBef>
              <a:spcAft>
                <a:spcPts val="0"/>
              </a:spcAft>
              <a:buSzPts val="1440"/>
              <a:buNone/>
            </a:pPr>
            <a:endParaRPr dirty="0"/>
          </a:p>
        </p:txBody>
      </p:sp>
      <p:pic>
        <p:nvPicPr>
          <p:cNvPr id="2" name="Picture 1">
            <a:extLst>
              <a:ext uri="{FF2B5EF4-FFF2-40B4-BE49-F238E27FC236}">
                <a16:creationId xmlns:a16="http://schemas.microsoft.com/office/drawing/2014/main" id="{5545CE2F-8B5F-4CCF-A037-17AE77CBE0A9}"/>
              </a:ext>
            </a:extLst>
          </p:cNvPr>
          <p:cNvPicPr>
            <a:picLocks noChangeAspect="1"/>
          </p:cNvPicPr>
          <p:nvPr/>
        </p:nvPicPr>
        <p:blipFill>
          <a:blip r:embed="rId3"/>
          <a:stretch>
            <a:fillRect/>
          </a:stretch>
        </p:blipFill>
        <p:spPr>
          <a:xfrm>
            <a:off x="8380026" y="883285"/>
            <a:ext cx="2823100" cy="30638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2"/>
          <p:cNvSpPr txBox="1">
            <a:spLocks noGrp="1"/>
          </p:cNvSpPr>
          <p:nvPr>
            <p:ph type="title"/>
          </p:nvPr>
        </p:nvSpPr>
        <p:spPr>
          <a:xfrm>
            <a:off x="838200" y="365125"/>
            <a:ext cx="10515600" cy="8159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sz="3600" b="1" dirty="0">
                <a:solidFill>
                  <a:schemeClr val="tx1"/>
                </a:solidFill>
                <a:latin typeface="Trebuchet MS" panose="020B0603020202020204" pitchFamily="34" charset="0"/>
              </a:rPr>
              <a:t>Menu Recommendations</a:t>
            </a:r>
            <a:endParaRPr sz="3600" b="1" dirty="0">
              <a:solidFill>
                <a:schemeClr val="tx1"/>
              </a:solidFill>
              <a:latin typeface="Trebuchet MS" panose="020B0603020202020204" pitchFamily="34" charset="0"/>
            </a:endParaRPr>
          </a:p>
        </p:txBody>
      </p:sp>
      <p:pic>
        <p:nvPicPr>
          <p:cNvPr id="242" name="Google Shape;242;p32"/>
          <p:cNvPicPr preferRelativeResize="0"/>
          <p:nvPr/>
        </p:nvPicPr>
        <p:blipFill rotWithShape="1">
          <a:blip r:embed="rId3">
            <a:alphaModFix/>
          </a:blip>
          <a:srcRect t="20356" r="31280"/>
          <a:stretch/>
        </p:blipFill>
        <p:spPr>
          <a:xfrm>
            <a:off x="605525" y="971675"/>
            <a:ext cx="8759100" cy="53354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3"/>
          <p:cNvSpPr txBox="1">
            <a:spLocks noGrp="1"/>
          </p:cNvSpPr>
          <p:nvPr>
            <p:ph type="title"/>
          </p:nvPr>
        </p:nvSpPr>
        <p:spPr>
          <a:xfrm>
            <a:off x="838200" y="365126"/>
            <a:ext cx="10515600" cy="787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sz="3600" b="1" dirty="0">
                <a:solidFill>
                  <a:schemeClr val="tx1"/>
                </a:solidFill>
                <a:latin typeface="Trebuchet MS" panose="020B0603020202020204" pitchFamily="34" charset="0"/>
              </a:rPr>
              <a:t>Menu Recommendations</a:t>
            </a:r>
            <a:endParaRPr sz="3600" b="1" dirty="0">
              <a:solidFill>
                <a:schemeClr val="tx1"/>
              </a:solidFill>
              <a:latin typeface="Trebuchet MS" panose="020B0603020202020204" pitchFamily="34" charset="0"/>
            </a:endParaRPr>
          </a:p>
        </p:txBody>
      </p:sp>
      <p:pic>
        <p:nvPicPr>
          <p:cNvPr id="248" name="Google Shape;248;p33"/>
          <p:cNvPicPr preferRelativeResize="0">
            <a:picLocks noGrp="1"/>
          </p:cNvPicPr>
          <p:nvPr>
            <p:ph idx="1"/>
          </p:nvPr>
        </p:nvPicPr>
        <p:blipFill rotWithShape="1">
          <a:blip r:embed="rId3">
            <a:alphaModFix/>
          </a:blip>
          <a:stretch/>
        </p:blipFill>
        <p:spPr>
          <a:xfrm>
            <a:off x="3457031" y="1846263"/>
            <a:ext cx="5338264" cy="4022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7"/>
        <p:cNvGrpSpPr/>
        <p:nvPr/>
      </p:nvGrpSpPr>
      <p:grpSpPr>
        <a:xfrm>
          <a:off x="0" y="0"/>
          <a:ext cx="0" cy="0"/>
          <a:chOff x="0" y="0"/>
          <a:chExt cx="0" cy="0"/>
        </a:xfrm>
      </p:grpSpPr>
      <p:sp>
        <p:nvSpPr>
          <p:cNvPr id="148" name="Google Shape;148;p18"/>
          <p:cNvSpPr txBox="1">
            <a:spLocks noGrp="1"/>
          </p:cNvSpPr>
          <p:nvPr>
            <p:ph type="ctrTitle"/>
          </p:nvPr>
        </p:nvSpPr>
        <p:spPr>
          <a:xfrm>
            <a:off x="603503" y="770467"/>
            <a:ext cx="9292209" cy="1085228"/>
          </a:xfrm>
          <a:prstGeom prst="rect">
            <a:avLst/>
          </a:prstGeom>
        </p:spPr>
        <p:txBody>
          <a:bodyPr spcFirstLastPara="1" lIns="91425" tIns="45700" rIns="91425" bIns="45700" anchorCtr="0">
            <a:normAutofit/>
          </a:bodyPr>
          <a:lstStyle/>
          <a:p>
            <a:pPr marL="0" lvl="0" indent="0" rtl="0">
              <a:spcBef>
                <a:spcPts val="0"/>
              </a:spcBef>
              <a:spcAft>
                <a:spcPts val="0"/>
              </a:spcAft>
              <a:buClr>
                <a:schemeClr val="accent1"/>
              </a:buClr>
              <a:buSzPts val="5400"/>
              <a:buFont typeface="Trebuchet MS"/>
              <a:buNone/>
            </a:pPr>
            <a:r>
              <a:rPr lang="en-US" sz="3600" b="1" dirty="0">
                <a:solidFill>
                  <a:schemeClr val="accent1">
                    <a:lumMod val="75000"/>
                  </a:schemeClr>
                </a:solidFill>
                <a:latin typeface="Trebuchet MS" panose="020B0603020202020204" pitchFamily="34" charset="0"/>
              </a:rPr>
              <a:t>Dietitian Training for Meal Sites and Staff</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4"/>
          <p:cNvSpPr txBox="1">
            <a:spLocks noGrp="1"/>
          </p:cNvSpPr>
          <p:nvPr>
            <p:ph type="title"/>
          </p:nvPr>
        </p:nvSpPr>
        <p:spPr>
          <a:xfrm>
            <a:off x="838200" y="209549"/>
            <a:ext cx="10515600" cy="5334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240"/>
              <a:buFont typeface="Trebuchet MS"/>
              <a:buNone/>
            </a:pPr>
            <a:r>
              <a:rPr lang="en-US" sz="3600" b="1" dirty="0">
                <a:solidFill>
                  <a:schemeClr val="tx1"/>
                </a:solidFill>
                <a:latin typeface="Trebuchet MS" panose="020B0603020202020204" pitchFamily="34" charset="0"/>
              </a:rPr>
              <a:t>Menu Recommendations</a:t>
            </a:r>
            <a:endParaRPr sz="3600" b="1" dirty="0">
              <a:solidFill>
                <a:schemeClr val="tx1"/>
              </a:solidFill>
              <a:latin typeface="Trebuchet MS" panose="020B0603020202020204" pitchFamily="34" charset="0"/>
            </a:endParaRPr>
          </a:p>
        </p:txBody>
      </p:sp>
      <p:pic>
        <p:nvPicPr>
          <p:cNvPr id="255" name="Google Shape;255;p34"/>
          <p:cNvPicPr preferRelativeResize="0">
            <a:picLocks noGrp="1"/>
          </p:cNvPicPr>
          <p:nvPr>
            <p:ph idx="1"/>
          </p:nvPr>
        </p:nvPicPr>
        <p:blipFill rotWithShape="1">
          <a:blip r:embed="rId3">
            <a:alphaModFix/>
          </a:blip>
          <a:stretch/>
        </p:blipFill>
        <p:spPr>
          <a:xfrm>
            <a:off x="1249680" y="924560"/>
            <a:ext cx="10678160" cy="593343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5"/>
          <p:cNvSpPr txBox="1">
            <a:spLocks noGrp="1"/>
          </p:cNvSpPr>
          <p:nvPr>
            <p:ph type="title"/>
          </p:nvPr>
        </p:nvSpPr>
        <p:spPr>
          <a:xfrm>
            <a:off x="838200" y="365126"/>
            <a:ext cx="10515600" cy="635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240"/>
              <a:buFont typeface="Trebuchet MS"/>
              <a:buNone/>
            </a:pPr>
            <a:r>
              <a:rPr lang="en-US" sz="3600" b="1" dirty="0">
                <a:solidFill>
                  <a:schemeClr val="tx1"/>
                </a:solidFill>
                <a:latin typeface="Trebuchet MS" panose="020B0603020202020204" pitchFamily="34" charset="0"/>
              </a:rPr>
              <a:t>Meal Site Menu Help Sheet</a:t>
            </a:r>
            <a:endParaRPr sz="3600" b="1" dirty="0">
              <a:solidFill>
                <a:schemeClr val="tx1"/>
              </a:solidFill>
              <a:latin typeface="Trebuchet MS" panose="020B0603020202020204" pitchFamily="34" charset="0"/>
            </a:endParaRPr>
          </a:p>
        </p:txBody>
      </p:sp>
      <p:pic>
        <p:nvPicPr>
          <p:cNvPr id="261" name="Google Shape;261;p35"/>
          <p:cNvPicPr preferRelativeResize="0">
            <a:picLocks noGrp="1"/>
          </p:cNvPicPr>
          <p:nvPr>
            <p:ph idx="1"/>
          </p:nvPr>
        </p:nvPicPr>
        <p:blipFill rotWithShape="1">
          <a:blip r:embed="rId3">
            <a:alphaModFix/>
          </a:blip>
          <a:srcRect/>
          <a:stretch/>
        </p:blipFill>
        <p:spPr>
          <a:xfrm>
            <a:off x="2428875" y="1171576"/>
            <a:ext cx="5429249" cy="54578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6"/>
          <p:cNvSpPr txBox="1">
            <a:spLocks noGrp="1"/>
          </p:cNvSpPr>
          <p:nvPr>
            <p:ph type="title"/>
          </p:nvPr>
        </p:nvSpPr>
        <p:spPr>
          <a:xfrm>
            <a:off x="838200" y="365125"/>
            <a:ext cx="10515600" cy="64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sz="3600" b="1" dirty="0">
                <a:solidFill>
                  <a:schemeClr val="tx1"/>
                </a:solidFill>
                <a:latin typeface="Trebuchet MS" panose="020B0603020202020204" pitchFamily="34" charset="0"/>
              </a:rPr>
              <a:t>Meal Site Menu Help Sheet</a:t>
            </a:r>
            <a:endParaRPr sz="3600" b="1" dirty="0">
              <a:solidFill>
                <a:schemeClr val="tx1"/>
              </a:solidFill>
              <a:latin typeface="Trebuchet MS" panose="020B0603020202020204" pitchFamily="34" charset="0"/>
            </a:endParaRPr>
          </a:p>
        </p:txBody>
      </p:sp>
      <p:pic>
        <p:nvPicPr>
          <p:cNvPr id="267" name="Google Shape;267;p36"/>
          <p:cNvPicPr preferRelativeResize="0">
            <a:picLocks noGrp="1"/>
          </p:cNvPicPr>
          <p:nvPr>
            <p:ph idx="1"/>
          </p:nvPr>
        </p:nvPicPr>
        <p:blipFill rotWithShape="1">
          <a:blip r:embed="rId3">
            <a:alphaModFix/>
          </a:blip>
          <a:srcRect/>
          <a:stretch/>
        </p:blipFill>
        <p:spPr>
          <a:xfrm>
            <a:off x="2324101" y="1114425"/>
            <a:ext cx="5648324" cy="56387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7"/>
          <p:cNvSpPr txBox="1">
            <a:spLocks noGrp="1"/>
          </p:cNvSpPr>
          <p:nvPr>
            <p:ph type="title"/>
          </p:nvPr>
        </p:nvSpPr>
        <p:spPr>
          <a:xfrm>
            <a:off x="838200" y="365126"/>
            <a:ext cx="10515600" cy="5397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240"/>
              <a:buFont typeface="Trebuchet MS"/>
              <a:buNone/>
            </a:pPr>
            <a:r>
              <a:rPr lang="en-US" sz="3600" b="1" dirty="0">
                <a:solidFill>
                  <a:schemeClr val="tx1"/>
                </a:solidFill>
                <a:latin typeface="Trebuchet MS" panose="020B0603020202020204" pitchFamily="34" charset="0"/>
              </a:rPr>
              <a:t>Meal Site Menu Help Sheet</a:t>
            </a:r>
            <a:endParaRPr sz="3600" b="1" dirty="0">
              <a:solidFill>
                <a:schemeClr val="tx1"/>
              </a:solidFill>
              <a:latin typeface="Trebuchet MS" panose="020B0603020202020204" pitchFamily="34" charset="0"/>
            </a:endParaRPr>
          </a:p>
        </p:txBody>
      </p:sp>
      <p:pic>
        <p:nvPicPr>
          <p:cNvPr id="273" name="Google Shape;273;p37"/>
          <p:cNvPicPr preferRelativeResize="0">
            <a:picLocks noGrp="1"/>
          </p:cNvPicPr>
          <p:nvPr>
            <p:ph idx="1"/>
          </p:nvPr>
        </p:nvPicPr>
        <p:blipFill rotWithShape="1">
          <a:blip r:embed="rId3">
            <a:alphaModFix/>
          </a:blip>
          <a:srcRect/>
          <a:stretch/>
        </p:blipFill>
        <p:spPr>
          <a:xfrm>
            <a:off x="2266950" y="990600"/>
            <a:ext cx="5238750" cy="5743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8"/>
          <p:cNvSpPr txBox="1">
            <a:spLocks noGrp="1"/>
          </p:cNvSpPr>
          <p:nvPr>
            <p:ph type="title"/>
          </p:nvPr>
        </p:nvSpPr>
        <p:spPr>
          <a:xfrm>
            <a:off x="838200" y="365125"/>
            <a:ext cx="10515600" cy="6635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sz="3600" b="1" dirty="0">
                <a:solidFill>
                  <a:schemeClr val="tx1"/>
                </a:solidFill>
                <a:latin typeface="Trebuchet MS" panose="020B0603020202020204" pitchFamily="34" charset="0"/>
              </a:rPr>
              <a:t>Meal Site Menu Help Sheet</a:t>
            </a:r>
            <a:endParaRPr sz="3600" b="1" dirty="0">
              <a:solidFill>
                <a:schemeClr val="tx1"/>
              </a:solidFill>
              <a:latin typeface="Trebuchet MS" panose="020B0603020202020204" pitchFamily="34" charset="0"/>
            </a:endParaRPr>
          </a:p>
        </p:txBody>
      </p:sp>
      <p:pic>
        <p:nvPicPr>
          <p:cNvPr id="279" name="Google Shape;279;p38"/>
          <p:cNvPicPr preferRelativeResize="0">
            <a:picLocks noGrp="1"/>
          </p:cNvPicPr>
          <p:nvPr>
            <p:ph idx="1"/>
          </p:nvPr>
        </p:nvPicPr>
        <p:blipFill rotWithShape="1">
          <a:blip r:embed="rId3">
            <a:alphaModFix/>
          </a:blip>
          <a:srcRect/>
          <a:stretch/>
        </p:blipFill>
        <p:spPr>
          <a:xfrm>
            <a:off x="1981200" y="1114426"/>
            <a:ext cx="5010149" cy="54959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9"/>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sz="3600" b="1" dirty="0">
                <a:solidFill>
                  <a:schemeClr val="tx1"/>
                </a:solidFill>
                <a:latin typeface="Trebuchet MS" panose="020B0603020202020204" pitchFamily="34" charset="0"/>
              </a:rPr>
              <a:t>Sanitation</a:t>
            </a:r>
            <a:endParaRPr sz="3600" b="1" dirty="0">
              <a:solidFill>
                <a:schemeClr val="tx1"/>
              </a:solidFill>
              <a:latin typeface="Trebuchet MS" panose="020B0603020202020204" pitchFamily="34" charset="0"/>
            </a:endParaRPr>
          </a:p>
        </p:txBody>
      </p:sp>
      <p:sp>
        <p:nvSpPr>
          <p:cNvPr id="286" name="Google Shape;286;p3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40"/>
              <a:buNone/>
            </a:pPr>
            <a:r>
              <a:rPr lang="en-US" sz="1800" dirty="0"/>
              <a:t>To Glove or not to Glove? That is the question.</a:t>
            </a:r>
            <a:endParaRPr sz="1800" dirty="0"/>
          </a:p>
          <a:p>
            <a:pPr marL="342900" lvl="0" indent="-251459" algn="l" rtl="0">
              <a:lnSpc>
                <a:spcPct val="115000"/>
              </a:lnSpc>
              <a:spcBef>
                <a:spcPts val="0"/>
              </a:spcBef>
              <a:spcAft>
                <a:spcPts val="0"/>
              </a:spcAft>
              <a:buSzPts val="1440"/>
              <a:buFont typeface="Noto Sans Symbols"/>
              <a:buNone/>
            </a:pPr>
            <a:endParaRPr sz="1800" dirty="0"/>
          </a:p>
          <a:p>
            <a:pPr marL="457200" lvl="0" indent="-381000" algn="l" rtl="0">
              <a:lnSpc>
                <a:spcPct val="115000"/>
              </a:lnSpc>
              <a:spcBef>
                <a:spcPts val="0"/>
              </a:spcBef>
              <a:spcAft>
                <a:spcPts val="0"/>
              </a:spcAft>
              <a:buSzPts val="2400"/>
              <a:buFont typeface="Noto Sans Symbols"/>
              <a:buChar char="⮚"/>
            </a:pPr>
            <a:r>
              <a:rPr lang="en-US" sz="1800" dirty="0"/>
              <a:t>Wear gloves with anything that is going to come into contact with the consumer’s mouth (that is not still going to be cooked).  Ready to eat foods, silverware, glasses, etc.  </a:t>
            </a:r>
            <a:endParaRPr sz="1800" dirty="0"/>
          </a:p>
          <a:p>
            <a:pPr marL="457200" lvl="0" indent="-381000" algn="l" rtl="0">
              <a:lnSpc>
                <a:spcPct val="115000"/>
              </a:lnSpc>
              <a:spcBef>
                <a:spcPts val="0"/>
              </a:spcBef>
              <a:spcAft>
                <a:spcPts val="0"/>
              </a:spcAft>
              <a:buSzPts val="2400"/>
              <a:buFont typeface="Noto Sans Symbols"/>
              <a:buChar char="⮚"/>
            </a:pPr>
            <a:r>
              <a:rPr lang="en-US" sz="1800" dirty="0"/>
              <a:t>Other option is to use utensils for the food whenever possible and not touch glasses and silverware where the mouth may touch. </a:t>
            </a:r>
            <a:endParaRPr sz="1800" dirty="0"/>
          </a:p>
          <a:p>
            <a:pPr marL="457200" lvl="0" indent="-381000" algn="l" rtl="0">
              <a:lnSpc>
                <a:spcPct val="115000"/>
              </a:lnSpc>
              <a:spcBef>
                <a:spcPts val="0"/>
              </a:spcBef>
              <a:spcAft>
                <a:spcPts val="0"/>
              </a:spcAft>
              <a:buSzPts val="2400"/>
              <a:buFont typeface="Noto Sans Symbols"/>
              <a:buChar char="⮚"/>
            </a:pPr>
            <a:r>
              <a:rPr lang="en-US" sz="1800" dirty="0"/>
              <a:t>Change gloves when changing tasks and when gloves have come into contact with a non food item that may be contaminated.</a:t>
            </a:r>
            <a:endParaRPr sz="1800" dirty="0"/>
          </a:p>
          <a:p>
            <a:pPr marL="457200" lvl="0" indent="-381000" algn="l" rtl="0">
              <a:lnSpc>
                <a:spcPct val="115000"/>
              </a:lnSpc>
              <a:spcBef>
                <a:spcPts val="0"/>
              </a:spcBef>
              <a:spcAft>
                <a:spcPts val="0"/>
              </a:spcAft>
              <a:buSzPts val="2400"/>
              <a:buFont typeface="Noto Sans Symbols"/>
              <a:buChar char="⮚"/>
            </a:pPr>
            <a:r>
              <a:rPr lang="en-US" sz="1800" dirty="0"/>
              <a:t>Wash hands prior to putting gloves on and when changing gloves.</a:t>
            </a:r>
            <a:endParaRPr sz="1800" dirty="0"/>
          </a:p>
        </p:txBody>
      </p:sp>
      <p:pic>
        <p:nvPicPr>
          <p:cNvPr id="2" name="Picture 1">
            <a:extLst>
              <a:ext uri="{FF2B5EF4-FFF2-40B4-BE49-F238E27FC236}">
                <a16:creationId xmlns:a16="http://schemas.microsoft.com/office/drawing/2014/main" id="{866ABBF7-2C43-42EF-AF79-AD2226F80EF8}"/>
              </a:ext>
            </a:extLst>
          </p:cNvPr>
          <p:cNvPicPr>
            <a:picLocks noChangeAspect="1"/>
          </p:cNvPicPr>
          <p:nvPr/>
        </p:nvPicPr>
        <p:blipFill>
          <a:blip r:embed="rId3"/>
          <a:stretch>
            <a:fillRect/>
          </a:stretch>
        </p:blipFill>
        <p:spPr>
          <a:xfrm>
            <a:off x="7803302" y="499533"/>
            <a:ext cx="3408773" cy="195515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0"/>
          <p:cNvSpPr txBox="1">
            <a:spLocks noGrp="1"/>
          </p:cNvSpPr>
          <p:nvPr>
            <p:ph type="title"/>
          </p:nvPr>
        </p:nvSpPr>
        <p:spPr>
          <a:xfrm>
            <a:off x="1097280" y="286603"/>
            <a:ext cx="10058400" cy="7023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sz="3600" b="1" dirty="0">
                <a:solidFill>
                  <a:schemeClr val="tx1"/>
                </a:solidFill>
                <a:latin typeface="Trebuchet MS" panose="020B0603020202020204" pitchFamily="34" charset="0"/>
              </a:rPr>
              <a:t>Food Costs</a:t>
            </a:r>
            <a:endParaRPr sz="3600" b="1" dirty="0">
              <a:solidFill>
                <a:schemeClr val="tx1"/>
              </a:solidFill>
              <a:latin typeface="Trebuchet MS" panose="020B0603020202020204" pitchFamily="34" charset="0"/>
            </a:endParaRPr>
          </a:p>
        </p:txBody>
      </p:sp>
      <p:sp>
        <p:nvSpPr>
          <p:cNvPr id="292" name="Google Shape;292;p40"/>
          <p:cNvSpPr txBox="1">
            <a:spLocks noGrp="1"/>
          </p:cNvSpPr>
          <p:nvPr>
            <p:ph idx="1"/>
          </p:nvPr>
        </p:nvSpPr>
        <p:spPr>
          <a:xfrm>
            <a:off x="676656" y="988906"/>
            <a:ext cx="10753725" cy="4788959"/>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SzPts val="2400"/>
              <a:buFont typeface="Noto Sans Symbols"/>
              <a:buChar char="⮚"/>
            </a:pPr>
            <a:r>
              <a:rPr lang="en-US" sz="1800" dirty="0"/>
              <a:t>Meat is often the highest cost for menus.  Look at reducing portions.  Or cutting down the meat in recipes.  Purchase larger cuts and break it down yourself.</a:t>
            </a:r>
            <a:endParaRPr sz="1800" dirty="0"/>
          </a:p>
          <a:p>
            <a:pPr marL="342900" lvl="0" indent="-251459" algn="l" rtl="0">
              <a:lnSpc>
                <a:spcPct val="115000"/>
              </a:lnSpc>
              <a:spcBef>
                <a:spcPts val="0"/>
              </a:spcBef>
              <a:spcAft>
                <a:spcPts val="0"/>
              </a:spcAft>
              <a:buSzPts val="1440"/>
              <a:buFont typeface="Noto Sans Symbols"/>
              <a:buNone/>
            </a:pPr>
            <a:endParaRPr sz="1800" dirty="0"/>
          </a:p>
          <a:p>
            <a:pPr marL="457200" lvl="0" indent="-381000" algn="l" rtl="0">
              <a:lnSpc>
                <a:spcPct val="115000"/>
              </a:lnSpc>
              <a:spcBef>
                <a:spcPts val="0"/>
              </a:spcBef>
              <a:spcAft>
                <a:spcPts val="0"/>
              </a:spcAft>
              <a:buSzPts val="2400"/>
              <a:buFont typeface="Noto Sans Symbols"/>
              <a:buChar char="⮚"/>
            </a:pPr>
            <a:r>
              <a:rPr lang="en-US" sz="1800" dirty="0"/>
              <a:t>Do homemade when possible.  Breads, soups, desserts, </a:t>
            </a:r>
            <a:r>
              <a:rPr lang="en-US" sz="1800" dirty="0" err="1"/>
              <a:t>etc</a:t>
            </a:r>
            <a:endParaRPr sz="1800" dirty="0"/>
          </a:p>
          <a:p>
            <a:pPr marL="342900" lvl="0" indent="-251459" algn="l" rtl="0">
              <a:lnSpc>
                <a:spcPct val="115000"/>
              </a:lnSpc>
              <a:spcBef>
                <a:spcPts val="0"/>
              </a:spcBef>
              <a:spcAft>
                <a:spcPts val="0"/>
              </a:spcAft>
              <a:buSzPts val="1440"/>
              <a:buFont typeface="Noto Sans Symbols"/>
              <a:buNone/>
            </a:pPr>
            <a:endParaRPr sz="1800" dirty="0"/>
          </a:p>
          <a:p>
            <a:pPr marL="457200" lvl="0" indent="-381000" algn="l" rtl="0">
              <a:lnSpc>
                <a:spcPct val="115000"/>
              </a:lnSpc>
              <a:spcBef>
                <a:spcPts val="0"/>
              </a:spcBef>
              <a:spcAft>
                <a:spcPts val="0"/>
              </a:spcAft>
              <a:buSzPts val="2400"/>
              <a:buFont typeface="Noto Sans Symbols"/>
              <a:buChar char="⮚"/>
            </a:pPr>
            <a:r>
              <a:rPr lang="en-US" sz="1800" dirty="0"/>
              <a:t>Utilize food on hand before it expires.  Keep the inventory manageable. </a:t>
            </a:r>
            <a:endParaRPr sz="1800" dirty="0"/>
          </a:p>
          <a:p>
            <a:pPr marL="342900" lvl="0" indent="-251459" algn="l" rtl="0">
              <a:lnSpc>
                <a:spcPct val="115000"/>
              </a:lnSpc>
              <a:spcBef>
                <a:spcPts val="0"/>
              </a:spcBef>
              <a:spcAft>
                <a:spcPts val="0"/>
              </a:spcAft>
              <a:buSzPts val="1440"/>
              <a:buFont typeface="Noto Sans Symbols"/>
              <a:buNone/>
            </a:pPr>
            <a:endParaRPr sz="1800" dirty="0"/>
          </a:p>
          <a:p>
            <a:pPr marL="457200" lvl="0" indent="-381000" algn="l" rtl="0">
              <a:lnSpc>
                <a:spcPct val="115000"/>
              </a:lnSpc>
              <a:spcBef>
                <a:spcPts val="0"/>
              </a:spcBef>
              <a:spcAft>
                <a:spcPts val="0"/>
              </a:spcAft>
              <a:buSzPts val="2400"/>
              <a:buFont typeface="Noto Sans Symbols"/>
              <a:buChar char="⮚"/>
            </a:pPr>
            <a:r>
              <a:rPr lang="en-US" sz="1800" dirty="0"/>
              <a:t>Track and use leftovers</a:t>
            </a:r>
            <a:r>
              <a:rPr lang="en-US" dirty="0"/>
              <a:t>.  </a:t>
            </a:r>
            <a:endParaRPr dirty="0"/>
          </a:p>
          <a:p>
            <a:pPr marL="342900" lvl="0" indent="-251459" algn="l" rtl="0">
              <a:spcBef>
                <a:spcPts val="1000"/>
              </a:spcBef>
              <a:spcAft>
                <a:spcPts val="0"/>
              </a:spcAft>
              <a:buSzPts val="1440"/>
              <a:buNone/>
            </a:pPr>
            <a:endParaRPr dirty="0"/>
          </a:p>
        </p:txBody>
      </p:sp>
      <p:pic>
        <p:nvPicPr>
          <p:cNvPr id="2" name="Picture 1">
            <a:extLst>
              <a:ext uri="{FF2B5EF4-FFF2-40B4-BE49-F238E27FC236}">
                <a16:creationId xmlns:a16="http://schemas.microsoft.com/office/drawing/2014/main" id="{62432CA4-A589-4C00-BF87-7F3933AB9E3A}"/>
              </a:ext>
            </a:extLst>
          </p:cNvPr>
          <p:cNvPicPr>
            <a:picLocks noChangeAspect="1"/>
          </p:cNvPicPr>
          <p:nvPr/>
        </p:nvPicPr>
        <p:blipFill>
          <a:blip r:embed="rId3"/>
          <a:stretch>
            <a:fillRect/>
          </a:stretch>
        </p:blipFill>
        <p:spPr>
          <a:xfrm>
            <a:off x="4759205" y="4319587"/>
            <a:ext cx="5153025" cy="212407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1"/>
          <p:cNvSpPr txBox="1">
            <a:spLocks noGrp="1"/>
          </p:cNvSpPr>
          <p:nvPr>
            <p:ph type="title"/>
          </p:nvPr>
        </p:nvSpPr>
        <p:spPr>
          <a:xfrm>
            <a:off x="838200" y="365126"/>
            <a:ext cx="10515600" cy="86614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sz="3600" b="1" dirty="0">
                <a:solidFill>
                  <a:schemeClr val="tx1"/>
                </a:solidFill>
                <a:latin typeface="Trebuchet MS" panose="020B0603020202020204" pitchFamily="34" charset="0"/>
              </a:rPr>
              <a:t>Cooling / Heating / Storage</a:t>
            </a:r>
            <a:endParaRPr sz="3600" b="1" dirty="0">
              <a:solidFill>
                <a:schemeClr val="tx1"/>
              </a:solidFill>
              <a:latin typeface="Trebuchet MS" panose="020B0603020202020204" pitchFamily="34" charset="0"/>
            </a:endParaRPr>
          </a:p>
        </p:txBody>
      </p:sp>
      <p:sp>
        <p:nvSpPr>
          <p:cNvPr id="298" name="Google Shape;298;p4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61950" lvl="0" indent="-285750" algn="l" rtl="0">
              <a:lnSpc>
                <a:spcPct val="115000"/>
              </a:lnSpc>
              <a:spcBef>
                <a:spcPts val="0"/>
              </a:spcBef>
              <a:spcAft>
                <a:spcPts val="0"/>
              </a:spcAft>
              <a:buSzPts val="2400"/>
              <a:buFont typeface="Noto Sans Symbols"/>
              <a:buChar char="⮚"/>
            </a:pPr>
            <a:r>
              <a:rPr lang="en-US" sz="1800" dirty="0"/>
              <a:t>Take and record food temps prior to service.</a:t>
            </a:r>
            <a:endParaRPr sz="1800" dirty="0"/>
          </a:p>
          <a:p>
            <a:pPr marL="361950" lvl="0" indent="-133350" algn="l" rtl="0">
              <a:lnSpc>
                <a:spcPct val="115000"/>
              </a:lnSpc>
              <a:spcBef>
                <a:spcPts val="0"/>
              </a:spcBef>
              <a:spcAft>
                <a:spcPts val="0"/>
              </a:spcAft>
              <a:buSzPts val="2400"/>
              <a:buFont typeface="Noto Sans Symbols"/>
              <a:buNone/>
            </a:pPr>
            <a:endParaRPr sz="1800" dirty="0"/>
          </a:p>
          <a:p>
            <a:pPr marL="361950" lvl="0" indent="-285750" algn="l" rtl="0">
              <a:lnSpc>
                <a:spcPct val="115000"/>
              </a:lnSpc>
              <a:spcBef>
                <a:spcPts val="0"/>
              </a:spcBef>
              <a:spcAft>
                <a:spcPts val="0"/>
              </a:spcAft>
              <a:buSzPts val="2400"/>
              <a:buFont typeface="Noto Sans Symbols"/>
              <a:buChar char="⮚"/>
            </a:pPr>
            <a:r>
              <a:rPr lang="en-US" sz="1800" dirty="0"/>
              <a:t>Cooling to 70 in 2 hours and 41 in 6 hours (may have to break down into smaller sections or containers to meet this).</a:t>
            </a:r>
            <a:endParaRPr sz="1800" dirty="0"/>
          </a:p>
          <a:p>
            <a:pPr marL="342900" lvl="0" indent="-251459" algn="l" rtl="0">
              <a:lnSpc>
                <a:spcPct val="115000"/>
              </a:lnSpc>
              <a:spcBef>
                <a:spcPts val="0"/>
              </a:spcBef>
              <a:spcAft>
                <a:spcPts val="0"/>
              </a:spcAft>
              <a:buSzPts val="1440"/>
              <a:buFont typeface="Noto Sans Symbols"/>
              <a:buNone/>
            </a:pPr>
            <a:endParaRPr sz="1800" dirty="0"/>
          </a:p>
          <a:p>
            <a:pPr marL="361950" lvl="0" indent="-285750" algn="l" rtl="0">
              <a:lnSpc>
                <a:spcPct val="115000"/>
              </a:lnSpc>
              <a:spcBef>
                <a:spcPts val="0"/>
              </a:spcBef>
              <a:spcAft>
                <a:spcPts val="0"/>
              </a:spcAft>
              <a:buSzPts val="2400"/>
              <a:buFont typeface="Noto Sans Symbols"/>
              <a:buChar char="⮚"/>
            </a:pPr>
            <a:r>
              <a:rPr lang="en-US" sz="1800" dirty="0"/>
              <a:t>Storing leftovers with labels and dates.  Tossing expired items.</a:t>
            </a:r>
            <a:endParaRPr sz="1800" dirty="0"/>
          </a:p>
          <a:p>
            <a:pPr marL="342900" lvl="0" indent="-251459" algn="l" rtl="0">
              <a:lnSpc>
                <a:spcPct val="115000"/>
              </a:lnSpc>
              <a:spcBef>
                <a:spcPts val="0"/>
              </a:spcBef>
              <a:spcAft>
                <a:spcPts val="0"/>
              </a:spcAft>
              <a:buSzPts val="1440"/>
              <a:buFont typeface="Noto Sans Symbols"/>
              <a:buNone/>
            </a:pPr>
            <a:endParaRPr sz="1800" dirty="0"/>
          </a:p>
          <a:p>
            <a:pPr marL="361950" lvl="0" indent="-285750" algn="l" rtl="0">
              <a:lnSpc>
                <a:spcPct val="115000"/>
              </a:lnSpc>
              <a:spcBef>
                <a:spcPts val="0"/>
              </a:spcBef>
              <a:spcAft>
                <a:spcPts val="0"/>
              </a:spcAft>
              <a:buSzPts val="2400"/>
              <a:buFont typeface="Noto Sans Symbols"/>
              <a:buChar char="⮚"/>
            </a:pPr>
            <a:r>
              <a:rPr lang="en-US" sz="1800" dirty="0"/>
              <a:t>Thawing in the refrigerator, under water or cook from frozen.</a:t>
            </a:r>
            <a:endParaRPr sz="1800" dirty="0"/>
          </a:p>
          <a:p>
            <a:pPr marL="342900" lvl="0" indent="-251459" algn="l" rtl="0">
              <a:spcBef>
                <a:spcPts val="1000"/>
              </a:spcBef>
              <a:spcAft>
                <a:spcPts val="0"/>
              </a:spcAft>
              <a:buSzPts val="1440"/>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2"/>
          <p:cNvSpPr txBox="1">
            <a:spLocks noGrp="1"/>
          </p:cNvSpPr>
          <p:nvPr>
            <p:ph type="title"/>
          </p:nvPr>
        </p:nvSpPr>
        <p:spPr>
          <a:xfrm>
            <a:off x="838200" y="365126"/>
            <a:ext cx="10515600" cy="5979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sz="3600" b="1" dirty="0">
                <a:solidFill>
                  <a:schemeClr val="tx1"/>
                </a:solidFill>
                <a:latin typeface="Trebuchet MS" panose="020B0603020202020204" pitchFamily="34" charset="0"/>
              </a:rPr>
              <a:t>Dietitian Counseling</a:t>
            </a:r>
            <a:endParaRPr sz="3600" b="1" dirty="0">
              <a:solidFill>
                <a:schemeClr val="tx1"/>
              </a:solidFill>
              <a:latin typeface="Trebuchet MS" panose="020B0603020202020204" pitchFamily="34" charset="0"/>
            </a:endParaRPr>
          </a:p>
        </p:txBody>
      </p:sp>
      <p:pic>
        <p:nvPicPr>
          <p:cNvPr id="4" name="Picture 3">
            <a:extLst>
              <a:ext uri="{FF2B5EF4-FFF2-40B4-BE49-F238E27FC236}">
                <a16:creationId xmlns:a16="http://schemas.microsoft.com/office/drawing/2014/main" id="{8101F8DC-E2CB-4332-9765-7F3A1CFF704C}"/>
              </a:ext>
            </a:extLst>
          </p:cNvPr>
          <p:cNvPicPr>
            <a:picLocks noChangeAspect="1"/>
          </p:cNvPicPr>
          <p:nvPr/>
        </p:nvPicPr>
        <p:blipFill>
          <a:blip r:embed="rId3"/>
          <a:stretch>
            <a:fillRect/>
          </a:stretch>
        </p:blipFill>
        <p:spPr>
          <a:xfrm>
            <a:off x="555865" y="1147864"/>
            <a:ext cx="6799092" cy="55836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2"/>
        <p:cNvGrpSpPr/>
        <p:nvPr/>
      </p:nvGrpSpPr>
      <p:grpSpPr>
        <a:xfrm>
          <a:off x="0" y="0"/>
          <a:ext cx="0" cy="0"/>
          <a:chOff x="0" y="0"/>
          <a:chExt cx="0" cy="0"/>
        </a:xfrm>
      </p:grpSpPr>
      <p:sp>
        <p:nvSpPr>
          <p:cNvPr id="153" name="Google Shape;153;p19"/>
          <p:cNvSpPr txBox="1">
            <a:spLocks noGrp="1"/>
          </p:cNvSpPr>
          <p:nvPr>
            <p:ph type="title"/>
          </p:nvPr>
        </p:nvSpPr>
        <p:spPr>
          <a:xfrm>
            <a:off x="657224" y="499533"/>
            <a:ext cx="10772775" cy="1658198"/>
          </a:xfrm>
          <a:prstGeom prst="rect">
            <a:avLst/>
          </a:prstGeom>
        </p:spPr>
        <p:txBody>
          <a:bodyPr spcFirstLastPara="1" vert="horz" lIns="91440" tIns="45720" rIns="91440" bIns="45720" rtlCol="0" anchor="ctr" anchorCtr="0">
            <a:normAutofit/>
          </a:bodyPr>
          <a:lstStyle/>
          <a:p>
            <a:pPr marL="0" lvl="0" indent="0">
              <a:spcBef>
                <a:spcPct val="0"/>
              </a:spcBef>
              <a:spcAft>
                <a:spcPts val="0"/>
              </a:spcAft>
              <a:buClr>
                <a:schemeClr val="accent1"/>
              </a:buClr>
              <a:buSzPts val="3959"/>
            </a:pPr>
            <a:r>
              <a:rPr lang="en-US" sz="3600" b="1" dirty="0">
                <a:solidFill>
                  <a:schemeClr val="tx1"/>
                </a:solidFill>
                <a:latin typeface="Trebuchet MS" panose="020B0603020202020204" pitchFamily="34" charset="0"/>
              </a:rPr>
              <a:t>Learner Objectives</a:t>
            </a:r>
          </a:p>
        </p:txBody>
      </p:sp>
      <p:graphicFrame>
        <p:nvGraphicFramePr>
          <p:cNvPr id="156" name="Google Shape;154;p19">
            <a:extLst>
              <a:ext uri="{FF2B5EF4-FFF2-40B4-BE49-F238E27FC236}">
                <a16:creationId xmlns:a16="http://schemas.microsoft.com/office/drawing/2014/main" id="{396122E0-F097-4E7E-93D7-20326EB728BC}"/>
              </a:ext>
            </a:extLst>
          </p:cNvPr>
          <p:cNvGraphicFramePr/>
          <p:nvPr>
            <p:extLst>
              <p:ext uri="{D42A27DB-BD31-4B8C-83A1-F6EECF244321}">
                <p14:modId xmlns:p14="http://schemas.microsoft.com/office/powerpoint/2010/main" val="950024951"/>
              </p:ext>
            </p:extLst>
          </p:nvPr>
        </p:nvGraphicFramePr>
        <p:xfrm>
          <a:off x="676275" y="2373549"/>
          <a:ext cx="10753725" cy="3599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24623" y="1163399"/>
            <a:ext cx="4531202" cy="4531202"/>
          </a:xfrm>
          <a:custGeom>
            <a:avLst/>
            <a:gdLst/>
            <a:ahLst/>
            <a:cxnLst/>
            <a:rect l="l" t="t" r="r" b="b"/>
            <a:pathLst>
              <a:path w="9062404" h="9062404">
                <a:moveTo>
                  <a:pt x="0" y="0"/>
                </a:moveTo>
                <a:lnTo>
                  <a:pt x="9062405" y="0"/>
                </a:lnTo>
                <a:lnTo>
                  <a:pt x="9062405" y="9062404"/>
                </a:lnTo>
                <a:lnTo>
                  <a:pt x="0" y="90624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900">
              <a:solidFill>
                <a:prstClr val="black"/>
              </a:solidFill>
              <a:latin typeface="Calibri"/>
            </a:endParaRPr>
          </a:p>
        </p:txBody>
      </p:sp>
      <p:grpSp>
        <p:nvGrpSpPr>
          <p:cNvPr id="3" name="Group 3"/>
          <p:cNvGrpSpPr/>
          <p:nvPr/>
        </p:nvGrpSpPr>
        <p:grpSpPr>
          <a:xfrm>
            <a:off x="3170813" y="869809"/>
            <a:ext cx="3248150" cy="5013714"/>
            <a:chOff x="0" y="0"/>
            <a:chExt cx="526575" cy="812800"/>
          </a:xfrm>
        </p:grpSpPr>
        <p:sp>
          <p:nvSpPr>
            <p:cNvPr id="4" name="Freeform 4"/>
            <p:cNvSpPr/>
            <p:nvPr/>
          </p:nvSpPr>
          <p:spPr>
            <a:xfrm>
              <a:off x="0" y="0"/>
              <a:ext cx="526575" cy="812800"/>
            </a:xfrm>
            <a:custGeom>
              <a:avLst/>
              <a:gdLst/>
              <a:ahLst/>
              <a:cxnLst/>
              <a:rect l="l" t="t" r="r" b="b"/>
              <a:pathLst>
                <a:path w="526575" h="812800">
                  <a:moveTo>
                    <a:pt x="263287" y="0"/>
                  </a:moveTo>
                  <a:cubicBezTo>
                    <a:pt x="117878" y="0"/>
                    <a:pt x="0" y="181951"/>
                    <a:pt x="0" y="406400"/>
                  </a:cubicBezTo>
                  <a:cubicBezTo>
                    <a:pt x="0" y="630849"/>
                    <a:pt x="117878" y="812800"/>
                    <a:pt x="263287" y="812800"/>
                  </a:cubicBezTo>
                  <a:cubicBezTo>
                    <a:pt x="408697" y="812800"/>
                    <a:pt x="526575" y="630849"/>
                    <a:pt x="526575" y="406400"/>
                  </a:cubicBezTo>
                  <a:cubicBezTo>
                    <a:pt x="526575" y="181951"/>
                    <a:pt x="408697" y="0"/>
                    <a:pt x="263287" y="0"/>
                  </a:cubicBezTo>
                  <a:close/>
                </a:path>
              </a:pathLst>
            </a:custGeom>
            <a:solidFill>
              <a:srgbClr val="FFFFFF"/>
            </a:solidFill>
          </p:spPr>
          <p:txBody>
            <a:bodyPr/>
            <a:lstStyle/>
            <a:p>
              <a:endParaRPr lang="en-US" sz="900">
                <a:solidFill>
                  <a:prstClr val="black"/>
                </a:solidFill>
                <a:latin typeface="Calibri"/>
              </a:endParaRPr>
            </a:p>
          </p:txBody>
        </p:sp>
        <p:sp>
          <p:nvSpPr>
            <p:cNvPr id="5" name="TextBox 5"/>
            <p:cNvSpPr txBox="1"/>
            <p:nvPr/>
          </p:nvSpPr>
          <p:spPr>
            <a:xfrm>
              <a:off x="49366" y="38100"/>
              <a:ext cx="427842" cy="698500"/>
            </a:xfrm>
            <a:prstGeom prst="rect">
              <a:avLst/>
            </a:prstGeom>
          </p:spPr>
          <p:txBody>
            <a:bodyPr lIns="25400" tIns="25400" rIns="25400" bIns="25400" rtlCol="0" anchor="ctr"/>
            <a:lstStyle/>
            <a:p>
              <a:pPr algn="ctr">
                <a:lnSpc>
                  <a:spcPts val="1330"/>
                </a:lnSpc>
                <a:spcBef>
                  <a:spcPct val="0"/>
                </a:spcBef>
              </a:pPr>
              <a:endParaRPr sz="900">
                <a:solidFill>
                  <a:prstClr val="black"/>
                </a:solidFill>
                <a:latin typeface="Calibri"/>
              </a:endParaRPr>
            </a:p>
          </p:txBody>
        </p:sp>
      </p:grpSp>
      <p:sp>
        <p:nvSpPr>
          <p:cNvPr id="6" name="Freeform 6"/>
          <p:cNvSpPr/>
          <p:nvPr/>
        </p:nvSpPr>
        <p:spPr>
          <a:xfrm>
            <a:off x="4794888" y="951299"/>
            <a:ext cx="943362" cy="946913"/>
          </a:xfrm>
          <a:custGeom>
            <a:avLst/>
            <a:gdLst/>
            <a:ahLst/>
            <a:cxnLst/>
            <a:rect l="l" t="t" r="r" b="b"/>
            <a:pathLst>
              <a:path w="1886724" h="1893826">
                <a:moveTo>
                  <a:pt x="0" y="0"/>
                </a:moveTo>
                <a:lnTo>
                  <a:pt x="1886724" y="0"/>
                </a:lnTo>
                <a:lnTo>
                  <a:pt x="1886724" y="1893826"/>
                </a:lnTo>
                <a:lnTo>
                  <a:pt x="0" y="1893826"/>
                </a:lnTo>
                <a:lnTo>
                  <a:pt x="0" y="0"/>
                </a:lnTo>
                <a:close/>
              </a:path>
            </a:pathLst>
          </a:custGeom>
          <a:blipFill>
            <a:blip r:embed="rId4"/>
            <a:stretch>
              <a:fillRect/>
            </a:stretch>
          </a:blipFill>
        </p:spPr>
        <p:txBody>
          <a:bodyPr/>
          <a:lstStyle/>
          <a:p>
            <a:endParaRPr lang="en-US" sz="900">
              <a:solidFill>
                <a:prstClr val="black"/>
              </a:solidFill>
              <a:latin typeface="Calibri"/>
            </a:endParaRPr>
          </a:p>
        </p:txBody>
      </p:sp>
      <p:sp>
        <p:nvSpPr>
          <p:cNvPr id="7" name="Freeform 7"/>
          <p:cNvSpPr/>
          <p:nvPr/>
        </p:nvSpPr>
        <p:spPr>
          <a:xfrm>
            <a:off x="6696309" y="1573445"/>
            <a:ext cx="1241424" cy="513639"/>
          </a:xfrm>
          <a:custGeom>
            <a:avLst/>
            <a:gdLst/>
            <a:ahLst/>
            <a:cxnLst/>
            <a:rect l="l" t="t" r="r" b="b"/>
            <a:pathLst>
              <a:path w="2482848" h="1027278">
                <a:moveTo>
                  <a:pt x="0" y="0"/>
                </a:moveTo>
                <a:lnTo>
                  <a:pt x="2482848" y="0"/>
                </a:lnTo>
                <a:lnTo>
                  <a:pt x="2482848" y="1027278"/>
                </a:lnTo>
                <a:lnTo>
                  <a:pt x="0" y="1027278"/>
                </a:lnTo>
                <a:lnTo>
                  <a:pt x="0" y="0"/>
                </a:lnTo>
                <a:close/>
              </a:path>
            </a:pathLst>
          </a:custGeom>
          <a:blipFill>
            <a:blip r:embed="rId5"/>
            <a:stretch>
              <a:fillRect/>
            </a:stretch>
          </a:blipFill>
        </p:spPr>
        <p:txBody>
          <a:bodyPr/>
          <a:lstStyle/>
          <a:p>
            <a:endParaRPr lang="en-US" sz="900">
              <a:solidFill>
                <a:prstClr val="black"/>
              </a:solidFill>
              <a:latin typeface="Calibri"/>
            </a:endParaRPr>
          </a:p>
        </p:txBody>
      </p:sp>
      <p:sp>
        <p:nvSpPr>
          <p:cNvPr id="8" name="Freeform 8"/>
          <p:cNvSpPr/>
          <p:nvPr/>
        </p:nvSpPr>
        <p:spPr>
          <a:xfrm>
            <a:off x="7692628" y="3002388"/>
            <a:ext cx="853224" cy="853224"/>
          </a:xfrm>
          <a:custGeom>
            <a:avLst/>
            <a:gdLst/>
            <a:ahLst/>
            <a:cxnLst/>
            <a:rect l="l" t="t" r="r" b="b"/>
            <a:pathLst>
              <a:path w="1706448" h="1706448">
                <a:moveTo>
                  <a:pt x="0" y="0"/>
                </a:moveTo>
                <a:lnTo>
                  <a:pt x="1706448" y="0"/>
                </a:lnTo>
                <a:lnTo>
                  <a:pt x="1706448" y="1706448"/>
                </a:lnTo>
                <a:lnTo>
                  <a:pt x="0" y="1706448"/>
                </a:lnTo>
                <a:lnTo>
                  <a:pt x="0" y="0"/>
                </a:lnTo>
                <a:close/>
              </a:path>
            </a:pathLst>
          </a:custGeom>
          <a:blipFill>
            <a:blip r:embed="rId6"/>
            <a:stretch>
              <a:fillRect/>
            </a:stretch>
          </a:blipFill>
        </p:spPr>
        <p:txBody>
          <a:bodyPr/>
          <a:lstStyle/>
          <a:p>
            <a:endParaRPr lang="en-US" sz="900">
              <a:solidFill>
                <a:prstClr val="black"/>
              </a:solidFill>
              <a:latin typeface="Calibri"/>
            </a:endParaRPr>
          </a:p>
        </p:txBody>
      </p:sp>
      <p:sp>
        <p:nvSpPr>
          <p:cNvPr id="9" name="Freeform 9"/>
          <p:cNvSpPr/>
          <p:nvPr/>
        </p:nvSpPr>
        <p:spPr>
          <a:xfrm>
            <a:off x="7123983" y="4770013"/>
            <a:ext cx="813751" cy="915613"/>
          </a:xfrm>
          <a:custGeom>
            <a:avLst/>
            <a:gdLst/>
            <a:ahLst/>
            <a:cxnLst/>
            <a:rect l="l" t="t" r="r" b="b"/>
            <a:pathLst>
              <a:path w="1627501" h="1831225">
                <a:moveTo>
                  <a:pt x="0" y="0"/>
                </a:moveTo>
                <a:lnTo>
                  <a:pt x="1627502" y="0"/>
                </a:lnTo>
                <a:lnTo>
                  <a:pt x="1627502" y="1831225"/>
                </a:lnTo>
                <a:lnTo>
                  <a:pt x="0" y="1831225"/>
                </a:lnTo>
                <a:lnTo>
                  <a:pt x="0" y="0"/>
                </a:lnTo>
                <a:close/>
              </a:path>
            </a:pathLst>
          </a:custGeom>
          <a:blipFill>
            <a:blip r:embed="rId7"/>
            <a:stretch>
              <a:fillRect/>
            </a:stretch>
          </a:blipFill>
        </p:spPr>
        <p:txBody>
          <a:bodyPr/>
          <a:lstStyle/>
          <a:p>
            <a:endParaRPr lang="en-US" sz="900">
              <a:solidFill>
                <a:prstClr val="black"/>
              </a:solidFill>
              <a:latin typeface="Calibri"/>
            </a:endParaRPr>
          </a:p>
        </p:txBody>
      </p:sp>
      <p:sp>
        <p:nvSpPr>
          <p:cNvPr id="10" name="Freeform 10"/>
          <p:cNvSpPr/>
          <p:nvPr/>
        </p:nvSpPr>
        <p:spPr>
          <a:xfrm>
            <a:off x="4847826" y="4912479"/>
            <a:ext cx="971045" cy="971045"/>
          </a:xfrm>
          <a:custGeom>
            <a:avLst/>
            <a:gdLst/>
            <a:ahLst/>
            <a:cxnLst/>
            <a:rect l="l" t="t" r="r" b="b"/>
            <a:pathLst>
              <a:path w="1942089" h="1942089">
                <a:moveTo>
                  <a:pt x="0" y="0"/>
                </a:moveTo>
                <a:lnTo>
                  <a:pt x="1942089" y="0"/>
                </a:lnTo>
                <a:lnTo>
                  <a:pt x="1942089" y="1942089"/>
                </a:lnTo>
                <a:lnTo>
                  <a:pt x="0" y="19420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900">
              <a:solidFill>
                <a:prstClr val="black"/>
              </a:solidFill>
              <a:latin typeface="Calibri"/>
            </a:endParaRPr>
          </a:p>
        </p:txBody>
      </p:sp>
      <p:grpSp>
        <p:nvGrpSpPr>
          <p:cNvPr id="11" name="Group 11"/>
          <p:cNvGrpSpPr/>
          <p:nvPr/>
        </p:nvGrpSpPr>
        <p:grpSpPr>
          <a:xfrm>
            <a:off x="1732398" y="2728224"/>
            <a:ext cx="5173547" cy="1354242"/>
            <a:chOff x="0" y="0"/>
            <a:chExt cx="2725160" cy="713345"/>
          </a:xfrm>
        </p:grpSpPr>
        <p:sp>
          <p:nvSpPr>
            <p:cNvPr id="12" name="Freeform 12"/>
            <p:cNvSpPr/>
            <p:nvPr/>
          </p:nvSpPr>
          <p:spPr>
            <a:xfrm>
              <a:off x="0" y="0"/>
              <a:ext cx="2725160" cy="713346"/>
            </a:xfrm>
            <a:custGeom>
              <a:avLst/>
              <a:gdLst/>
              <a:ahLst/>
              <a:cxnLst/>
              <a:rect l="l" t="t" r="r" b="b"/>
              <a:pathLst>
                <a:path w="2725160" h="713346">
                  <a:moveTo>
                    <a:pt x="38159" y="0"/>
                  </a:moveTo>
                  <a:lnTo>
                    <a:pt x="2687001" y="0"/>
                  </a:lnTo>
                  <a:cubicBezTo>
                    <a:pt x="2697122" y="0"/>
                    <a:pt x="2706828" y="4020"/>
                    <a:pt x="2713984" y="11177"/>
                  </a:cubicBezTo>
                  <a:cubicBezTo>
                    <a:pt x="2721140" y="18333"/>
                    <a:pt x="2725160" y="28039"/>
                    <a:pt x="2725160" y="38159"/>
                  </a:cubicBezTo>
                  <a:lnTo>
                    <a:pt x="2725160" y="675186"/>
                  </a:lnTo>
                  <a:cubicBezTo>
                    <a:pt x="2725160" y="685307"/>
                    <a:pt x="2721140" y="695013"/>
                    <a:pt x="2713984" y="702169"/>
                  </a:cubicBezTo>
                  <a:cubicBezTo>
                    <a:pt x="2706828" y="709325"/>
                    <a:pt x="2697122" y="713346"/>
                    <a:pt x="2687001" y="713346"/>
                  </a:cubicBezTo>
                  <a:lnTo>
                    <a:pt x="38159" y="713346"/>
                  </a:lnTo>
                  <a:cubicBezTo>
                    <a:pt x="28039" y="713346"/>
                    <a:pt x="18333" y="709325"/>
                    <a:pt x="11177" y="702169"/>
                  </a:cubicBezTo>
                  <a:cubicBezTo>
                    <a:pt x="4020" y="695013"/>
                    <a:pt x="0" y="685307"/>
                    <a:pt x="0" y="675186"/>
                  </a:cubicBezTo>
                  <a:lnTo>
                    <a:pt x="0" y="38159"/>
                  </a:lnTo>
                  <a:cubicBezTo>
                    <a:pt x="0" y="28039"/>
                    <a:pt x="4020" y="18333"/>
                    <a:pt x="11177" y="11177"/>
                  </a:cubicBezTo>
                  <a:cubicBezTo>
                    <a:pt x="18333" y="4020"/>
                    <a:pt x="28039" y="0"/>
                    <a:pt x="38159" y="0"/>
                  </a:cubicBezTo>
                  <a:close/>
                </a:path>
              </a:pathLst>
            </a:custGeom>
            <a:solidFill>
              <a:srgbClr val="9FA4BA"/>
            </a:solidFill>
          </p:spPr>
          <p:txBody>
            <a:bodyPr/>
            <a:lstStyle/>
            <a:p>
              <a:endParaRPr lang="en-US" sz="900">
                <a:solidFill>
                  <a:prstClr val="black"/>
                </a:solidFill>
                <a:latin typeface="Calibri"/>
              </a:endParaRPr>
            </a:p>
          </p:txBody>
        </p:sp>
        <p:sp>
          <p:nvSpPr>
            <p:cNvPr id="13" name="TextBox 13"/>
            <p:cNvSpPr txBox="1"/>
            <p:nvPr/>
          </p:nvSpPr>
          <p:spPr>
            <a:xfrm>
              <a:off x="0" y="-38100"/>
              <a:ext cx="2725160" cy="751445"/>
            </a:xfrm>
            <a:prstGeom prst="rect">
              <a:avLst/>
            </a:prstGeom>
          </p:spPr>
          <p:txBody>
            <a:bodyPr lIns="25400" tIns="25400" rIns="25400" bIns="25400" rtlCol="0" anchor="ctr"/>
            <a:lstStyle/>
            <a:p>
              <a:pPr algn="ctr">
                <a:lnSpc>
                  <a:spcPts val="1330"/>
                </a:lnSpc>
              </a:pPr>
              <a:endParaRPr sz="900">
                <a:solidFill>
                  <a:prstClr val="black"/>
                </a:solidFill>
                <a:latin typeface="Calibri"/>
              </a:endParaRPr>
            </a:p>
          </p:txBody>
        </p:sp>
      </p:grpSp>
      <p:sp>
        <p:nvSpPr>
          <p:cNvPr id="14" name="TextBox 14"/>
          <p:cNvSpPr txBox="1"/>
          <p:nvPr/>
        </p:nvSpPr>
        <p:spPr>
          <a:xfrm>
            <a:off x="1860988" y="2862292"/>
            <a:ext cx="5044956" cy="1577355"/>
          </a:xfrm>
          <a:prstGeom prst="rect">
            <a:avLst/>
          </a:prstGeom>
        </p:spPr>
        <p:txBody>
          <a:bodyPr lIns="0" tIns="0" rIns="0" bIns="0" rtlCol="0" anchor="t">
            <a:spAutoFit/>
          </a:bodyPr>
          <a:lstStyle/>
          <a:p>
            <a:pPr>
              <a:lnSpc>
                <a:spcPts val="4061"/>
              </a:lnSpc>
            </a:pPr>
            <a:r>
              <a:rPr lang="en-US" sz="3626" b="1">
                <a:solidFill>
                  <a:srgbClr val="203260"/>
                </a:solidFill>
                <a:latin typeface="Calibri (MS) Bold"/>
                <a:ea typeface="Calibri (MS) Bold"/>
                <a:cs typeface="Calibri (MS) Bold"/>
                <a:sym typeface="Calibri (MS) Bold"/>
              </a:rPr>
              <a:t>Nutrition Program Authority &amp; Funding Flow</a:t>
            </a:r>
          </a:p>
        </p:txBody>
      </p:sp>
      <p:sp>
        <p:nvSpPr>
          <p:cNvPr id="15" name="TextBox 15"/>
          <p:cNvSpPr txBox="1"/>
          <p:nvPr/>
        </p:nvSpPr>
        <p:spPr>
          <a:xfrm>
            <a:off x="2165831" y="1089232"/>
            <a:ext cx="2573959" cy="769441"/>
          </a:xfrm>
          <a:prstGeom prst="rect">
            <a:avLst/>
          </a:prstGeom>
        </p:spPr>
        <p:txBody>
          <a:bodyPr lIns="0" tIns="0" rIns="0" bIns="0" rtlCol="0" anchor="t">
            <a:spAutoFit/>
          </a:bodyPr>
          <a:lstStyle/>
          <a:p>
            <a:pPr algn="ctr">
              <a:lnSpc>
                <a:spcPts val="2029"/>
              </a:lnSpc>
              <a:spcBef>
                <a:spcPct val="0"/>
              </a:spcBef>
            </a:pPr>
            <a:r>
              <a:rPr lang="en-US" sz="1811" i="1">
                <a:solidFill>
                  <a:srgbClr val="000000"/>
                </a:solidFill>
                <a:latin typeface="Calibri (MS) Italics"/>
                <a:ea typeface="Calibri (MS) Italics"/>
                <a:cs typeface="Calibri (MS) Italics"/>
                <a:sym typeface="Calibri (MS) Italics"/>
              </a:rPr>
              <a:t>Older Americans Act (OAA) Nutrition Program for Older Adults</a:t>
            </a:r>
          </a:p>
        </p:txBody>
      </p:sp>
      <p:sp>
        <p:nvSpPr>
          <p:cNvPr id="16" name="TextBox 16"/>
          <p:cNvSpPr txBox="1"/>
          <p:nvPr/>
        </p:nvSpPr>
        <p:spPr>
          <a:xfrm>
            <a:off x="8119240" y="1544837"/>
            <a:ext cx="2396596" cy="769441"/>
          </a:xfrm>
          <a:prstGeom prst="rect">
            <a:avLst/>
          </a:prstGeom>
        </p:spPr>
        <p:txBody>
          <a:bodyPr lIns="0" tIns="0" rIns="0" bIns="0" rtlCol="0" anchor="t">
            <a:spAutoFit/>
          </a:bodyPr>
          <a:lstStyle/>
          <a:p>
            <a:pPr algn="ctr">
              <a:lnSpc>
                <a:spcPts val="2029"/>
              </a:lnSpc>
              <a:spcBef>
                <a:spcPct val="0"/>
              </a:spcBef>
            </a:pPr>
            <a:r>
              <a:rPr lang="en-US" sz="1811" i="1">
                <a:solidFill>
                  <a:srgbClr val="000000"/>
                </a:solidFill>
                <a:latin typeface="Calibri (MS) Italics"/>
                <a:ea typeface="Calibri (MS) Italics"/>
                <a:cs typeface="Calibri (MS) Italics"/>
                <a:sym typeface="Calibri (MS) Italics"/>
              </a:rPr>
              <a:t>Administration for Community Living (ACL)</a:t>
            </a:r>
          </a:p>
        </p:txBody>
      </p:sp>
      <p:sp>
        <p:nvSpPr>
          <p:cNvPr id="17" name="TextBox 17"/>
          <p:cNvSpPr txBox="1"/>
          <p:nvPr/>
        </p:nvSpPr>
        <p:spPr>
          <a:xfrm>
            <a:off x="8659992" y="3172728"/>
            <a:ext cx="1800013" cy="769441"/>
          </a:xfrm>
          <a:prstGeom prst="rect">
            <a:avLst/>
          </a:prstGeom>
        </p:spPr>
        <p:txBody>
          <a:bodyPr lIns="0" tIns="0" rIns="0" bIns="0" rtlCol="0" anchor="t">
            <a:spAutoFit/>
          </a:bodyPr>
          <a:lstStyle/>
          <a:p>
            <a:pPr algn="ctr">
              <a:lnSpc>
                <a:spcPts val="2029"/>
              </a:lnSpc>
              <a:spcBef>
                <a:spcPct val="0"/>
              </a:spcBef>
            </a:pPr>
            <a:r>
              <a:rPr lang="en-US" sz="1811" i="1">
                <a:solidFill>
                  <a:srgbClr val="000000"/>
                </a:solidFill>
                <a:latin typeface="Calibri (MS) Italics"/>
                <a:ea typeface="Calibri (MS) Italics"/>
                <a:cs typeface="Calibri (MS) Italics"/>
                <a:sym typeface="Calibri (MS) Italics"/>
              </a:rPr>
              <a:t>Idaho Commission on Aging (ICOA)</a:t>
            </a:r>
          </a:p>
        </p:txBody>
      </p:sp>
      <p:sp>
        <p:nvSpPr>
          <p:cNvPr id="18" name="TextBox 18"/>
          <p:cNvSpPr txBox="1"/>
          <p:nvPr/>
        </p:nvSpPr>
        <p:spPr>
          <a:xfrm>
            <a:off x="7937733" y="4893429"/>
            <a:ext cx="2396596" cy="512961"/>
          </a:xfrm>
          <a:prstGeom prst="rect">
            <a:avLst/>
          </a:prstGeom>
        </p:spPr>
        <p:txBody>
          <a:bodyPr lIns="0" tIns="0" rIns="0" bIns="0" rtlCol="0" anchor="t">
            <a:spAutoFit/>
          </a:bodyPr>
          <a:lstStyle/>
          <a:p>
            <a:pPr algn="ctr">
              <a:lnSpc>
                <a:spcPts val="2029"/>
              </a:lnSpc>
              <a:spcBef>
                <a:spcPct val="0"/>
              </a:spcBef>
            </a:pPr>
            <a:r>
              <a:rPr lang="en-US" sz="1811" i="1">
                <a:solidFill>
                  <a:srgbClr val="000000"/>
                </a:solidFill>
                <a:latin typeface="Calibri (MS) Italics"/>
                <a:ea typeface="Calibri (MS) Italics"/>
                <a:cs typeface="Calibri (MS) Italics"/>
                <a:sym typeface="Calibri (MS) Italics"/>
              </a:rPr>
              <a:t>Area Agency on Aging (AAA)</a:t>
            </a:r>
          </a:p>
        </p:txBody>
      </p:sp>
      <p:sp>
        <p:nvSpPr>
          <p:cNvPr id="19" name="TextBox 19"/>
          <p:cNvSpPr txBox="1"/>
          <p:nvPr/>
        </p:nvSpPr>
        <p:spPr>
          <a:xfrm>
            <a:off x="2902617" y="5073067"/>
            <a:ext cx="1837172" cy="769441"/>
          </a:xfrm>
          <a:prstGeom prst="rect">
            <a:avLst/>
          </a:prstGeom>
        </p:spPr>
        <p:txBody>
          <a:bodyPr lIns="0" tIns="0" rIns="0" bIns="0" rtlCol="0" anchor="t">
            <a:spAutoFit/>
          </a:bodyPr>
          <a:lstStyle/>
          <a:p>
            <a:pPr algn="ctr">
              <a:lnSpc>
                <a:spcPts val="2029"/>
              </a:lnSpc>
              <a:spcBef>
                <a:spcPct val="0"/>
              </a:spcBef>
            </a:pPr>
            <a:r>
              <a:rPr lang="en-US" sz="1811" i="1" dirty="0">
                <a:solidFill>
                  <a:srgbClr val="000000"/>
                </a:solidFill>
                <a:latin typeface="Calibri (MS) Italics"/>
                <a:ea typeface="Calibri (MS) Italics"/>
                <a:cs typeface="Calibri (MS) Italics"/>
                <a:sym typeface="Calibri (MS) Italics"/>
              </a:rPr>
              <a:t>Meal Provider Nutrition Programs</a:t>
            </a:r>
          </a:p>
        </p:txBody>
      </p:sp>
      <p:pic>
        <p:nvPicPr>
          <p:cNvPr id="20" name="Picture 19">
            <a:extLst>
              <a:ext uri="{FF2B5EF4-FFF2-40B4-BE49-F238E27FC236}">
                <a16:creationId xmlns:a16="http://schemas.microsoft.com/office/drawing/2014/main" id="{987E188F-3676-CEB5-00FE-DCE208B1F489}"/>
              </a:ext>
            </a:extLst>
          </p:cNvPr>
          <p:cNvPicPr>
            <a:picLocks noChangeAspect="1"/>
          </p:cNvPicPr>
          <p:nvPr/>
        </p:nvPicPr>
        <p:blipFill>
          <a:blip r:embed="rId10"/>
          <a:stretch>
            <a:fillRect/>
          </a:stretch>
        </p:blipFill>
        <p:spPr>
          <a:xfrm>
            <a:off x="152400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20"/>
          <p:cNvSpPr txBox="1">
            <a:spLocks noGrp="1"/>
          </p:cNvSpPr>
          <p:nvPr>
            <p:ph type="title"/>
          </p:nvPr>
        </p:nvSpPr>
        <p:spPr>
          <a:xfrm>
            <a:off x="677334" y="609600"/>
            <a:ext cx="10517408" cy="65788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200"/>
              <a:buFont typeface="Trebuchet MS"/>
              <a:buNone/>
            </a:pPr>
            <a:r>
              <a:rPr lang="en-US" sz="3600" b="1" dirty="0">
                <a:solidFill>
                  <a:schemeClr val="tx1"/>
                </a:solidFill>
                <a:latin typeface="Trebuchet MS" panose="020B0603020202020204" pitchFamily="34" charset="0"/>
              </a:rPr>
              <a:t>Older Americans Act, Section 339.Nutrition</a:t>
            </a:r>
            <a:endParaRPr sz="3600" b="1" dirty="0">
              <a:solidFill>
                <a:schemeClr val="tx1"/>
              </a:solidFill>
              <a:latin typeface="Trebuchet MS" panose="020B0603020202020204" pitchFamily="34" charset="0"/>
            </a:endParaRPr>
          </a:p>
        </p:txBody>
      </p:sp>
      <p:graphicFrame>
        <p:nvGraphicFramePr>
          <p:cNvPr id="161" name="Google Shape;161;p20"/>
          <p:cNvGraphicFramePr/>
          <p:nvPr>
            <p:extLst>
              <p:ext uri="{D42A27DB-BD31-4B8C-83A1-F6EECF244321}">
                <p14:modId xmlns:p14="http://schemas.microsoft.com/office/powerpoint/2010/main" val="2915814517"/>
              </p:ext>
            </p:extLst>
          </p:nvPr>
        </p:nvGraphicFramePr>
        <p:xfrm>
          <a:off x="677334" y="1267485"/>
          <a:ext cx="9070347" cy="5435610"/>
        </p:xfrm>
        <a:graphic>
          <a:graphicData uri="http://schemas.openxmlformats.org/drawingml/2006/table">
            <a:tbl>
              <a:tblPr firstRow="1" bandRow="1">
                <a:noFill/>
                <a:tableStyleId>{D9D0C8EA-E452-4E89-9B4A-F5257C22001E}</a:tableStyleId>
              </a:tblPr>
              <a:tblGrid>
                <a:gridCol w="9070347">
                  <a:extLst>
                    <a:ext uri="{9D8B030D-6E8A-4147-A177-3AD203B41FA5}">
                      <a16:colId xmlns:a16="http://schemas.microsoft.com/office/drawing/2014/main" val="20000"/>
                    </a:ext>
                  </a:extLst>
                </a:gridCol>
              </a:tblGrid>
              <a:tr h="5102119">
                <a:tc>
                  <a:txBody>
                    <a:bodyPr/>
                    <a:lstStyle/>
                    <a:p>
                      <a:pPr marL="342900" marR="0" lvl="0" indent="-342900" algn="l" rtl="0">
                        <a:spcBef>
                          <a:spcPts val="0"/>
                        </a:spcBef>
                        <a:spcAft>
                          <a:spcPts val="0"/>
                        </a:spcAft>
                        <a:buClr>
                          <a:schemeClr val="accent1"/>
                        </a:buClr>
                        <a:buSzPts val="1280"/>
                        <a:buFont typeface="Noto Sans Symbols"/>
                        <a:buChar char="⮚"/>
                      </a:pPr>
                      <a:r>
                        <a:rPr lang="en-US" sz="1800" b="0" u="none" strike="noStrike" cap="none" dirty="0">
                          <a:solidFill>
                            <a:srgbClr val="3F3F3F"/>
                          </a:solidFill>
                          <a:latin typeface="+mn-lt"/>
                          <a:ea typeface="Trebuchet MS"/>
                          <a:cs typeface="Trebuchet MS"/>
                          <a:sym typeface="Trebuchet MS"/>
                        </a:rPr>
                        <a:t>A State that establishes and operates a nutrition project under</a:t>
                      </a:r>
                      <a:endParaRPr sz="1800" dirty="0">
                        <a:latin typeface="+mn-lt"/>
                      </a:endParaRPr>
                    </a:p>
                    <a:p>
                      <a:pPr marL="342900" marR="0" lvl="0" indent="-342900" algn="l" rtl="0">
                        <a:spcBef>
                          <a:spcPts val="1000"/>
                        </a:spcBef>
                        <a:spcAft>
                          <a:spcPts val="0"/>
                        </a:spcAft>
                        <a:buClr>
                          <a:schemeClr val="accent1"/>
                        </a:buClr>
                        <a:buSzPts val="1280"/>
                        <a:buFont typeface="Noto Sans Symbols"/>
                        <a:buChar char="⮚"/>
                      </a:pPr>
                      <a:r>
                        <a:rPr lang="en-US" sz="1800" b="0" u="none" strike="noStrike" cap="none" dirty="0">
                          <a:solidFill>
                            <a:srgbClr val="3F3F3F"/>
                          </a:solidFill>
                          <a:latin typeface="+mn-lt"/>
                          <a:ea typeface="Trebuchet MS"/>
                          <a:cs typeface="Trebuchet MS"/>
                          <a:sym typeface="Trebuchet MS"/>
                        </a:rPr>
                        <a:t>this chapter shall—</a:t>
                      </a:r>
                      <a:endParaRPr sz="1800" dirty="0">
                        <a:latin typeface="+mn-lt"/>
                      </a:endParaRPr>
                    </a:p>
                    <a:p>
                      <a:pPr marL="342900" marR="0" lvl="0" indent="-342900" algn="l" rtl="0">
                        <a:spcBef>
                          <a:spcPts val="1000"/>
                        </a:spcBef>
                        <a:spcAft>
                          <a:spcPts val="0"/>
                        </a:spcAft>
                        <a:buClr>
                          <a:schemeClr val="accent1"/>
                        </a:buClr>
                        <a:buSzPts val="1280"/>
                        <a:buFont typeface="Noto Sans Symbols"/>
                        <a:buChar char="⮚"/>
                      </a:pPr>
                      <a:r>
                        <a:rPr lang="en-US" sz="1800" b="0" u="none" strike="noStrike" cap="none" dirty="0">
                          <a:solidFill>
                            <a:srgbClr val="3F3F3F"/>
                          </a:solidFill>
                          <a:latin typeface="+mn-lt"/>
                          <a:ea typeface="Trebuchet MS"/>
                          <a:cs typeface="Trebuchet MS"/>
                          <a:sym typeface="Trebuchet MS"/>
                        </a:rPr>
                        <a:t>utilize the expertise of a dietitian</a:t>
                      </a:r>
                      <a:endParaRPr sz="1800" dirty="0">
                        <a:latin typeface="+mn-lt"/>
                      </a:endParaRPr>
                    </a:p>
                    <a:p>
                      <a:pPr marL="342900" marR="0" lvl="0" indent="-342900" algn="l" rtl="0">
                        <a:spcBef>
                          <a:spcPts val="1000"/>
                        </a:spcBef>
                        <a:spcAft>
                          <a:spcPts val="0"/>
                        </a:spcAft>
                        <a:buClr>
                          <a:schemeClr val="accent1"/>
                        </a:buClr>
                        <a:buSzPts val="1280"/>
                        <a:buFont typeface="Noto Sans Symbols"/>
                        <a:buChar char="⮚"/>
                      </a:pPr>
                      <a:r>
                        <a:rPr lang="en-US" sz="1800" b="0" u="none" strike="noStrike" cap="none" dirty="0">
                          <a:solidFill>
                            <a:srgbClr val="3F3F3F"/>
                          </a:solidFill>
                          <a:latin typeface="+mn-lt"/>
                          <a:ea typeface="Trebuchet MS"/>
                          <a:cs typeface="Trebuchet MS"/>
                          <a:sym typeface="Trebuchet MS"/>
                        </a:rPr>
                        <a:t>Provides meals that comply with the most recent Dietary Guidelines for Americans</a:t>
                      </a:r>
                      <a:endParaRPr sz="1800" dirty="0">
                        <a:latin typeface="+mn-lt"/>
                      </a:endParaRPr>
                    </a:p>
                    <a:p>
                      <a:pPr marL="342900" marR="0" lvl="0" indent="-342900" algn="l" rtl="0">
                        <a:spcBef>
                          <a:spcPts val="1000"/>
                        </a:spcBef>
                        <a:spcAft>
                          <a:spcPts val="0"/>
                        </a:spcAft>
                        <a:buClr>
                          <a:schemeClr val="accent1"/>
                        </a:buClr>
                        <a:buSzPts val="1280"/>
                        <a:buFont typeface="Noto Sans Symbols"/>
                        <a:buChar char="⮚"/>
                      </a:pPr>
                      <a:r>
                        <a:rPr lang="en-US" sz="1800" b="0" u="none" strike="noStrike" cap="none" dirty="0">
                          <a:solidFill>
                            <a:srgbClr val="3F3F3F"/>
                          </a:solidFill>
                          <a:latin typeface="+mn-lt"/>
                          <a:ea typeface="Trebuchet MS"/>
                          <a:cs typeface="Trebuchet MS"/>
                          <a:sym typeface="Trebuchet MS"/>
                        </a:rPr>
                        <a:t>Provide a minimum of 33 1⁄3 percent of the dietary reference intakes established by the Food and Nutrition Board of the National Academies of Sciences, Engineering, and Medicine if the project provides one meal per day.</a:t>
                      </a:r>
                    </a:p>
                    <a:p>
                      <a:pPr marL="342900" marR="0" lvl="0" indent="-342900" algn="l" rtl="0">
                        <a:spcBef>
                          <a:spcPts val="1000"/>
                        </a:spcBef>
                        <a:spcAft>
                          <a:spcPts val="0"/>
                        </a:spcAft>
                        <a:buClr>
                          <a:schemeClr val="accent1"/>
                        </a:buClr>
                        <a:buSzPts val="1280"/>
                        <a:buFont typeface="Noto Sans Symbols"/>
                        <a:buChar char="⮚"/>
                      </a:pPr>
                      <a:r>
                        <a:rPr lang="en-US" sz="1800" b="0" u="none" strike="noStrike" cap="none" dirty="0">
                          <a:solidFill>
                            <a:srgbClr val="3F3F3F"/>
                          </a:solidFill>
                          <a:latin typeface="+mn-lt"/>
                          <a:ea typeface="Trebuchet MS"/>
                          <a:cs typeface="Trebuchet MS"/>
                          <a:sym typeface="Trebuchet MS"/>
                        </a:rPr>
                        <a:t> to the maximum extent practicable, are adjusted to meet any special dietary needs of program participants. Including meals adjusted for cultural considerations and preferences and medically tailored meals.</a:t>
                      </a:r>
                    </a:p>
                    <a:p>
                      <a:pPr marL="342900" marR="0" lvl="0" indent="-342900" algn="l" rtl="0">
                        <a:spcBef>
                          <a:spcPts val="1000"/>
                        </a:spcBef>
                        <a:spcAft>
                          <a:spcPts val="0"/>
                        </a:spcAft>
                        <a:buClr>
                          <a:schemeClr val="accent1"/>
                        </a:buClr>
                        <a:buSzPts val="1280"/>
                        <a:buFont typeface="Noto Sans Symbols"/>
                        <a:buChar char="⮚"/>
                      </a:pPr>
                      <a:r>
                        <a:rPr lang="en-US" sz="1800" b="0" u="none" strike="noStrike" cap="none" dirty="0">
                          <a:solidFill>
                            <a:srgbClr val="3F3F3F"/>
                          </a:solidFill>
                          <a:latin typeface="+mn-lt"/>
                          <a:ea typeface="Trebuchet MS"/>
                          <a:cs typeface="Trebuchet MS"/>
                          <a:sym typeface="Trebuchet MS"/>
                        </a:rPr>
                        <a:t>encourages individuals who distribute nutrition services to provide, to homebound older individuals, available medical information approved by health care professionals, such as informational brochures and information on how to get vaccines, including vaccines for influenza, pneumonia, and shingles, in the individuals’ communities</a:t>
                      </a:r>
                    </a:p>
                    <a:p>
                      <a:pPr marL="342900" marR="0" lvl="0" indent="-342900" algn="l" rtl="0">
                        <a:spcBef>
                          <a:spcPts val="1000"/>
                        </a:spcBef>
                        <a:spcAft>
                          <a:spcPts val="0"/>
                        </a:spcAft>
                        <a:buClr>
                          <a:schemeClr val="accent1"/>
                        </a:buClr>
                        <a:buSzPts val="1280"/>
                        <a:buFont typeface="Noto Sans Symbols"/>
                        <a:buChar char="⮚"/>
                      </a:pPr>
                      <a:endParaRPr lang="en-US" sz="1600" b="0" u="none" strike="noStrike" cap="none" dirty="0">
                        <a:solidFill>
                          <a:srgbClr val="3F3F3F"/>
                        </a:solidFill>
                        <a:latin typeface="Trebuchet MS"/>
                        <a:sym typeface="Trebuchet MS"/>
                      </a:endParaRPr>
                    </a:p>
                    <a:p>
                      <a:pPr marL="342900" marR="0" lvl="0" indent="-342900" algn="l" rtl="0">
                        <a:spcBef>
                          <a:spcPts val="1000"/>
                        </a:spcBef>
                        <a:spcAft>
                          <a:spcPts val="0"/>
                        </a:spcAft>
                        <a:buClr>
                          <a:schemeClr val="accent1"/>
                        </a:buClr>
                        <a:buSzPts val="1280"/>
                        <a:buFont typeface="Noto Sans Symbols"/>
                        <a:buChar char="⮚"/>
                      </a:pPr>
                      <a:r>
                        <a:rPr lang="en-US" sz="1600" b="0" i="0" u="none" strike="noStrike" cap="none" dirty="0">
                          <a:solidFill>
                            <a:srgbClr val="3F3F3F"/>
                          </a:solidFill>
                          <a:latin typeface="Trebuchet MS"/>
                          <a:ea typeface="Trebuchet MS"/>
                          <a:cs typeface="Trebuchet MS"/>
                          <a:sym typeface="Trebuchet MS"/>
                        </a:rPr>
                        <a:t>Link to the Older </a:t>
                      </a:r>
                      <a:r>
                        <a:rPr lang="en-US" sz="1600" b="0" i="0" u="none" strike="noStrike" cap="none" dirty="0">
                          <a:solidFill>
                            <a:srgbClr val="3F3F3F"/>
                          </a:solidFill>
                          <a:latin typeface="Trebuchet MS"/>
                          <a:ea typeface="Trebuchet MS"/>
                          <a:cs typeface="Trebuchet MS"/>
                          <a:sym typeface="Trebuchet MS"/>
                          <a:hlinkClick r:id="rId3"/>
                        </a:rPr>
                        <a:t>Americans</a:t>
                      </a:r>
                      <a:r>
                        <a:rPr lang="en-US" sz="1600" b="0" i="0" u="none" strike="noStrike" cap="none" dirty="0">
                          <a:solidFill>
                            <a:srgbClr val="3F3F3F"/>
                          </a:solidFill>
                          <a:latin typeface="Trebuchet MS"/>
                          <a:ea typeface="Trebuchet MS"/>
                          <a:cs typeface="Trebuchet MS"/>
                          <a:sym typeface="Trebuchet MS"/>
                        </a:rPr>
                        <a:t> Act</a:t>
                      </a:r>
                      <a:endParaRPr sz="1800" b="0" i="0" u="none" strike="noStrike" cap="none" dirty="0">
                        <a:solidFill>
                          <a:schemeClr val="dk1"/>
                        </a:solidFill>
                        <a:latin typeface="Trebuchet MS"/>
                        <a:ea typeface="Trebuchet MS"/>
                        <a:cs typeface="Trebuchet MS"/>
                        <a:sym typeface="Trebuchet MS"/>
                      </a:endParaRPr>
                    </a:p>
                  </a:txBody>
                  <a:tcPr marL="91450" marR="91450" marT="45725" marB="45725">
                    <a:solidFill>
                      <a:schemeClr val="lt1"/>
                    </a:solidFill>
                  </a:tcPr>
                </a:tc>
                <a:extLst>
                  <a:ext uri="{0D108BD9-81ED-4DB2-BD59-A6C34878D82A}">
                    <a16:rowId xmlns:a16="http://schemas.microsoft.com/office/drawing/2014/main" val="10000"/>
                  </a:ext>
                </a:extLst>
              </a:tr>
            </a:tbl>
          </a:graphicData>
        </a:graphic>
      </p:graphicFrame>
      <p:pic>
        <p:nvPicPr>
          <p:cNvPr id="2" name="Picture 1">
            <a:extLst>
              <a:ext uri="{FF2B5EF4-FFF2-40B4-BE49-F238E27FC236}">
                <a16:creationId xmlns:a16="http://schemas.microsoft.com/office/drawing/2014/main" id="{978829D5-F325-4A2C-BAE9-D9F8F70F9DE1}"/>
              </a:ext>
            </a:extLst>
          </p:cNvPr>
          <p:cNvPicPr>
            <a:picLocks noChangeAspect="1"/>
          </p:cNvPicPr>
          <p:nvPr/>
        </p:nvPicPr>
        <p:blipFill>
          <a:blip r:embed="rId4"/>
          <a:stretch>
            <a:fillRect/>
          </a:stretch>
        </p:blipFill>
        <p:spPr>
          <a:xfrm>
            <a:off x="9747681" y="1473843"/>
            <a:ext cx="2148396" cy="391031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861264" y="152403"/>
            <a:ext cx="9911636" cy="840330"/>
          </a:xfrm>
        </p:spPr>
        <p:txBody>
          <a:bodyPr/>
          <a:lstStyle/>
          <a:p>
            <a:r>
              <a:rPr lang="en-US" sz="3600" b="1" dirty="0">
                <a:solidFill>
                  <a:schemeClr val="tx1"/>
                </a:solidFill>
                <a:latin typeface="Trebuchet MS" panose="020B0603020202020204" pitchFamily="34" charset="0"/>
                <a:sym typeface="Yanone Kaffeesatz Bold"/>
              </a:rPr>
              <a:t>OAA Nutrition Program Goals</a:t>
            </a:r>
            <a:endParaRPr lang="en-US" sz="3600" b="1" dirty="0">
              <a:solidFill>
                <a:schemeClr val="tx1"/>
              </a:solidFill>
              <a:latin typeface="Trebuchet MS" panose="020B0603020202020204" pitchFamily="34" charset="0"/>
            </a:endParaRPr>
          </a:p>
        </p:txBody>
      </p:sp>
      <p:pic>
        <p:nvPicPr>
          <p:cNvPr id="6" name="Picture 5" descr="Image of happy, smiling older man">
            <a:extLst>
              <a:ext uri="{FF2B5EF4-FFF2-40B4-BE49-F238E27FC236}">
                <a16:creationId xmlns:a16="http://schemas.microsoft.com/office/drawing/2014/main" id="{8962A1B5-6A4A-4A7D-961B-36B89F2087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107" y="1106031"/>
            <a:ext cx="3446340" cy="2297560"/>
          </a:xfrm>
          <a:prstGeom prst="roundRect">
            <a:avLst/>
          </a:prstGeom>
          <a:ln w="12700">
            <a:solidFill>
              <a:schemeClr val="tx1"/>
            </a:solidFill>
          </a:ln>
          <a:effectLst>
            <a:outerShdw blurRad="50800" dist="38100" dir="2700000" algn="tl" rotWithShape="0">
              <a:prstClr val="black">
                <a:alpha val="40000"/>
              </a:prstClr>
            </a:outerShdw>
          </a:effectLst>
        </p:spPr>
      </p:pic>
      <p:pic>
        <p:nvPicPr>
          <p:cNvPr id="4" name="Picture 3" descr="Image of happy, smiling older couple">
            <a:extLst>
              <a:ext uri="{FF2B5EF4-FFF2-40B4-BE49-F238E27FC236}">
                <a16:creationId xmlns:a16="http://schemas.microsoft.com/office/drawing/2014/main" id="{A760215B-1352-4AA4-9E13-EF4B98E0F7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1926" y="2438400"/>
            <a:ext cx="3625672" cy="2417115"/>
          </a:xfrm>
          <a:prstGeom prst="roundRect">
            <a:avLst/>
          </a:prstGeom>
          <a:ln w="12700">
            <a:solidFill>
              <a:schemeClr val="tx1"/>
            </a:solidFill>
          </a:ln>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E98E191C-3B39-48BC-B6BB-3580E26E802C}"/>
              </a:ext>
            </a:extLst>
          </p:cNvPr>
          <p:cNvSpPr/>
          <p:nvPr/>
        </p:nvSpPr>
        <p:spPr>
          <a:xfrm>
            <a:off x="7467600" y="1106031"/>
            <a:ext cx="2895600" cy="4678204"/>
          </a:xfrm>
          <a:prstGeom prst="rect">
            <a:avLst/>
          </a:prstGeom>
        </p:spPr>
        <p:txBody>
          <a:bodyPr wrap="square">
            <a:spAutoFit/>
          </a:bodyPr>
          <a:lstStyle/>
          <a:p>
            <a:pPr marL="342900" lvl="1" indent="-342900">
              <a:spcAft>
                <a:spcPts val="600"/>
              </a:spcAft>
              <a:buFont typeface="Wingdings" panose="05000000000000000000" pitchFamily="2" charset="2"/>
              <a:buChar char="§"/>
            </a:pPr>
            <a:r>
              <a:rPr lang="en-US" dirty="0"/>
              <a:t>Reduce hunger &amp; food insecurity and malnutrition</a:t>
            </a:r>
          </a:p>
          <a:p>
            <a:pPr marL="342900" lvl="1" indent="-342900">
              <a:spcAft>
                <a:spcPts val="600"/>
              </a:spcAft>
              <a:buFont typeface="Wingdings" panose="05000000000000000000" pitchFamily="2" charset="2"/>
              <a:buChar char="§"/>
            </a:pPr>
            <a:r>
              <a:rPr lang="en-US" dirty="0"/>
              <a:t>Promote socialization  </a:t>
            </a:r>
          </a:p>
          <a:p>
            <a:pPr marL="342900" lvl="1" indent="-342900">
              <a:spcAft>
                <a:spcPts val="600"/>
              </a:spcAft>
              <a:buFont typeface="Wingdings" panose="05000000000000000000" pitchFamily="2" charset="2"/>
              <a:buChar char="§"/>
            </a:pPr>
            <a:r>
              <a:rPr lang="en-US" dirty="0"/>
              <a:t>to promote the health and well-being of older individuals by assisting such individuals to gain access to nutrition and other disease prevention and health promotion services to delay the onset of adverse health conditions resulting from poor nutritional health or sedentary behavior</a:t>
            </a:r>
          </a:p>
        </p:txBody>
      </p:sp>
      <p:pic>
        <p:nvPicPr>
          <p:cNvPr id="9" name="Picture 8" descr="Image of happy younger woman with older woman">
            <a:extLst>
              <a:ext uri="{FF2B5EF4-FFF2-40B4-BE49-F238E27FC236}">
                <a16:creationId xmlns:a16="http://schemas.microsoft.com/office/drawing/2014/main" id="{4FBBC21C-AD4B-43D8-B650-2EF99A1274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1678" y="4368463"/>
            <a:ext cx="3428643" cy="2285998"/>
          </a:xfrm>
          <a:prstGeom prst="roundRect">
            <a:avLst/>
          </a:prstGeom>
          <a:ln w="12700">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01863729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1"/>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en-US" dirty="0">
                <a:solidFill>
                  <a:schemeClr val="tx1"/>
                </a:solidFill>
              </a:rPr>
              <a:t> </a:t>
            </a:r>
            <a:r>
              <a:rPr lang="en-US" sz="3600" b="1" dirty="0">
                <a:solidFill>
                  <a:schemeClr val="tx1"/>
                </a:solidFill>
                <a:latin typeface="Trebuchet MS" panose="020B0603020202020204" pitchFamily="34" charset="0"/>
              </a:rPr>
              <a:t>Dietary Guidelines for Americans</a:t>
            </a:r>
            <a:endParaRPr sz="3600" b="1" dirty="0">
              <a:solidFill>
                <a:schemeClr val="tx1"/>
              </a:solidFill>
              <a:latin typeface="Trebuchet MS" panose="020B0603020202020204" pitchFamily="34" charset="0"/>
            </a:endParaRPr>
          </a:p>
        </p:txBody>
      </p:sp>
      <p:sp>
        <p:nvSpPr>
          <p:cNvPr id="167" name="Google Shape;167;p2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440"/>
              <a:buFont typeface="Wingdings" panose="05000000000000000000" pitchFamily="2" charset="2"/>
              <a:buChar char="Ø"/>
            </a:pPr>
            <a:r>
              <a:rPr lang="en-US" sz="1800" dirty="0"/>
              <a:t>The Dietary Guidelines for Americans provides evidence-based nutrition information and advice for people ages two and older to help Americans make healthy choices about food and beverages in their daily lives. The Guidelines also serve as the basis for federal food and nutrition education programs.</a:t>
            </a:r>
            <a:endParaRPr sz="1800" dirty="0"/>
          </a:p>
          <a:p>
            <a:pPr marL="342900" lvl="0" indent="0" algn="l" rtl="0">
              <a:spcBef>
                <a:spcPts val="1000"/>
              </a:spcBef>
              <a:spcAft>
                <a:spcPts val="0"/>
              </a:spcAft>
              <a:buSzPts val="1440"/>
              <a:buNone/>
            </a:pPr>
            <a:endParaRPr sz="1800" dirty="0"/>
          </a:p>
          <a:p>
            <a:pPr marL="342900" lvl="0" indent="-342900" algn="l" rtl="0">
              <a:spcBef>
                <a:spcPts val="1000"/>
              </a:spcBef>
              <a:spcAft>
                <a:spcPts val="0"/>
              </a:spcAft>
              <a:buSzPts val="1440"/>
              <a:buFont typeface="Wingdings" panose="05000000000000000000" pitchFamily="2" charset="2"/>
              <a:buChar char="Ø"/>
            </a:pPr>
            <a:r>
              <a:rPr lang="en-US" sz="1800" dirty="0"/>
              <a:t>The Dietary Guidelines for Americans, produced by HHS and the U.S. Department of Agriculture every five years, analyze the latest research to help Americans make smart choices about food and physical activity so they can live healthier lives.</a:t>
            </a:r>
          </a:p>
          <a:p>
            <a:pPr marL="342900" lvl="0" indent="-342900" algn="l" rtl="0">
              <a:spcBef>
                <a:spcPts val="1000"/>
              </a:spcBef>
              <a:spcAft>
                <a:spcPts val="0"/>
              </a:spcAft>
              <a:buSzPts val="1440"/>
              <a:buChar char="►"/>
            </a:pPr>
            <a:endParaRPr lang="en-US" sz="1800" dirty="0"/>
          </a:p>
          <a:p>
            <a:pPr marL="342900" lvl="0" indent="-342900" algn="l" rtl="0">
              <a:spcBef>
                <a:spcPts val="1000"/>
              </a:spcBef>
              <a:spcAft>
                <a:spcPts val="0"/>
              </a:spcAft>
              <a:buSzPts val="1440"/>
              <a:buFont typeface="Wingdings" panose="05000000000000000000" pitchFamily="2" charset="2"/>
              <a:buChar char="Ø"/>
            </a:pPr>
            <a:r>
              <a:rPr lang="en-US" sz="1800" dirty="0">
                <a:hlinkClick r:id="rId3"/>
              </a:rPr>
              <a:t>The link is provided here: https://www.hhs.gov/fitness/eat-healthy/dietary-guidelines-for-americans/index.html</a:t>
            </a:r>
            <a:endParaRPr sz="1800" dirty="0"/>
          </a:p>
        </p:txBody>
      </p:sp>
      <p:pic>
        <p:nvPicPr>
          <p:cNvPr id="2" name="Picture 1">
            <a:extLst>
              <a:ext uri="{FF2B5EF4-FFF2-40B4-BE49-F238E27FC236}">
                <a16:creationId xmlns:a16="http://schemas.microsoft.com/office/drawing/2014/main" id="{3EDA4DA9-42DB-46AD-B9B5-04B6611F20B0}"/>
              </a:ext>
            </a:extLst>
          </p:cNvPr>
          <p:cNvPicPr>
            <a:picLocks noChangeAspect="1"/>
          </p:cNvPicPr>
          <p:nvPr/>
        </p:nvPicPr>
        <p:blipFill>
          <a:blip r:embed="rId4"/>
          <a:stretch>
            <a:fillRect/>
          </a:stretch>
        </p:blipFill>
        <p:spPr>
          <a:xfrm>
            <a:off x="9743411" y="197378"/>
            <a:ext cx="1791365" cy="142373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72"/>
        <p:cNvGrpSpPr/>
        <p:nvPr/>
      </p:nvGrpSpPr>
      <p:grpSpPr>
        <a:xfrm>
          <a:off x="0" y="0"/>
          <a:ext cx="0" cy="0"/>
          <a:chOff x="0" y="0"/>
          <a:chExt cx="0" cy="0"/>
        </a:xfrm>
      </p:grpSpPr>
      <p:sp>
        <p:nvSpPr>
          <p:cNvPr id="173" name="Google Shape;173;p22"/>
          <p:cNvSpPr txBox="1">
            <a:spLocks noGrp="1"/>
          </p:cNvSpPr>
          <p:nvPr>
            <p:ph type="title"/>
          </p:nvPr>
        </p:nvSpPr>
        <p:spPr>
          <a:xfrm>
            <a:off x="603504" y="770467"/>
            <a:ext cx="3467051" cy="2658533"/>
          </a:xfrm>
          <a:prstGeom prst="rect">
            <a:avLst/>
          </a:prstGeom>
        </p:spPr>
        <p:txBody>
          <a:bodyPr spcFirstLastPara="1" vert="horz" lIns="91440" tIns="45720" rIns="91440" bIns="45720" rtlCol="0" anchor="b" anchorCtr="0">
            <a:normAutofit/>
          </a:bodyPr>
          <a:lstStyle/>
          <a:p>
            <a:pPr marL="0" lvl="0" indent="0">
              <a:lnSpc>
                <a:spcPct val="80000"/>
              </a:lnSpc>
              <a:spcAft>
                <a:spcPts val="0"/>
              </a:spcAft>
              <a:buClr>
                <a:schemeClr val="accent1"/>
              </a:buClr>
              <a:buSzPts val="3600"/>
            </a:pPr>
            <a:r>
              <a:rPr lang="en-US" sz="3600" b="1" dirty="0">
                <a:solidFill>
                  <a:schemeClr val="tx1"/>
                </a:solidFill>
                <a:latin typeface="Trebuchet MS" panose="020B0603020202020204" pitchFamily="34" charset="0"/>
              </a:rPr>
              <a:t>Menu Planning</a:t>
            </a:r>
          </a:p>
        </p:txBody>
      </p:sp>
      <p:pic>
        <p:nvPicPr>
          <p:cNvPr id="175" name="Google Shape;175;p22"/>
          <p:cNvPicPr preferRelativeResize="0">
            <a:picLocks noGrp="1"/>
          </p:cNvPicPr>
          <p:nvPr>
            <p:ph idx="1"/>
          </p:nvPr>
        </p:nvPicPr>
        <p:blipFill rotWithShape="1">
          <a:blip r:embed="rId3"/>
          <a:stretch/>
        </p:blipFill>
        <p:spPr>
          <a:xfrm>
            <a:off x="5282520" y="1072144"/>
            <a:ext cx="6266016" cy="469951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p23"/>
          <p:cNvSpPr txBox="1">
            <a:spLocks noGrp="1"/>
          </p:cNvSpPr>
          <p:nvPr>
            <p:ph type="title"/>
          </p:nvPr>
        </p:nvSpPr>
        <p:spPr>
          <a:xfrm>
            <a:off x="838200" y="365125"/>
            <a:ext cx="10515600" cy="648863"/>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accent1"/>
              </a:buClr>
              <a:buSzPts val="3600"/>
              <a:buFont typeface="Trebuchet MS"/>
              <a:buNone/>
            </a:pPr>
            <a:r>
              <a:rPr lang="en-US" sz="3600" b="1" dirty="0">
                <a:solidFill>
                  <a:schemeClr val="tx1"/>
                </a:solidFill>
                <a:latin typeface="Trebuchet MS" panose="020B0603020202020204" pitchFamily="34" charset="0"/>
              </a:rPr>
              <a:t>Menu Recommendations</a:t>
            </a:r>
            <a:endParaRPr sz="3600" b="1" dirty="0">
              <a:solidFill>
                <a:schemeClr val="tx1"/>
              </a:solidFill>
              <a:latin typeface="Trebuchet MS" panose="020B0603020202020204" pitchFamily="34" charset="0"/>
            </a:endParaRPr>
          </a:p>
        </p:txBody>
      </p:sp>
      <p:sp>
        <p:nvSpPr>
          <p:cNvPr id="182" name="Google Shape;182;p23"/>
          <p:cNvSpPr txBox="1">
            <a:spLocks noGrp="1"/>
          </p:cNvSpPr>
          <p:nvPr>
            <p:ph idx="1"/>
          </p:nvPr>
        </p:nvSpPr>
        <p:spPr>
          <a:xfrm>
            <a:off x="838200" y="1819747"/>
            <a:ext cx="10515600" cy="45991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40"/>
              <a:buNone/>
            </a:pPr>
            <a:r>
              <a:rPr lang="en-US" sz="1800" u="sng" dirty="0"/>
              <a:t>Guidelines:</a:t>
            </a:r>
            <a:endParaRPr sz="1800" dirty="0"/>
          </a:p>
          <a:p>
            <a:pPr marL="342900" lvl="0" indent="-342900" algn="l" rtl="0">
              <a:spcBef>
                <a:spcPts val="1000"/>
              </a:spcBef>
              <a:spcAft>
                <a:spcPts val="0"/>
              </a:spcAft>
              <a:buSzPts val="1440"/>
              <a:buFont typeface="Noto Sans Symbols"/>
              <a:buChar char="⮚"/>
            </a:pPr>
            <a:r>
              <a:rPr lang="en-US" sz="1800" dirty="0"/>
              <a:t>Nutrition Guideline: Portion size must be included, C=Cup</a:t>
            </a:r>
            <a:endParaRPr sz="1800" dirty="0"/>
          </a:p>
          <a:p>
            <a:pPr marL="342900" lvl="0" indent="-342900" algn="l" rtl="0">
              <a:spcBef>
                <a:spcPts val="1000"/>
              </a:spcBef>
              <a:spcAft>
                <a:spcPts val="0"/>
              </a:spcAft>
              <a:buSzPts val="1440"/>
              <a:buFont typeface="Noto Sans Symbols"/>
              <a:buChar char="⮚"/>
            </a:pPr>
            <a:r>
              <a:rPr lang="en-US" sz="1800" dirty="0"/>
              <a:t>P= Meat or Protein 2 oz edible portion</a:t>
            </a:r>
            <a:endParaRPr sz="1800" dirty="0"/>
          </a:p>
          <a:p>
            <a:pPr marL="342900" lvl="0" indent="-342900" algn="l" rtl="0">
              <a:spcBef>
                <a:spcPts val="1000"/>
              </a:spcBef>
              <a:spcAft>
                <a:spcPts val="0"/>
              </a:spcAft>
              <a:buSzPts val="1440"/>
              <a:buFont typeface="Noto Sans Symbols"/>
              <a:buChar char="⮚"/>
            </a:pPr>
            <a:r>
              <a:rPr lang="en-US" sz="1800" dirty="0"/>
              <a:t>V= Vegetable ½ C cooked or canned or 1 C fresh(High Vit A source 2-3x/</a:t>
            </a:r>
            <a:r>
              <a:rPr lang="en-US" sz="1800" dirty="0" err="1"/>
              <a:t>wk</a:t>
            </a:r>
            <a:r>
              <a:rPr lang="en-US" sz="1800" dirty="0"/>
              <a:t>)</a:t>
            </a:r>
            <a:endParaRPr sz="1800" dirty="0"/>
          </a:p>
          <a:p>
            <a:pPr marL="342900" lvl="0" indent="-342900" algn="l" rtl="0">
              <a:spcBef>
                <a:spcPts val="1000"/>
              </a:spcBef>
              <a:spcAft>
                <a:spcPts val="0"/>
              </a:spcAft>
              <a:buSzPts val="1440"/>
              <a:buFont typeface="Noto Sans Symbols"/>
              <a:buChar char="⮚"/>
            </a:pPr>
            <a:r>
              <a:rPr lang="en-US" sz="1800" dirty="0"/>
              <a:t>F=Fruit ½ C cooked or canned or 1 C fresh (high Vit C source daily)</a:t>
            </a:r>
            <a:endParaRPr sz="1800" dirty="0"/>
          </a:p>
          <a:p>
            <a:pPr marL="342900" lvl="0" indent="-342900" algn="l" rtl="0">
              <a:spcBef>
                <a:spcPts val="1000"/>
              </a:spcBef>
              <a:spcAft>
                <a:spcPts val="0"/>
              </a:spcAft>
              <a:buSzPts val="1440"/>
              <a:buFont typeface="Noto Sans Symbols"/>
              <a:buChar char="⮚"/>
            </a:pPr>
            <a:r>
              <a:rPr lang="en-US" sz="1800" dirty="0"/>
              <a:t>G=Grain/Bread 1/3-1/2 C or 1 slice/piece (half to be whole grain)</a:t>
            </a:r>
            <a:endParaRPr sz="1800" dirty="0"/>
          </a:p>
          <a:p>
            <a:pPr marL="342900" lvl="0" indent="-342900" algn="l" rtl="0">
              <a:spcBef>
                <a:spcPts val="1000"/>
              </a:spcBef>
              <a:spcAft>
                <a:spcPts val="0"/>
              </a:spcAft>
              <a:buSzPts val="1440"/>
              <a:buFont typeface="Noto Sans Symbols"/>
              <a:buChar char="⮚"/>
            </a:pPr>
            <a:r>
              <a:rPr lang="en-US" sz="1800" dirty="0"/>
              <a:t>D-Dairy 1 C milk or equivalent</a:t>
            </a:r>
            <a:endParaRPr sz="1800" dirty="0"/>
          </a:p>
          <a:p>
            <a:pPr marL="342900" lvl="0" indent="-342900" algn="l" rtl="0">
              <a:spcBef>
                <a:spcPts val="1000"/>
              </a:spcBef>
              <a:spcAft>
                <a:spcPts val="0"/>
              </a:spcAft>
              <a:buSzPts val="1440"/>
              <a:buFont typeface="Noto Sans Symbols"/>
              <a:buChar char="⮚"/>
            </a:pPr>
            <a:r>
              <a:rPr lang="en-US" sz="1800" dirty="0"/>
              <a:t>Dessert optional</a:t>
            </a:r>
            <a:endParaRPr sz="18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UDIO_ID" val="257"/>
  <p:tag name="ARTICULATE_NAV_LEVEL" val="1"/>
  <p:tag name="ARTICULATE_TOC_EXPANDED" val="True"/>
  <p:tag name="ARTICULATE_SLIDE_PRESENTER_GUID" val="0f62284e-0f8f-4ae4-b08a-e2264c989ecf"/>
  <p:tag name="ARTICULATE_SLIDE_PAUSE" val="1"/>
  <p:tag name="ARTICULATE_HIDE_SLIDE" val="0"/>
  <p:tag name="ARTICULATE_PLAYER_CONTROL_PREVIOUS" val="True"/>
  <p:tag name="ARTICULATE_PLAYER_CONTROL_NEXT" val="True"/>
  <p:tag name="ARTICULATE_USED_LAYOUT" val="1"/>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UDIO_ID" val="300"/>
  <p:tag name="ARTICULATE_NAV_LEVEL" val="1"/>
  <p:tag name="ARTICULATE_TOC_EXPANDED" val="True"/>
  <p:tag name="ARTICULATE_SLIDE_PRESENTER_GUID" val="0f62284e-0f8f-4ae4-b08a-e2264c989ecf"/>
  <p:tag name="ARTICULATE_SLIDE_PAUSE" val="1"/>
  <p:tag name="ARTICULATE_HIDE_SLIDE" val="0"/>
  <p:tag name="ARTICULATE_PLAYER_CONTROL_PREVIOUS" val="True"/>
  <p:tag name="ARTICULATE_PLAYER_CONTROL_NEXT" val="True"/>
  <p:tag name="ARTICULATE_USED_LAYOUT" val="16"/>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261</TotalTime>
  <Words>2689</Words>
  <Application>Microsoft Office PowerPoint</Application>
  <PresentationFormat>Widescreen</PresentationFormat>
  <Paragraphs>202</Paragraphs>
  <Slides>28</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Calibri</vt:lpstr>
      <vt:lpstr>Calibri (MS) Bold</vt:lpstr>
      <vt:lpstr>Calibri (MS) Italics</vt:lpstr>
      <vt:lpstr>Calibri Light</vt:lpstr>
      <vt:lpstr>Helvetica Light</vt:lpstr>
      <vt:lpstr>Noto Sans Symbols</vt:lpstr>
      <vt:lpstr>Trebuchet MS</vt:lpstr>
      <vt:lpstr>Wingdings</vt:lpstr>
      <vt:lpstr>Retrospect</vt:lpstr>
      <vt:lpstr>PowerPoint Presentation</vt:lpstr>
      <vt:lpstr>Dietitian Training for Meal Sites and Staff</vt:lpstr>
      <vt:lpstr>Learner Objectives</vt:lpstr>
      <vt:lpstr>PowerPoint Presentation</vt:lpstr>
      <vt:lpstr>Older Americans Act, Section 339.Nutrition</vt:lpstr>
      <vt:lpstr>OAA Nutrition Program Goals</vt:lpstr>
      <vt:lpstr> Dietary Guidelines for Americans</vt:lpstr>
      <vt:lpstr>Menu Planning</vt:lpstr>
      <vt:lpstr>Menu Recommendations</vt:lpstr>
      <vt:lpstr>PowerPoint Presentation</vt:lpstr>
      <vt:lpstr>Menu Recommendations</vt:lpstr>
      <vt:lpstr>Ounces  - vs -  Cups</vt:lpstr>
      <vt:lpstr>Grain - vs - Carbohydrate or Starch</vt:lpstr>
      <vt:lpstr>Menu Recommendations</vt:lpstr>
      <vt:lpstr>Menu Recommendations</vt:lpstr>
      <vt:lpstr>Menu Recommendations</vt:lpstr>
      <vt:lpstr>Menu Recommendations</vt:lpstr>
      <vt:lpstr>Menu Recommendations</vt:lpstr>
      <vt:lpstr>Menu Recommendations</vt:lpstr>
      <vt:lpstr>Menu Recommendations</vt:lpstr>
      <vt:lpstr>Meal Site Menu Help Sheet</vt:lpstr>
      <vt:lpstr>Meal Site Menu Help Sheet</vt:lpstr>
      <vt:lpstr>Meal Site Menu Help Sheet</vt:lpstr>
      <vt:lpstr>Meal Site Menu Help Sheet</vt:lpstr>
      <vt:lpstr>Sanitation</vt:lpstr>
      <vt:lpstr>Food Costs</vt:lpstr>
      <vt:lpstr>Cooling / Heating / Storage</vt:lpstr>
      <vt:lpstr>Dietitian Counseling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Birgit Luebeck</dc:creator>
  <cp:lastModifiedBy>Birgit Luebeck</cp:lastModifiedBy>
  <cp:revision>16</cp:revision>
  <cp:lastPrinted>2020-06-25T16:58:32Z</cp:lastPrinted>
  <dcterms:created xsi:type="dcterms:W3CDTF">2020-06-25T16:48:07Z</dcterms:created>
  <dcterms:modified xsi:type="dcterms:W3CDTF">2025-09-24T18:41:00Z</dcterms:modified>
</cp:coreProperties>
</file>