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61.xml" ContentType="application/vnd.openxmlformats-officedocument.presentationml.tags+xml"/>
  <Override PartName="/ppt/notesSlides/notesSlide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5.xml" ContentType="application/vnd.openxmlformats-officedocument.presentationml.notesSlide+xml"/>
  <Override PartName="/ppt/comments/modernComment_25D_64FEF169.xml" ContentType="application/vnd.ms-powerpoint.comments+xml"/>
  <Override PartName="/ppt/tags/tag70.xml" ContentType="application/vnd.openxmlformats-officedocument.presentationml.tags+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7.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8.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0.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1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3.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1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1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1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18.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19.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20.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21.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22.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23.xml" ContentType="application/vnd.openxmlformats-officedocument.presentationml.notesSlide+xml"/>
  <Override PartName="/ppt/tags/tag10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6"/>
    <p:sldMasterId id="2147483702" r:id="rId7"/>
    <p:sldMasterId id="2147483986" r:id="rId8"/>
    <p:sldMasterId id="2147484142" r:id="rId9"/>
  </p:sldMasterIdLst>
  <p:notesMasterIdLst>
    <p:notesMasterId r:id="rId36"/>
  </p:notesMasterIdLst>
  <p:handoutMasterIdLst>
    <p:handoutMasterId r:id="rId37"/>
  </p:handoutMasterIdLst>
  <p:sldIdLst>
    <p:sldId id="641" r:id="rId10"/>
    <p:sldId id="340" r:id="rId11"/>
    <p:sldId id="256" r:id="rId12"/>
    <p:sldId id="583" r:id="rId13"/>
    <p:sldId id="588" r:id="rId14"/>
    <p:sldId id="589" r:id="rId15"/>
    <p:sldId id="605" r:id="rId16"/>
    <p:sldId id="604" r:id="rId17"/>
    <p:sldId id="608" r:id="rId18"/>
    <p:sldId id="546" r:id="rId19"/>
    <p:sldId id="547" r:id="rId20"/>
    <p:sldId id="549" r:id="rId21"/>
    <p:sldId id="577" r:id="rId22"/>
    <p:sldId id="609" r:id="rId23"/>
    <p:sldId id="635" r:id="rId24"/>
    <p:sldId id="640" r:id="rId25"/>
    <p:sldId id="638" r:id="rId26"/>
    <p:sldId id="639" r:id="rId27"/>
    <p:sldId id="561" r:id="rId28"/>
    <p:sldId id="430" r:id="rId29"/>
    <p:sldId id="620" r:id="rId30"/>
    <p:sldId id="621" r:id="rId31"/>
    <p:sldId id="468" r:id="rId32"/>
    <p:sldId id="367" r:id="rId33"/>
    <p:sldId id="607" r:id="rId34"/>
    <p:sldId id="603" r:id="rId35"/>
  </p:sldIdLst>
  <p:sldSz cx="9144000" cy="6858000" type="screen4x3"/>
  <p:notesSz cx="7010400" cy="9296400"/>
  <p:embeddedFontLst>
    <p:embeddedFont>
      <p:font typeface="Calibri (MS) Bold" panose="020B0604020202020204" charset="0"/>
      <p:regular r:id="rId38"/>
    </p:embeddedFont>
    <p:embeddedFont>
      <p:font typeface="Calibri (MS) Italics" panose="020B0604020202020204" charset="0"/>
      <p:regular r:id="rId39"/>
    </p:embeddedFont>
    <p:embeddedFont>
      <p:font typeface="Lato Light" panose="020F0502020204030203" pitchFamily="34" charset="0"/>
      <p:regular r:id="rId40"/>
      <p:italic r:id="rId41"/>
    </p:embeddedFont>
    <p:embeddedFont>
      <p:font typeface="Oswald Light" panose="00000400000000000000" pitchFamily="2" charset="0"/>
      <p:regular r:id="rId42"/>
    </p:embeddedFont>
    <p:embeddedFont>
      <p:font typeface="Trebuchet MS" panose="020B0603020202020204" pitchFamily="34" charset="0"/>
      <p:regular r:id="rId43"/>
      <p:bold r:id="rId44"/>
      <p:italic r:id="rId45"/>
      <p:boldItalic r:id="rId46"/>
    </p:embeddedFont>
    <p:embeddedFont>
      <p:font typeface="Wingdings 2" panose="05020102010507070707" pitchFamily="18" charset="2"/>
      <p:regular r:id="rId47"/>
    </p:embeddedFont>
    <p:embeddedFont>
      <p:font typeface="Wingdings 3" panose="05040102010807070707" pitchFamily="18" charset="2"/>
      <p:regular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EDA525-5F3D-43CC-B953-2E2A31D1B583}">
          <p14:sldIdLst>
            <p14:sldId id="641"/>
            <p14:sldId id="340"/>
            <p14:sldId id="256"/>
          </p14:sldIdLst>
        </p14:section>
        <p14:section name="01 - Registration &amp; Nutritional Survey" id="{4AFD5FE6-6D0F-45AB-998C-553F073FFE9B}">
          <p14:sldIdLst>
            <p14:sldId id="583"/>
            <p14:sldId id="588"/>
            <p14:sldId id="589"/>
            <p14:sldId id="605"/>
            <p14:sldId id="604"/>
          </p14:sldIdLst>
        </p14:section>
        <p14:section name="02 - Rosters &amp; Sign-in Sheets" id="{DA50C115-B2DB-42FA-9A69-C20AE8B75C5A}">
          <p14:sldIdLst>
            <p14:sldId id="608"/>
            <p14:sldId id="546"/>
            <p14:sldId id="547"/>
            <p14:sldId id="549"/>
            <p14:sldId id="577"/>
            <p14:sldId id="609"/>
          </p14:sldIdLst>
        </p14:section>
        <p14:section name="03 - Accepting Visitor Payments" id="{BFB13F81-4F92-4F73-B447-B681BF3AF7C3}">
          <p14:sldIdLst>
            <p14:sldId id="635"/>
            <p14:sldId id="640"/>
            <p14:sldId id="638"/>
            <p14:sldId id="639"/>
            <p14:sldId id="561"/>
          </p14:sldIdLst>
        </p14:section>
        <p14:section name="04 - Donations &amp; Donation Box Placement" id="{2EB0D538-4E7D-42BD-87EA-88CA1BDCD385}">
          <p14:sldIdLst/>
        </p14:section>
        <p14:section name="05 - Donation Tracking" id="{EAF5FF8A-96A4-417B-B5E0-997BF2BBF4A0}">
          <p14:sldIdLst>
            <p14:sldId id="430"/>
            <p14:sldId id="620"/>
            <p14:sldId id="621"/>
          </p14:sldIdLst>
        </p14:section>
        <p14:section name="11 - NSIP Program" id="{B764263E-CA7B-4572-9D5E-D49A07038E63}">
          <p14:sldIdLst/>
        </p14:section>
        <p14:section name="12- Nutrition Guidance" id="{50A51C55-C03C-4DEC-9CE8-E3E45685A6D6}">
          <p14:sldIdLst>
            <p14:sldId id="468"/>
            <p14:sldId id="367"/>
            <p14:sldId id="607"/>
            <p14:sldId id="603"/>
          </p14:sldIdLst>
        </p14:section>
        <p14:section name="Bringing It All Together" id="{6DCC0072-BF10-45B7-BD9A-9152FD359FEF}">
          <p14:sldIdLst/>
        </p14:section>
        <p14:section name="zz_Zoom Slides (do not display)" id="{6315153F-6155-403F-AF1C-E418E88569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310549-0124-CCAC-909E-02AF2832AB87}" name="Birgit Luebeck" initials="BL" userId="S::bluebeck@aging.idaho.gov::bad2bb3f-2dec-40dc-9447-b007953e82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n Ols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249" autoAdjust="0"/>
  </p:normalViewPr>
  <p:slideViewPr>
    <p:cSldViewPr>
      <p:cViewPr varScale="1">
        <p:scale>
          <a:sx n="107" d="100"/>
          <a:sy n="107" d="100"/>
        </p:scale>
        <p:origin x="648" y="102"/>
      </p:cViewPr>
      <p:guideLst>
        <p:guide orient="horz" pos="2160"/>
        <p:guide pos="2880"/>
      </p:guideLst>
    </p:cSldViewPr>
  </p:slideViewPr>
  <p:outlineViewPr>
    <p:cViewPr>
      <p:scale>
        <a:sx n="33" d="100"/>
        <a:sy n="33" d="100"/>
      </p:scale>
      <p:origin x="0" y="-31781"/>
    </p:cViewPr>
  </p:outlineViewPr>
  <p:notesTextViewPr>
    <p:cViewPr>
      <p:scale>
        <a:sx n="1" d="1"/>
        <a:sy n="1" d="1"/>
      </p:scale>
      <p:origin x="0" y="0"/>
    </p:cViewPr>
  </p:notesTextViewPr>
  <p:sorterViewPr>
    <p:cViewPr>
      <p:scale>
        <a:sx n="70" d="100"/>
        <a:sy n="70" d="100"/>
      </p:scale>
      <p:origin x="0" y="-2299"/>
    </p:cViewPr>
  </p:sorterViewPr>
  <p:notesViewPr>
    <p:cSldViewPr>
      <p:cViewPr varScale="1">
        <p:scale>
          <a:sx n="62" d="100"/>
          <a:sy n="62" d="100"/>
        </p:scale>
        <p:origin x="262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2.fntdata"/><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Master" Target="slideMasters/slideMaster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1.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49" Type="http://schemas.openxmlformats.org/officeDocument/2006/relationships/tags" Target="tags/tag1.xml"/></Relationships>
</file>

<file path=ppt/comments/modernComment_25D_64FEF169.xml><?xml version="1.0" encoding="utf-8"?>
<p188:cmLst xmlns:a="http://schemas.openxmlformats.org/drawingml/2006/main" xmlns:r="http://schemas.openxmlformats.org/officeDocument/2006/relationships" xmlns:p188="http://schemas.microsoft.com/office/powerpoint/2018/8/main">
  <p188:cm id="{B72E8AE0-6D7C-46C2-A830-AE82F4C5B777}" authorId="{C9310549-0124-CCAC-909E-02AF2832AB87}" created="2025-08-12T19:49:33.660">
    <pc:sldMkLst xmlns:pc="http://schemas.microsoft.com/office/powerpoint/2013/main/command">
      <pc:docMk/>
      <pc:sldMk cId="1694429545" sldId="605"/>
    </pc:sldMkLst>
    <p188:txBody>
      <a:bodyPr/>
      <a:lstStyle/>
      <a:p>
        <a:r>
          <a:rPr lang="en-US"/>
          <a:t>Add new client registration form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ED9CE4-2E61-4DD1-85F5-6A3A1AF4937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3B1A4E8-78C5-431D-9E74-77C107DFEBE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03A1876-10DB-4C87-BF03-031DD9BD9DAC}" type="datetimeFigureOut">
              <a:rPr lang="en-US" smtClean="0"/>
              <a:t>9/24/2025</a:t>
            </a:fld>
            <a:endParaRPr lang="en-US" dirty="0"/>
          </a:p>
        </p:txBody>
      </p:sp>
      <p:sp>
        <p:nvSpPr>
          <p:cNvPr id="4" name="Footer Placeholder 3">
            <a:extLst>
              <a:ext uri="{FF2B5EF4-FFF2-40B4-BE49-F238E27FC236}">
                <a16:creationId xmlns:a16="http://schemas.microsoft.com/office/drawing/2014/main" id="{2E97633C-AD35-424F-B818-E76A9D3AC9C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09A7B0-B077-4F89-B6FD-74AB5C8741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F4EA2EA-5D72-4EAB-9CF5-DBC2D710D207}" type="slidenum">
              <a:rPr lang="en-US" smtClean="0"/>
              <a:t>‹#›</a:t>
            </a:fld>
            <a:endParaRPr lang="en-US" dirty="0"/>
          </a:p>
        </p:txBody>
      </p:sp>
    </p:spTree>
    <p:extLst>
      <p:ext uri="{BB962C8B-B14F-4D97-AF65-F5344CB8AC3E}">
        <p14:creationId xmlns:p14="http://schemas.microsoft.com/office/powerpoint/2010/main" val="2606299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dirty="0"/>
              <a:t> Revised: </a:t>
            </a:r>
            <a:fld id="{FB95A654-8031-4C0F-A26E-CAA118F48EB4}" type="datetimeFigureOut">
              <a:rPr lang="en-US" smtClean="0"/>
              <a:pPr/>
              <a:t>9/24/2025</a:t>
            </a:fld>
            <a:endParaRPr lang="en-US" dirty="0"/>
          </a:p>
        </p:txBody>
      </p:sp>
      <p:sp>
        <p:nvSpPr>
          <p:cNvPr id="4" name="Slide Image Placeholder 3"/>
          <p:cNvSpPr>
            <a:spLocks noGrp="1" noRot="1" noChangeAspect="1"/>
          </p:cNvSpPr>
          <p:nvPr>
            <p:ph type="sldImg" idx="2"/>
          </p:nvPr>
        </p:nvSpPr>
        <p:spPr>
          <a:xfrm>
            <a:off x="751417" y="392113"/>
            <a:ext cx="5268383" cy="3951287"/>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89"/>
            <a:ext cx="5608320" cy="4414177"/>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63000"/>
            <a:ext cx="3037840" cy="464820"/>
          </a:xfrm>
          <a:prstGeom prst="rect">
            <a:avLst/>
          </a:prstGeom>
        </p:spPr>
        <p:txBody>
          <a:bodyPr vert="horz" lIns="93177" tIns="46589" rIns="93177" bIns="46589" rtlCol="0" anchor="b"/>
          <a:lstStyle>
            <a:lvl1pPr algn="l">
              <a:defRPr sz="1200"/>
            </a:lvl1pPr>
          </a:lstStyle>
          <a:p>
            <a:r>
              <a:rPr lang="en-US" dirty="0"/>
              <a:t>Meal Site Coordinator Foundations</a:t>
            </a:r>
          </a:p>
        </p:txBody>
      </p:sp>
      <p:sp>
        <p:nvSpPr>
          <p:cNvPr id="7" name="Slide Number Placeholder 6"/>
          <p:cNvSpPr>
            <a:spLocks noGrp="1"/>
          </p:cNvSpPr>
          <p:nvPr>
            <p:ph type="sldNum" sz="quarter" idx="5"/>
          </p:nvPr>
        </p:nvSpPr>
        <p:spPr>
          <a:xfrm>
            <a:off x="3970938" y="8763000"/>
            <a:ext cx="3037840" cy="464820"/>
          </a:xfrm>
          <a:prstGeom prst="rect">
            <a:avLst/>
          </a:prstGeom>
        </p:spPr>
        <p:txBody>
          <a:bodyPr vert="horz" lIns="93177" tIns="46589" rIns="93177" bIns="46589" rtlCol="0" anchor="b"/>
          <a:lstStyle>
            <a:lvl1pPr algn="r">
              <a:defRPr sz="1200"/>
            </a:lvl1pPr>
          </a:lstStyle>
          <a:p>
            <a:fld id="{D2832458-24B6-4F6A-B4EB-D22DBA7D7771}" type="slidenum">
              <a:rPr lang="en-US" smtClean="0"/>
              <a:t>‹#›</a:t>
            </a:fld>
            <a:endParaRPr lang="en-US" dirty="0"/>
          </a:p>
        </p:txBody>
      </p:sp>
    </p:spTree>
    <p:extLst>
      <p:ext uri="{BB962C8B-B14F-4D97-AF65-F5344CB8AC3E}">
        <p14:creationId xmlns:p14="http://schemas.microsoft.com/office/powerpoint/2010/main" val="298873586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82.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4.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94.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9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98.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0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02.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04.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06.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8.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7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oter Placeholder 3">
            <a:extLst>
              <a:ext uri="{FF2B5EF4-FFF2-40B4-BE49-F238E27FC236}">
                <a16:creationId xmlns:a16="http://schemas.microsoft.com/office/drawing/2014/main" id="{94BED655-257D-40F4-86DA-586745D981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67888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Completed as part of check-in, provided to AAA at least monthly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D45BF28-C0F4-4B0F-A803-A8A1A6E7CD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04366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Indicate on roster at check-in, write-in newly registered and visitors use sign-in sheet</a:t>
            </a:r>
          </a:p>
          <a:p>
            <a:pPr marL="285750" marR="0" lvl="0" indent="-285750">
              <a:spcBef>
                <a:spcPts val="1200"/>
              </a:spcBef>
              <a:spcAft>
                <a:spcPts val="0"/>
              </a:spcAft>
              <a:buSzPts val="1400"/>
              <a:buFont typeface="Arial" panose="020B0604020202020204" pitchFamily="34" charset="0"/>
              <a:buChar char="•"/>
              <a:tabLst>
                <a:tab pos="171450" algn="l"/>
              </a:tabLst>
            </a:pPr>
            <a:r>
              <a:rPr lang="en-US" dirty="0">
                <a:solidFill>
                  <a:srgbClr val="284673"/>
                </a:solidFill>
                <a:latin typeface="Calibri" panose="020F0502020204030204" pitchFamily="34" charset="0"/>
                <a:ea typeface="Calibri" panose="020F0502020204030204" pitchFamily="34" charset="0"/>
              </a:rPr>
              <a:t>Can we charge for a meal? Clarify the rules for charging for meals. Will discuss charges in later focus area, but for now know that visitors can be charged for meals unless Idaho Foodbank commodities are used at the facility, then people cannot be charged.  This is an important requirement.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6109375-CB85-4601-A9A7-DFADFF1CE9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13444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roster use</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14</a:t>
            </a:fld>
            <a:endParaRPr lang="en-US" dirty="0"/>
          </a:p>
        </p:txBody>
      </p:sp>
      <p:sp>
        <p:nvSpPr>
          <p:cNvPr id="5" name="Footer Placeholder 4">
            <a:extLst>
              <a:ext uri="{FF2B5EF4-FFF2-40B4-BE49-F238E27FC236}">
                <a16:creationId xmlns:a16="http://schemas.microsoft.com/office/drawing/2014/main" id="{1BC7800A-E85E-4F02-8020-48F4286E4743}"/>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03720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Ensure voluntary, private, secure donation opportunities and quality customer service</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Important when dealing with public funds to ensure the utmost of adherence to any designated procedures related to activities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No meal can ever be denied based on a person’s choice to donate or not</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Guidance establishes donor privacy and confidentiality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578979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r>
              <a:rPr lang="en-US" dirty="0"/>
              <a:t>It is highly recommended that donations will be counted with two people being present.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098474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56453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19</a:t>
            </a:fld>
            <a:endParaRPr lang="en-US" dirty="0"/>
          </a:p>
        </p:txBody>
      </p:sp>
      <p:sp>
        <p:nvSpPr>
          <p:cNvPr id="5" name="Footer Placeholder 4">
            <a:extLst>
              <a:ext uri="{FF2B5EF4-FFF2-40B4-BE49-F238E27FC236}">
                <a16:creationId xmlns:a16="http://schemas.microsoft.com/office/drawing/2014/main" id="{B2633817-6F8E-4F62-872C-9C2A8CC359A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13147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Process is intended to safeguard and account for the fees and donations received and ensure they are appropriately credited to the related programs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The same person can perform more than one task of the donation process, but they cannot be tasked with completing two activities in a row. For example, they cannot both make the deposit and check the deposit slip against the bank statement. </a:t>
            </a:r>
          </a:p>
          <a:p>
            <a:pPr marL="285750" marR="0" lvl="0" indent="-285750">
              <a:spcBef>
                <a:spcPts val="1200"/>
              </a:spcBef>
              <a:spcAft>
                <a:spcPts val="1200"/>
              </a:spcAft>
              <a:buSzPts val="1400"/>
              <a:buFont typeface="Arial" panose="020B0604020202020204" pitchFamily="34" charset="0"/>
              <a:buChar char="•"/>
              <a:tabLst>
                <a:tab pos="171450" algn="l"/>
              </a:tabLst>
            </a:pPr>
            <a:r>
              <a:rPr lang="en-US" i="0" dirty="0">
                <a:solidFill>
                  <a:srgbClr val="3C69AB"/>
                </a:solidFill>
                <a:latin typeface="Calibri" panose="020F0502020204030204" pitchFamily="34" charset="0"/>
                <a:ea typeface="Calibri" panose="020F0502020204030204" pitchFamily="34" charset="0"/>
              </a:rPr>
              <a:t>NOTE: if smaller meal sites are concerned about the personnel required to complete this, remind them that a staff member or volunteer can count the money, the coordinator can seal and deposit the money, and the same staff member or volunteer could then reconcile the deposit receipt.  Because the coordinator completes a step between the initial count and the reconciliation, this still meets the minimum requirements.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Intention is to protect any person from ever having their actions questioned.  </a:t>
            </a:r>
          </a:p>
          <a:p>
            <a:pPr marL="285750" marR="0" lvl="0" indent="-285750">
              <a:spcBef>
                <a:spcPts val="1200"/>
              </a:spcBef>
              <a:spcAft>
                <a:spcPts val="1200"/>
              </a:spcAft>
              <a:buSzPts val="1400"/>
              <a:buFont typeface="Arial" panose="020B0604020202020204" pitchFamily="34" charset="0"/>
              <a:buChar char="•"/>
              <a:tabLst>
                <a:tab pos="171450" algn="l"/>
              </a:tabLst>
            </a:pPr>
            <a:r>
              <a:rPr lang="en-US" i="0" dirty="0">
                <a:solidFill>
                  <a:srgbClr val="3C69AB"/>
                </a:solidFill>
                <a:latin typeface="Calibri" panose="020F0502020204030204" pitchFamily="34" charset="0"/>
                <a:ea typeface="Calibri" panose="020F0502020204030204" pitchFamily="34" charset="0"/>
              </a:rPr>
              <a:t>This policy has been in place but has not been fully enforced in the past.  All meal sites need to review their current procedures and make sure that they are complying.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05133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Review Daily Tracking</a:t>
            </a:r>
            <a:endParaRPr lang="en-US" i="0" dirty="0">
              <a:solidFill>
                <a:srgbClr val="FF0000"/>
              </a:solidFill>
              <a:latin typeface="Calibri" panose="020F0502020204030204" pitchFamily="34" charset="0"/>
              <a:ea typeface="Calibri" panose="020F0502020204030204" pitchFamily="34" charset="0"/>
            </a:endParaRP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Tracking sheets could be standardized</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21</a:t>
            </a:fld>
            <a:endParaRPr lang="en-US" dirty="0"/>
          </a:p>
        </p:txBody>
      </p:sp>
      <p:sp>
        <p:nvSpPr>
          <p:cNvPr id="5" name="Footer Placeholder 4">
            <a:extLst>
              <a:ext uri="{FF2B5EF4-FFF2-40B4-BE49-F238E27FC236}">
                <a16:creationId xmlns:a16="http://schemas.microsoft.com/office/drawing/2014/main" id="{B858C51B-A047-4350-947F-4BEF1350323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428615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Use template provided in toolkit</a:t>
            </a:r>
          </a:p>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22</a:t>
            </a:fld>
            <a:endParaRPr lang="en-US" dirty="0"/>
          </a:p>
        </p:txBody>
      </p:sp>
      <p:sp>
        <p:nvSpPr>
          <p:cNvPr id="5" name="Footer Placeholder 4">
            <a:extLst>
              <a:ext uri="{FF2B5EF4-FFF2-40B4-BE49-F238E27FC236}">
                <a16:creationId xmlns:a16="http://schemas.microsoft.com/office/drawing/2014/main" id="{63029BA5-AF8A-46BB-B885-C1A14A0FE19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4073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Accurate meal counts, reimbursement, nutrition referrals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Registrations are the only official documentation of qualified consumers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Nutritional health survey addresses the minimizing effects poor nutrition has on chronic conditions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3D1338-3DC0-4D5C-B769-6E78962E69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80449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Cannot charge for meals that use commodity donated food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3B48F3F-DB2C-489F-A6C6-F882EAA0F39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75240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4A35AE5A-1DD1-420D-8C68-6EBCA255F02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3234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7FA9551-1C08-4211-9FB7-DD0B5FF16D1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9131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Coordinators need to know guidance and ensure they and their staff follow as standard practice. </a:t>
            </a:r>
          </a:p>
          <a:p>
            <a:pPr marL="285750" indent="-285750">
              <a:buFont typeface="Arial" panose="020B0604020202020204" pitchFamily="34" charset="0"/>
              <a:buChar char="•"/>
            </a:pPr>
            <a:r>
              <a:rPr lang="en-US" dirty="0"/>
              <a:t>Know &amp; follow guidance</a:t>
            </a:r>
          </a:p>
          <a:p>
            <a:pPr marL="285750" indent="-285750">
              <a:buFont typeface="Arial" panose="020B0604020202020204" pitchFamily="34" charset="0"/>
              <a:buChar char="•"/>
            </a:pPr>
            <a:r>
              <a:rPr lang="en-US" dirty="0"/>
              <a:t>Be able to refer to &amp; quickly access actual guidance,</a:t>
            </a:r>
            <a:br>
              <a:rPr lang="en-US" dirty="0"/>
            </a:br>
            <a:r>
              <a:rPr lang="en-US" dirty="0"/>
              <a:t>electronically or in hard copy</a:t>
            </a:r>
          </a:p>
          <a:p>
            <a:pPr marL="285750" indent="-285750">
              <a:buFont typeface="Arial" panose="020B0604020202020204" pitchFamily="34" charset="0"/>
              <a:buChar char="•"/>
            </a:pPr>
            <a:r>
              <a:rPr lang="en-US" dirty="0"/>
              <a:t>Guidance updates provided to coordinator by  AAA with</a:t>
            </a:r>
            <a:br>
              <a:rPr lang="en-US" dirty="0"/>
            </a:br>
            <a:r>
              <a:rPr lang="en-US" dirty="0"/>
              <a:t>updated document via e-mail</a:t>
            </a:r>
          </a:p>
          <a:p>
            <a:pPr marL="285750" indent="-285750">
              <a:buFont typeface="Arial" panose="020B0604020202020204" pitchFamily="34" charset="0"/>
              <a:buChar char="•"/>
            </a:pPr>
            <a:r>
              <a:rPr lang="en-US" dirty="0"/>
              <a:t>Work with your AAA nutrition staff to resolve questions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E1C1A0D-2042-4DD6-A0C4-A54B9EF7523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17931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All volunteers, eligible consumers should fill out a congregate meal registration form. If a consumer is not participating anymore for different reasons, than cross out on your roster for the AAA to know to disenroll that participant. </a:t>
            </a:r>
            <a:r>
              <a:rPr lang="en-US" dirty="0">
                <a:solidFill>
                  <a:srgbClr val="3C69AB"/>
                </a:solidFill>
                <a:latin typeface="Calibri" panose="020F0502020204030204" pitchFamily="34" charset="0"/>
                <a:ea typeface="Calibri" panose="020F0502020204030204" pitchFamily="34" charset="0"/>
              </a:rPr>
              <a:t> To keep the data base accurate it will be cleaned up latest once a year in September. Consumers that did not get a meal in 12 month should be disenrolled.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072DFF-73D9-4893-BD43-38A69DCD6A0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61986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Registration form and survey need to be filled out by all volunteers and qualified consumers, then submitted to AAA</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Check-in clerks should be able to assist consumers with forms, as necessary. Meal site could ask for voluntary participants that might be able to show and help a new person how to fill out that form if it is desired.</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Reiterate to participants and instruct them to make it clear to staff and volunteers, that refusal by anyone to register does not prevent them from receiving the meal.  If a person refuses to register, they are simply treated as a visitor.</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Consumers that have already registered do not have to fill out the form again, but I still recommend to get the form filled out new every 3 years.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099FE9D-D77D-411E-8442-4448E6E6A21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2043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1200"/>
              </a:spcBef>
              <a:spcAft>
                <a:spcPts val="0"/>
              </a:spcAft>
              <a:buFont typeface="Arial" panose="020B0604020202020204" pitchFamily="34" charset="0"/>
              <a:buNone/>
            </a:pPr>
            <a:r>
              <a:rPr lang="en-US" i="1" dirty="0">
                <a:solidFill>
                  <a:srgbClr val="000000"/>
                </a:solidFill>
                <a:latin typeface="Calibri" panose="020F0502020204030204" pitchFamily="34" charset="0"/>
                <a:ea typeface="Calibri" panose="020F0502020204030204" pitchFamily="34" charset="0"/>
              </a:rPr>
              <a:t>Check-in clerks should be able to assist consumers with forms, as needed.</a:t>
            </a:r>
          </a:p>
        </p:txBody>
      </p:sp>
      <p:sp>
        <p:nvSpPr>
          <p:cNvPr id="4" name="Slide Number Placeholder 3"/>
          <p:cNvSpPr>
            <a:spLocks noGrp="1"/>
          </p:cNvSpPr>
          <p:nvPr>
            <p:ph type="sldNum" sz="quarter" idx="5"/>
          </p:nvPr>
        </p:nvSpPr>
        <p:spPr/>
        <p:txBody>
          <a:bodyPr/>
          <a:lstStyle/>
          <a:p>
            <a:fld id="{D2832458-24B6-4F6A-B4EB-D22DBA7D7771}" type="slidenum">
              <a:rPr lang="en-US" smtClean="0"/>
              <a:t>7</a:t>
            </a:fld>
            <a:endParaRPr lang="en-US" dirty="0"/>
          </a:p>
        </p:txBody>
      </p:sp>
      <p:sp>
        <p:nvSpPr>
          <p:cNvPr id="5" name="Footer Placeholder 4">
            <a:extLst>
              <a:ext uri="{FF2B5EF4-FFF2-40B4-BE49-F238E27FC236}">
                <a16:creationId xmlns:a16="http://schemas.microsoft.com/office/drawing/2014/main" id="{83644658-89B4-4B98-8F19-32289BBCD1B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35347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8</a:t>
            </a:fld>
            <a:endParaRPr lang="en-US" dirty="0"/>
          </a:p>
        </p:txBody>
      </p:sp>
      <p:sp>
        <p:nvSpPr>
          <p:cNvPr id="5" name="Footer Placeholder 4">
            <a:extLst>
              <a:ext uri="{FF2B5EF4-FFF2-40B4-BE49-F238E27FC236}">
                <a16:creationId xmlns:a16="http://schemas.microsoft.com/office/drawing/2014/main" id="{4AED3747-1EF7-466F-ACB0-85AFE406A8F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16803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10 questions with score determining follow-up recommendation</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If consumer scores 6 or more, that consumer is eligible for free nutritional counseling from the Dietitian</a:t>
            </a:r>
          </a:p>
          <a:p>
            <a:pPr marL="285750" lvl="0" indent="-285750">
              <a:buFont typeface="Arial" panose="020B0604020202020204" pitchFamily="34" charset="0"/>
              <a:buChar char="•"/>
            </a:pPr>
            <a:r>
              <a:rPr lang="en-US" sz="1800" i="0" kern="1200" dirty="0">
                <a:solidFill>
                  <a:schemeClr val="tx1"/>
                </a:solidFill>
                <a:effectLst/>
                <a:latin typeface="+mn-lt"/>
                <a:ea typeface="+mn-ea"/>
                <a:cs typeface="+mn-cs"/>
              </a:rPr>
              <a:t>Important to instruct staff, especially check-in clerks, to notify Coordinator  if scores &gt;6 Then the Coordinator will inform their Dietician with the contact information and the approval of the client to do a one-on -one counseling by either calling the participant or in person. This is up to the Dietician.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F05489-3532-493F-A129-DCB8939621D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2470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Official required documentation for meal counts, invoicing, program reporting</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Starting point of documentation path for reporting that allows AAA, ICOA, and the ACL to understand program utilization  </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This is why a simple process of registering a qualified person, so they are included on rosters is such an important activity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278948-18E6-41B1-BD7A-723CE81C479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70884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Rosters provide quick, formal meal count </a:t>
            </a:r>
          </a:p>
          <a:p>
            <a:pPr marL="285750" marR="0" lvl="0" indent="-285750">
              <a:spcBef>
                <a:spcPts val="0"/>
              </a:spcBef>
              <a:spcAft>
                <a:spcPts val="0"/>
              </a:spcAft>
              <a:buClr>
                <a:srgbClr val="FF0000"/>
              </a:buClr>
              <a:buSzPts val="1400"/>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Sign-in sheet tracks everyone under 60 that has to pay and /or visitors</a:t>
            </a:r>
          </a:p>
          <a:p>
            <a:pPr marL="285750" marR="0" lvl="0" indent="-285750">
              <a:spcBef>
                <a:spcPts val="1200"/>
              </a:spcBef>
              <a:spcAft>
                <a:spcPts val="0"/>
              </a:spcAft>
              <a:buFont typeface="Arial" panose="020B0604020202020204" pitchFamily="34" charset="0"/>
              <a:buChar char="•"/>
            </a:pPr>
            <a:r>
              <a:rPr lang="en-US" i="0" dirty="0">
                <a:solidFill>
                  <a:srgbClr val="000000"/>
                </a:solidFill>
                <a:latin typeface="Calibri" panose="020F0502020204030204" pitchFamily="34" charset="0"/>
                <a:ea typeface="Calibri" panose="020F0502020204030204" pitchFamily="34" charset="0"/>
              </a:rPr>
              <a:t>Rosters provide standardized format for reporting and data-entry </a:t>
            </a:r>
          </a:p>
          <a:p>
            <a:pPr marL="285750" marR="0" lvl="0" indent="-285750">
              <a:spcBef>
                <a:spcPts val="1200"/>
              </a:spcBef>
              <a:spcAft>
                <a:spcPts val="1200"/>
              </a:spcAft>
              <a:buSzPts val="1400"/>
              <a:buFont typeface="Arial" panose="020B0604020202020204" pitchFamily="34" charset="0"/>
              <a:buChar char="•"/>
              <a:tabLst>
                <a:tab pos="171450" algn="l"/>
              </a:tabLst>
            </a:pPr>
            <a:r>
              <a:rPr lang="en-US" i="0" dirty="0">
                <a:solidFill>
                  <a:srgbClr val="3C69AB"/>
                </a:solidFill>
                <a:latin typeface="Calibri" panose="020F0502020204030204" pitchFamily="34" charset="0"/>
                <a:ea typeface="Calibri" panose="020F0502020204030204" pitchFamily="34" charset="0"/>
              </a:rPr>
              <a:t>Currently, allowed to use whatever system works for a meal site but </a:t>
            </a:r>
            <a:r>
              <a:rPr lang="en-US" b="1" i="0" dirty="0">
                <a:solidFill>
                  <a:srgbClr val="3C69AB"/>
                </a:solidFill>
                <a:latin typeface="Calibri" panose="020F0502020204030204" pitchFamily="34" charset="0"/>
                <a:ea typeface="Calibri" panose="020F0502020204030204" pitchFamily="34" charset="0"/>
              </a:rPr>
              <a:t>must provide the standardized completed roster with the monthly invoice to AAA</a:t>
            </a:r>
            <a:endParaRPr lang="en-US" i="0" dirty="0">
              <a:solidFill>
                <a:srgbClr val="3C69AB"/>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D28BDF5-D540-416D-9C56-56DFB060B62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96074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5.xml"/><Relationship Id="rId5" Type="http://schemas.microsoft.com/office/2007/relationships/hdphoto" Target="../media/hdphoto1.wdp"/><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33.xml"/><Relationship Id="rId5" Type="http://schemas.microsoft.com/office/2007/relationships/hdphoto" Target="../media/hdphoto1.wdp"/><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3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44.xml"/><Relationship Id="rId4" Type="http://schemas.openxmlformats.org/officeDocument/2006/relationships/image" Target="../media/image11.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45.xml"/><Relationship Id="rId5" Type="http://schemas.microsoft.com/office/2007/relationships/hdphoto" Target="../media/hdphoto1.wdp"/><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5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55.xml"/><Relationship Id="rId5" Type="http://schemas.microsoft.com/office/2007/relationships/hdphoto" Target="../media/hdphoto1.wdp"/><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9.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56506461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pic>
        <p:nvPicPr>
          <p:cNvPr id="5" name="ICON - When">
            <a:extLst>
              <a:ext uri="{FF2B5EF4-FFF2-40B4-BE49-F238E27FC236}">
                <a16:creationId xmlns:a16="http://schemas.microsoft.com/office/drawing/2014/main" id="{2BCA042C-2891-4068-B449-81D32CFB5F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4334"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999697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pic>
        <p:nvPicPr>
          <p:cNvPr id="5" name="Icon - How">
            <a:extLst>
              <a:ext uri="{FF2B5EF4-FFF2-40B4-BE49-F238E27FC236}">
                <a16:creationId xmlns:a16="http://schemas.microsoft.com/office/drawing/2014/main" id="{2B606504-4405-468B-B2E2-A98FC24B9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72998"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2694172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32222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196511561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41141351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dirty="0"/>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9334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17528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82921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1960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08733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20630985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567470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3875344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0368992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291297338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135500556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pic>
        <p:nvPicPr>
          <p:cNvPr id="6" name="Icon - Why">
            <a:extLst>
              <a:ext uri="{FF2B5EF4-FFF2-40B4-BE49-F238E27FC236}">
                <a16:creationId xmlns:a16="http://schemas.microsoft.com/office/drawing/2014/main" id="{57CFAABF-FE91-41F3-8E3B-2B88479AA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82296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9680436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pic>
        <p:nvPicPr>
          <p:cNvPr id="5" name="Icon - What">
            <a:extLst>
              <a:ext uri="{FF2B5EF4-FFF2-40B4-BE49-F238E27FC236}">
                <a16:creationId xmlns:a16="http://schemas.microsoft.com/office/drawing/2014/main" id="{024E5848-3CA2-4C99-9284-0CC62387A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4" y="812534"/>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796110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pic>
        <p:nvPicPr>
          <p:cNvPr id="5" name="ICON - When">
            <a:extLst>
              <a:ext uri="{FF2B5EF4-FFF2-40B4-BE49-F238E27FC236}">
                <a16:creationId xmlns:a16="http://schemas.microsoft.com/office/drawing/2014/main" id="{2BCA042C-2891-4068-B449-81D32CFB5F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4334"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0197225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pic>
        <p:nvPicPr>
          <p:cNvPr id="5" name="Icon - How">
            <a:extLst>
              <a:ext uri="{FF2B5EF4-FFF2-40B4-BE49-F238E27FC236}">
                <a16:creationId xmlns:a16="http://schemas.microsoft.com/office/drawing/2014/main" id="{2B606504-4405-468B-B2E2-A98FC24B9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72998"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1465134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762000"/>
            <a:ext cx="3712463" cy="3276600"/>
          </a:xfrm>
          <a:prstGeom prst="rect">
            <a:avLst/>
          </a:prstGeom>
        </p:spPr>
        <p:txBody>
          <a:bodyPr vert="horz" wrap="square" lIns="91440" tIns="45720" rIns="91440" bIns="45720" rtlCol="0" anchor="t" anchorCtr="0">
            <a:noAutofit/>
          </a:bodyPr>
          <a:lstStyle>
            <a:lvl1pPr marL="0" indent="1198563">
              <a:defRPr cap="small" baseline="0">
                <a:effectLst>
                  <a:outerShdw blurRad="38100" dist="38100" dir="2700000" algn="tl">
                    <a:srgbClr val="000000">
                      <a:alpha val="43137"/>
                    </a:srgbClr>
                  </a:outerShdw>
                </a:effectLst>
                <a:latin typeface="+mj-lt"/>
              </a:defRPr>
            </a:lvl1pPr>
          </a:lstStyle>
          <a:p>
            <a:r>
              <a:rPr lang="en-US" dirty="0"/>
              <a:t>Your Focus Area Toolkit</a:t>
            </a:r>
            <a:br>
              <a:rPr lang="en-US" dirty="0"/>
            </a:br>
            <a:r>
              <a:rPr lang="en-US" dirty="0"/>
              <a:t>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4572000" y="431534"/>
            <a:ext cx="4114800" cy="6197866"/>
          </a:xfrm>
          <a:prstGeom prst="roundRect">
            <a:avLst/>
          </a:prstGeom>
          <a:solidFill>
            <a:schemeClr val="accent4">
              <a:lumMod val="60000"/>
              <a:lumOff val="40000"/>
            </a:schemeClr>
          </a:solidFill>
          <a:ln w="19050">
            <a:solidFill>
              <a:schemeClr val="accent4">
                <a:lumMod val="50000"/>
              </a:schemeClr>
            </a:solidFill>
          </a:ln>
          <a:effectLst>
            <a:outerShdw blurRad="50800" dist="38100" dir="2700000" algn="tl" rotWithShape="0">
              <a:prstClr val="black">
                <a:alpha val="40000"/>
              </a:prstClr>
            </a:outerShdw>
          </a:effectLst>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228600"/>
            <a:ext cx="1168666" cy="1168666"/>
          </a:xfrm>
          <a:prstGeom prst="rect">
            <a:avLst/>
          </a:prstGeom>
        </p:spPr>
      </p:pic>
      <p:pic>
        <p:nvPicPr>
          <p:cNvPr id="3" name="Picture 2" descr="A picture containing case, accessory&#10;&#10;Description generated with very high confidence">
            <a:extLst>
              <a:ext uri="{FF2B5EF4-FFF2-40B4-BE49-F238E27FC236}">
                <a16:creationId xmlns:a16="http://schemas.microsoft.com/office/drawing/2014/main" id="{FD84EC78-A8C5-48F0-B4CF-E35059ACE198}"/>
              </a:ext>
            </a:extLst>
          </p:cNvPr>
          <p:cNvPicPr>
            <a:picLocks noChangeAspect="1"/>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838" t="16100" b="6482"/>
          <a:stretch/>
        </p:blipFill>
        <p:spPr>
          <a:xfrm>
            <a:off x="152400" y="4267200"/>
            <a:ext cx="4495800" cy="2438400"/>
          </a:xfrm>
          <a:prstGeom prst="rect">
            <a:avLst/>
          </a:prstGeom>
        </p:spPr>
      </p:pic>
    </p:spTree>
    <p:custDataLst>
      <p:tags r:id="rId1"/>
    </p:custDataLst>
    <p:extLst>
      <p:ext uri="{BB962C8B-B14F-4D97-AF65-F5344CB8AC3E}">
        <p14:creationId xmlns:p14="http://schemas.microsoft.com/office/powerpoint/2010/main" val="126018134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3597536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64796148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30678255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51559315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78371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81514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81232812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pic>
        <p:nvPicPr>
          <p:cNvPr id="6" name="Icon - Why">
            <a:extLst>
              <a:ext uri="{FF2B5EF4-FFF2-40B4-BE49-F238E27FC236}">
                <a16:creationId xmlns:a16="http://schemas.microsoft.com/office/drawing/2014/main" id="{57CFAABF-FE91-41F3-8E3B-2B88479AA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82296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6194994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pic>
        <p:nvPicPr>
          <p:cNvPr id="5" name="Icon - What">
            <a:extLst>
              <a:ext uri="{FF2B5EF4-FFF2-40B4-BE49-F238E27FC236}">
                <a16:creationId xmlns:a16="http://schemas.microsoft.com/office/drawing/2014/main" id="{024E5848-3CA2-4C99-9284-0CC62387A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4" y="812534"/>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52063170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pic>
        <p:nvPicPr>
          <p:cNvPr id="5" name="ICON - When">
            <a:extLst>
              <a:ext uri="{FF2B5EF4-FFF2-40B4-BE49-F238E27FC236}">
                <a16:creationId xmlns:a16="http://schemas.microsoft.com/office/drawing/2014/main" id="{2BCA042C-2891-4068-B449-81D32CFB5F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4334"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8870860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pic>
        <p:nvPicPr>
          <p:cNvPr id="5" name="Icon - How">
            <a:extLst>
              <a:ext uri="{FF2B5EF4-FFF2-40B4-BE49-F238E27FC236}">
                <a16:creationId xmlns:a16="http://schemas.microsoft.com/office/drawing/2014/main" id="{2B606504-4405-468B-B2E2-A98FC24B9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72998"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5910140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41370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762000"/>
            <a:ext cx="3712463" cy="3276600"/>
          </a:xfrm>
          <a:prstGeom prst="rect">
            <a:avLst/>
          </a:prstGeom>
        </p:spPr>
        <p:txBody>
          <a:bodyPr vert="horz" wrap="square" lIns="91440" tIns="45720" rIns="91440" bIns="45720" rtlCol="0" anchor="t" anchorCtr="0">
            <a:noAutofit/>
          </a:bodyPr>
          <a:lstStyle>
            <a:lvl1pPr marL="0" indent="1198563">
              <a:defRPr cap="small" baseline="0">
                <a:effectLst>
                  <a:outerShdw blurRad="38100" dist="38100" dir="2700000" algn="tl">
                    <a:srgbClr val="000000">
                      <a:alpha val="43137"/>
                    </a:srgbClr>
                  </a:outerShdw>
                </a:effectLst>
                <a:latin typeface="+mj-lt"/>
              </a:defRPr>
            </a:lvl1pPr>
          </a:lstStyle>
          <a:p>
            <a:r>
              <a:rPr lang="en-US" dirty="0"/>
              <a:t>Your Focus Area Toolkit</a:t>
            </a:r>
            <a:br>
              <a:rPr lang="en-US" dirty="0"/>
            </a:br>
            <a:r>
              <a:rPr lang="en-US" dirty="0"/>
              <a:t>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4572000" y="431534"/>
            <a:ext cx="4114800" cy="6197866"/>
          </a:xfrm>
          <a:prstGeom prst="roundRect">
            <a:avLst/>
          </a:prstGeom>
          <a:solidFill>
            <a:schemeClr val="accent4">
              <a:lumMod val="60000"/>
              <a:lumOff val="40000"/>
            </a:schemeClr>
          </a:solidFill>
          <a:ln w="19050">
            <a:solidFill>
              <a:schemeClr val="accent4">
                <a:lumMod val="50000"/>
              </a:schemeClr>
            </a:solidFill>
          </a:ln>
          <a:effectLst>
            <a:outerShdw blurRad="50800" dist="38100" dir="2700000" algn="tl" rotWithShape="0">
              <a:prstClr val="black">
                <a:alpha val="40000"/>
              </a:prstClr>
            </a:outerShdw>
          </a:effectLst>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228600"/>
            <a:ext cx="1168666" cy="1168666"/>
          </a:xfrm>
          <a:prstGeom prst="rect">
            <a:avLst/>
          </a:prstGeom>
        </p:spPr>
      </p:pic>
      <p:pic>
        <p:nvPicPr>
          <p:cNvPr id="3" name="Picture 2" descr="A picture containing case, accessory&#10;&#10;Description generated with very high confidence">
            <a:extLst>
              <a:ext uri="{FF2B5EF4-FFF2-40B4-BE49-F238E27FC236}">
                <a16:creationId xmlns:a16="http://schemas.microsoft.com/office/drawing/2014/main" id="{FD84EC78-A8C5-48F0-B4CF-E35059ACE198}"/>
              </a:ext>
            </a:extLst>
          </p:cNvPr>
          <p:cNvPicPr>
            <a:picLocks noChangeAspect="1"/>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838" t="16100" b="6482"/>
          <a:stretch/>
        </p:blipFill>
        <p:spPr>
          <a:xfrm>
            <a:off x="152400" y="4267200"/>
            <a:ext cx="4495800" cy="2438400"/>
          </a:xfrm>
          <a:prstGeom prst="rect">
            <a:avLst/>
          </a:prstGeom>
        </p:spPr>
      </p:pic>
    </p:spTree>
    <p:custDataLst>
      <p:tags r:id="rId1"/>
    </p:custDataLst>
    <p:extLst>
      <p:ext uri="{BB962C8B-B14F-4D97-AF65-F5344CB8AC3E}">
        <p14:creationId xmlns:p14="http://schemas.microsoft.com/office/powerpoint/2010/main" val="149149888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306241485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298926609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890291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101563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88532699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56602303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89176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9/24/2025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71049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220840159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176213335"/>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pic>
        <p:nvPicPr>
          <p:cNvPr id="6" name="Icon - Why">
            <a:extLst>
              <a:ext uri="{FF2B5EF4-FFF2-40B4-BE49-F238E27FC236}">
                <a16:creationId xmlns:a16="http://schemas.microsoft.com/office/drawing/2014/main" id="{57CFAABF-FE91-41F3-8E3B-2B88479AA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82296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0008214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pic>
        <p:nvPicPr>
          <p:cNvPr id="5" name="Icon - What">
            <a:extLst>
              <a:ext uri="{FF2B5EF4-FFF2-40B4-BE49-F238E27FC236}">
                <a16:creationId xmlns:a16="http://schemas.microsoft.com/office/drawing/2014/main" id="{024E5848-3CA2-4C99-9284-0CC62387A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4" y="812534"/>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1444865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pic>
        <p:nvPicPr>
          <p:cNvPr id="5" name="ICON - When">
            <a:extLst>
              <a:ext uri="{FF2B5EF4-FFF2-40B4-BE49-F238E27FC236}">
                <a16:creationId xmlns:a16="http://schemas.microsoft.com/office/drawing/2014/main" id="{2BCA042C-2891-4068-B449-81D32CFB5F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4334"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540695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pic>
        <p:nvPicPr>
          <p:cNvPr id="5" name="Icon - How">
            <a:extLst>
              <a:ext uri="{FF2B5EF4-FFF2-40B4-BE49-F238E27FC236}">
                <a16:creationId xmlns:a16="http://schemas.microsoft.com/office/drawing/2014/main" id="{2B606504-4405-468B-B2E2-A98FC24B9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72998" y="83820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4778250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340763728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264815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5294535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90389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3808894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19367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9/24/2025</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242483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080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985607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299695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813678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325445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4219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719975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804770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829754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424113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372851396"/>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89334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6616433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215503366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297901347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354022713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609600" y="15240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284018037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pic>
        <p:nvPicPr>
          <p:cNvPr id="6" name="Icon - Why">
            <a:extLst>
              <a:ext uri="{FF2B5EF4-FFF2-40B4-BE49-F238E27FC236}">
                <a16:creationId xmlns:a16="http://schemas.microsoft.com/office/drawing/2014/main" id="{57CFAABF-FE91-41F3-8E3B-2B88479AA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822960"/>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8071181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pic>
        <p:nvPicPr>
          <p:cNvPr id="5" name="Icon - What">
            <a:extLst>
              <a:ext uri="{FF2B5EF4-FFF2-40B4-BE49-F238E27FC236}">
                <a16:creationId xmlns:a16="http://schemas.microsoft.com/office/drawing/2014/main" id="{024E5848-3CA2-4C99-9284-0CC62387A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41934" y="812534"/>
            <a:ext cx="1168666" cy="1168666"/>
          </a:xfrm>
          <a:prstGeom prst="rect">
            <a:avLst/>
          </a:prstGeom>
          <a:ln w="9525">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55234647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customXml" Target="../../customXml/item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ags" Target="../tags/tag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2.jp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ags" Target="../tags/tag37.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16"/>
      <p:tags r:id="rId17"/>
    </p:custDataLst>
    <p:extLst>
      <p:ext uri="{BB962C8B-B14F-4D97-AF65-F5344CB8AC3E}">
        <p14:creationId xmlns:p14="http://schemas.microsoft.com/office/powerpoint/2010/main" val="4148977801"/>
      </p:ext>
    </p:extLst>
  </p:cSld>
  <p:clrMap bg1="lt1" tx1="dk1" bg2="lt2" tx2="dk2" accent1="accent1" accent2="accent2" accent3="accent3" accent4="accent4" accent5="accent5" accent6="accent6" hlink="hlink" folHlink="folHlink"/>
  <p:sldLayoutIdLst>
    <p:sldLayoutId id="214748369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9/24/2025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21"/>
    </p:custDataLst>
    <p:extLst>
      <p:ext uri="{BB962C8B-B14F-4D97-AF65-F5344CB8AC3E}">
        <p14:creationId xmlns:p14="http://schemas.microsoft.com/office/powerpoint/2010/main" val="3220446732"/>
      </p:ext>
    </p:extLst>
  </p:cSld>
  <p:clrMap bg1="lt1" tx1="dk1" bg2="lt2" tx2="dk2" accent1="accent1" accent2="accent2" accent3="accent3" accent4="accent4" accent5="accent5" accent6="accent6" hlink="hlink" folHlink="folHlink"/>
  <p:sldLayoutIdLst>
    <p:sldLayoutId id="2147483708" r:id="rId1"/>
    <p:sldLayoutId id="2147483711" r:id="rId2"/>
    <p:sldLayoutId id="2147483713" r:id="rId3"/>
    <p:sldLayoutId id="2147483714" r:id="rId4"/>
    <p:sldLayoutId id="2147483724" r:id="rId5"/>
    <p:sldLayoutId id="2147483728" r:id="rId6"/>
    <p:sldLayoutId id="2147483733" r:id="rId7"/>
    <p:sldLayoutId id="2147483673" r:id="rId8"/>
    <p:sldLayoutId id="2147483899" r:id="rId9"/>
    <p:sldLayoutId id="2147483908" r:id="rId10"/>
    <p:sldLayoutId id="2147483901" r:id="rId11"/>
    <p:sldLayoutId id="2147483902" r:id="rId12"/>
    <p:sldLayoutId id="2147483903" r:id="rId13"/>
    <p:sldLayoutId id="2147483906" r:id="rId14"/>
    <p:sldLayoutId id="2147483905" r:id="rId15"/>
    <p:sldLayoutId id="2147483907" r:id="rId16"/>
    <p:sldLayoutId id="2147483911" r:id="rId17"/>
    <p:sldLayoutId id="2147484089" r:id="rId18"/>
    <p:sldLayoutId id="2147484090" r:id="rId19"/>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9/24/2025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23"/>
    </p:custDataLst>
    <p:extLst>
      <p:ext uri="{BB962C8B-B14F-4D97-AF65-F5344CB8AC3E}">
        <p14:creationId xmlns:p14="http://schemas.microsoft.com/office/powerpoint/2010/main" val="4115455076"/>
      </p:ext>
    </p:extLst>
  </p:cSld>
  <p:clrMap bg1="lt1" tx1="dk1" bg2="lt2" tx2="dk2" accent1="accent1" accent2="accent2" accent3="accent3" accent4="accent4" accent5="accent5" accent6="accent6" hlink="hlink" folHlink="folHlink"/>
  <p:sldLayoutIdLst>
    <p:sldLayoutId id="2147483996" r:id="rId1"/>
    <p:sldLayoutId id="2147484032" r:id="rId2"/>
    <p:sldLayoutId id="2147484035" r:id="rId3"/>
    <p:sldLayoutId id="2147484036" r:id="rId4"/>
    <p:sldLayoutId id="2147484037" r:id="rId5"/>
    <p:sldLayoutId id="2147484038" r:id="rId6"/>
    <p:sldLayoutId id="2147484039" r:id="rId7"/>
    <p:sldLayoutId id="2147484040" r:id="rId8"/>
    <p:sldLayoutId id="2147484082" r:id="rId9"/>
    <p:sldLayoutId id="2147484083" r:id="rId10"/>
    <p:sldLayoutId id="2147484084" r:id="rId11"/>
    <p:sldLayoutId id="2147484085" r:id="rId12"/>
    <p:sldLayoutId id="2147484086" r:id="rId13"/>
    <p:sldLayoutId id="2147484087" r:id="rId14"/>
    <p:sldLayoutId id="2147484088" r:id="rId15"/>
    <p:sldLayoutId id="2147484076" r:id="rId16"/>
    <p:sldLayoutId id="2147484077" r:id="rId17"/>
    <p:sldLayoutId id="2147484078" r:id="rId18"/>
    <p:sldLayoutId id="2147484079" r:id="rId19"/>
    <p:sldLayoutId id="2147484080" r:id="rId20"/>
    <p:sldLayoutId id="2147484081" r:id="rId21"/>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9/24/2025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5575485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60" r:id="rId17"/>
    <p:sldLayoutId id="2147484163" r:id="rId18"/>
    <p:sldLayoutId id="2147484164" r:id="rId19"/>
    <p:sldLayoutId id="2147484165" r:id="rId20"/>
    <p:sldLayoutId id="2147484166" r:id="rId2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2.xml"/><Relationship Id="rId1" Type="http://schemas.openxmlformats.org/officeDocument/2006/relationships/tags" Target="../tags/tag7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5.xml"/><Relationship Id="rId1" Type="http://schemas.openxmlformats.org/officeDocument/2006/relationships/tags" Target="../tags/tag7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3.xml"/><Relationship Id="rId1" Type="http://schemas.openxmlformats.org/officeDocument/2006/relationships/tags" Target="../tags/tag7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4.xml"/><Relationship Id="rId1" Type="http://schemas.openxmlformats.org/officeDocument/2006/relationships/tags" Target="../tags/tag81.xml"/><Relationship Id="rId5" Type="http://schemas.openxmlformats.org/officeDocument/2006/relationships/image" Target="../media/image24.png"/><Relationship Id="rId4" Type="http://schemas.openxmlformats.org/officeDocument/2006/relationships/hyperlink" Target="FA06_SignInSheet.pdf"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0.xml"/><Relationship Id="rId1" Type="http://schemas.openxmlformats.org/officeDocument/2006/relationships/tags" Target="../tags/tag8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2.xml"/><Relationship Id="rId1" Type="http://schemas.openxmlformats.org/officeDocument/2006/relationships/tags" Target="../tags/tag8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3.xml"/><Relationship Id="rId1" Type="http://schemas.openxmlformats.org/officeDocument/2006/relationships/tags" Target="../tags/tag8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4.xml"/><Relationship Id="rId1" Type="http://schemas.openxmlformats.org/officeDocument/2006/relationships/tags" Target="../tags/tag8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5.xml"/><Relationship Id="rId1" Type="http://schemas.openxmlformats.org/officeDocument/2006/relationships/tags" Target="../tags/tag9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1.xml"/><Relationship Id="rId1" Type="http://schemas.openxmlformats.org/officeDocument/2006/relationships/tags" Target="../tags/tag6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4.xml"/><Relationship Id="rId1" Type="http://schemas.openxmlformats.org/officeDocument/2006/relationships/tags" Target="../tags/tag9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0.xml"/><Relationship Id="rId1" Type="http://schemas.openxmlformats.org/officeDocument/2006/relationships/tags" Target="../tags/tag95.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0.xml"/><Relationship Id="rId1" Type="http://schemas.openxmlformats.org/officeDocument/2006/relationships/tags" Target="../tags/tag97.xml"/><Relationship Id="rId5" Type="http://schemas.openxmlformats.org/officeDocument/2006/relationships/image" Target="../media/image29.png"/><Relationship Id="rId4" Type="http://schemas.openxmlformats.org/officeDocument/2006/relationships/hyperlink" Target="FA08-MonthlyDonationTrackingSheet.pdf"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5.xml"/><Relationship Id="rId1" Type="http://schemas.openxmlformats.org/officeDocument/2006/relationships/tags" Target="../tags/tag99.xml"/><Relationship Id="rId5" Type="http://schemas.openxmlformats.org/officeDocument/2006/relationships/image" Target="../media/image30.png"/><Relationship Id="rId4" Type="http://schemas.openxmlformats.org/officeDocument/2006/relationships/hyperlink" Target="FA12_%20CommodityDonatedFoodProgramGuidance.pdf"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9.xml"/><Relationship Id="rId1" Type="http://schemas.openxmlformats.org/officeDocument/2006/relationships/tags" Target="../tags/tag101.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3.xml"/><Relationship Id="rId1" Type="http://schemas.openxmlformats.org/officeDocument/2006/relationships/tags" Target="../tags/tag10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3.xml"/><Relationship Id="rId1" Type="http://schemas.openxmlformats.org/officeDocument/2006/relationships/tags" Target="../tags/tag105.xml"/><Relationship Id="rId5" Type="http://schemas.openxmlformats.org/officeDocument/2006/relationships/image" Target="../media/image32.png"/><Relationship Id="rId4" Type="http://schemas.openxmlformats.org/officeDocument/2006/relationships/hyperlink" Target="FA12_MealFrequencyWaiverForm.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1.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2.xml"/><Relationship Id="rId1" Type="http://schemas.openxmlformats.org/officeDocument/2006/relationships/tags" Target="../tags/tag6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3.xml"/><Relationship Id="rId1" Type="http://schemas.openxmlformats.org/officeDocument/2006/relationships/tags" Target="../tags/tag6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4.xml"/><Relationship Id="rId1" Type="http://schemas.openxmlformats.org/officeDocument/2006/relationships/tags" Target="../tags/tag6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0.xml"/><Relationship Id="rId1" Type="http://schemas.openxmlformats.org/officeDocument/2006/relationships/tags" Target="../tags/tag69.xml"/><Relationship Id="rId4" Type="http://schemas.microsoft.com/office/2018/10/relationships/comments" Target="../comments/modernComment_25D_64FEF16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0.xml"/><Relationship Id="rId1" Type="http://schemas.openxmlformats.org/officeDocument/2006/relationships/tags" Target="../tags/tag7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5.xml"/><Relationship Id="rId1" Type="http://schemas.openxmlformats.org/officeDocument/2006/relationships/tags" Target="../tags/tag7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7" name="Rectangle 4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Isosceles Triangle 5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Isosceles Triangle 6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Freeform: Shape 6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AAABADE-5EEC-4DB0-DDF3-DEEA48FD37FD}"/>
              </a:ext>
            </a:extLst>
          </p:cNvPr>
          <p:cNvSpPr>
            <a:spLocks noGrp="1"/>
          </p:cNvSpPr>
          <p:nvPr>
            <p:ph type="title"/>
          </p:nvPr>
        </p:nvSpPr>
        <p:spPr>
          <a:xfrm>
            <a:off x="1066800" y="152401"/>
            <a:ext cx="7704234" cy="1447799"/>
          </a:xfrm>
        </p:spPr>
        <p:txBody>
          <a:bodyPr vert="horz" lIns="91440" tIns="45720" rIns="91440" bIns="45720" rtlCol="0" anchor="ctr">
            <a:normAutofit fontScale="90000"/>
          </a:bodyPr>
          <a:lstStyle/>
          <a:p>
            <a:pPr>
              <a:lnSpc>
                <a:spcPct val="90000"/>
              </a:lnSpc>
            </a:pPr>
            <a:r>
              <a:rPr lang="en-US" sz="4000" b="1" dirty="0">
                <a:solidFill>
                  <a:schemeClr val="tx1"/>
                </a:solidFill>
                <a:effectLst>
                  <a:outerShdw blurRad="38100" dist="38100" dir="2700000" algn="tl">
                    <a:srgbClr val="000000">
                      <a:alpha val="43137"/>
                    </a:srgbClr>
                  </a:outerShdw>
                </a:effectLst>
              </a:rPr>
              <a:t>Nutrition Programs:</a:t>
            </a:r>
            <a:br>
              <a:rPr lang="en-US" sz="4000" b="1" dirty="0">
                <a:solidFill>
                  <a:schemeClr val="tx1"/>
                </a:solidFill>
                <a:effectLst>
                  <a:outerShdw blurRad="38100" dist="38100" dir="2700000" algn="tl">
                    <a:srgbClr val="000000">
                      <a:alpha val="43137"/>
                    </a:srgbClr>
                  </a:outerShdw>
                </a:effectLst>
              </a:rPr>
            </a:br>
            <a:r>
              <a:rPr lang="en-US" sz="4000" b="1" dirty="0">
                <a:solidFill>
                  <a:schemeClr val="tx1"/>
                </a:solidFill>
              </a:rPr>
              <a:t>Meal Site Check-in Clerk Training</a:t>
            </a:r>
            <a:br>
              <a:rPr lang="en-US" sz="2500" dirty="0">
                <a:solidFill>
                  <a:srgbClr val="FFFFFF"/>
                </a:solidFill>
              </a:rPr>
            </a:br>
            <a:r>
              <a:rPr lang="en-US" sz="2500" dirty="0">
                <a:solidFill>
                  <a:srgbClr val="FFFFFF"/>
                </a:solidFill>
              </a:rPr>
              <a:t>Training</a:t>
            </a:r>
            <a:br>
              <a:rPr lang="en-US" sz="2500" dirty="0">
                <a:solidFill>
                  <a:srgbClr val="FFFFFF"/>
                </a:solidFill>
              </a:rPr>
            </a:br>
            <a:endParaRPr lang="en-US" sz="2500" dirty="0">
              <a:solidFill>
                <a:srgbClr val="FFFFFF"/>
              </a:solidFill>
            </a:endParaRPr>
          </a:p>
        </p:txBody>
      </p:sp>
      <p:pic>
        <p:nvPicPr>
          <p:cNvPr id="5" name="Content Placeholder 4">
            <a:extLst>
              <a:ext uri="{FF2B5EF4-FFF2-40B4-BE49-F238E27FC236}">
                <a16:creationId xmlns:a16="http://schemas.microsoft.com/office/drawing/2014/main" id="{FBD7EF66-0CF7-AD90-9061-7928BF6905FF}"/>
              </a:ext>
            </a:extLst>
          </p:cNvPr>
          <p:cNvPicPr>
            <a:picLocks noChangeAspect="1"/>
          </p:cNvPicPr>
          <p:nvPr/>
        </p:nvPicPr>
        <p:blipFill rotWithShape="1">
          <a:blip r:embed="rId2"/>
          <a:srcRect l="25177" t="8935" r="-1" b="155"/>
          <a:stretch/>
        </p:blipFill>
        <p:spPr>
          <a:xfrm>
            <a:off x="567938" y="1804090"/>
            <a:ext cx="7509262" cy="4901509"/>
          </a:xfrm>
          <a:prstGeom prst="rect">
            <a:avLst/>
          </a:prstGeom>
        </p:spPr>
      </p:pic>
    </p:spTree>
    <p:extLst>
      <p:ext uri="{BB962C8B-B14F-4D97-AF65-F5344CB8AC3E}">
        <p14:creationId xmlns:p14="http://schemas.microsoft.com/office/powerpoint/2010/main" val="682594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2133600"/>
            <a:ext cx="8634412" cy="4343400"/>
          </a:xfrm>
        </p:spPr>
        <p:txBody>
          <a:bodyPr/>
          <a:lstStyle/>
          <a:p>
            <a:r>
              <a:rPr lang="en-US" dirty="0"/>
              <a:t>Provides required data for everyone 60+</a:t>
            </a:r>
            <a:br>
              <a:rPr lang="en-US" dirty="0"/>
            </a:br>
            <a:r>
              <a:rPr lang="en-US" dirty="0"/>
              <a:t>including volunteers</a:t>
            </a:r>
          </a:p>
          <a:p>
            <a:r>
              <a:rPr lang="en-US" dirty="0"/>
              <a:t>Basis for monthly invoices</a:t>
            </a:r>
          </a:p>
          <a:p>
            <a:r>
              <a:rPr lang="en-US" dirty="0"/>
              <a:t>Required for participation reporting, program</a:t>
            </a:r>
            <a:br>
              <a:rPr lang="en-US" dirty="0"/>
            </a:br>
            <a:r>
              <a:rPr lang="en-US" dirty="0"/>
              <a:t>funding  &amp; reimbursement</a:t>
            </a:r>
          </a:p>
          <a:p>
            <a:r>
              <a:rPr lang="en-US" dirty="0"/>
              <a:t>Reported to State Legislature &amp; ACL</a:t>
            </a:r>
          </a:p>
          <a:p>
            <a:r>
              <a:rPr lang="en-US" dirty="0"/>
              <a:t>Sign-in sheets document non-qualified and those</a:t>
            </a:r>
            <a:br>
              <a:rPr lang="en-US" dirty="0"/>
            </a:br>
            <a:r>
              <a:rPr lang="en-US" dirty="0"/>
              <a:t>who refuse to register</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b="1" dirty="0">
                <a:effectLst/>
              </a:rPr>
              <a:t>Rosters &amp; Sign-In Sheets</a:t>
            </a:r>
          </a:p>
        </p:txBody>
      </p:sp>
    </p:spTree>
    <p:custDataLst>
      <p:tags r:id="rId1"/>
    </p:custDataLst>
    <p:extLst>
      <p:ext uri="{BB962C8B-B14F-4D97-AF65-F5344CB8AC3E}">
        <p14:creationId xmlns:p14="http://schemas.microsoft.com/office/powerpoint/2010/main" val="385076594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609600" y="1828800"/>
            <a:ext cx="8634412" cy="4724400"/>
          </a:xfrm>
        </p:spPr>
        <p:txBody>
          <a:bodyPr/>
          <a:lstStyle/>
          <a:p>
            <a:r>
              <a:rPr lang="en-US" dirty="0"/>
              <a:t>Rosters</a:t>
            </a:r>
          </a:p>
          <a:p>
            <a:pPr lvl="1"/>
            <a:r>
              <a:rPr lang="en-US" dirty="0"/>
              <a:t>Quick check-in for registered consumers</a:t>
            </a:r>
          </a:p>
          <a:p>
            <a:pPr lvl="1"/>
            <a:r>
              <a:rPr lang="en-US" dirty="0"/>
              <a:t>Standard format for data entry &amp; documentation</a:t>
            </a:r>
          </a:p>
          <a:p>
            <a:r>
              <a:rPr lang="en-US" dirty="0"/>
              <a:t>Sign-in sheets capture all non-qualified people (under 60) &amp; </a:t>
            </a:r>
          </a:p>
          <a:p>
            <a:pPr marL="0" indent="0">
              <a:buNone/>
            </a:pPr>
            <a:r>
              <a:rPr lang="en-US" dirty="0"/>
              <a:t>     visitors who prefer not to register)</a:t>
            </a:r>
          </a:p>
          <a:p>
            <a:r>
              <a:rPr lang="en-US" dirty="0"/>
              <a:t>Goal is to capture who is utilizing the program</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b="1" dirty="0">
                <a:effectLst/>
              </a:rPr>
              <a:t>Rosters &amp; Sign-In Sheets Capture</a:t>
            </a:r>
          </a:p>
        </p:txBody>
      </p:sp>
    </p:spTree>
    <p:custDataLst>
      <p:tags r:id="rId1"/>
    </p:custDataLst>
    <p:extLst>
      <p:ext uri="{BB962C8B-B14F-4D97-AF65-F5344CB8AC3E}">
        <p14:creationId xmlns:p14="http://schemas.microsoft.com/office/powerpoint/2010/main" val="374381523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752600"/>
            <a:ext cx="8634412" cy="4724400"/>
          </a:xfrm>
        </p:spPr>
        <p:txBody>
          <a:bodyPr/>
          <a:lstStyle/>
          <a:p>
            <a:r>
              <a:rPr lang="en-US" dirty="0"/>
              <a:t>Rosters should be received electronically from AAA</a:t>
            </a:r>
            <a:br>
              <a:rPr lang="en-US" dirty="0"/>
            </a:br>
            <a:r>
              <a:rPr lang="en-US" dirty="0"/>
              <a:t>prior to the start of the month</a:t>
            </a:r>
          </a:p>
          <a:p>
            <a:r>
              <a:rPr lang="en-US" dirty="0"/>
              <a:t>Should be used to capture participation at</a:t>
            </a:r>
            <a:br>
              <a:rPr lang="en-US" dirty="0"/>
            </a:br>
            <a:r>
              <a:rPr lang="en-US" dirty="0"/>
              <a:t>meal service</a:t>
            </a:r>
          </a:p>
          <a:p>
            <a:r>
              <a:rPr lang="en-US" dirty="0"/>
              <a:t>Specific reporting requirements determined by AAA</a:t>
            </a:r>
          </a:p>
          <a:p>
            <a:r>
              <a:rPr lang="en-US" dirty="0"/>
              <a:t>Generally submitted at least monthly</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b="1" dirty="0">
                <a:effectLst/>
              </a:rPr>
              <a:t>Rosters &amp; Sign-in Sheets</a:t>
            </a:r>
          </a:p>
        </p:txBody>
      </p:sp>
    </p:spTree>
    <p:custDataLst>
      <p:tags r:id="rId1"/>
    </p:custDataLst>
    <p:extLst>
      <p:ext uri="{BB962C8B-B14F-4D97-AF65-F5344CB8AC3E}">
        <p14:creationId xmlns:p14="http://schemas.microsoft.com/office/powerpoint/2010/main" val="170202172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2133600"/>
            <a:ext cx="8634412" cy="4343400"/>
          </a:xfrm>
        </p:spPr>
        <p:txBody>
          <a:bodyPr>
            <a:normAutofit/>
          </a:bodyPr>
          <a:lstStyle/>
          <a:p>
            <a:pPr lvl="0"/>
            <a:r>
              <a:rPr lang="en-US" dirty="0"/>
              <a:t>Use rosters to check-in previously registered</a:t>
            </a:r>
            <a:br>
              <a:rPr lang="en-US" dirty="0"/>
            </a:br>
            <a:r>
              <a:rPr lang="en-US" dirty="0"/>
              <a:t>consumers &amp; volunteers</a:t>
            </a:r>
          </a:p>
          <a:p>
            <a:pPr lvl="0"/>
            <a:r>
              <a:rPr lang="en-US" dirty="0"/>
              <a:t>Write- in names of people who register for the first time </a:t>
            </a:r>
          </a:p>
          <a:p>
            <a:pPr lvl="0"/>
            <a:r>
              <a:rPr lang="en-US" dirty="0"/>
              <a:t>Indicate their participation</a:t>
            </a:r>
            <a:br>
              <a:rPr lang="en-US" dirty="0"/>
            </a:br>
            <a:r>
              <a:rPr lang="en-US" dirty="0"/>
              <a:t>for the current meal</a:t>
            </a:r>
          </a:p>
          <a:p>
            <a:pPr lvl="0"/>
            <a:r>
              <a:rPr lang="en-US" dirty="0"/>
              <a:t>Sign-in sheets </a:t>
            </a:r>
          </a:p>
          <a:p>
            <a:pPr lvl="1"/>
            <a:r>
              <a:rPr lang="en-US" dirty="0"/>
              <a:t>People &lt;60 or prefer not to register</a:t>
            </a:r>
          </a:p>
          <a:p>
            <a:pPr lvl="1"/>
            <a:r>
              <a:rPr lang="en-US" dirty="0"/>
              <a:t>Meal site can charge</a:t>
            </a:r>
            <a:br>
              <a:rPr lang="en-US" dirty="0"/>
            </a:br>
            <a:r>
              <a:rPr lang="en-US" dirty="0"/>
              <a:t>people &lt;60 for the meal</a:t>
            </a:r>
            <a:br>
              <a:rPr lang="en-US" dirty="0"/>
            </a:br>
            <a:r>
              <a:rPr lang="en-US" dirty="0"/>
              <a:t>unless Idaho Food Bank</a:t>
            </a:r>
            <a:br>
              <a:rPr lang="en-US" dirty="0"/>
            </a:br>
            <a:r>
              <a:rPr lang="en-US" dirty="0"/>
              <a:t>commodities are used, then</a:t>
            </a:r>
            <a:br>
              <a:rPr lang="en-US" dirty="0"/>
            </a:br>
            <a:r>
              <a:rPr lang="en-US" dirty="0"/>
              <a:t>cannot charge</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b="1" dirty="0">
                <a:effectLst/>
              </a:rPr>
              <a:t>Complete Rosters &amp; Sign-in Sheets</a:t>
            </a:r>
          </a:p>
        </p:txBody>
      </p:sp>
      <p:pic>
        <p:nvPicPr>
          <p:cNvPr id="5" name="Picture 4" descr="Iage of the standardized sign-in sheet (2019)">
            <a:hlinkClick r:id="rId4" action="ppaction://hlinkfile"/>
            <a:extLst>
              <a:ext uri="{FF2B5EF4-FFF2-40B4-BE49-F238E27FC236}">
                <a16:creationId xmlns:a16="http://schemas.microsoft.com/office/drawing/2014/main" id="{3FD62748-6803-46C4-BB65-ACC8CFE95C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084" y="3505199"/>
            <a:ext cx="2805434" cy="3200401"/>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7037224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A866-6F82-435D-8186-42760A61A901}"/>
              </a:ext>
            </a:extLst>
          </p:cNvPr>
          <p:cNvSpPr>
            <a:spLocks noGrp="1"/>
          </p:cNvSpPr>
          <p:nvPr>
            <p:ph type="title"/>
          </p:nvPr>
        </p:nvSpPr>
        <p:spPr>
          <a:xfrm>
            <a:off x="609599" y="76200"/>
            <a:ext cx="6347714" cy="533400"/>
          </a:xfrm>
        </p:spPr>
        <p:txBody>
          <a:bodyPr>
            <a:noAutofit/>
          </a:bodyPr>
          <a:lstStyle/>
          <a:p>
            <a:r>
              <a:rPr lang="en-US" b="1" dirty="0"/>
              <a:t>Sample Roster</a:t>
            </a:r>
          </a:p>
        </p:txBody>
      </p:sp>
      <p:graphicFrame>
        <p:nvGraphicFramePr>
          <p:cNvPr id="5" name="Table 4">
            <a:extLst>
              <a:ext uri="{FF2B5EF4-FFF2-40B4-BE49-F238E27FC236}">
                <a16:creationId xmlns:a16="http://schemas.microsoft.com/office/drawing/2014/main" id="{F07C893A-DBEB-925E-1D43-5CDDD61CC0F3}"/>
              </a:ext>
            </a:extLst>
          </p:cNvPr>
          <p:cNvGraphicFramePr>
            <a:graphicFrameLocks noGrp="1"/>
          </p:cNvGraphicFramePr>
          <p:nvPr>
            <p:extLst>
              <p:ext uri="{D42A27DB-BD31-4B8C-83A1-F6EECF244321}">
                <p14:modId xmlns:p14="http://schemas.microsoft.com/office/powerpoint/2010/main" val="386960325"/>
              </p:ext>
            </p:extLst>
          </p:nvPr>
        </p:nvGraphicFramePr>
        <p:xfrm>
          <a:off x="152400" y="685801"/>
          <a:ext cx="7162806" cy="5356225"/>
        </p:xfrm>
        <a:graphic>
          <a:graphicData uri="http://schemas.openxmlformats.org/drawingml/2006/table">
            <a:tbl>
              <a:tblPr/>
              <a:tblGrid>
                <a:gridCol w="852494">
                  <a:extLst>
                    <a:ext uri="{9D8B030D-6E8A-4147-A177-3AD203B41FA5}">
                      <a16:colId xmlns:a16="http://schemas.microsoft.com/office/drawing/2014/main" val="2349837521"/>
                    </a:ext>
                  </a:extLst>
                </a:gridCol>
                <a:gridCol w="148259">
                  <a:extLst>
                    <a:ext uri="{9D8B030D-6E8A-4147-A177-3AD203B41FA5}">
                      <a16:colId xmlns:a16="http://schemas.microsoft.com/office/drawing/2014/main" val="2076868064"/>
                    </a:ext>
                  </a:extLst>
                </a:gridCol>
                <a:gridCol w="185325">
                  <a:extLst>
                    <a:ext uri="{9D8B030D-6E8A-4147-A177-3AD203B41FA5}">
                      <a16:colId xmlns:a16="http://schemas.microsoft.com/office/drawing/2014/main" val="1620431446"/>
                    </a:ext>
                  </a:extLst>
                </a:gridCol>
                <a:gridCol w="185325">
                  <a:extLst>
                    <a:ext uri="{9D8B030D-6E8A-4147-A177-3AD203B41FA5}">
                      <a16:colId xmlns:a16="http://schemas.microsoft.com/office/drawing/2014/main" val="2400670855"/>
                    </a:ext>
                  </a:extLst>
                </a:gridCol>
                <a:gridCol w="185325">
                  <a:extLst>
                    <a:ext uri="{9D8B030D-6E8A-4147-A177-3AD203B41FA5}">
                      <a16:colId xmlns:a16="http://schemas.microsoft.com/office/drawing/2014/main" val="3020761699"/>
                    </a:ext>
                  </a:extLst>
                </a:gridCol>
                <a:gridCol w="185325">
                  <a:extLst>
                    <a:ext uri="{9D8B030D-6E8A-4147-A177-3AD203B41FA5}">
                      <a16:colId xmlns:a16="http://schemas.microsoft.com/office/drawing/2014/main" val="62097971"/>
                    </a:ext>
                  </a:extLst>
                </a:gridCol>
                <a:gridCol w="185325">
                  <a:extLst>
                    <a:ext uri="{9D8B030D-6E8A-4147-A177-3AD203B41FA5}">
                      <a16:colId xmlns:a16="http://schemas.microsoft.com/office/drawing/2014/main" val="1839913170"/>
                    </a:ext>
                  </a:extLst>
                </a:gridCol>
                <a:gridCol w="185325">
                  <a:extLst>
                    <a:ext uri="{9D8B030D-6E8A-4147-A177-3AD203B41FA5}">
                      <a16:colId xmlns:a16="http://schemas.microsoft.com/office/drawing/2014/main" val="404550256"/>
                    </a:ext>
                  </a:extLst>
                </a:gridCol>
                <a:gridCol w="185325">
                  <a:extLst>
                    <a:ext uri="{9D8B030D-6E8A-4147-A177-3AD203B41FA5}">
                      <a16:colId xmlns:a16="http://schemas.microsoft.com/office/drawing/2014/main" val="834460058"/>
                    </a:ext>
                  </a:extLst>
                </a:gridCol>
                <a:gridCol w="185325">
                  <a:extLst>
                    <a:ext uri="{9D8B030D-6E8A-4147-A177-3AD203B41FA5}">
                      <a16:colId xmlns:a16="http://schemas.microsoft.com/office/drawing/2014/main" val="1117469586"/>
                    </a:ext>
                  </a:extLst>
                </a:gridCol>
                <a:gridCol w="157525">
                  <a:extLst>
                    <a:ext uri="{9D8B030D-6E8A-4147-A177-3AD203B41FA5}">
                      <a16:colId xmlns:a16="http://schemas.microsoft.com/office/drawing/2014/main" val="1235874658"/>
                    </a:ext>
                  </a:extLst>
                </a:gridCol>
                <a:gridCol w="185325">
                  <a:extLst>
                    <a:ext uri="{9D8B030D-6E8A-4147-A177-3AD203B41FA5}">
                      <a16:colId xmlns:a16="http://schemas.microsoft.com/office/drawing/2014/main" val="2619036438"/>
                    </a:ext>
                  </a:extLst>
                </a:gridCol>
                <a:gridCol w="185325">
                  <a:extLst>
                    <a:ext uri="{9D8B030D-6E8A-4147-A177-3AD203B41FA5}">
                      <a16:colId xmlns:a16="http://schemas.microsoft.com/office/drawing/2014/main" val="4015508039"/>
                    </a:ext>
                  </a:extLst>
                </a:gridCol>
                <a:gridCol w="185325">
                  <a:extLst>
                    <a:ext uri="{9D8B030D-6E8A-4147-A177-3AD203B41FA5}">
                      <a16:colId xmlns:a16="http://schemas.microsoft.com/office/drawing/2014/main" val="611799091"/>
                    </a:ext>
                  </a:extLst>
                </a:gridCol>
                <a:gridCol w="185325">
                  <a:extLst>
                    <a:ext uri="{9D8B030D-6E8A-4147-A177-3AD203B41FA5}">
                      <a16:colId xmlns:a16="http://schemas.microsoft.com/office/drawing/2014/main" val="77068569"/>
                    </a:ext>
                  </a:extLst>
                </a:gridCol>
                <a:gridCol w="185325">
                  <a:extLst>
                    <a:ext uri="{9D8B030D-6E8A-4147-A177-3AD203B41FA5}">
                      <a16:colId xmlns:a16="http://schemas.microsoft.com/office/drawing/2014/main" val="1384941139"/>
                    </a:ext>
                  </a:extLst>
                </a:gridCol>
                <a:gridCol w="185325">
                  <a:extLst>
                    <a:ext uri="{9D8B030D-6E8A-4147-A177-3AD203B41FA5}">
                      <a16:colId xmlns:a16="http://schemas.microsoft.com/office/drawing/2014/main" val="1507387764"/>
                    </a:ext>
                  </a:extLst>
                </a:gridCol>
                <a:gridCol w="185325">
                  <a:extLst>
                    <a:ext uri="{9D8B030D-6E8A-4147-A177-3AD203B41FA5}">
                      <a16:colId xmlns:a16="http://schemas.microsoft.com/office/drawing/2014/main" val="16426113"/>
                    </a:ext>
                  </a:extLst>
                </a:gridCol>
                <a:gridCol w="185325">
                  <a:extLst>
                    <a:ext uri="{9D8B030D-6E8A-4147-A177-3AD203B41FA5}">
                      <a16:colId xmlns:a16="http://schemas.microsoft.com/office/drawing/2014/main" val="914711182"/>
                    </a:ext>
                  </a:extLst>
                </a:gridCol>
                <a:gridCol w="185325">
                  <a:extLst>
                    <a:ext uri="{9D8B030D-6E8A-4147-A177-3AD203B41FA5}">
                      <a16:colId xmlns:a16="http://schemas.microsoft.com/office/drawing/2014/main" val="2772991493"/>
                    </a:ext>
                  </a:extLst>
                </a:gridCol>
                <a:gridCol w="185325">
                  <a:extLst>
                    <a:ext uri="{9D8B030D-6E8A-4147-A177-3AD203B41FA5}">
                      <a16:colId xmlns:a16="http://schemas.microsoft.com/office/drawing/2014/main" val="1832775414"/>
                    </a:ext>
                  </a:extLst>
                </a:gridCol>
                <a:gridCol w="185325">
                  <a:extLst>
                    <a:ext uri="{9D8B030D-6E8A-4147-A177-3AD203B41FA5}">
                      <a16:colId xmlns:a16="http://schemas.microsoft.com/office/drawing/2014/main" val="1450423018"/>
                    </a:ext>
                  </a:extLst>
                </a:gridCol>
                <a:gridCol w="185325">
                  <a:extLst>
                    <a:ext uri="{9D8B030D-6E8A-4147-A177-3AD203B41FA5}">
                      <a16:colId xmlns:a16="http://schemas.microsoft.com/office/drawing/2014/main" val="1192906600"/>
                    </a:ext>
                  </a:extLst>
                </a:gridCol>
                <a:gridCol w="185325">
                  <a:extLst>
                    <a:ext uri="{9D8B030D-6E8A-4147-A177-3AD203B41FA5}">
                      <a16:colId xmlns:a16="http://schemas.microsoft.com/office/drawing/2014/main" val="1454113174"/>
                    </a:ext>
                  </a:extLst>
                </a:gridCol>
                <a:gridCol w="185325">
                  <a:extLst>
                    <a:ext uri="{9D8B030D-6E8A-4147-A177-3AD203B41FA5}">
                      <a16:colId xmlns:a16="http://schemas.microsoft.com/office/drawing/2014/main" val="3142796067"/>
                    </a:ext>
                  </a:extLst>
                </a:gridCol>
                <a:gridCol w="185325">
                  <a:extLst>
                    <a:ext uri="{9D8B030D-6E8A-4147-A177-3AD203B41FA5}">
                      <a16:colId xmlns:a16="http://schemas.microsoft.com/office/drawing/2014/main" val="3358656194"/>
                    </a:ext>
                  </a:extLst>
                </a:gridCol>
                <a:gridCol w="185325">
                  <a:extLst>
                    <a:ext uri="{9D8B030D-6E8A-4147-A177-3AD203B41FA5}">
                      <a16:colId xmlns:a16="http://schemas.microsoft.com/office/drawing/2014/main" val="1016573877"/>
                    </a:ext>
                  </a:extLst>
                </a:gridCol>
                <a:gridCol w="185325">
                  <a:extLst>
                    <a:ext uri="{9D8B030D-6E8A-4147-A177-3AD203B41FA5}">
                      <a16:colId xmlns:a16="http://schemas.microsoft.com/office/drawing/2014/main" val="1561762352"/>
                    </a:ext>
                  </a:extLst>
                </a:gridCol>
                <a:gridCol w="185325">
                  <a:extLst>
                    <a:ext uri="{9D8B030D-6E8A-4147-A177-3AD203B41FA5}">
                      <a16:colId xmlns:a16="http://schemas.microsoft.com/office/drawing/2014/main" val="1409687888"/>
                    </a:ext>
                  </a:extLst>
                </a:gridCol>
                <a:gridCol w="185325">
                  <a:extLst>
                    <a:ext uri="{9D8B030D-6E8A-4147-A177-3AD203B41FA5}">
                      <a16:colId xmlns:a16="http://schemas.microsoft.com/office/drawing/2014/main" val="4172240319"/>
                    </a:ext>
                  </a:extLst>
                </a:gridCol>
                <a:gridCol w="185325">
                  <a:extLst>
                    <a:ext uri="{9D8B030D-6E8A-4147-A177-3AD203B41FA5}">
                      <a16:colId xmlns:a16="http://schemas.microsoft.com/office/drawing/2014/main" val="1926953439"/>
                    </a:ext>
                  </a:extLst>
                </a:gridCol>
                <a:gridCol w="185325">
                  <a:extLst>
                    <a:ext uri="{9D8B030D-6E8A-4147-A177-3AD203B41FA5}">
                      <a16:colId xmlns:a16="http://schemas.microsoft.com/office/drawing/2014/main" val="90554463"/>
                    </a:ext>
                  </a:extLst>
                </a:gridCol>
                <a:gridCol w="185325">
                  <a:extLst>
                    <a:ext uri="{9D8B030D-6E8A-4147-A177-3AD203B41FA5}">
                      <a16:colId xmlns:a16="http://schemas.microsoft.com/office/drawing/2014/main" val="2633238357"/>
                    </a:ext>
                  </a:extLst>
                </a:gridCol>
                <a:gridCol w="444778">
                  <a:extLst>
                    <a:ext uri="{9D8B030D-6E8A-4147-A177-3AD203B41FA5}">
                      <a16:colId xmlns:a16="http://schemas.microsoft.com/office/drawing/2014/main" val="2147747120"/>
                    </a:ext>
                  </a:extLst>
                </a:gridCol>
              </a:tblGrid>
              <a:tr h="334764">
                <a:tc gridSpan="10">
                  <a:txBody>
                    <a:bodyPr/>
                    <a:lstStyle/>
                    <a:p>
                      <a:pPr algn="l" fontAlgn="ctr"/>
                      <a:r>
                        <a:rPr lang="en-US" sz="500" b="1" i="0" u="none" strike="noStrike">
                          <a:solidFill>
                            <a:srgbClr val="000000"/>
                          </a:solidFill>
                          <a:effectLst/>
                          <a:latin typeface="SansSerif"/>
                        </a:rPr>
                        <a:t>Service Unit Roster Daily - w/o Auth</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3">
                  <a:txBody>
                    <a:bodyPr/>
                    <a:lstStyle/>
                    <a:p>
                      <a:pPr algn="r" fontAlgn="ctr"/>
                      <a:r>
                        <a:rPr lang="en-US" sz="500" b="1" i="1" u="none" strike="noStrike">
                          <a:solidFill>
                            <a:srgbClr val="000000"/>
                          </a:solidFill>
                          <a:effectLst/>
                          <a:latin typeface="SansSerif"/>
                        </a:rPr>
                        <a:t>Date range from Jan 1, 2023 to Jan 31, 2023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Total</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981788"/>
                  </a:ext>
                </a:extLst>
              </a:tr>
              <a:tr h="293773">
                <a:tc>
                  <a:txBody>
                    <a:bodyPr/>
                    <a:lstStyle/>
                    <a:p>
                      <a:pPr algn="l" fontAlgn="ctr"/>
                      <a:r>
                        <a:rPr lang="en-US" sz="500" b="1" i="0" u="none" strike="noStrike">
                          <a:solidFill>
                            <a:srgbClr val="000000"/>
                          </a:solidFill>
                          <a:effectLst/>
                          <a:latin typeface="SansSerif"/>
                        </a:rPr>
                        <a:t>Report Description</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ctr"/>
                      <a:r>
                        <a:rPr lang="en-US" sz="500" b="1" i="0" u="none" strike="noStrike">
                          <a:solidFill>
                            <a:srgbClr val="000000"/>
                          </a:solidFill>
                          <a:effectLst/>
                          <a:latin typeface="SansSerif"/>
                        </a:rPr>
                        <a:t>Prints a monthly grid with space to note units on a daily basis. Has a total column to facilitate entering monthly units in Service Recording.</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9485668"/>
                  </a:ext>
                </a:extLst>
              </a:tr>
              <a:tr h="232286">
                <a:tc>
                  <a:txBody>
                    <a:bodyPr/>
                    <a:lstStyle/>
                    <a:p>
                      <a:pPr algn="l" fontAlgn="ctr"/>
                      <a:r>
                        <a:rPr lang="en-US" sz="500" b="1" i="0" u="none" strike="noStrike">
                          <a:solidFill>
                            <a:srgbClr val="000000"/>
                          </a:solidFill>
                          <a:effectLst/>
                          <a:latin typeface="SansSerif"/>
                        </a:rPr>
                        <a:t>Region Contractor:</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t"/>
                      <a:r>
                        <a:rPr lang="en-US" sz="500" b="1" i="0" u="none" strike="noStrike">
                          <a:solidFill>
                            <a:srgbClr val="000000"/>
                          </a:solidFill>
                          <a:effectLst/>
                          <a:latin typeface="SansSerif"/>
                        </a:rPr>
                        <a:t>PSA </a:t>
                      </a:r>
                    </a:p>
                  </a:txBody>
                  <a:tcPr marL="3961" marR="3961" marT="396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877007"/>
                  </a:ext>
                </a:extLst>
              </a:tr>
              <a:tr h="170798">
                <a:tc>
                  <a:txBody>
                    <a:bodyPr/>
                    <a:lstStyle/>
                    <a:p>
                      <a:pPr algn="l" fontAlgn="ctr"/>
                      <a:r>
                        <a:rPr lang="en-US" sz="500" b="1" i="0" u="none" strike="noStrike">
                          <a:solidFill>
                            <a:srgbClr val="000000"/>
                          </a:solidFill>
                          <a:effectLst/>
                          <a:latin typeface="SansSerif"/>
                        </a:rPr>
                        <a:t>Service:</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ctr"/>
                      <a:r>
                        <a:rPr lang="en-US" sz="500" b="1" i="0" u="none" strike="noStrike">
                          <a:solidFill>
                            <a:srgbClr val="000000"/>
                          </a:solidFill>
                          <a:effectLst/>
                          <a:latin typeface="SansSerif"/>
                        </a:rPr>
                        <a:t>Home Delivered Meals</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911151"/>
                  </a:ext>
                </a:extLst>
              </a:tr>
              <a:tr h="191294">
                <a:tc>
                  <a:txBody>
                    <a:bodyPr/>
                    <a:lstStyle/>
                    <a:p>
                      <a:pPr algn="l" fontAlgn="ctr"/>
                      <a:r>
                        <a:rPr lang="en-US" sz="500" b="1" i="0" u="none" strike="noStrike">
                          <a:solidFill>
                            <a:srgbClr val="000000"/>
                          </a:solidFill>
                          <a:effectLst/>
                          <a:latin typeface="SansSerif"/>
                        </a:rPr>
                        <a:t>Provider:</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ctr"/>
                      <a:r>
                        <a:rPr lang="en-US" sz="500" b="1" i="0" u="none" strike="noStrike">
                          <a:solidFill>
                            <a:srgbClr val="000000"/>
                          </a:solidFill>
                          <a:effectLst/>
                          <a:latin typeface="SansSerif"/>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649038"/>
                  </a:ext>
                </a:extLst>
              </a:tr>
              <a:tr h="239117">
                <a:tc>
                  <a:txBody>
                    <a:bodyPr/>
                    <a:lstStyle/>
                    <a:p>
                      <a:pPr algn="l" fontAlgn="ctr"/>
                      <a:r>
                        <a:rPr lang="en-US" sz="500" b="1" i="0" u="none" strike="noStrike">
                          <a:solidFill>
                            <a:srgbClr val="000000"/>
                          </a:solidFill>
                          <a:effectLst/>
                          <a:latin typeface="SansSerif"/>
                        </a:rPr>
                        <a:t>Period:</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t"/>
                      <a:r>
                        <a:rPr lang="en-US" sz="500" b="1" i="0" u="none" strike="noStrike">
                          <a:solidFill>
                            <a:srgbClr val="000000"/>
                          </a:solidFill>
                          <a:effectLst/>
                          <a:latin typeface="SansSerif"/>
                        </a:rPr>
                        <a:t>January, 2023</a:t>
                      </a:r>
                    </a:p>
                  </a:txBody>
                  <a:tcPr marL="3961" marR="3961" marT="396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105389"/>
                  </a:ext>
                </a:extLst>
              </a:tr>
              <a:tr h="211789">
                <a:tc>
                  <a:txBody>
                    <a:bodyPr/>
                    <a:lstStyle/>
                    <a:p>
                      <a:pPr algn="l" fontAlgn="t"/>
                      <a:r>
                        <a:rPr lang="en-US" sz="500" b="1" i="0" u="none" strike="noStrike">
                          <a:solidFill>
                            <a:srgbClr val="000000"/>
                          </a:solidFill>
                          <a:effectLst/>
                          <a:latin typeface="SansSerif"/>
                        </a:rPr>
                        <a:t>Site: </a:t>
                      </a:r>
                    </a:p>
                  </a:txBody>
                  <a:tcPr marL="3961" marR="3961" marT="396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2">
                  <a:txBody>
                    <a:bodyPr/>
                    <a:lstStyle/>
                    <a:p>
                      <a:pPr algn="l" fontAlgn="ctr"/>
                      <a:r>
                        <a:rPr lang="en-US" sz="500" b="1" i="0" u="none" strike="noStrike">
                          <a:solidFill>
                            <a:srgbClr val="000000"/>
                          </a:solidFill>
                          <a:effectLst/>
                          <a:latin typeface="SansSerif"/>
                        </a:rPr>
                        <a:t>Meal Provider Name</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2882334"/>
                  </a:ext>
                </a:extLst>
              </a:tr>
              <a:tr h="334764">
                <a:tc>
                  <a:txBody>
                    <a:bodyPr/>
                    <a:lstStyle/>
                    <a:p>
                      <a:pPr algn="ctr" fontAlgn="ctr"/>
                      <a:r>
                        <a:rPr lang="en-US" sz="500" b="1" i="0" u="none" strike="noStrike">
                          <a:solidFill>
                            <a:srgbClr val="000000"/>
                          </a:solidFill>
                          <a:effectLst/>
                          <a:latin typeface="SansSerif"/>
                        </a:rPr>
                        <a:t>Client Name</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Mo 01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Tu 02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We 03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Th 04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Fr 05</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Sa 06</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Su 07</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Mo 08</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1" i="0" u="none" strike="noStrike">
                          <a:effectLst/>
                          <a:latin typeface="Arial" panose="020B0604020202020204" pitchFamily="34" charset="0"/>
                        </a:rPr>
                        <a:t>TU 09</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We 10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Th 11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Fr 12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Sa 13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Su 14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Mo 15</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Tu 16</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We 17</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Th 18</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Fr 19</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Sa 20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Su 21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Mo 22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Tu 23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We 24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Th 25</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Fr 26</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Sa 27</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Su 28</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solidFill>
                            <a:srgbClr val="000000"/>
                          </a:solidFill>
                          <a:effectLst/>
                          <a:latin typeface="SansSerif"/>
                        </a:rPr>
                        <a:t>Mo 29</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Tu 30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We 31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a:effectLst/>
                          <a:latin typeface="Arial" panose="020B0604020202020204" pitchFamily="34" charset="0"/>
                        </a:rPr>
                        <a:t>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397536"/>
                  </a:ext>
                </a:extLst>
              </a:tr>
              <a:tr h="334764">
                <a:tc>
                  <a:txBody>
                    <a:bodyPr/>
                    <a:lstStyle/>
                    <a:p>
                      <a:pPr algn="l" fontAlgn="b"/>
                      <a:r>
                        <a:rPr lang="en-US" sz="500" b="1" i="0" u="none" strike="noStrike">
                          <a:effectLst/>
                          <a:latin typeface="Arial" panose="020B0604020202020204" pitchFamily="34" charset="0"/>
                        </a:rPr>
                        <a:t>Adam Adamson</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19</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6287129"/>
                  </a:ext>
                </a:extLst>
              </a:tr>
              <a:tr h="334764">
                <a:tc>
                  <a:txBody>
                    <a:bodyPr/>
                    <a:lstStyle/>
                    <a:p>
                      <a:pPr algn="l" fontAlgn="b"/>
                      <a:r>
                        <a:rPr lang="en-US" sz="500" b="1" i="0" u="none" strike="noStrike">
                          <a:effectLst/>
                          <a:latin typeface="Arial" panose="020B0604020202020204" pitchFamily="34" charset="0"/>
                        </a:rPr>
                        <a:t>Birgit Birgitson</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7862499"/>
                  </a:ext>
                </a:extLst>
              </a:tr>
              <a:tr h="334764">
                <a:tc>
                  <a:txBody>
                    <a:bodyPr/>
                    <a:lstStyle/>
                    <a:p>
                      <a:pPr algn="l" fontAlgn="b"/>
                      <a:r>
                        <a:rPr lang="en-US" sz="500" b="1" i="0" u="none" strike="noStrike">
                          <a:effectLst/>
                          <a:latin typeface="Arial" panose="020B0604020202020204" pitchFamily="34" charset="0"/>
                        </a:rPr>
                        <a:t>Jane Doe</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2277363"/>
                  </a:ext>
                </a:extLst>
              </a:tr>
              <a:tr h="334764">
                <a:tc>
                  <a:txBody>
                    <a:bodyPr/>
                    <a:lstStyle/>
                    <a:p>
                      <a:pPr algn="l" fontAlgn="b"/>
                      <a:r>
                        <a:rPr lang="en-US" sz="500" b="1" i="0" u="none" strike="noStrike">
                          <a:effectLst/>
                          <a:latin typeface="Arial" panose="020B0604020202020204" pitchFamily="34" charset="0"/>
                        </a:rPr>
                        <a:t>Gustav Gustavson</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16</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771329"/>
                  </a:ext>
                </a:extLst>
              </a:tr>
              <a:tr h="334764">
                <a:tc>
                  <a:txBody>
                    <a:bodyPr/>
                    <a:lstStyle/>
                    <a:p>
                      <a:pPr algn="l" fontAlgn="b"/>
                      <a:r>
                        <a:rPr lang="en-US" sz="500" b="1" i="0" u="none" strike="noStrike">
                          <a:effectLst/>
                          <a:latin typeface="Arial" panose="020B0604020202020204" pitchFamily="34" charset="0"/>
                        </a:rPr>
                        <a:t>James Jameson</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5835997"/>
                  </a:ext>
                </a:extLst>
              </a:tr>
              <a:tr h="334764">
                <a:tc>
                  <a:txBody>
                    <a:bodyPr/>
                    <a:lstStyle/>
                    <a:p>
                      <a:pPr algn="l" fontAlgn="b"/>
                      <a:r>
                        <a:rPr lang="en-US" sz="500" b="1" i="0" u="none" strike="noStrike">
                          <a:effectLst/>
                          <a:latin typeface="Arial" panose="020B0604020202020204" pitchFamily="34" charset="0"/>
                        </a:rPr>
                        <a:t>Thomas Smith</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13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243019"/>
                  </a:ext>
                </a:extLst>
              </a:tr>
              <a:tr h="334764">
                <a:tc>
                  <a:txBody>
                    <a:bodyPr/>
                    <a:lstStyle/>
                    <a:p>
                      <a:pPr algn="l" fontAlgn="b"/>
                      <a:r>
                        <a:rPr lang="en-US" sz="500" b="1" i="0" u="none" strike="noStrike">
                          <a:effectLst/>
                          <a:latin typeface="Arial" panose="020B0604020202020204" pitchFamily="34" charset="0"/>
                        </a:rPr>
                        <a:t>ADD </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0658174"/>
                  </a:ext>
                </a:extLst>
              </a:tr>
              <a:tr h="334764">
                <a:tc>
                  <a:txBody>
                    <a:bodyPr/>
                    <a:lstStyle/>
                    <a:p>
                      <a:pPr algn="l" fontAlgn="b"/>
                      <a:r>
                        <a:rPr lang="en-US" sz="500" b="1" i="0" u="none" strike="noStrike">
                          <a:effectLst/>
                          <a:latin typeface="Arial" panose="020B0604020202020204" pitchFamily="34" charset="0"/>
                        </a:rPr>
                        <a:t>(Volunteers)</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2741232"/>
                  </a:ext>
                </a:extLst>
              </a:tr>
              <a:tr h="334764">
                <a:tc>
                  <a:txBody>
                    <a:bodyPr/>
                    <a:lstStyle/>
                    <a:p>
                      <a:pPr algn="l" fontAlgn="b"/>
                      <a:r>
                        <a:rPr lang="en-US" sz="500" b="1" i="0" u="none" strike="noStrike">
                          <a:effectLst/>
                          <a:latin typeface="Arial" panose="020B0604020202020204" pitchFamily="34" charset="0"/>
                        </a:rPr>
                        <a:t>(New Participants)</a:t>
                      </a:r>
                    </a:p>
                  </a:txBody>
                  <a:tcPr marL="3961" marR="3961" marT="39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Arial" panose="020B0604020202020204" pitchFamily="34" charset="0"/>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3562862"/>
                  </a:ext>
                </a:extLst>
              </a:tr>
              <a:tr h="334764">
                <a:tc>
                  <a:txBody>
                    <a:bodyPr/>
                    <a:lstStyle/>
                    <a:p>
                      <a:pPr algn="ctr" fontAlgn="ctr"/>
                      <a:r>
                        <a:rPr lang="en-US" sz="500" b="1" i="0" u="none" strike="noStrike">
                          <a:solidFill>
                            <a:srgbClr val="000000"/>
                          </a:solidFill>
                          <a:effectLst/>
                          <a:latin typeface="SansSerif"/>
                        </a:rPr>
                        <a:t>Total Meals</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solidFill>
                            <a:srgbClr val="000000"/>
                          </a:solidFill>
                          <a:effectLst/>
                          <a:latin typeface="SansSerif"/>
                        </a:rPr>
                        <a:t> </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5</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4</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0</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3</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a:effectLst/>
                          <a:latin typeface="SansSerif"/>
                        </a:rPr>
                        <a:t>1</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1" i="0" u="none" strike="noStrike" dirty="0">
                          <a:effectLst/>
                          <a:latin typeface="Arial" panose="020B0604020202020204" pitchFamily="34" charset="0"/>
                        </a:rPr>
                        <a:t>72</a:t>
                      </a:r>
                    </a:p>
                  </a:txBody>
                  <a:tcPr marL="3961" marR="3961" marT="39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143773"/>
                  </a:ext>
                </a:extLst>
              </a:tr>
            </a:tbl>
          </a:graphicData>
        </a:graphic>
      </p:graphicFrame>
    </p:spTree>
    <p:custDataLst>
      <p:tags r:id="rId1"/>
    </p:custDataLst>
    <p:extLst>
      <p:ext uri="{BB962C8B-B14F-4D97-AF65-F5344CB8AC3E}">
        <p14:creationId xmlns:p14="http://schemas.microsoft.com/office/powerpoint/2010/main" val="1923336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412728" y="1524000"/>
            <a:ext cx="8634412" cy="5029200"/>
          </a:xfrm>
        </p:spPr>
        <p:txBody>
          <a:bodyPr/>
          <a:lstStyle/>
          <a:p>
            <a:r>
              <a:rPr lang="en-US" dirty="0"/>
              <a:t>Ensures everyone understands donations:</a:t>
            </a:r>
          </a:p>
          <a:p>
            <a:pPr lvl="1"/>
            <a:r>
              <a:rPr lang="en-US" dirty="0"/>
              <a:t>Are voluntary</a:t>
            </a:r>
          </a:p>
          <a:p>
            <a:pPr lvl="1"/>
            <a:r>
              <a:rPr lang="en-US" dirty="0"/>
              <a:t>No meal is ever denied based on a person’s choice to donate or not</a:t>
            </a:r>
          </a:p>
          <a:p>
            <a:r>
              <a:rPr lang="en-US" dirty="0"/>
              <a:t>Establishes donor privacy &amp; confidentiality</a:t>
            </a:r>
          </a:p>
          <a:p>
            <a:r>
              <a:rPr lang="en-US" dirty="0"/>
              <a:t>Relieves consumer concern that donations are being monitored</a:t>
            </a:r>
          </a:p>
          <a:p>
            <a:r>
              <a:rPr lang="en-US" dirty="0"/>
              <a:t>Provides staff &amp; volunteers confidence that they are adequately </a:t>
            </a:r>
          </a:p>
          <a:p>
            <a:pPr marL="0" indent="0">
              <a:buNone/>
            </a:pPr>
            <a:r>
              <a:rPr lang="en-US" dirty="0"/>
              <a:t>     prepared to work with donations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b="1" dirty="0">
                <a:effectLst/>
              </a:rPr>
              <a:t>Follow Donation Guidance</a:t>
            </a:r>
          </a:p>
        </p:txBody>
      </p:sp>
    </p:spTree>
    <p:custDataLst>
      <p:tags r:id="rId1"/>
    </p:custDataLst>
    <p:extLst>
      <p:ext uri="{BB962C8B-B14F-4D97-AF65-F5344CB8AC3E}">
        <p14:creationId xmlns:p14="http://schemas.microsoft.com/office/powerpoint/2010/main" val="198328678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5537-3E9A-E3DD-472F-82109CC610A5}"/>
              </a:ext>
            </a:extLst>
          </p:cNvPr>
          <p:cNvSpPr>
            <a:spLocks noGrp="1"/>
          </p:cNvSpPr>
          <p:nvPr>
            <p:ph type="title"/>
          </p:nvPr>
        </p:nvSpPr>
        <p:spPr>
          <a:xfrm>
            <a:off x="609599" y="609600"/>
            <a:ext cx="6347713" cy="609600"/>
          </a:xfrm>
        </p:spPr>
        <p:txBody>
          <a:bodyPr>
            <a:noAutofit/>
          </a:bodyPr>
          <a:lstStyle/>
          <a:p>
            <a:r>
              <a:rPr lang="en-US" b="1" dirty="0"/>
              <a:t>Best Practice</a:t>
            </a:r>
          </a:p>
        </p:txBody>
      </p:sp>
      <p:sp>
        <p:nvSpPr>
          <p:cNvPr id="3" name="Content Placeholder 2">
            <a:extLst>
              <a:ext uri="{FF2B5EF4-FFF2-40B4-BE49-F238E27FC236}">
                <a16:creationId xmlns:a16="http://schemas.microsoft.com/office/drawing/2014/main" id="{95733766-D59E-ABD6-996E-D5F36AE35C7C}"/>
              </a:ext>
            </a:extLst>
          </p:cNvPr>
          <p:cNvSpPr>
            <a:spLocks noGrp="1"/>
          </p:cNvSpPr>
          <p:nvPr>
            <p:ph idx="1"/>
          </p:nvPr>
        </p:nvSpPr>
        <p:spPr/>
        <p:txBody>
          <a:bodyPr/>
          <a:lstStyle/>
          <a:p>
            <a:r>
              <a:rPr lang="en-US" dirty="0"/>
              <a:t>The donation box must be located in a place where confidentiality and privacy is given</a:t>
            </a:r>
          </a:p>
          <a:p>
            <a:r>
              <a:rPr lang="en-US" dirty="0"/>
              <a:t>Preferred is a spot where participants have to go behind the box to donate</a:t>
            </a:r>
          </a:p>
          <a:p>
            <a:r>
              <a:rPr lang="en-US" dirty="0"/>
              <a:t>Ideally the box is protected from three sides, and located that there is a wall behind the person that will donate.</a:t>
            </a:r>
          </a:p>
          <a:p>
            <a:r>
              <a:rPr lang="en-US" dirty="0"/>
              <a:t>The donation box cannot be at the entrance door, nor close to the sign in table</a:t>
            </a:r>
          </a:p>
          <a:p>
            <a:endParaRPr lang="en-US" dirty="0"/>
          </a:p>
          <a:p>
            <a:endParaRPr lang="en-US" dirty="0"/>
          </a:p>
        </p:txBody>
      </p:sp>
    </p:spTree>
    <p:extLst>
      <p:ext uri="{BB962C8B-B14F-4D97-AF65-F5344CB8AC3E}">
        <p14:creationId xmlns:p14="http://schemas.microsoft.com/office/powerpoint/2010/main" val="30009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2133600"/>
            <a:ext cx="8634412" cy="4343400"/>
          </a:xfrm>
        </p:spPr>
        <p:txBody>
          <a:bodyPr/>
          <a:lstStyle/>
          <a:p>
            <a:r>
              <a:rPr lang="en-US" dirty="0"/>
              <a:t>Donation box should be available:</a:t>
            </a:r>
          </a:p>
          <a:p>
            <a:pPr lvl="1"/>
            <a:r>
              <a:rPr lang="en-US" dirty="0"/>
              <a:t>During all service times</a:t>
            </a:r>
          </a:p>
          <a:p>
            <a:pPr lvl="1"/>
            <a:r>
              <a:rPr lang="en-US" dirty="0"/>
              <a:t>Reasonable amount of time before &amp; after service</a:t>
            </a:r>
          </a:p>
          <a:p>
            <a:r>
              <a:rPr lang="en-US" dirty="0"/>
              <a:t>Should be counted, recorded &amp; secured at least daily</a:t>
            </a:r>
            <a:br>
              <a:rPr lang="en-US" dirty="0"/>
            </a:br>
            <a:endParaRPr lang="en-US" dirty="0"/>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b="1" dirty="0">
                <a:effectLst/>
              </a:rPr>
              <a:t>Donations</a:t>
            </a:r>
          </a:p>
        </p:txBody>
      </p:sp>
    </p:spTree>
    <p:custDataLst>
      <p:tags r:id="rId1"/>
    </p:custDataLst>
    <p:extLst>
      <p:ext uri="{BB962C8B-B14F-4D97-AF65-F5344CB8AC3E}">
        <p14:creationId xmlns:p14="http://schemas.microsoft.com/office/powerpoint/2010/main" val="35003238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1981200"/>
            <a:ext cx="8634412" cy="4495800"/>
          </a:xfrm>
        </p:spPr>
        <p:txBody>
          <a:bodyPr>
            <a:normAutofit/>
          </a:bodyPr>
          <a:lstStyle/>
          <a:p>
            <a:r>
              <a:rPr lang="en-US" dirty="0"/>
              <a:t>For each service:</a:t>
            </a:r>
          </a:p>
          <a:p>
            <a:pPr lvl="1"/>
            <a:r>
              <a:rPr lang="en-US" dirty="0"/>
              <a:t>Donation box properly placed &amp; secured</a:t>
            </a:r>
          </a:p>
          <a:p>
            <a:pPr lvl="1"/>
            <a:r>
              <a:rPr lang="en-US" dirty="0"/>
              <a:t>Voluntary contribution amount clearly posted</a:t>
            </a:r>
          </a:p>
          <a:p>
            <a:pPr lvl="1"/>
            <a:r>
              <a:rPr lang="en-US" dirty="0"/>
              <a:t>Staff &amp; volunteers properly trained on donation guidance &amp;</a:t>
            </a:r>
            <a:br>
              <a:rPr lang="en-US" dirty="0"/>
            </a:br>
            <a:r>
              <a:rPr lang="en-US" dirty="0"/>
              <a:t>approved  procedures</a:t>
            </a:r>
          </a:p>
          <a:p>
            <a:pPr lvl="1"/>
            <a:r>
              <a:rPr lang="en-US" dirty="0"/>
              <a:t>Privacy provided</a:t>
            </a:r>
          </a:p>
          <a:p>
            <a:r>
              <a:rPr lang="en-US" dirty="0"/>
              <a:t>“Under no circumstances may a Nutrition Provider deny services</a:t>
            </a:r>
          </a:p>
          <a:p>
            <a:pPr marL="0" indent="0">
              <a:buNone/>
            </a:pPr>
            <a:r>
              <a:rPr lang="en-US" dirty="0"/>
              <a:t>       to an eligible consumer because of the consumer’s inability or </a:t>
            </a:r>
          </a:p>
          <a:p>
            <a:pPr marL="0" indent="0">
              <a:buNone/>
            </a:pPr>
            <a:r>
              <a:rPr lang="en-US" dirty="0"/>
              <a:t>       choice not to make a contribution or donation to the program.”</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825227"/>
            <a:ext cx="8303541" cy="1155973"/>
          </a:xfrm>
        </p:spPr>
        <p:txBody>
          <a:bodyPr/>
          <a:lstStyle/>
          <a:p>
            <a:r>
              <a:rPr lang="en-US" b="1" dirty="0">
                <a:effectLst/>
              </a:rPr>
              <a:t>Ensure Proper Donation</a:t>
            </a:r>
            <a:br>
              <a:rPr lang="en-US" b="1" dirty="0">
                <a:effectLst/>
              </a:rPr>
            </a:br>
            <a:r>
              <a:rPr lang="en-US" b="1" dirty="0">
                <a:effectLst/>
              </a:rPr>
              <a:t> Processes</a:t>
            </a:r>
            <a:br>
              <a:rPr lang="en-US" dirty="0"/>
            </a:br>
            <a:br>
              <a:rPr lang="en-US" dirty="0"/>
            </a:br>
            <a:endParaRPr lang="en-US" dirty="0"/>
          </a:p>
        </p:txBody>
      </p:sp>
    </p:spTree>
    <p:custDataLst>
      <p:tags r:id="rId1"/>
    </p:custDataLst>
    <p:extLst>
      <p:ext uri="{BB962C8B-B14F-4D97-AF65-F5344CB8AC3E}">
        <p14:creationId xmlns:p14="http://schemas.microsoft.com/office/powerpoint/2010/main" val="8727703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age 3, third from the top, showing a compiant donation box">
            <a:hlinkClick r:id="" action="ppaction://noaction"/>
            <a:extLst>
              <a:ext uri="{FF2B5EF4-FFF2-40B4-BE49-F238E27FC236}">
                <a16:creationId xmlns:a16="http://schemas.microsoft.com/office/drawing/2014/main" id="{911D85BE-B5C3-4141-BF9B-C044CD392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983" y="2057400"/>
            <a:ext cx="2759013" cy="2069259"/>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402336" y="838200"/>
            <a:ext cx="7979663" cy="535531"/>
          </a:xfrm>
        </p:spPr>
        <p:txBody>
          <a:bodyPr/>
          <a:lstStyle/>
          <a:p>
            <a:r>
              <a:rPr lang="en-US" sz="3600" b="1" dirty="0"/>
              <a:t>Which Image(s) Follow Guidelines?</a:t>
            </a:r>
          </a:p>
        </p:txBody>
      </p:sp>
      <p:pic>
        <p:nvPicPr>
          <p:cNvPr id="9" name="Picture 8" descr="Image 1 at top left, showing a non-compliant donation box">
            <a:hlinkClick r:id="" action="ppaction://noaction"/>
            <a:extLst>
              <a:ext uri="{FF2B5EF4-FFF2-40B4-BE49-F238E27FC236}">
                <a16:creationId xmlns:a16="http://schemas.microsoft.com/office/drawing/2014/main" id="{9C42928A-0868-4643-B87F-C5EA7D3B0B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669" y="2286000"/>
            <a:ext cx="2172843" cy="2897124"/>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pic>
        <p:nvPicPr>
          <p:cNvPr id="4" name="Picture 3" descr="Image 5 showing appropriate donation box placement">
            <a:hlinkClick r:id="" action="ppaction://noaction"/>
            <a:extLst>
              <a:ext uri="{FF2B5EF4-FFF2-40B4-BE49-F238E27FC236}">
                <a16:creationId xmlns:a16="http://schemas.microsoft.com/office/drawing/2014/main" id="{B65806FD-82FA-4766-B509-3CC2F44723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9387" y="4560140"/>
            <a:ext cx="2759013" cy="2069260"/>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3043147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5072936" cy="535531"/>
          </a:xfrm>
        </p:spPr>
        <p:txBody>
          <a:bodyPr>
            <a:noAutofit/>
          </a:bodyPr>
          <a:lstStyle/>
          <a:p>
            <a:r>
              <a:rPr lang="en-US" b="1" dirty="0">
                <a:sym typeface="Yanone Kaffeesatz Bold"/>
              </a:rPr>
              <a:t>Learner Objectives </a:t>
            </a:r>
            <a:endParaRPr lang="en-US" b="1" dirty="0"/>
          </a:p>
        </p:txBody>
      </p:sp>
      <p:sp>
        <p:nvSpPr>
          <p:cNvPr id="12" name="Text Placeholder 11">
            <a:extLst>
              <a:ext uri="{FF2B5EF4-FFF2-40B4-BE49-F238E27FC236}">
                <a16:creationId xmlns:a16="http://schemas.microsoft.com/office/drawing/2014/main" id="{459AA445-426C-44BB-A3B3-2902033DCDFA}"/>
              </a:ext>
            </a:extLst>
          </p:cNvPr>
          <p:cNvSpPr>
            <a:spLocks noGrp="1"/>
          </p:cNvSpPr>
          <p:nvPr>
            <p:ph type="body" sz="quarter" idx="10"/>
          </p:nvPr>
        </p:nvSpPr>
        <p:spPr>
          <a:xfrm>
            <a:off x="1194233" y="1255208"/>
            <a:ext cx="5394960" cy="812800"/>
          </a:xfrm>
        </p:spPr>
        <p:txBody>
          <a:bodyPr>
            <a:noAutofit/>
          </a:bodyPr>
          <a:lstStyle/>
          <a:p>
            <a:pPr marL="285750" indent="-285750">
              <a:buFont typeface="Wingdings" panose="05000000000000000000" pitchFamily="2" charset="2"/>
              <a:buChar char="v"/>
            </a:pPr>
            <a:r>
              <a:rPr lang="en-US" sz="1800" dirty="0"/>
              <a:t>Understand how nutrition programs are funded &amp; structured</a:t>
            </a:r>
          </a:p>
        </p:txBody>
      </p:sp>
      <p:sp>
        <p:nvSpPr>
          <p:cNvPr id="13" name="Text Placeholder 12">
            <a:extLst>
              <a:ext uri="{FF2B5EF4-FFF2-40B4-BE49-F238E27FC236}">
                <a16:creationId xmlns:a16="http://schemas.microsoft.com/office/drawing/2014/main" id="{DC1FFFA9-03AC-4BEE-9E76-945729D99229}"/>
              </a:ext>
            </a:extLst>
          </p:cNvPr>
          <p:cNvSpPr>
            <a:spLocks noGrp="1"/>
          </p:cNvSpPr>
          <p:nvPr>
            <p:ph type="body" sz="quarter" idx="11"/>
          </p:nvPr>
        </p:nvSpPr>
        <p:spPr>
          <a:xfrm>
            <a:off x="1194233" y="1907240"/>
            <a:ext cx="5394960" cy="734469"/>
          </a:xfrm>
        </p:spPr>
        <p:txBody>
          <a:bodyPr>
            <a:noAutofit/>
          </a:bodyPr>
          <a:lstStyle/>
          <a:p>
            <a:pPr marL="285750" indent="-285750">
              <a:buFont typeface="Wingdings" panose="05000000000000000000" pitchFamily="2" charset="2"/>
              <a:buChar char="v"/>
            </a:pPr>
            <a:r>
              <a:rPr lang="en-US" sz="1800" dirty="0"/>
              <a:t>Identify Focus Areas important to Meal Site check-in clerks</a:t>
            </a:r>
          </a:p>
        </p:txBody>
      </p:sp>
      <p:sp>
        <p:nvSpPr>
          <p:cNvPr id="14" name="Text Placeholder 13">
            <a:extLst>
              <a:ext uri="{FF2B5EF4-FFF2-40B4-BE49-F238E27FC236}">
                <a16:creationId xmlns:a16="http://schemas.microsoft.com/office/drawing/2014/main" id="{4492C30F-2248-41A6-BA7E-D1A9EB8AD63B}"/>
              </a:ext>
            </a:extLst>
          </p:cNvPr>
          <p:cNvSpPr>
            <a:spLocks noGrp="1"/>
          </p:cNvSpPr>
          <p:nvPr>
            <p:ph type="body" sz="quarter" idx="12"/>
          </p:nvPr>
        </p:nvSpPr>
        <p:spPr>
          <a:xfrm>
            <a:off x="1194234" y="2569663"/>
            <a:ext cx="5206566" cy="689906"/>
          </a:xfrm>
        </p:spPr>
        <p:txBody>
          <a:bodyPr>
            <a:noAutofit/>
          </a:bodyPr>
          <a:lstStyle/>
          <a:p>
            <a:pPr marL="285750" indent="-285750">
              <a:buFont typeface="Wingdings" panose="05000000000000000000" pitchFamily="2" charset="2"/>
              <a:buChar char="v"/>
            </a:pPr>
            <a:r>
              <a:rPr lang="en-US" sz="1800" dirty="0"/>
              <a:t>Identify Focus Area tasks for which check-in clerks are responsible</a:t>
            </a:r>
          </a:p>
        </p:txBody>
      </p:sp>
      <p:sp>
        <p:nvSpPr>
          <p:cNvPr id="15" name="Text Placeholder 14">
            <a:extLst>
              <a:ext uri="{FF2B5EF4-FFF2-40B4-BE49-F238E27FC236}">
                <a16:creationId xmlns:a16="http://schemas.microsoft.com/office/drawing/2014/main" id="{7D5832EF-1656-4FB1-9061-38B283EA1759}"/>
              </a:ext>
            </a:extLst>
          </p:cNvPr>
          <p:cNvSpPr>
            <a:spLocks noGrp="1"/>
          </p:cNvSpPr>
          <p:nvPr>
            <p:ph type="body" sz="quarter" idx="13"/>
          </p:nvPr>
        </p:nvSpPr>
        <p:spPr>
          <a:xfrm>
            <a:off x="1194233" y="3259568"/>
            <a:ext cx="5394960" cy="573701"/>
          </a:xfrm>
        </p:spPr>
        <p:txBody>
          <a:bodyPr>
            <a:noAutofit/>
          </a:bodyPr>
          <a:lstStyle/>
          <a:p>
            <a:pPr marL="285750" indent="-285750">
              <a:buFont typeface="Wingdings" panose="05000000000000000000" pitchFamily="2" charset="2"/>
              <a:buChar char="v"/>
            </a:pPr>
            <a:r>
              <a:rPr lang="en-US" sz="1800" dirty="0"/>
              <a:t>List steps necessary to complete identified tasks</a:t>
            </a:r>
          </a:p>
        </p:txBody>
      </p:sp>
      <p:sp>
        <p:nvSpPr>
          <p:cNvPr id="17" name="Text Placeholder 16">
            <a:extLst>
              <a:ext uri="{FF2B5EF4-FFF2-40B4-BE49-F238E27FC236}">
                <a16:creationId xmlns:a16="http://schemas.microsoft.com/office/drawing/2014/main" id="{C851FFED-8B65-4377-8749-BF6B900B075C}"/>
              </a:ext>
            </a:extLst>
          </p:cNvPr>
          <p:cNvSpPr>
            <a:spLocks noGrp="1"/>
          </p:cNvSpPr>
          <p:nvPr>
            <p:ph type="body" sz="quarter" idx="14"/>
          </p:nvPr>
        </p:nvSpPr>
        <p:spPr>
          <a:xfrm>
            <a:off x="1194234" y="3877427"/>
            <a:ext cx="5176616" cy="959072"/>
          </a:xfrm>
        </p:spPr>
        <p:txBody>
          <a:bodyPr>
            <a:noAutofit/>
          </a:bodyPr>
          <a:lstStyle/>
          <a:p>
            <a:pPr marL="285750" indent="-285750">
              <a:buFont typeface="Wingdings" panose="05000000000000000000" pitchFamily="2" charset="2"/>
              <a:buChar char="v"/>
            </a:pPr>
            <a:r>
              <a:rPr lang="en-US" sz="1800" dirty="0"/>
              <a:t>Identify methods for ensuring approachable, responsive, effective communication with consumers</a:t>
            </a:r>
          </a:p>
          <a:p>
            <a:endParaRPr lang="en-US" sz="1800" dirty="0"/>
          </a:p>
        </p:txBody>
      </p:sp>
      <p:sp>
        <p:nvSpPr>
          <p:cNvPr id="18" name="Text Placeholder 17">
            <a:extLst>
              <a:ext uri="{FF2B5EF4-FFF2-40B4-BE49-F238E27FC236}">
                <a16:creationId xmlns:a16="http://schemas.microsoft.com/office/drawing/2014/main" id="{0907C56C-6A31-4AA9-9E1B-992AC1633902}"/>
              </a:ext>
            </a:extLst>
          </p:cNvPr>
          <p:cNvSpPr>
            <a:spLocks noGrp="1"/>
          </p:cNvSpPr>
          <p:nvPr>
            <p:ph type="body" sz="quarter" idx="15"/>
          </p:nvPr>
        </p:nvSpPr>
        <p:spPr>
          <a:xfrm>
            <a:off x="1194234" y="4836499"/>
            <a:ext cx="5511366" cy="878501"/>
          </a:xfrm>
        </p:spPr>
        <p:txBody>
          <a:bodyPr>
            <a:noAutofit/>
          </a:bodyPr>
          <a:lstStyle/>
          <a:p>
            <a:pPr marL="285750" indent="-285750">
              <a:buFont typeface="Wingdings" panose="05000000000000000000" pitchFamily="2" charset="2"/>
              <a:buChar char="v"/>
            </a:pPr>
            <a:r>
              <a:rPr lang="en-US" sz="1800" dirty="0"/>
              <a:t>Understand the importance of accurate documentation. Adhere to program guidance</a:t>
            </a:r>
          </a:p>
        </p:txBody>
      </p:sp>
    </p:spTree>
    <p:custDataLst>
      <p:tags r:id="rId1"/>
    </p:custDataLst>
    <p:extLst>
      <p:ext uri="{BB962C8B-B14F-4D97-AF65-F5344CB8AC3E}">
        <p14:creationId xmlns:p14="http://schemas.microsoft.com/office/powerpoint/2010/main" val="157952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1600200"/>
            <a:ext cx="8634412" cy="5181600"/>
          </a:xfrm>
        </p:spPr>
        <p:txBody>
          <a:bodyPr>
            <a:noAutofit/>
          </a:bodyPr>
          <a:lstStyle/>
          <a:p>
            <a:r>
              <a:rPr lang="en-US" dirty="0"/>
              <a:t>Voluntary Contributions/Donation Guidance</a:t>
            </a:r>
          </a:p>
          <a:p>
            <a:pPr lvl="1"/>
            <a:r>
              <a:rPr lang="en-US" sz="1800" dirty="0"/>
              <a:t>Written procedures established &amp; implemented</a:t>
            </a:r>
            <a:br>
              <a:rPr lang="en-US" sz="1800" dirty="0"/>
            </a:br>
            <a:r>
              <a:rPr lang="en-US" sz="1800" dirty="0"/>
              <a:t>safeguard &amp; account for fees &amp; donations:</a:t>
            </a:r>
          </a:p>
          <a:p>
            <a:pPr lvl="1"/>
            <a:r>
              <a:rPr lang="en-US" sz="1800" dirty="0"/>
              <a:t>Two persons count each day </a:t>
            </a:r>
          </a:p>
          <a:p>
            <a:pPr lvl="1"/>
            <a:r>
              <a:rPr lang="en-US" sz="1800" dirty="0"/>
              <a:t>Both sign a for correct amount</a:t>
            </a:r>
          </a:p>
          <a:p>
            <a:pPr lvl="1"/>
            <a:r>
              <a:rPr lang="en-US" sz="1800" dirty="0"/>
              <a:t>Copy kept on file</a:t>
            </a:r>
          </a:p>
          <a:p>
            <a:pPr lvl="1"/>
            <a:r>
              <a:rPr lang="en-US" sz="1800" dirty="0"/>
              <a:t>Sealed daily &amp; deposited or secured until deposited</a:t>
            </a:r>
          </a:p>
          <a:p>
            <a:pPr lvl="1"/>
            <a:r>
              <a:rPr lang="en-US" sz="1800" dirty="0"/>
              <a:t>Deposit receipts reconciled by someone other than person responsible</a:t>
            </a:r>
            <a:br>
              <a:rPr lang="en-US" sz="1800" dirty="0"/>
            </a:br>
            <a:r>
              <a:rPr lang="en-US" sz="1800" dirty="0"/>
              <a:t>for making deposits</a:t>
            </a:r>
          </a:p>
          <a:p>
            <a:r>
              <a:rPr lang="en-US" dirty="0"/>
              <a:t>All funds with documentation reported to Coordinator who </a:t>
            </a:r>
          </a:p>
          <a:p>
            <a:pPr lvl="1"/>
            <a:r>
              <a:rPr lang="en-US" sz="1800" dirty="0"/>
              <a:t>Seals  the donations</a:t>
            </a:r>
          </a:p>
          <a:p>
            <a:pPr lvl="1"/>
            <a:r>
              <a:rPr lang="en-US" sz="1800" dirty="0"/>
              <a:t>Checks for written acknowledgement </a:t>
            </a:r>
          </a:p>
          <a:p>
            <a:pPr lvl="1"/>
            <a:r>
              <a:rPr lang="en-US" sz="1800" dirty="0"/>
              <a:t>Makes the deposit</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b="1" dirty="0">
                <a:effectLst/>
              </a:rPr>
              <a:t>Complete Donation Tracking Sheets</a:t>
            </a:r>
          </a:p>
        </p:txBody>
      </p:sp>
    </p:spTree>
    <p:custDataLst>
      <p:tags r:id="rId1"/>
    </p:custDataLst>
    <p:extLst>
      <p:ext uri="{BB962C8B-B14F-4D97-AF65-F5344CB8AC3E}">
        <p14:creationId xmlns:p14="http://schemas.microsoft.com/office/powerpoint/2010/main" val="356590832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1065-E708-4659-A2FE-1CEF90070790}"/>
              </a:ext>
            </a:extLst>
          </p:cNvPr>
          <p:cNvSpPr>
            <a:spLocks noGrp="1"/>
          </p:cNvSpPr>
          <p:nvPr>
            <p:ph type="title"/>
          </p:nvPr>
        </p:nvSpPr>
        <p:spPr/>
        <p:txBody>
          <a:bodyPr/>
          <a:lstStyle/>
          <a:p>
            <a:r>
              <a:rPr lang="en-US" b="1" dirty="0"/>
              <a:t>Daily Tracking Sheet Example</a:t>
            </a:r>
          </a:p>
        </p:txBody>
      </p:sp>
      <p:pic>
        <p:nvPicPr>
          <p:cNvPr id="4" name="Picture 3">
            <a:extLst>
              <a:ext uri="{FF2B5EF4-FFF2-40B4-BE49-F238E27FC236}">
                <a16:creationId xmlns:a16="http://schemas.microsoft.com/office/drawing/2014/main" id="{9BE4A0F5-E10A-474C-8DE1-AB587A215677}"/>
              </a:ext>
            </a:extLst>
          </p:cNvPr>
          <p:cNvPicPr>
            <a:picLocks noChangeAspect="1"/>
          </p:cNvPicPr>
          <p:nvPr/>
        </p:nvPicPr>
        <p:blipFill>
          <a:blip r:embed="rId4"/>
          <a:stretch>
            <a:fillRect/>
          </a:stretch>
        </p:blipFill>
        <p:spPr>
          <a:xfrm>
            <a:off x="1066800" y="1866900"/>
            <a:ext cx="6934200" cy="4533900"/>
          </a:xfrm>
          <a:prstGeom prst="rect">
            <a:avLst/>
          </a:prstGeom>
        </p:spPr>
      </p:pic>
    </p:spTree>
    <p:custDataLst>
      <p:tags r:id="rId1"/>
    </p:custDataLst>
    <p:extLst>
      <p:ext uri="{BB962C8B-B14F-4D97-AF65-F5344CB8AC3E}">
        <p14:creationId xmlns:p14="http://schemas.microsoft.com/office/powerpoint/2010/main" val="3720846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1065-E708-4659-A2FE-1CEF90070790}"/>
              </a:ext>
            </a:extLst>
          </p:cNvPr>
          <p:cNvSpPr>
            <a:spLocks noGrp="1"/>
          </p:cNvSpPr>
          <p:nvPr>
            <p:ph type="title"/>
          </p:nvPr>
        </p:nvSpPr>
        <p:spPr>
          <a:xfrm>
            <a:off x="609598" y="609600"/>
            <a:ext cx="6934201" cy="1320800"/>
          </a:xfrm>
        </p:spPr>
        <p:txBody>
          <a:bodyPr/>
          <a:lstStyle/>
          <a:p>
            <a:r>
              <a:rPr lang="en-US" b="1" dirty="0"/>
              <a:t>Monthly Tracking Sheet</a:t>
            </a:r>
          </a:p>
        </p:txBody>
      </p:sp>
      <p:pic>
        <p:nvPicPr>
          <p:cNvPr id="3" name="Picture 2" descr="Standardized monthly tracking sheet (2019)">
            <a:hlinkClick r:id="rId4" action="ppaction://hlinkfile"/>
            <a:extLst>
              <a:ext uri="{FF2B5EF4-FFF2-40B4-BE49-F238E27FC236}">
                <a16:creationId xmlns:a16="http://schemas.microsoft.com/office/drawing/2014/main" id="{FB68FB90-B720-4D43-BA51-6D9199AB8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861810"/>
            <a:ext cx="8160899" cy="4756065"/>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416267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3C5DF-C57D-4600-84B8-336238B71729}"/>
              </a:ext>
            </a:extLst>
          </p:cNvPr>
          <p:cNvSpPr>
            <a:spLocks noGrp="1"/>
          </p:cNvSpPr>
          <p:nvPr>
            <p:ph sz="quarter" idx="16"/>
          </p:nvPr>
        </p:nvSpPr>
        <p:spPr>
          <a:xfrm>
            <a:off x="585788" y="2286000"/>
            <a:ext cx="8634412" cy="4191000"/>
          </a:xfrm>
        </p:spPr>
        <p:txBody>
          <a:bodyPr/>
          <a:lstStyle/>
          <a:p>
            <a:r>
              <a:rPr lang="en-US" dirty="0"/>
              <a:t>Addresses ICOA &amp; Idaho Foodbank requirements</a:t>
            </a:r>
          </a:p>
          <a:p>
            <a:r>
              <a:rPr lang="en-US" dirty="0"/>
              <a:t>Identifies how procedures must</a:t>
            </a:r>
            <a:br>
              <a:rPr lang="en-US" dirty="0"/>
            </a:br>
            <a:r>
              <a:rPr lang="en-US" dirty="0"/>
              <a:t>be defined</a:t>
            </a:r>
          </a:p>
          <a:p>
            <a:r>
              <a:rPr lang="en-US" dirty="0"/>
              <a:t>Addresses solicitation &amp;</a:t>
            </a:r>
            <a:br>
              <a:rPr lang="en-US" dirty="0"/>
            </a:br>
            <a:r>
              <a:rPr lang="en-US" dirty="0"/>
              <a:t>acceptance  of donations &amp;</a:t>
            </a:r>
            <a:br>
              <a:rPr lang="en-US" dirty="0"/>
            </a:br>
            <a:r>
              <a:rPr lang="en-US" dirty="0"/>
              <a:t>meal charges related to Foodbank </a:t>
            </a:r>
            <a:br>
              <a:rPr lang="en-US" dirty="0"/>
            </a:br>
            <a:r>
              <a:rPr lang="en-US" dirty="0"/>
              <a:t>commodity use</a:t>
            </a:r>
          </a:p>
          <a:p>
            <a:r>
              <a:rPr lang="en-US" dirty="0"/>
              <a:t>Review full guidance for</a:t>
            </a:r>
            <a:br>
              <a:rPr lang="en-US" dirty="0"/>
            </a:br>
            <a:r>
              <a:rPr lang="en-US" dirty="0"/>
              <a:t>complete details</a:t>
            </a:r>
          </a:p>
        </p:txBody>
      </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p:txBody>
          <a:bodyPr/>
          <a:lstStyle/>
          <a:p>
            <a:r>
              <a:rPr lang="en-US" b="1" dirty="0">
                <a:effectLst/>
              </a:rPr>
              <a:t>Commodity Donated Food</a:t>
            </a:r>
            <a:br>
              <a:rPr lang="en-US" b="1" dirty="0">
                <a:effectLst/>
              </a:rPr>
            </a:br>
            <a:r>
              <a:rPr lang="en-US" b="1" dirty="0">
                <a:effectLst/>
              </a:rPr>
              <a:t>Guidance (GU.NU.03.01) Includes</a:t>
            </a:r>
          </a:p>
        </p:txBody>
      </p:sp>
      <p:pic>
        <p:nvPicPr>
          <p:cNvPr id="5" name="Picture 4" descr="Image of the Commodity Donated Food program Guidance document">
            <a:hlinkClick r:id="rId4" action="ppaction://hlinkfile"/>
            <a:extLst>
              <a:ext uri="{FF2B5EF4-FFF2-40B4-BE49-F238E27FC236}">
                <a16:creationId xmlns:a16="http://schemas.microsoft.com/office/drawing/2014/main" id="{ECFE60B0-1093-4CDD-9D1D-D39DB18304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2895600"/>
            <a:ext cx="2743200" cy="3733800"/>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0092962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82133" y="1"/>
            <a:ext cx="7704667" cy="1219200"/>
          </a:xfrm>
        </p:spPr>
        <p:txBody>
          <a:bodyPr>
            <a:noAutofit/>
          </a:bodyPr>
          <a:lstStyle/>
          <a:p>
            <a:r>
              <a:rPr lang="en-US" b="1" dirty="0">
                <a:sym typeface="Yanone Kaffeesatz Bold"/>
              </a:rPr>
              <a:t>Basic Program Participant Eligibility Criteria</a:t>
            </a:r>
            <a:endParaRPr lang="en-US" b="1" dirty="0"/>
          </a:p>
        </p:txBody>
      </p:sp>
      <p:sp>
        <p:nvSpPr>
          <p:cNvPr id="4" name="Content Placeholder 3">
            <a:extLst>
              <a:ext uri="{FF2B5EF4-FFF2-40B4-BE49-F238E27FC236}">
                <a16:creationId xmlns:a16="http://schemas.microsoft.com/office/drawing/2014/main" id="{C78E5DBC-9C7B-4C6B-9AF6-96CA5FE9F8CF}"/>
              </a:ext>
            </a:extLst>
          </p:cNvPr>
          <p:cNvSpPr>
            <a:spLocks noGrp="1"/>
          </p:cNvSpPr>
          <p:nvPr>
            <p:ph sz="half" idx="2"/>
          </p:nvPr>
        </p:nvSpPr>
        <p:spPr>
          <a:xfrm>
            <a:off x="838200" y="2174875"/>
            <a:ext cx="3659188" cy="1863725"/>
          </a:xfrm>
        </p:spPr>
        <p:txBody>
          <a:bodyPr>
            <a:normAutofit fontScale="47500" lnSpcReduction="20000"/>
          </a:bodyPr>
          <a:lstStyle/>
          <a:p>
            <a:pPr marL="0" lvl="1">
              <a:spcAft>
                <a:spcPts val="600"/>
              </a:spcAft>
            </a:pPr>
            <a:r>
              <a:rPr lang="en-US" sz="3800" dirty="0"/>
              <a:t>Age 60+</a:t>
            </a:r>
          </a:p>
          <a:p>
            <a:pPr marL="0" lvl="1">
              <a:spcAft>
                <a:spcPts val="600"/>
              </a:spcAft>
            </a:pPr>
            <a:r>
              <a:rPr lang="en-US" sz="3800" dirty="0"/>
              <a:t>US Citizen or</a:t>
            </a:r>
          </a:p>
          <a:p>
            <a:pPr marL="0" lvl="1">
              <a:spcAft>
                <a:spcPts val="600"/>
              </a:spcAft>
            </a:pPr>
            <a:r>
              <a:rPr lang="en-US" sz="3800" dirty="0"/>
              <a:t>Legal Permanent Resident or</a:t>
            </a:r>
          </a:p>
          <a:p>
            <a:pPr marL="0" lvl="1">
              <a:spcAft>
                <a:spcPts val="600"/>
              </a:spcAft>
            </a:pPr>
            <a:r>
              <a:rPr lang="en-US" sz="3800" dirty="0"/>
              <a:t>Lawfully Present in the US</a:t>
            </a:r>
          </a:p>
          <a:p>
            <a:pPr marL="0" lvl="1">
              <a:spcAft>
                <a:spcPts val="600"/>
              </a:spcAft>
            </a:pPr>
            <a:endParaRPr lang="en-US" dirty="0"/>
          </a:p>
        </p:txBody>
      </p:sp>
      <p:sp>
        <p:nvSpPr>
          <p:cNvPr id="6" name="Content Placeholder 5">
            <a:extLst>
              <a:ext uri="{FF2B5EF4-FFF2-40B4-BE49-F238E27FC236}">
                <a16:creationId xmlns:a16="http://schemas.microsoft.com/office/drawing/2014/main" id="{351F322C-91CA-41B9-A617-A7EB0E17FFA9}"/>
              </a:ext>
            </a:extLst>
          </p:cNvPr>
          <p:cNvSpPr>
            <a:spLocks noGrp="1"/>
          </p:cNvSpPr>
          <p:nvPr>
            <p:ph sz="quarter" idx="4"/>
          </p:nvPr>
        </p:nvSpPr>
        <p:spPr>
          <a:xfrm>
            <a:off x="4645025" y="1767840"/>
            <a:ext cx="4041775" cy="3947159"/>
          </a:xfrm>
        </p:spPr>
        <p:txBody>
          <a:bodyPr>
            <a:noAutofit/>
          </a:bodyPr>
          <a:lstStyle/>
          <a:p>
            <a:pPr marL="0" lvl="1"/>
            <a:r>
              <a:rPr lang="en-US" sz="1800" dirty="0"/>
              <a:t>Age 60+</a:t>
            </a:r>
          </a:p>
          <a:p>
            <a:pPr marL="0" lvl="1"/>
            <a:r>
              <a:rPr lang="en-US" sz="1800" dirty="0"/>
              <a:t>US Citizen or</a:t>
            </a:r>
          </a:p>
          <a:p>
            <a:pPr marL="0" lvl="1"/>
            <a:r>
              <a:rPr lang="en-US" sz="1800" dirty="0"/>
              <a:t>Legal Permanent Resident or</a:t>
            </a:r>
          </a:p>
          <a:p>
            <a:pPr marL="0" lvl="1"/>
            <a:r>
              <a:rPr lang="en-US" sz="1800" dirty="0"/>
              <a:t>Lawfully Present in the US</a:t>
            </a:r>
          </a:p>
          <a:p>
            <a:pPr marL="0" lvl="1" indent="0">
              <a:buNone/>
            </a:pPr>
            <a:endParaRPr lang="en-US" sz="1800" dirty="0"/>
          </a:p>
          <a:p>
            <a:pPr marL="0" lvl="1"/>
            <a:r>
              <a:rPr lang="en-US" sz="1800" dirty="0"/>
              <a:t>Homebound</a:t>
            </a:r>
          </a:p>
          <a:p>
            <a:pPr marL="0" lvl="1"/>
            <a:r>
              <a:rPr lang="en-US" sz="1800" dirty="0"/>
              <a:t>Frail</a:t>
            </a:r>
          </a:p>
          <a:p>
            <a:pPr marL="0" lvl="1"/>
            <a:r>
              <a:rPr lang="en-US" sz="1800" dirty="0"/>
              <a:t>Unable to prepare meals at home</a:t>
            </a:r>
          </a:p>
          <a:p>
            <a:pPr marL="0" lvl="1"/>
            <a:r>
              <a:rPr lang="en-US" sz="1800" dirty="0"/>
              <a:t>Other, based on each AAA</a:t>
            </a:r>
          </a:p>
        </p:txBody>
      </p:sp>
      <p:pic>
        <p:nvPicPr>
          <p:cNvPr id="11" name="Picture 10" descr="Image of smiling older couple with woman resting head on man's shoulder">
            <a:extLst>
              <a:ext uri="{FF2B5EF4-FFF2-40B4-BE49-F238E27FC236}">
                <a16:creationId xmlns:a16="http://schemas.microsoft.com/office/drawing/2014/main" id="{0BB6F721-3B2D-4D2E-99B7-E3232C651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141" y="4589927"/>
            <a:ext cx="2743200" cy="1828801"/>
          </a:xfrm>
          <a:prstGeom prst="roundRect">
            <a:avLst/>
          </a:prstGeom>
          <a:ln>
            <a:solidFill>
              <a:schemeClr val="accent4"/>
            </a:solidFill>
          </a:ln>
          <a:effectLst>
            <a:outerShdw blurRad="50800" dist="38100" dir="2700000" algn="tl" rotWithShape="0">
              <a:prstClr val="black">
                <a:alpha val="40000"/>
              </a:prstClr>
            </a:outerShdw>
          </a:effectLst>
        </p:spPr>
      </p:pic>
      <p:graphicFrame>
        <p:nvGraphicFramePr>
          <p:cNvPr id="9" name="Table 9">
            <a:extLst>
              <a:ext uri="{FF2B5EF4-FFF2-40B4-BE49-F238E27FC236}">
                <a16:creationId xmlns:a16="http://schemas.microsoft.com/office/drawing/2014/main" id="{74E98EA2-9D1C-EEFF-BF17-E6155681DA04}"/>
              </a:ext>
            </a:extLst>
          </p:cNvPr>
          <p:cNvGraphicFramePr>
            <a:graphicFrameLocks noGrp="1"/>
          </p:cNvGraphicFramePr>
          <p:nvPr/>
        </p:nvGraphicFramePr>
        <p:xfrm>
          <a:off x="1524000" y="1397000"/>
          <a:ext cx="9144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772074644"/>
                    </a:ext>
                  </a:extLst>
                </a:gridCol>
              </a:tblGrid>
              <a:tr h="370840">
                <a:tc>
                  <a:txBody>
                    <a:bodyPr/>
                    <a:lstStyle/>
                    <a:p>
                      <a:r>
                        <a:rPr lang="en-US" dirty="0"/>
                        <a:t>CM</a:t>
                      </a:r>
                    </a:p>
                  </a:txBody>
                  <a:tcPr/>
                </a:tc>
                <a:extLst>
                  <a:ext uri="{0D108BD9-81ED-4DB2-BD59-A6C34878D82A}">
                    <a16:rowId xmlns:a16="http://schemas.microsoft.com/office/drawing/2014/main" val="2101299566"/>
                  </a:ext>
                </a:extLst>
              </a:tr>
            </a:tbl>
          </a:graphicData>
        </a:graphic>
      </p:graphicFrame>
      <p:graphicFrame>
        <p:nvGraphicFramePr>
          <p:cNvPr id="10" name="Table 12">
            <a:extLst>
              <a:ext uri="{FF2B5EF4-FFF2-40B4-BE49-F238E27FC236}">
                <a16:creationId xmlns:a16="http://schemas.microsoft.com/office/drawing/2014/main" id="{6B307B56-64A9-2F3F-A8F9-E5AEC20F7DAB}"/>
              </a:ext>
            </a:extLst>
          </p:cNvPr>
          <p:cNvGraphicFramePr>
            <a:graphicFrameLocks noGrp="1"/>
          </p:cNvGraphicFramePr>
          <p:nvPr/>
        </p:nvGraphicFramePr>
        <p:xfrm>
          <a:off x="4953000" y="1397000"/>
          <a:ext cx="1295400" cy="37084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35762898"/>
                    </a:ext>
                  </a:extLst>
                </a:gridCol>
              </a:tblGrid>
              <a:tr h="370840">
                <a:tc>
                  <a:txBody>
                    <a:bodyPr/>
                    <a:lstStyle/>
                    <a:p>
                      <a:r>
                        <a:rPr lang="en-US" dirty="0"/>
                        <a:t>HDM</a:t>
                      </a:r>
                    </a:p>
                  </a:txBody>
                  <a:tcPr/>
                </a:tc>
                <a:extLst>
                  <a:ext uri="{0D108BD9-81ED-4DB2-BD59-A6C34878D82A}">
                    <a16:rowId xmlns:a16="http://schemas.microsoft.com/office/drawing/2014/main" val="1870900325"/>
                  </a:ext>
                </a:extLst>
              </a:tr>
            </a:tbl>
          </a:graphicData>
        </a:graphic>
      </p:graphicFrame>
    </p:spTree>
    <p:custDataLst>
      <p:tags r:id="rId1"/>
    </p:custDataLst>
    <p:extLst>
      <p:ext uri="{BB962C8B-B14F-4D97-AF65-F5344CB8AC3E}">
        <p14:creationId xmlns:p14="http://schemas.microsoft.com/office/powerpoint/2010/main" val="2273828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905000"/>
            <a:ext cx="8634412" cy="4572000"/>
          </a:xfrm>
        </p:spPr>
        <p:txBody>
          <a:bodyPr>
            <a:normAutofit/>
          </a:bodyPr>
          <a:lstStyle/>
          <a:p>
            <a:r>
              <a:rPr lang="en-US" dirty="0"/>
              <a:t>Ensure that HDM are safely, sanitarily</a:t>
            </a:r>
            <a:br>
              <a:rPr lang="en-US" dirty="0"/>
            </a:br>
            <a:r>
              <a:rPr lang="en-US" dirty="0"/>
              <a:t>delivered to &amp; received by consumer</a:t>
            </a:r>
          </a:p>
          <a:p>
            <a:r>
              <a:rPr lang="en-US" dirty="0"/>
              <a:t>AAA must have fair &amp; equitable</a:t>
            </a:r>
            <a:br>
              <a:rPr lang="en-US" dirty="0"/>
            </a:br>
            <a:r>
              <a:rPr lang="en-US" dirty="0"/>
              <a:t>meal delivery policy that outlines</a:t>
            </a:r>
            <a:br>
              <a:rPr lang="en-US" dirty="0"/>
            </a:br>
            <a:r>
              <a:rPr lang="en-US" dirty="0"/>
              <a:t>consumer duty for delivery</a:t>
            </a:r>
          </a:p>
          <a:p>
            <a:pPr lvl="1"/>
            <a:r>
              <a:rPr lang="en-US" sz="1800" dirty="0"/>
              <a:t>Process for notifications</a:t>
            </a:r>
          </a:p>
          <a:p>
            <a:pPr lvl="1"/>
            <a:r>
              <a:rPr lang="en-US" sz="1800" dirty="0"/>
              <a:t>Requirements to terminate delivery</a:t>
            </a:r>
            <a:br>
              <a:rPr lang="en-US" sz="1800" dirty="0"/>
            </a:br>
            <a:r>
              <a:rPr lang="en-US" sz="1800" dirty="0"/>
              <a:t>service to consumer</a:t>
            </a:r>
          </a:p>
          <a:p>
            <a:r>
              <a:rPr lang="en-US" dirty="0"/>
              <a:t>Review full guidance for</a:t>
            </a:r>
            <a:br>
              <a:rPr lang="en-US" dirty="0"/>
            </a:br>
            <a:r>
              <a:rPr lang="en-US" dirty="0"/>
              <a:t>complete details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b="1" dirty="0">
                <a:effectLst/>
              </a:rPr>
              <a:t>HDM Guidance(TG.NU.01) Includes</a:t>
            </a:r>
          </a:p>
        </p:txBody>
      </p:sp>
    </p:spTree>
    <p:custDataLst>
      <p:tags r:id="rId1"/>
    </p:custDataLst>
    <p:extLst>
      <p:ext uri="{BB962C8B-B14F-4D97-AF65-F5344CB8AC3E}">
        <p14:creationId xmlns:p14="http://schemas.microsoft.com/office/powerpoint/2010/main" val="36552814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42616" y="1524000"/>
            <a:ext cx="8720756" cy="4952999"/>
          </a:xfrm>
        </p:spPr>
        <p:txBody>
          <a:bodyPr>
            <a:noAutofit/>
          </a:bodyPr>
          <a:lstStyle/>
          <a:p>
            <a:r>
              <a:rPr lang="en-US" dirty="0"/>
              <a:t>Meal sites required to provide at</a:t>
            </a:r>
            <a:br>
              <a:rPr lang="en-US" dirty="0"/>
            </a:br>
            <a:r>
              <a:rPr lang="en-US" dirty="0"/>
              <a:t>least five meals per week</a:t>
            </a:r>
          </a:p>
          <a:p>
            <a:r>
              <a:rPr lang="en-US" dirty="0"/>
              <a:t>Form required if unable to comply</a:t>
            </a:r>
          </a:p>
          <a:p>
            <a:pPr lvl="1"/>
            <a:r>
              <a:rPr lang="en-US" sz="1800" dirty="0"/>
              <a:t>Meal site location &amp; contact information</a:t>
            </a:r>
          </a:p>
          <a:p>
            <a:pPr lvl="1"/>
            <a:r>
              <a:rPr lang="en-US" sz="1800" dirty="0"/>
              <a:t>Number of congregate &amp; HDM meals</a:t>
            </a:r>
            <a:br>
              <a:rPr lang="en-US" sz="1800" dirty="0"/>
            </a:br>
            <a:r>
              <a:rPr lang="en-US" sz="1800" dirty="0"/>
              <a:t>provided each week</a:t>
            </a:r>
          </a:p>
          <a:p>
            <a:pPr lvl="1"/>
            <a:r>
              <a:rPr lang="en-US" sz="1800" dirty="0"/>
              <a:t>Explanation of inability to provide</a:t>
            </a:r>
            <a:br>
              <a:rPr lang="en-US" sz="1800" dirty="0"/>
            </a:br>
            <a:r>
              <a:rPr lang="en-US" sz="1800" dirty="0"/>
              <a:t>required meals</a:t>
            </a:r>
          </a:p>
          <a:p>
            <a:pPr lvl="1"/>
            <a:r>
              <a:rPr lang="en-US" sz="1800" dirty="0"/>
              <a:t>Suggested alternatives</a:t>
            </a:r>
          </a:p>
          <a:p>
            <a:pPr lvl="1"/>
            <a:r>
              <a:rPr lang="en-US" sz="1800" dirty="0"/>
              <a:t>Description of how AAA has assisted</a:t>
            </a:r>
          </a:p>
          <a:p>
            <a:r>
              <a:rPr lang="en-US" dirty="0"/>
              <a:t>Requires signature of AAA</a:t>
            </a:r>
            <a:br>
              <a:rPr lang="en-US" dirty="0"/>
            </a:br>
            <a:r>
              <a:rPr lang="en-US" dirty="0"/>
              <a:t>Director &amp; ICOA Administrator</a:t>
            </a:r>
          </a:p>
          <a:p>
            <a:r>
              <a:rPr lang="en-US" dirty="0"/>
              <a:t>Review full guidance for</a:t>
            </a:r>
            <a:br>
              <a:rPr lang="en-US" dirty="0"/>
            </a:br>
            <a:r>
              <a:rPr lang="en-US" dirty="0"/>
              <a:t>complete details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402336" y="152401"/>
            <a:ext cx="8303541" cy="1208358"/>
          </a:xfrm>
        </p:spPr>
        <p:txBody>
          <a:bodyPr/>
          <a:lstStyle/>
          <a:p>
            <a:r>
              <a:rPr lang="en-US" b="1" dirty="0">
                <a:effectLst/>
              </a:rPr>
              <a:t>Meal Frequency Waiver  Guidance</a:t>
            </a:r>
            <a:br>
              <a:rPr lang="en-US" b="1" dirty="0">
                <a:effectLst/>
              </a:rPr>
            </a:br>
            <a:r>
              <a:rPr lang="en-US" b="1" dirty="0">
                <a:effectLst/>
              </a:rPr>
              <a:t>Includes</a:t>
            </a:r>
          </a:p>
        </p:txBody>
      </p:sp>
      <p:pic>
        <p:nvPicPr>
          <p:cNvPr id="4" name="Picture 3" descr="Image of the Meal Frequency Waiver form">
            <a:hlinkClick r:id="rId4" action="ppaction://hlinkfile"/>
            <a:extLst>
              <a:ext uri="{FF2B5EF4-FFF2-40B4-BE49-F238E27FC236}">
                <a16:creationId xmlns:a16="http://schemas.microsoft.com/office/drawing/2014/main" id="{D4161661-AB24-4632-8561-2DA4150C7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895600"/>
            <a:ext cx="2971800" cy="3581399"/>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1223600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00623" y="1163399"/>
            <a:ext cx="4531202" cy="4531202"/>
          </a:xfrm>
          <a:custGeom>
            <a:avLst/>
            <a:gdLst/>
            <a:ahLst/>
            <a:cxnLst/>
            <a:rect l="l" t="t" r="r" b="b"/>
            <a:pathLst>
              <a:path w="9062404" h="9062404">
                <a:moveTo>
                  <a:pt x="0" y="0"/>
                </a:moveTo>
                <a:lnTo>
                  <a:pt x="9062405" y="0"/>
                </a:lnTo>
                <a:lnTo>
                  <a:pt x="9062405" y="9062404"/>
                </a:lnTo>
                <a:lnTo>
                  <a:pt x="0" y="9062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grpSp>
        <p:nvGrpSpPr>
          <p:cNvPr id="3" name="Group 3"/>
          <p:cNvGrpSpPr/>
          <p:nvPr/>
        </p:nvGrpSpPr>
        <p:grpSpPr>
          <a:xfrm>
            <a:off x="1646813" y="869809"/>
            <a:ext cx="3248150" cy="5013714"/>
            <a:chOff x="0" y="0"/>
            <a:chExt cx="526575" cy="812800"/>
          </a:xfrm>
        </p:grpSpPr>
        <p:sp>
          <p:nvSpPr>
            <p:cNvPr id="4" name="Freeform 4"/>
            <p:cNvSpPr/>
            <p:nvPr/>
          </p:nvSpPr>
          <p:spPr>
            <a:xfrm>
              <a:off x="0" y="0"/>
              <a:ext cx="526575" cy="812800"/>
            </a:xfrm>
            <a:custGeom>
              <a:avLst/>
              <a:gdLst/>
              <a:ahLst/>
              <a:cxnLst/>
              <a:rect l="l" t="t" r="r" b="b"/>
              <a:pathLst>
                <a:path w="526575" h="812800">
                  <a:moveTo>
                    <a:pt x="263287" y="0"/>
                  </a:moveTo>
                  <a:cubicBezTo>
                    <a:pt x="117878" y="0"/>
                    <a:pt x="0" y="181951"/>
                    <a:pt x="0" y="406400"/>
                  </a:cubicBezTo>
                  <a:cubicBezTo>
                    <a:pt x="0" y="630849"/>
                    <a:pt x="117878" y="812800"/>
                    <a:pt x="263287" y="812800"/>
                  </a:cubicBezTo>
                  <a:cubicBezTo>
                    <a:pt x="408697" y="812800"/>
                    <a:pt x="526575" y="630849"/>
                    <a:pt x="526575" y="406400"/>
                  </a:cubicBezTo>
                  <a:cubicBezTo>
                    <a:pt x="526575" y="181951"/>
                    <a:pt x="408697" y="0"/>
                    <a:pt x="263287" y="0"/>
                  </a:cubicBezTo>
                  <a:close/>
                </a:path>
              </a:pathLst>
            </a:custGeom>
            <a:solidFill>
              <a:srgbClr val="FFFFFF"/>
            </a:solidFill>
          </p:spPr>
          <p:txBody>
            <a:bodyPr/>
            <a:lstStyle/>
            <a:p>
              <a:pPr defTabSz="457200"/>
              <a:endParaRPr lang="en-US" sz="900">
                <a:solidFill>
                  <a:prstClr val="black"/>
                </a:solidFill>
                <a:latin typeface="Calibri"/>
              </a:endParaRPr>
            </a:p>
          </p:txBody>
        </p:sp>
        <p:sp>
          <p:nvSpPr>
            <p:cNvPr id="5" name="TextBox 5"/>
            <p:cNvSpPr txBox="1"/>
            <p:nvPr/>
          </p:nvSpPr>
          <p:spPr>
            <a:xfrm>
              <a:off x="49366" y="38100"/>
              <a:ext cx="427842" cy="698500"/>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sp>
        <p:nvSpPr>
          <p:cNvPr id="6" name="Freeform 6"/>
          <p:cNvSpPr/>
          <p:nvPr/>
        </p:nvSpPr>
        <p:spPr>
          <a:xfrm>
            <a:off x="3270888" y="951298"/>
            <a:ext cx="943362" cy="946913"/>
          </a:xfrm>
          <a:custGeom>
            <a:avLst/>
            <a:gdLst/>
            <a:ahLst/>
            <a:cxnLst/>
            <a:rect l="l" t="t" r="r" b="b"/>
            <a:pathLst>
              <a:path w="1886724" h="1893826">
                <a:moveTo>
                  <a:pt x="0" y="0"/>
                </a:moveTo>
                <a:lnTo>
                  <a:pt x="1886724" y="0"/>
                </a:lnTo>
                <a:lnTo>
                  <a:pt x="1886724" y="1893826"/>
                </a:lnTo>
                <a:lnTo>
                  <a:pt x="0" y="1893826"/>
                </a:lnTo>
                <a:lnTo>
                  <a:pt x="0" y="0"/>
                </a:lnTo>
                <a:close/>
              </a:path>
            </a:pathLst>
          </a:custGeom>
          <a:blipFill>
            <a:blip r:embed="rId4"/>
            <a:stretch>
              <a:fillRect/>
            </a:stretch>
          </a:blipFill>
        </p:spPr>
        <p:txBody>
          <a:bodyPr/>
          <a:lstStyle/>
          <a:p>
            <a:pPr defTabSz="457200"/>
            <a:endParaRPr lang="en-US" sz="900">
              <a:solidFill>
                <a:prstClr val="black"/>
              </a:solidFill>
              <a:latin typeface="Calibri"/>
            </a:endParaRPr>
          </a:p>
        </p:txBody>
      </p:sp>
      <p:sp>
        <p:nvSpPr>
          <p:cNvPr id="7" name="Freeform 7"/>
          <p:cNvSpPr/>
          <p:nvPr/>
        </p:nvSpPr>
        <p:spPr>
          <a:xfrm>
            <a:off x="5172309" y="1573444"/>
            <a:ext cx="1241424" cy="513639"/>
          </a:xfrm>
          <a:custGeom>
            <a:avLst/>
            <a:gdLst/>
            <a:ahLst/>
            <a:cxnLst/>
            <a:rect l="l" t="t" r="r" b="b"/>
            <a:pathLst>
              <a:path w="2482848" h="1027278">
                <a:moveTo>
                  <a:pt x="0" y="0"/>
                </a:moveTo>
                <a:lnTo>
                  <a:pt x="2482848" y="0"/>
                </a:lnTo>
                <a:lnTo>
                  <a:pt x="2482848" y="1027278"/>
                </a:lnTo>
                <a:lnTo>
                  <a:pt x="0" y="1027278"/>
                </a:lnTo>
                <a:lnTo>
                  <a:pt x="0" y="0"/>
                </a:lnTo>
                <a:close/>
              </a:path>
            </a:pathLst>
          </a:custGeom>
          <a:blipFill>
            <a:blip r:embed="rId5"/>
            <a:stretch>
              <a:fillRect/>
            </a:stretch>
          </a:blipFill>
        </p:spPr>
        <p:txBody>
          <a:bodyPr/>
          <a:lstStyle/>
          <a:p>
            <a:pPr defTabSz="457200"/>
            <a:endParaRPr lang="en-US" sz="900">
              <a:solidFill>
                <a:prstClr val="black"/>
              </a:solidFill>
              <a:latin typeface="Calibri"/>
            </a:endParaRPr>
          </a:p>
        </p:txBody>
      </p:sp>
      <p:sp>
        <p:nvSpPr>
          <p:cNvPr id="8" name="Freeform 8"/>
          <p:cNvSpPr/>
          <p:nvPr/>
        </p:nvSpPr>
        <p:spPr>
          <a:xfrm>
            <a:off x="6168628" y="3002388"/>
            <a:ext cx="853224" cy="853224"/>
          </a:xfrm>
          <a:custGeom>
            <a:avLst/>
            <a:gdLst/>
            <a:ahLst/>
            <a:cxnLst/>
            <a:rect l="l" t="t" r="r" b="b"/>
            <a:pathLst>
              <a:path w="1706448" h="1706448">
                <a:moveTo>
                  <a:pt x="0" y="0"/>
                </a:moveTo>
                <a:lnTo>
                  <a:pt x="1706448" y="0"/>
                </a:lnTo>
                <a:lnTo>
                  <a:pt x="1706448" y="1706448"/>
                </a:lnTo>
                <a:lnTo>
                  <a:pt x="0" y="1706448"/>
                </a:lnTo>
                <a:lnTo>
                  <a:pt x="0" y="0"/>
                </a:lnTo>
                <a:close/>
              </a:path>
            </a:pathLst>
          </a:custGeom>
          <a:blipFill>
            <a:blip r:embed="rId6"/>
            <a:stretch>
              <a:fillRect/>
            </a:stretch>
          </a:blipFill>
        </p:spPr>
        <p:txBody>
          <a:bodyPr/>
          <a:lstStyle/>
          <a:p>
            <a:pPr defTabSz="457200"/>
            <a:endParaRPr lang="en-US" sz="900">
              <a:solidFill>
                <a:prstClr val="black"/>
              </a:solidFill>
              <a:latin typeface="Calibri"/>
            </a:endParaRPr>
          </a:p>
        </p:txBody>
      </p:sp>
      <p:sp>
        <p:nvSpPr>
          <p:cNvPr id="9" name="Freeform 9"/>
          <p:cNvSpPr/>
          <p:nvPr/>
        </p:nvSpPr>
        <p:spPr>
          <a:xfrm>
            <a:off x="5599982" y="4770012"/>
            <a:ext cx="813751" cy="915613"/>
          </a:xfrm>
          <a:custGeom>
            <a:avLst/>
            <a:gdLst/>
            <a:ahLst/>
            <a:cxnLst/>
            <a:rect l="l" t="t" r="r" b="b"/>
            <a:pathLst>
              <a:path w="1627501" h="1831225">
                <a:moveTo>
                  <a:pt x="0" y="0"/>
                </a:moveTo>
                <a:lnTo>
                  <a:pt x="1627502" y="0"/>
                </a:lnTo>
                <a:lnTo>
                  <a:pt x="1627502" y="1831225"/>
                </a:lnTo>
                <a:lnTo>
                  <a:pt x="0" y="1831225"/>
                </a:lnTo>
                <a:lnTo>
                  <a:pt x="0" y="0"/>
                </a:lnTo>
                <a:close/>
              </a:path>
            </a:pathLst>
          </a:custGeom>
          <a:blipFill>
            <a:blip r:embed="rId7"/>
            <a:stretch>
              <a:fillRect/>
            </a:stretch>
          </a:blipFill>
        </p:spPr>
        <p:txBody>
          <a:bodyPr/>
          <a:lstStyle/>
          <a:p>
            <a:pPr defTabSz="457200"/>
            <a:endParaRPr lang="en-US" sz="900">
              <a:solidFill>
                <a:prstClr val="black"/>
              </a:solidFill>
              <a:latin typeface="Calibri"/>
            </a:endParaRPr>
          </a:p>
        </p:txBody>
      </p:sp>
      <p:sp>
        <p:nvSpPr>
          <p:cNvPr id="10" name="Freeform 10"/>
          <p:cNvSpPr/>
          <p:nvPr/>
        </p:nvSpPr>
        <p:spPr>
          <a:xfrm>
            <a:off x="3323825" y="4912478"/>
            <a:ext cx="971045" cy="971045"/>
          </a:xfrm>
          <a:custGeom>
            <a:avLst/>
            <a:gdLst/>
            <a:ahLst/>
            <a:cxnLst/>
            <a:rect l="l" t="t" r="r" b="b"/>
            <a:pathLst>
              <a:path w="1942089" h="1942089">
                <a:moveTo>
                  <a:pt x="0" y="0"/>
                </a:moveTo>
                <a:lnTo>
                  <a:pt x="1942089" y="0"/>
                </a:lnTo>
                <a:lnTo>
                  <a:pt x="1942089" y="1942089"/>
                </a:lnTo>
                <a:lnTo>
                  <a:pt x="0" y="19420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grpSp>
        <p:nvGrpSpPr>
          <p:cNvPr id="11" name="Group 11"/>
          <p:cNvGrpSpPr/>
          <p:nvPr/>
        </p:nvGrpSpPr>
        <p:grpSpPr>
          <a:xfrm>
            <a:off x="208397" y="2728224"/>
            <a:ext cx="5173547" cy="1354242"/>
            <a:chOff x="0" y="0"/>
            <a:chExt cx="2725160" cy="713345"/>
          </a:xfrm>
        </p:grpSpPr>
        <p:sp>
          <p:nvSpPr>
            <p:cNvPr id="12" name="Freeform 12"/>
            <p:cNvSpPr/>
            <p:nvPr/>
          </p:nvSpPr>
          <p:spPr>
            <a:xfrm>
              <a:off x="0" y="0"/>
              <a:ext cx="2725160" cy="713346"/>
            </a:xfrm>
            <a:custGeom>
              <a:avLst/>
              <a:gdLst/>
              <a:ahLst/>
              <a:cxnLst/>
              <a:rect l="l" t="t" r="r" b="b"/>
              <a:pathLst>
                <a:path w="2725160" h="713346">
                  <a:moveTo>
                    <a:pt x="38159" y="0"/>
                  </a:moveTo>
                  <a:lnTo>
                    <a:pt x="2687001" y="0"/>
                  </a:lnTo>
                  <a:cubicBezTo>
                    <a:pt x="2697122" y="0"/>
                    <a:pt x="2706828" y="4020"/>
                    <a:pt x="2713984" y="11177"/>
                  </a:cubicBezTo>
                  <a:cubicBezTo>
                    <a:pt x="2721140" y="18333"/>
                    <a:pt x="2725160" y="28039"/>
                    <a:pt x="2725160" y="38159"/>
                  </a:cubicBezTo>
                  <a:lnTo>
                    <a:pt x="2725160" y="675186"/>
                  </a:lnTo>
                  <a:cubicBezTo>
                    <a:pt x="2725160" y="685307"/>
                    <a:pt x="2721140" y="695013"/>
                    <a:pt x="2713984" y="702169"/>
                  </a:cubicBezTo>
                  <a:cubicBezTo>
                    <a:pt x="2706828" y="709325"/>
                    <a:pt x="2697122" y="713346"/>
                    <a:pt x="2687001" y="713346"/>
                  </a:cubicBezTo>
                  <a:lnTo>
                    <a:pt x="38159" y="713346"/>
                  </a:lnTo>
                  <a:cubicBezTo>
                    <a:pt x="28039" y="713346"/>
                    <a:pt x="18333" y="709325"/>
                    <a:pt x="11177" y="702169"/>
                  </a:cubicBezTo>
                  <a:cubicBezTo>
                    <a:pt x="4020" y="695013"/>
                    <a:pt x="0" y="685307"/>
                    <a:pt x="0" y="675186"/>
                  </a:cubicBezTo>
                  <a:lnTo>
                    <a:pt x="0" y="38159"/>
                  </a:lnTo>
                  <a:cubicBezTo>
                    <a:pt x="0" y="28039"/>
                    <a:pt x="4020" y="18333"/>
                    <a:pt x="11177" y="11177"/>
                  </a:cubicBezTo>
                  <a:cubicBezTo>
                    <a:pt x="18333" y="4020"/>
                    <a:pt x="28039" y="0"/>
                    <a:pt x="38159" y="0"/>
                  </a:cubicBezTo>
                  <a:close/>
                </a:path>
              </a:pathLst>
            </a:custGeom>
            <a:solidFill>
              <a:srgbClr val="9FA4BA"/>
            </a:solidFill>
          </p:spPr>
          <p:txBody>
            <a:bodyPr/>
            <a:lstStyle/>
            <a:p>
              <a:pPr defTabSz="457200"/>
              <a:endParaRPr lang="en-US" sz="900">
                <a:solidFill>
                  <a:prstClr val="black"/>
                </a:solidFill>
                <a:latin typeface="Calibri"/>
              </a:endParaRPr>
            </a:p>
          </p:txBody>
        </p:sp>
        <p:sp>
          <p:nvSpPr>
            <p:cNvPr id="13" name="TextBox 13"/>
            <p:cNvSpPr txBox="1"/>
            <p:nvPr/>
          </p:nvSpPr>
          <p:spPr>
            <a:xfrm>
              <a:off x="0" y="-38100"/>
              <a:ext cx="2725160" cy="751445"/>
            </a:xfrm>
            <a:prstGeom prst="rect">
              <a:avLst/>
            </a:prstGeom>
          </p:spPr>
          <p:txBody>
            <a:bodyPr lIns="25400" tIns="25400" rIns="25400" bIns="25400" rtlCol="0" anchor="ctr"/>
            <a:lstStyle/>
            <a:p>
              <a:pPr algn="ctr" defTabSz="457200">
                <a:lnSpc>
                  <a:spcPts val="1330"/>
                </a:lnSpc>
              </a:pPr>
              <a:endParaRPr sz="900">
                <a:solidFill>
                  <a:prstClr val="black"/>
                </a:solidFill>
                <a:latin typeface="Calibri"/>
              </a:endParaRPr>
            </a:p>
          </p:txBody>
        </p:sp>
      </p:grpSp>
      <p:sp>
        <p:nvSpPr>
          <p:cNvPr id="14" name="TextBox 14"/>
          <p:cNvSpPr txBox="1"/>
          <p:nvPr/>
        </p:nvSpPr>
        <p:spPr>
          <a:xfrm>
            <a:off x="336988" y="2862291"/>
            <a:ext cx="5044956" cy="1577355"/>
          </a:xfrm>
          <a:prstGeom prst="rect">
            <a:avLst/>
          </a:prstGeom>
        </p:spPr>
        <p:txBody>
          <a:bodyPr lIns="0" tIns="0" rIns="0" bIns="0" rtlCol="0" anchor="t">
            <a:spAutoFit/>
          </a:bodyPr>
          <a:lstStyle/>
          <a:p>
            <a:pPr defTabSz="457200">
              <a:lnSpc>
                <a:spcPts val="4061"/>
              </a:lnSpc>
            </a:pPr>
            <a:r>
              <a:rPr lang="en-US" sz="3626" b="1">
                <a:solidFill>
                  <a:srgbClr val="203260"/>
                </a:solidFill>
                <a:latin typeface="Calibri (MS) Bold"/>
                <a:ea typeface="Calibri (MS) Bold"/>
                <a:cs typeface="Calibri (MS) Bold"/>
                <a:sym typeface="Calibri (MS) Bold"/>
              </a:rPr>
              <a:t>Nutrition Program Authority &amp; Funding Flow</a:t>
            </a:r>
          </a:p>
        </p:txBody>
      </p:sp>
      <p:sp>
        <p:nvSpPr>
          <p:cNvPr id="15" name="TextBox 15"/>
          <p:cNvSpPr txBox="1"/>
          <p:nvPr/>
        </p:nvSpPr>
        <p:spPr>
          <a:xfrm>
            <a:off x="641830" y="1089231"/>
            <a:ext cx="2573959" cy="76944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Older Americans Act (OAA) Nutrition Program for Older Adults</a:t>
            </a:r>
          </a:p>
        </p:txBody>
      </p:sp>
      <p:sp>
        <p:nvSpPr>
          <p:cNvPr id="16" name="TextBox 16"/>
          <p:cNvSpPr txBox="1"/>
          <p:nvPr/>
        </p:nvSpPr>
        <p:spPr>
          <a:xfrm>
            <a:off x="6595240" y="1544836"/>
            <a:ext cx="2396596" cy="76944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Administration for Community Living (ACL)</a:t>
            </a:r>
          </a:p>
        </p:txBody>
      </p:sp>
      <p:sp>
        <p:nvSpPr>
          <p:cNvPr id="17" name="TextBox 17"/>
          <p:cNvSpPr txBox="1"/>
          <p:nvPr/>
        </p:nvSpPr>
        <p:spPr>
          <a:xfrm>
            <a:off x="7135991" y="3172727"/>
            <a:ext cx="1800013" cy="76944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Idaho Commission on Aging (ICOA)</a:t>
            </a:r>
          </a:p>
        </p:txBody>
      </p:sp>
      <p:sp>
        <p:nvSpPr>
          <p:cNvPr id="18" name="TextBox 18"/>
          <p:cNvSpPr txBox="1"/>
          <p:nvPr/>
        </p:nvSpPr>
        <p:spPr>
          <a:xfrm>
            <a:off x="6413733" y="4893428"/>
            <a:ext cx="2396596" cy="512961"/>
          </a:xfrm>
          <a:prstGeom prst="rect">
            <a:avLst/>
          </a:prstGeom>
        </p:spPr>
        <p:txBody>
          <a:bodyPr lIns="0" tIns="0" rIns="0" bIns="0" rtlCol="0" anchor="t">
            <a:spAutoFit/>
          </a:bodyPr>
          <a:lstStyle/>
          <a:p>
            <a:pPr algn="ctr" defTabSz="457200">
              <a:lnSpc>
                <a:spcPts val="2029"/>
              </a:lnSpc>
              <a:spcBef>
                <a:spcPct val="0"/>
              </a:spcBef>
            </a:pPr>
            <a:r>
              <a:rPr lang="en-US" sz="1811" i="1">
                <a:solidFill>
                  <a:srgbClr val="000000"/>
                </a:solidFill>
                <a:latin typeface="Calibri (MS) Italics"/>
                <a:ea typeface="Calibri (MS) Italics"/>
                <a:cs typeface="Calibri (MS) Italics"/>
                <a:sym typeface="Calibri (MS) Italics"/>
              </a:rPr>
              <a:t>Area Agency on Aging (AAA)</a:t>
            </a:r>
          </a:p>
        </p:txBody>
      </p:sp>
      <p:sp>
        <p:nvSpPr>
          <p:cNvPr id="19" name="TextBox 19"/>
          <p:cNvSpPr txBox="1"/>
          <p:nvPr/>
        </p:nvSpPr>
        <p:spPr>
          <a:xfrm>
            <a:off x="1378617" y="5073066"/>
            <a:ext cx="1837172" cy="769441"/>
          </a:xfrm>
          <a:prstGeom prst="rect">
            <a:avLst/>
          </a:prstGeom>
        </p:spPr>
        <p:txBody>
          <a:bodyPr lIns="0" tIns="0" rIns="0" bIns="0" rtlCol="0" anchor="t">
            <a:spAutoFit/>
          </a:bodyPr>
          <a:lstStyle/>
          <a:p>
            <a:pPr algn="ctr" defTabSz="457200">
              <a:lnSpc>
                <a:spcPts val="2029"/>
              </a:lnSpc>
              <a:spcBef>
                <a:spcPct val="0"/>
              </a:spcBef>
            </a:pPr>
            <a:r>
              <a:rPr lang="en-US" sz="1811" i="1" dirty="0">
                <a:solidFill>
                  <a:srgbClr val="000000"/>
                </a:solidFill>
                <a:latin typeface="Calibri (MS) Italics"/>
                <a:ea typeface="Calibri (MS) Italics"/>
                <a:cs typeface="Calibri (MS) Italics"/>
                <a:sym typeface="Calibri (MS) Italics"/>
              </a:rPr>
              <a:t>Meal Provider Nutrition Programs</a:t>
            </a:r>
          </a:p>
        </p:txBody>
      </p:sp>
      <p:pic>
        <p:nvPicPr>
          <p:cNvPr id="20" name="Picture 19">
            <a:extLst>
              <a:ext uri="{FF2B5EF4-FFF2-40B4-BE49-F238E27FC236}">
                <a16:creationId xmlns:a16="http://schemas.microsoft.com/office/drawing/2014/main" id="{987E188F-3676-CEB5-00FE-DCE208B1F489}"/>
              </a:ext>
            </a:extLst>
          </p:cNvPr>
          <p:cNvPicPr>
            <a:picLocks noChangeAspect="1"/>
          </p:cNvPicPr>
          <p:nvPr/>
        </p:nvPicPr>
        <p:blipFill>
          <a:blip r:embed="rId10"/>
          <a:stretch>
            <a:fillRect/>
          </a:stretch>
        </p:blipFill>
        <p:spPr>
          <a:xfrm>
            <a:off x="0" y="0"/>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600200"/>
            <a:ext cx="8634412" cy="2895600"/>
          </a:xfrm>
        </p:spPr>
        <p:txBody>
          <a:bodyPr>
            <a:normAutofit/>
          </a:bodyPr>
          <a:lstStyle/>
          <a:p>
            <a:r>
              <a:rPr lang="en-US" dirty="0"/>
              <a:t>Accurate counts of meals provided required</a:t>
            </a:r>
            <a:br>
              <a:rPr lang="en-US" dirty="0"/>
            </a:br>
            <a:r>
              <a:rPr lang="en-US" dirty="0"/>
              <a:t>for program funding &amp; meal site reimbursement</a:t>
            </a:r>
          </a:p>
          <a:p>
            <a:pPr lvl="1"/>
            <a:r>
              <a:rPr lang="en-US" sz="1800" dirty="0"/>
              <a:t>AAA only reimburses for documented meals served to</a:t>
            </a:r>
            <a:br>
              <a:rPr lang="en-US" sz="1800" dirty="0"/>
            </a:br>
            <a:r>
              <a:rPr lang="en-US" sz="1800" dirty="0"/>
              <a:t>qualified consumers</a:t>
            </a:r>
          </a:p>
          <a:p>
            <a:pPr lvl="1"/>
            <a:r>
              <a:rPr lang="en-US" sz="1800" dirty="0"/>
              <a:t>Federal funding based on reported data</a:t>
            </a:r>
          </a:p>
          <a:p>
            <a:pPr lvl="1"/>
            <a:r>
              <a:rPr lang="en-US" sz="1800" dirty="0"/>
              <a:t>Registration form documents self – declared information</a:t>
            </a:r>
          </a:p>
          <a:p>
            <a:r>
              <a:rPr lang="en-US" dirty="0"/>
              <a:t>Meal site can offer nutritional counseling by the Dietitian or referrals </a:t>
            </a:r>
            <a:br>
              <a:rPr lang="en-US" dirty="0"/>
            </a:br>
            <a:r>
              <a:rPr lang="en-US" dirty="0"/>
              <a:t>based on survey results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2336" y="381001"/>
            <a:ext cx="7141463" cy="1066799"/>
          </a:xfrm>
        </p:spPr>
        <p:txBody>
          <a:bodyPr/>
          <a:lstStyle/>
          <a:p>
            <a:r>
              <a:rPr lang="en-US" b="1" dirty="0">
                <a:effectLst/>
              </a:rPr>
              <a:t>Collect Registrations &amp; Surveys</a:t>
            </a:r>
            <a:endParaRPr lang="en-US" b="1" dirty="0"/>
          </a:p>
        </p:txBody>
      </p:sp>
    </p:spTree>
    <p:custDataLst>
      <p:tags r:id="rId1"/>
    </p:custDataLst>
    <p:extLst>
      <p:ext uri="{BB962C8B-B14F-4D97-AF65-F5344CB8AC3E}">
        <p14:creationId xmlns:p14="http://schemas.microsoft.com/office/powerpoint/2010/main" val="60257436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2133600"/>
            <a:ext cx="8634412" cy="4343400"/>
          </a:xfrm>
        </p:spPr>
        <p:txBody>
          <a:bodyPr>
            <a:normAutofit/>
          </a:bodyPr>
          <a:lstStyle/>
          <a:p>
            <a:r>
              <a:rPr lang="en-US" dirty="0"/>
              <a:t>New consumers</a:t>
            </a:r>
          </a:p>
          <a:p>
            <a:r>
              <a:rPr lang="en-US" dirty="0"/>
              <a:t>Disenrolled consumers</a:t>
            </a:r>
          </a:p>
          <a:p>
            <a:r>
              <a:rPr lang="en-US" dirty="0"/>
              <a:t>Accurate data base</a:t>
            </a:r>
          </a:p>
          <a:p>
            <a:r>
              <a:rPr lang="en-US" dirty="0"/>
              <a:t>Accurate and quick reimbursement</a:t>
            </a:r>
          </a:p>
          <a:p>
            <a:r>
              <a:rPr lang="en-US" dirty="0"/>
              <a:t>Transparency</a:t>
            </a:r>
          </a:p>
          <a:p>
            <a:endParaRPr lang="en-US" sz="2400" dirty="0"/>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b="1" dirty="0">
                <a:effectLst/>
              </a:rPr>
              <a:t>We Need Registration Forms</a:t>
            </a:r>
          </a:p>
        </p:txBody>
      </p:sp>
    </p:spTree>
    <p:custDataLst>
      <p:tags r:id="rId1"/>
    </p:custDataLst>
    <p:extLst>
      <p:ext uri="{BB962C8B-B14F-4D97-AF65-F5344CB8AC3E}">
        <p14:creationId xmlns:p14="http://schemas.microsoft.com/office/powerpoint/2010/main" val="21465231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1828800"/>
            <a:ext cx="8634412" cy="4648200"/>
          </a:xfrm>
        </p:spPr>
        <p:txBody>
          <a:bodyPr>
            <a:normAutofit/>
          </a:bodyPr>
          <a:lstStyle/>
          <a:p>
            <a:r>
              <a:rPr lang="en-US" dirty="0"/>
              <a:t>All consumers 60+ years old should complete a</a:t>
            </a:r>
            <a:br>
              <a:rPr lang="en-US" dirty="0"/>
            </a:br>
            <a:r>
              <a:rPr lang="en-US" dirty="0"/>
              <a:t>registration form &amp; survey to register once</a:t>
            </a:r>
          </a:p>
          <a:p>
            <a:r>
              <a:rPr lang="en-US" dirty="0"/>
              <a:t>Volunteers should register so their meals can be reimbursed, </a:t>
            </a:r>
          </a:p>
          <a:p>
            <a:pPr marL="0" indent="0">
              <a:buNone/>
            </a:pPr>
            <a:r>
              <a:rPr lang="en-US" dirty="0"/>
              <a:t>	if applicable</a:t>
            </a:r>
          </a:p>
          <a:p>
            <a:pPr lvl="0"/>
            <a:r>
              <a:rPr lang="en-US" dirty="0"/>
              <a:t>Refusal to register does NOT prevent a qualified person </a:t>
            </a:r>
            <a:br>
              <a:rPr lang="en-US" dirty="0"/>
            </a:br>
            <a:r>
              <a:rPr lang="en-US" dirty="0"/>
              <a:t>from receiving a meal; they are treated as a visitor</a:t>
            </a:r>
          </a:p>
          <a:p>
            <a:pPr lvl="0"/>
            <a:r>
              <a:rPr lang="en-US" dirty="0"/>
              <a:t>Submit registrations to AAA per their requirements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dirty="0"/>
              <a:t>Complete Registration</a:t>
            </a:r>
          </a:p>
        </p:txBody>
      </p:sp>
    </p:spTree>
    <p:custDataLst>
      <p:tags r:id="rId1"/>
    </p:custDataLst>
    <p:extLst>
      <p:ext uri="{BB962C8B-B14F-4D97-AF65-F5344CB8AC3E}">
        <p14:creationId xmlns:p14="http://schemas.microsoft.com/office/powerpoint/2010/main" val="37589759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AA7E-DB55-4F19-8FCD-E9D46FCDD6DF}"/>
              </a:ext>
            </a:extLst>
          </p:cNvPr>
          <p:cNvSpPr>
            <a:spLocks noGrp="1"/>
          </p:cNvSpPr>
          <p:nvPr>
            <p:ph type="title"/>
          </p:nvPr>
        </p:nvSpPr>
        <p:spPr>
          <a:xfrm>
            <a:off x="381000" y="1261331"/>
            <a:ext cx="7467600" cy="3002662"/>
          </a:xfrm>
        </p:spPr>
        <p:txBody>
          <a:bodyPr vert="horz" lIns="91440" tIns="45720" rIns="91440" bIns="45720" rtlCol="0" anchor="b">
            <a:normAutofit/>
          </a:bodyPr>
          <a:lstStyle/>
          <a:p>
            <a:r>
              <a:rPr lang="en-US" b="1" kern="1200" dirty="0">
                <a:solidFill>
                  <a:schemeClr val="accent1"/>
                </a:solidFill>
                <a:latin typeface="+mj-lt"/>
                <a:ea typeface="+mj-ea"/>
                <a:cs typeface="+mj-cs"/>
              </a:rPr>
              <a:t>Congregate Meal Registration Form</a:t>
            </a:r>
            <a:br>
              <a:rPr lang="en-US" sz="3500" kern="1200" dirty="0">
                <a:solidFill>
                  <a:schemeClr val="accent1"/>
                </a:solidFill>
                <a:latin typeface="+mj-lt"/>
                <a:ea typeface="+mj-ea"/>
                <a:cs typeface="+mj-cs"/>
              </a:rPr>
            </a:br>
            <a:endParaRPr lang="en-US" sz="3500" kern="1200" dirty="0">
              <a:solidFill>
                <a:schemeClr val="accent1"/>
              </a:solidFill>
              <a:latin typeface="+mj-lt"/>
              <a:ea typeface="+mj-ea"/>
              <a:cs typeface="+mj-cs"/>
            </a:endParaRPr>
          </a:p>
        </p:txBody>
      </p:sp>
    </p:spTree>
    <p:custDataLst>
      <p:tags r:id="rId1"/>
    </p:custDataLst>
    <p:extLst>
      <p:ext uri="{BB962C8B-B14F-4D97-AF65-F5344CB8AC3E}">
        <p14:creationId xmlns:p14="http://schemas.microsoft.com/office/powerpoint/2010/main" val="1694429545"/>
      </p:ext>
    </p:extLst>
  </p:cSld>
  <p:clrMapOvr>
    <a:masterClrMapping/>
  </p:clrMapOvr>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AA7E-DB55-4F19-8FCD-E9D46FCDD6DF}"/>
              </a:ext>
            </a:extLst>
          </p:cNvPr>
          <p:cNvSpPr>
            <a:spLocks noGrp="1"/>
          </p:cNvSpPr>
          <p:nvPr>
            <p:ph type="title"/>
          </p:nvPr>
        </p:nvSpPr>
        <p:spPr>
          <a:xfrm>
            <a:off x="5252894" y="1261331"/>
            <a:ext cx="2525856" cy="1786669"/>
          </a:xfrm>
        </p:spPr>
        <p:txBody>
          <a:bodyPr vert="horz" lIns="91440" tIns="45720" rIns="91440" bIns="45720" rtlCol="0" anchor="b">
            <a:normAutofit/>
          </a:bodyPr>
          <a:lstStyle/>
          <a:p>
            <a:r>
              <a:rPr lang="en-US" b="1" kern="1200" dirty="0">
                <a:solidFill>
                  <a:schemeClr val="accent1"/>
                </a:solidFill>
                <a:latin typeface="+mj-lt"/>
                <a:ea typeface="+mj-ea"/>
                <a:cs typeface="+mj-cs"/>
              </a:rPr>
              <a:t>Nutritional Health  Survey</a:t>
            </a:r>
          </a:p>
        </p:txBody>
      </p:sp>
      <p:pic>
        <p:nvPicPr>
          <p:cNvPr id="3" name="Picture 2">
            <a:extLst>
              <a:ext uri="{FF2B5EF4-FFF2-40B4-BE49-F238E27FC236}">
                <a16:creationId xmlns:a16="http://schemas.microsoft.com/office/drawing/2014/main" id="{4C1AC946-95C8-49E5-9C9A-C2F19FC66C8D}"/>
              </a:ext>
            </a:extLst>
          </p:cNvPr>
          <p:cNvPicPr>
            <a:picLocks noChangeAspect="1"/>
          </p:cNvPicPr>
          <p:nvPr/>
        </p:nvPicPr>
        <p:blipFill>
          <a:blip r:embed="rId4"/>
          <a:stretch>
            <a:fillRect/>
          </a:stretch>
        </p:blipFill>
        <p:spPr>
          <a:xfrm>
            <a:off x="1091300" y="381000"/>
            <a:ext cx="4159214" cy="6248400"/>
          </a:xfrm>
          <a:prstGeom prst="rect">
            <a:avLst/>
          </a:prstGeom>
        </p:spPr>
      </p:pic>
    </p:spTree>
    <p:custDataLst>
      <p:tags r:id="rId1"/>
    </p:custDataLst>
    <p:extLst>
      <p:ext uri="{BB962C8B-B14F-4D97-AF65-F5344CB8AC3E}">
        <p14:creationId xmlns:p14="http://schemas.microsoft.com/office/powerpoint/2010/main" val="2353348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p:txBody>
          <a:bodyPr>
            <a:normAutofit/>
          </a:bodyPr>
          <a:lstStyle/>
          <a:p>
            <a:r>
              <a:rPr lang="en-US" dirty="0"/>
              <a:t>Asks 10 yes/no questions</a:t>
            </a:r>
          </a:p>
          <a:p>
            <a:r>
              <a:rPr lang="en-US" dirty="0"/>
              <a:t>Each has score for a “yes” answer</a:t>
            </a:r>
          </a:p>
          <a:p>
            <a:r>
              <a:rPr lang="en-US" dirty="0"/>
              <a:t>Total score gives suggestions for</a:t>
            </a:r>
            <a:br>
              <a:rPr lang="en-US" dirty="0"/>
            </a:br>
            <a:r>
              <a:rPr lang="en-US" dirty="0"/>
              <a:t>possible follow-up</a:t>
            </a:r>
          </a:p>
          <a:p>
            <a:pPr lvl="1"/>
            <a:r>
              <a:rPr lang="en-US" dirty="0"/>
              <a:t>Individual on their own</a:t>
            </a:r>
          </a:p>
          <a:p>
            <a:pPr lvl="1"/>
            <a:r>
              <a:rPr lang="en-US" dirty="0"/>
              <a:t>Coordinator</a:t>
            </a:r>
          </a:p>
          <a:p>
            <a:pPr lvl="1"/>
            <a:r>
              <a:rPr lang="en-US" dirty="0"/>
              <a:t>Physician or Dietician with the person</a:t>
            </a:r>
          </a:p>
          <a:p>
            <a:pPr>
              <a:buFont typeface="Wingdings" panose="05000000000000000000" pitchFamily="2" charset="2"/>
              <a:buChar char=""/>
            </a:pPr>
            <a:r>
              <a:rPr lang="en-US" dirty="0"/>
              <a:t>Consumer scores a 6 or higher, can request a free</a:t>
            </a:r>
            <a:br>
              <a:rPr lang="en-US" dirty="0"/>
            </a:br>
            <a:r>
              <a:rPr lang="en-US" dirty="0"/>
              <a:t>nutrition counseling session with the Dietician</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2337" y="304801"/>
            <a:ext cx="6303264" cy="685799"/>
          </a:xfrm>
        </p:spPr>
        <p:txBody>
          <a:bodyPr/>
          <a:lstStyle/>
          <a:p>
            <a:r>
              <a:rPr lang="en-US" b="1" dirty="0">
                <a:effectLst/>
              </a:rPr>
              <a:t>the Nutritional Health Survey </a:t>
            </a:r>
          </a:p>
        </p:txBody>
      </p:sp>
    </p:spTree>
    <p:custDataLst>
      <p:tags r:id="rId1"/>
    </p:custDataLst>
    <p:extLst>
      <p:ext uri="{BB962C8B-B14F-4D97-AF65-F5344CB8AC3E}">
        <p14:creationId xmlns:p14="http://schemas.microsoft.com/office/powerpoint/2010/main" val="2480242541"/>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DESIGN_ID_ICOA THEME" val="agLw2yhO"/>
  <p:tag name="ARTICULATE_DESIGN_ID_ICOA SERENITY" val="eD2U0lnH"/>
  <p:tag name="ARTICULATE_DESIGN_ID_OFFICE THEME" val="kewZxr8m"/>
  <p:tag name="ARTICULATE_DESIGN_ID_2_ICOA SERENITY" val="Tne0sMsr"/>
  <p:tag name="ARTICULATE_DESIGN_ID_3_ICOA SERENITY" val="lapNUtjT"/>
  <p:tag name="ARTICULATE_DESIGN_ID_1_ICOA SERENITY" val="pOyoCIPG"/>
  <p:tag name="ARTICULATE_DESIGN_ID_3_SERENITY" val="Cmcormy1"/>
  <p:tag name="ARTICULATE_DESIGN_ID_SERENITY" val="YZK0l5VX"/>
  <p:tag name="ARTICULATE_DESIGN_ID_ICOA FULLY THEMED PPT TEMPLATE" val="VRtEr2WP"/>
  <p:tag name="ARTICULATE_DESIGN_ID_4_ICOA SERENITY" val="dNdtiQu6"/>
  <p:tag name="TAG_BACKING_FORM_KEY" val="2562142-v:\education\nutrition programs\working documents\nutrition_mealsite_coordinatortraining_slidedeck .pptx"/>
  <p:tag name="ARTICULATE_PRESENTER_VERSION" val="8"/>
  <p:tag name="ARTICULATE_DESIGN_ID_1_ICOA THEME" val="KTtYVi2c"/>
  <p:tag name="ARTICULATE_SLIDE_THUMBNAIL_REFRESH" val="1"/>
  <p:tag name="ARTICULATE_SLIDE_COUNT" val="93"/>
  <p:tag name="ARTICULATE_DESIGN_ID_2_ICOA THEME" val="nbrZiO7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utrition_Training_Master.potx" id="{E4673639-FF4A-4B3C-A3FD-D47E9679634C}" vid="{012C607B-67C8-4426-AC27-F02A17629ECC}"/>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5.xml><?xml version="1.0" encoding="utf-8"?>
<a:theme xmlns:a="http://schemas.openxmlformats.org/drawingml/2006/main" name="Office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ontentPassPackage>
  <PackageId>Template-00027-PPT</PackageId>
</ContentPassPackage>
</file>

<file path=customXml/item3.xml><?xml version="1.0" encoding="utf-8"?>
<ct:contentTypeSchema xmlns:ct="http://schemas.microsoft.com/office/2006/metadata/contentType" xmlns:ma="http://schemas.microsoft.com/office/2006/metadata/properties/metaAttributes" ct:_="" ma:_="" ma:contentTypeName="Document" ma:contentTypeID="0x010100850C14E031FE9146B64E5FE823A5979F" ma:contentTypeVersion="0" ma:contentTypeDescription="Create a new document." ma:contentTypeScope="" ma:versionID="806ba805bd622c2ab17c782fd5345a15">
  <xsd:schema xmlns:xsd="http://www.w3.org/2001/XMLSchema" xmlns:xs="http://www.w3.org/2001/XMLSchema" xmlns:p="http://schemas.microsoft.com/office/2006/metadata/properties" targetNamespace="http://schemas.microsoft.com/office/2006/metadata/properties" ma:root="true" ma:fieldsID="3f1e205aec6cde8026914b1dac95d2b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ontentPassPackage>
  <PackageId>Template-00027-PPT</PackageId>
</ContentPassPackage>
</file>

<file path=customXml/itemProps1.xml><?xml version="1.0" encoding="utf-8"?>
<ds:datastoreItem xmlns:ds="http://schemas.openxmlformats.org/officeDocument/2006/customXml" ds:itemID="{F3A784F1-400C-44B9-B979-AE2AAA501AEC}">
  <ds:schemaRefs>
    <ds:schemaRef ds:uri="http://purl.org/dc/elements/1.1/"/>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23DB371-AFB2-4730-882F-FF159B0A1A57}">
  <ds:schemaRefs/>
</ds:datastoreItem>
</file>

<file path=customXml/itemProps3.xml><?xml version="1.0" encoding="utf-8"?>
<ds:datastoreItem xmlns:ds="http://schemas.openxmlformats.org/officeDocument/2006/customXml" ds:itemID="{77392D25-5056-44B9-B00C-095738B47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470C1789-79FE-4E38-89FE-AC729F7141B4}">
  <ds:schemaRefs>
    <ds:schemaRef ds:uri="http://schemas.microsoft.com/sharepoint/v3/contenttype/forms"/>
  </ds:schemaRefs>
</ds:datastoreItem>
</file>

<file path=customXml/itemProps5.xml><?xml version="1.0" encoding="utf-8"?>
<ds:datastoreItem xmlns:ds="http://schemas.openxmlformats.org/officeDocument/2006/customXml" ds:itemID="{6227418F-B16D-489C-9B34-A3D2450D6377}">
  <ds:schemaRefs/>
</ds:datastoreItem>
</file>

<file path=docProps/app.xml><?xml version="1.0" encoding="utf-8"?>
<Properties xmlns="http://schemas.openxmlformats.org/officeDocument/2006/extended-properties" xmlns:vt="http://schemas.openxmlformats.org/officeDocument/2006/docPropsVTypes">
  <TotalTime>289</TotalTime>
  <Words>2524</Words>
  <Application>Microsoft Office PowerPoint</Application>
  <PresentationFormat>On-screen Show (4:3)</PresentationFormat>
  <Paragraphs>625</Paragraphs>
  <Slides>26</Slides>
  <Notes>23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26</vt:i4>
      </vt:variant>
    </vt:vector>
  </HeadingPairs>
  <TitlesOfParts>
    <vt:vector size="43" baseType="lpstr">
      <vt:lpstr>Yanone Kaffeesatz Bold</vt:lpstr>
      <vt:lpstr>Calibri (MS) Italics</vt:lpstr>
      <vt:lpstr>SansSerif</vt:lpstr>
      <vt:lpstr>Calibri</vt:lpstr>
      <vt:lpstr>Trebuchet MS</vt:lpstr>
      <vt:lpstr>Oswald Light</vt:lpstr>
      <vt:lpstr>Wingdings 3</vt:lpstr>
      <vt:lpstr>Lato Light</vt:lpstr>
      <vt:lpstr>Wingdings 2</vt:lpstr>
      <vt:lpstr>Calibri (MS) Bold</vt:lpstr>
      <vt:lpstr>Gill Sans</vt:lpstr>
      <vt:lpstr>Arial</vt:lpstr>
      <vt:lpstr>Wingdings</vt:lpstr>
      <vt:lpstr>ICOA Serenity</vt:lpstr>
      <vt:lpstr>ICOA Theme</vt:lpstr>
      <vt:lpstr>2_ICOA Theme</vt:lpstr>
      <vt:lpstr>Facet</vt:lpstr>
      <vt:lpstr>Nutrition Programs: Meal Site Check-in Clerk Training Training </vt:lpstr>
      <vt:lpstr>Learner Objectives </vt:lpstr>
      <vt:lpstr>PowerPoint Presentation</vt:lpstr>
      <vt:lpstr>Collect Registrations &amp; Surveys</vt:lpstr>
      <vt:lpstr>We Need Registration Forms</vt:lpstr>
      <vt:lpstr>Complete Registration</vt:lpstr>
      <vt:lpstr>Congregate Meal Registration Form </vt:lpstr>
      <vt:lpstr>Nutritional Health  Survey</vt:lpstr>
      <vt:lpstr>the Nutritional Health Survey </vt:lpstr>
      <vt:lpstr>Rosters &amp; Sign-In Sheets</vt:lpstr>
      <vt:lpstr>Rosters &amp; Sign-In Sheets Capture</vt:lpstr>
      <vt:lpstr>Rosters &amp; Sign-in Sheets</vt:lpstr>
      <vt:lpstr>Complete Rosters &amp; Sign-in Sheets</vt:lpstr>
      <vt:lpstr>Sample Roster</vt:lpstr>
      <vt:lpstr>Follow Donation Guidance</vt:lpstr>
      <vt:lpstr>Best Practice</vt:lpstr>
      <vt:lpstr>Donations</vt:lpstr>
      <vt:lpstr>Ensure Proper Donation  Processes  </vt:lpstr>
      <vt:lpstr>Which Image(s) Follow Guidelines?</vt:lpstr>
      <vt:lpstr>Complete Donation Tracking Sheets</vt:lpstr>
      <vt:lpstr>Daily Tracking Sheet Example</vt:lpstr>
      <vt:lpstr>Monthly Tracking Sheet</vt:lpstr>
      <vt:lpstr>Commodity Donated Food Guidance (GU.NU.03.01) Includes</vt:lpstr>
      <vt:lpstr>Basic Program Participant Eligibility Criteria</vt:lpstr>
      <vt:lpstr>HDM Guidance(TG.NU.01) Includes</vt:lpstr>
      <vt:lpstr>Meal Frequency Waiver  Guidance Includes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Birgit Luebeck</dc:creator>
  <cp:lastModifiedBy>Birgit Luebeck</cp:lastModifiedBy>
  <cp:revision>18</cp:revision>
  <dcterms:created xsi:type="dcterms:W3CDTF">2020-06-11T18:29:33Z</dcterms:created>
  <dcterms:modified xsi:type="dcterms:W3CDTF">2025-09-24T17:40:16Z</dcterms:modified>
</cp:coreProperties>
</file>