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Lst>
  <p:notesMasterIdLst>
    <p:notesMasterId r:id="rId25"/>
  </p:notesMasterIdLst>
  <p:sldIdLst>
    <p:sldId id="334" r:id="rId2"/>
    <p:sldId id="256" r:id="rId3"/>
    <p:sldId id="257" r:id="rId4"/>
    <p:sldId id="368" r:id="rId5"/>
    <p:sldId id="258" r:id="rId6"/>
    <p:sldId id="366" r:id="rId7"/>
    <p:sldId id="259" r:id="rId8"/>
    <p:sldId id="260" r:id="rId9"/>
    <p:sldId id="261" r:id="rId10"/>
    <p:sldId id="262" r:id="rId11"/>
    <p:sldId id="264" r:id="rId12"/>
    <p:sldId id="370" r:id="rId13"/>
    <p:sldId id="265" r:id="rId14"/>
    <p:sldId id="266" r:id="rId15"/>
    <p:sldId id="263" r:id="rId16"/>
    <p:sldId id="369" r:id="rId17"/>
    <p:sldId id="371" r:id="rId18"/>
    <p:sldId id="269" r:id="rId19"/>
    <p:sldId id="271" r:id="rId20"/>
    <p:sldId id="277" r:id="rId21"/>
    <p:sldId id="278" r:id="rId22"/>
    <p:sldId id="279" r:id="rId23"/>
    <p:sldId id="280"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D0C8EA-E452-4E89-9B4A-F5257C22001E}">
  <a:tblStyle styleId="{D9D0C8EA-E452-4E89-9B4A-F5257C22001E}"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4E7"/>
          </a:solidFill>
        </a:fill>
      </a:tcStyle>
    </a:wholeTbl>
    <a:band1H>
      <a:tcTxStyle/>
      <a:tcStyle>
        <a:tcBdr/>
        <a:fill>
          <a:solidFill>
            <a:srgbClr val="DBE9CB"/>
          </a:solidFill>
        </a:fill>
      </a:tcStyle>
    </a:band1H>
    <a:band2H>
      <a:tcTxStyle/>
      <a:tcStyle>
        <a:tcBdr/>
      </a:tcStyle>
    </a:band2H>
    <a:band1V>
      <a:tcTxStyle/>
      <a:tcStyle>
        <a:tcBdr/>
        <a:fill>
          <a:solidFill>
            <a:srgbClr val="DBE9C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7CA8643-4DCF-480E-8939-7A83C9746972}" styleName="Table_1">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F3E7"/>
          </a:solidFill>
        </a:fill>
      </a:tcStyle>
    </a:wholeTbl>
    <a:band1H>
      <a:tcTxStyle/>
      <a:tcStyle>
        <a:tcBdr/>
        <a:fill>
          <a:solidFill>
            <a:srgbClr val="F5E6CB"/>
          </a:solidFill>
        </a:fill>
      </a:tcStyle>
    </a:band1H>
    <a:band2H>
      <a:tcTxStyle/>
      <a:tcStyle>
        <a:tcBdr/>
      </a:tcStyle>
    </a:band2H>
    <a:band1V>
      <a:tcTxStyle/>
      <a:tcStyle>
        <a:tcBdr/>
        <a:fill>
          <a:solidFill>
            <a:srgbClr val="F5E6C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3"/>
          </a:solidFill>
        </a:fill>
      </a:tcStyle>
    </a:lastCol>
    <a:firstCol>
      <a:tcTxStyle b="on" i="off">
        <a:font>
          <a:latin typeface="Trebuchet MS"/>
          <a:ea typeface="Trebuchet MS"/>
          <a:cs typeface="Trebuchet MS"/>
        </a:font>
        <a:schemeClr val="lt1"/>
      </a:tcTxStyle>
      <a:tcStyle>
        <a:tcBdr/>
        <a:fill>
          <a:solidFill>
            <a:schemeClr val="accent3"/>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20"/>
    <p:restoredTop sz="96357" autoAdjust="0"/>
  </p:normalViewPr>
  <p:slideViewPr>
    <p:cSldViewPr snapToGrid="0">
      <p:cViewPr varScale="1">
        <p:scale>
          <a:sx n="158" d="100"/>
          <a:sy n="158" d="100"/>
        </p:scale>
        <p:origin x="22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svg"/><Relationship Id="rId1" Type="http://schemas.openxmlformats.org/officeDocument/2006/relationships/image" Target="../media/image3.svg"/><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sv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svg"/><Relationship Id="rId1" Type="http://schemas.openxmlformats.org/officeDocument/2006/relationships/image" Target="../media/image3.svg"/><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sv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C52F1-3A79-452C-B8F5-B0B55814E025}"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D32A2842-1030-4EA3-8153-C2163AA78354}">
      <dgm:prSet/>
      <dgm:spPr/>
      <dgm:t>
        <a:bodyPr/>
        <a:lstStyle/>
        <a:p>
          <a:pPr>
            <a:lnSpc>
              <a:spcPct val="100000"/>
            </a:lnSpc>
          </a:pPr>
          <a:r>
            <a:rPr lang="en-US"/>
            <a:t>Funding Flow</a:t>
          </a:r>
        </a:p>
      </dgm:t>
    </dgm:pt>
    <dgm:pt modelId="{8D309EFB-1346-41C7-B52C-1679A46C677E}" type="parTrans" cxnId="{657ABB81-BFE1-4B3B-8B12-CDB7F773307B}">
      <dgm:prSet/>
      <dgm:spPr/>
      <dgm:t>
        <a:bodyPr/>
        <a:lstStyle/>
        <a:p>
          <a:endParaRPr lang="en-US"/>
        </a:p>
      </dgm:t>
    </dgm:pt>
    <dgm:pt modelId="{74F506E2-AA91-4871-A003-7D2694E5FDD6}" type="sibTrans" cxnId="{657ABB81-BFE1-4B3B-8B12-CDB7F773307B}">
      <dgm:prSet/>
      <dgm:spPr/>
      <dgm:t>
        <a:bodyPr/>
        <a:lstStyle/>
        <a:p>
          <a:endParaRPr lang="en-US"/>
        </a:p>
      </dgm:t>
    </dgm:pt>
    <dgm:pt modelId="{7C38EE4C-B621-4E76-A7EF-94D55146A1B6}">
      <dgm:prSet/>
      <dgm:spPr/>
      <dgm:t>
        <a:bodyPr/>
        <a:lstStyle/>
        <a:p>
          <a:pPr>
            <a:lnSpc>
              <a:spcPct val="100000"/>
            </a:lnSpc>
          </a:pPr>
          <a:r>
            <a:rPr lang="en-US"/>
            <a:t>Review regulations and Dietary Guidelines</a:t>
          </a:r>
        </a:p>
      </dgm:t>
    </dgm:pt>
    <dgm:pt modelId="{46C12AD4-4C59-4468-9FEB-B0B6B6665672}" type="parTrans" cxnId="{1E0D7AA0-C644-42E7-A107-DF5873C68C6D}">
      <dgm:prSet/>
      <dgm:spPr/>
      <dgm:t>
        <a:bodyPr/>
        <a:lstStyle/>
        <a:p>
          <a:endParaRPr lang="en-US"/>
        </a:p>
      </dgm:t>
    </dgm:pt>
    <dgm:pt modelId="{AB520020-28C5-41C0-B38D-5B39EB0880DA}" type="sibTrans" cxnId="{1E0D7AA0-C644-42E7-A107-DF5873C68C6D}">
      <dgm:prSet/>
      <dgm:spPr/>
      <dgm:t>
        <a:bodyPr/>
        <a:lstStyle/>
        <a:p>
          <a:endParaRPr lang="en-US"/>
        </a:p>
      </dgm:t>
    </dgm:pt>
    <dgm:pt modelId="{BF0826D1-3F05-427A-8D63-10609F986456}">
      <dgm:prSet/>
      <dgm:spPr/>
      <dgm:t>
        <a:bodyPr/>
        <a:lstStyle/>
        <a:p>
          <a:pPr>
            <a:lnSpc>
              <a:spcPct val="100000"/>
            </a:lnSpc>
          </a:pPr>
          <a:r>
            <a:rPr lang="en-US"/>
            <a:t>Discuss menu planning, templates and menu planning help sheet</a:t>
          </a:r>
        </a:p>
      </dgm:t>
    </dgm:pt>
    <dgm:pt modelId="{CF2B430E-B375-411A-B023-DE3FD17E9A6F}" type="parTrans" cxnId="{D94FD301-8DE0-4204-8B5B-B39E57539817}">
      <dgm:prSet/>
      <dgm:spPr/>
      <dgm:t>
        <a:bodyPr/>
        <a:lstStyle/>
        <a:p>
          <a:endParaRPr lang="en-US"/>
        </a:p>
      </dgm:t>
    </dgm:pt>
    <dgm:pt modelId="{D3F18A9A-2338-4FC7-A5F6-C89789503079}" type="sibTrans" cxnId="{D94FD301-8DE0-4204-8B5B-B39E57539817}">
      <dgm:prSet/>
      <dgm:spPr/>
      <dgm:t>
        <a:bodyPr/>
        <a:lstStyle/>
        <a:p>
          <a:endParaRPr lang="en-US"/>
        </a:p>
      </dgm:t>
    </dgm:pt>
    <dgm:pt modelId="{C43FFB03-6CFD-495C-8119-ECECFC142B53}">
      <dgm:prSet/>
      <dgm:spPr/>
      <dgm:t>
        <a:bodyPr/>
        <a:lstStyle/>
        <a:p>
          <a:pPr>
            <a:lnSpc>
              <a:spcPct val="100000"/>
            </a:lnSpc>
          </a:pPr>
          <a:r>
            <a:rPr lang="en-US"/>
            <a:t>Sanitation: To Glove or not to Glove..? </a:t>
          </a:r>
        </a:p>
      </dgm:t>
    </dgm:pt>
    <dgm:pt modelId="{18C53E72-1051-49DA-914D-4E6006A2C6D2}" type="parTrans" cxnId="{B2285092-C2D9-4B0C-8DCB-60E0FCC31EAC}">
      <dgm:prSet/>
      <dgm:spPr/>
      <dgm:t>
        <a:bodyPr/>
        <a:lstStyle/>
        <a:p>
          <a:endParaRPr lang="en-US"/>
        </a:p>
      </dgm:t>
    </dgm:pt>
    <dgm:pt modelId="{0AF36631-8C56-4B5D-A3FD-5DFA62626702}" type="sibTrans" cxnId="{B2285092-C2D9-4B0C-8DCB-60E0FCC31EAC}">
      <dgm:prSet/>
      <dgm:spPr/>
      <dgm:t>
        <a:bodyPr/>
        <a:lstStyle/>
        <a:p>
          <a:endParaRPr lang="en-US"/>
        </a:p>
      </dgm:t>
    </dgm:pt>
    <dgm:pt modelId="{14DFFD1A-01EA-40E7-AD96-9077CEB6D6C1}">
      <dgm:prSet/>
      <dgm:spPr/>
      <dgm:t>
        <a:bodyPr/>
        <a:lstStyle/>
        <a:p>
          <a:pPr>
            <a:lnSpc>
              <a:spcPct val="100000"/>
            </a:lnSpc>
          </a:pPr>
          <a:r>
            <a:rPr lang="en-US"/>
            <a:t>Food costs.. how to make a dollar go further.</a:t>
          </a:r>
        </a:p>
      </dgm:t>
    </dgm:pt>
    <dgm:pt modelId="{84DF7B46-8DF0-455F-A159-E75DD0C69A44}" type="parTrans" cxnId="{A7245DA6-5533-40E7-840B-6FDB07F28C3F}">
      <dgm:prSet/>
      <dgm:spPr/>
      <dgm:t>
        <a:bodyPr/>
        <a:lstStyle/>
        <a:p>
          <a:endParaRPr lang="en-US"/>
        </a:p>
      </dgm:t>
    </dgm:pt>
    <dgm:pt modelId="{8FD69E91-6AFC-4AFC-9EF0-8A7B34DE0F26}" type="sibTrans" cxnId="{A7245DA6-5533-40E7-840B-6FDB07F28C3F}">
      <dgm:prSet/>
      <dgm:spPr/>
      <dgm:t>
        <a:bodyPr/>
        <a:lstStyle/>
        <a:p>
          <a:endParaRPr lang="en-US"/>
        </a:p>
      </dgm:t>
    </dgm:pt>
    <dgm:pt modelId="{46A867E2-2D24-4EE5-887C-4FE971BA9B0E}">
      <dgm:prSet/>
      <dgm:spPr/>
      <dgm:t>
        <a:bodyPr/>
        <a:lstStyle/>
        <a:p>
          <a:pPr>
            <a:lnSpc>
              <a:spcPct val="100000"/>
            </a:lnSpc>
          </a:pPr>
          <a:r>
            <a:rPr lang="en-US"/>
            <a:t>Heating / Cooling and Storage</a:t>
          </a:r>
        </a:p>
      </dgm:t>
    </dgm:pt>
    <dgm:pt modelId="{D40F9B25-89FF-4869-BCA4-8B6178E5488C}" type="parTrans" cxnId="{92EAC5CB-AB40-4914-BD4E-93D8617C2455}">
      <dgm:prSet/>
      <dgm:spPr/>
      <dgm:t>
        <a:bodyPr/>
        <a:lstStyle/>
        <a:p>
          <a:endParaRPr lang="en-US"/>
        </a:p>
      </dgm:t>
    </dgm:pt>
    <dgm:pt modelId="{77BC8E7B-9653-4A5E-9417-0EBBC3D269B2}" type="sibTrans" cxnId="{92EAC5CB-AB40-4914-BD4E-93D8617C2455}">
      <dgm:prSet/>
      <dgm:spPr/>
      <dgm:t>
        <a:bodyPr/>
        <a:lstStyle/>
        <a:p>
          <a:endParaRPr lang="en-US"/>
        </a:p>
      </dgm:t>
    </dgm:pt>
    <dgm:pt modelId="{9AC8DAED-9889-4823-9F31-1CD65074D87A}">
      <dgm:prSet/>
      <dgm:spPr/>
      <dgm:t>
        <a:bodyPr/>
        <a:lstStyle/>
        <a:p>
          <a:pPr>
            <a:lnSpc>
              <a:spcPct val="100000"/>
            </a:lnSpc>
          </a:pPr>
          <a:r>
            <a:rPr lang="en-US"/>
            <a:t>Diet Counseling</a:t>
          </a:r>
        </a:p>
      </dgm:t>
    </dgm:pt>
    <dgm:pt modelId="{3B675A43-0B01-4A3F-B8AE-E97A1E83077D}" type="parTrans" cxnId="{EBB6520F-68BD-454C-B489-A7C791C30AD3}">
      <dgm:prSet/>
      <dgm:spPr/>
      <dgm:t>
        <a:bodyPr/>
        <a:lstStyle/>
        <a:p>
          <a:endParaRPr lang="en-US"/>
        </a:p>
      </dgm:t>
    </dgm:pt>
    <dgm:pt modelId="{A89BCE8E-8068-42D6-AB14-54F36392C269}" type="sibTrans" cxnId="{EBB6520F-68BD-454C-B489-A7C791C30AD3}">
      <dgm:prSet/>
      <dgm:spPr/>
      <dgm:t>
        <a:bodyPr/>
        <a:lstStyle/>
        <a:p>
          <a:endParaRPr lang="en-US"/>
        </a:p>
      </dgm:t>
    </dgm:pt>
    <dgm:pt modelId="{3AF5BFC0-3EA0-4196-951D-48AD8B037ECA}" type="pres">
      <dgm:prSet presAssocID="{7B9C52F1-3A79-452C-B8F5-B0B55814E025}" presName="root" presStyleCnt="0">
        <dgm:presLayoutVars>
          <dgm:dir/>
          <dgm:resizeHandles val="exact"/>
        </dgm:presLayoutVars>
      </dgm:prSet>
      <dgm:spPr/>
    </dgm:pt>
    <dgm:pt modelId="{186FD6B3-CF0B-4507-AB62-0D937C72898E}" type="pres">
      <dgm:prSet presAssocID="{D32A2842-1030-4EA3-8153-C2163AA78354}" presName="compNode" presStyleCnt="0"/>
      <dgm:spPr/>
    </dgm:pt>
    <dgm:pt modelId="{DD21AD47-CBF5-4A59-9BFC-AA7401F5C6DA}" type="pres">
      <dgm:prSet presAssocID="{D32A2842-1030-4EA3-8153-C2163AA78354}" presName="bgRect" presStyleLbl="bgShp" presStyleIdx="0" presStyleCnt="7"/>
      <dgm:spPr/>
    </dgm:pt>
    <dgm:pt modelId="{B7EBBCCE-1FDB-45DE-A2EC-233F81696988}" type="pres">
      <dgm:prSet presAssocID="{D32A2842-1030-4EA3-8153-C2163AA78354}" presName="iconRect" presStyleLbl="node1" presStyleIdx="0"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oney"/>
        </a:ext>
      </dgm:extLst>
    </dgm:pt>
    <dgm:pt modelId="{BACF7253-EB9B-40FE-82D7-1D6C2EBD4292}" type="pres">
      <dgm:prSet presAssocID="{D32A2842-1030-4EA3-8153-C2163AA78354}" presName="spaceRect" presStyleCnt="0"/>
      <dgm:spPr/>
    </dgm:pt>
    <dgm:pt modelId="{C7B14851-BE12-4107-A9D8-32EEFFC6CDD1}" type="pres">
      <dgm:prSet presAssocID="{D32A2842-1030-4EA3-8153-C2163AA78354}" presName="parTx" presStyleLbl="revTx" presStyleIdx="0" presStyleCnt="7">
        <dgm:presLayoutVars>
          <dgm:chMax val="0"/>
          <dgm:chPref val="0"/>
        </dgm:presLayoutVars>
      </dgm:prSet>
      <dgm:spPr/>
    </dgm:pt>
    <dgm:pt modelId="{DD023551-C7C7-45B4-87B2-0758DBBFC1E9}" type="pres">
      <dgm:prSet presAssocID="{74F506E2-AA91-4871-A003-7D2694E5FDD6}" presName="sibTrans" presStyleCnt="0"/>
      <dgm:spPr/>
    </dgm:pt>
    <dgm:pt modelId="{7BA0D468-C16E-4ACC-95B7-C888BB6365F7}" type="pres">
      <dgm:prSet presAssocID="{7C38EE4C-B621-4E76-A7EF-94D55146A1B6}" presName="compNode" presStyleCnt="0"/>
      <dgm:spPr/>
    </dgm:pt>
    <dgm:pt modelId="{7AB41347-420D-4AA0-A8C2-CAC9431A8CF9}" type="pres">
      <dgm:prSet presAssocID="{7C38EE4C-B621-4E76-A7EF-94D55146A1B6}" presName="bgRect" presStyleLbl="bgShp" presStyleIdx="1" presStyleCnt="7"/>
      <dgm:spPr/>
    </dgm:pt>
    <dgm:pt modelId="{297DBCDA-0236-4F82-AA6C-9504E2CB605E}" type="pres">
      <dgm:prSet presAssocID="{7C38EE4C-B621-4E76-A7EF-94D55146A1B6}" presName="iconRect" presStyleLbl="node1" presStyleIdx="1"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k and knife"/>
        </a:ext>
      </dgm:extLst>
    </dgm:pt>
    <dgm:pt modelId="{EFD230F6-3F18-4F0D-BA01-950FF3F5F122}" type="pres">
      <dgm:prSet presAssocID="{7C38EE4C-B621-4E76-A7EF-94D55146A1B6}" presName="spaceRect" presStyleCnt="0"/>
      <dgm:spPr/>
    </dgm:pt>
    <dgm:pt modelId="{6BB80347-AA85-4EA7-A3C2-B772324696FB}" type="pres">
      <dgm:prSet presAssocID="{7C38EE4C-B621-4E76-A7EF-94D55146A1B6}" presName="parTx" presStyleLbl="revTx" presStyleIdx="1" presStyleCnt="7">
        <dgm:presLayoutVars>
          <dgm:chMax val="0"/>
          <dgm:chPref val="0"/>
        </dgm:presLayoutVars>
      </dgm:prSet>
      <dgm:spPr/>
    </dgm:pt>
    <dgm:pt modelId="{FE2E1F15-445D-4010-BAC6-C68C33EF5105}" type="pres">
      <dgm:prSet presAssocID="{AB520020-28C5-41C0-B38D-5B39EB0880DA}" presName="sibTrans" presStyleCnt="0"/>
      <dgm:spPr/>
    </dgm:pt>
    <dgm:pt modelId="{F7397605-601A-4260-87D8-173AAF0F5A20}" type="pres">
      <dgm:prSet presAssocID="{BF0826D1-3F05-427A-8D63-10609F986456}" presName="compNode" presStyleCnt="0"/>
      <dgm:spPr/>
    </dgm:pt>
    <dgm:pt modelId="{F1EB127F-F442-441C-8C68-09490B4FB966}" type="pres">
      <dgm:prSet presAssocID="{BF0826D1-3F05-427A-8D63-10609F986456}" presName="bgRect" presStyleLbl="bgShp" presStyleIdx="2" presStyleCnt="7"/>
      <dgm:spPr/>
    </dgm:pt>
    <dgm:pt modelId="{D5BAA392-4B76-4FFF-9DDE-FFB4E7FB518A}" type="pres">
      <dgm:prSet presAssocID="{BF0826D1-3F05-427A-8D63-10609F986456}" presName="iconRect" presStyleLbl="node1" presStyleIdx="2"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ist"/>
        </a:ext>
      </dgm:extLst>
    </dgm:pt>
    <dgm:pt modelId="{5F46B079-8941-46B3-AE0D-0042C90F3C52}" type="pres">
      <dgm:prSet presAssocID="{BF0826D1-3F05-427A-8D63-10609F986456}" presName="spaceRect" presStyleCnt="0"/>
      <dgm:spPr/>
    </dgm:pt>
    <dgm:pt modelId="{38993659-A3DE-498A-B7D5-58E6DFC7DA58}" type="pres">
      <dgm:prSet presAssocID="{BF0826D1-3F05-427A-8D63-10609F986456}" presName="parTx" presStyleLbl="revTx" presStyleIdx="2" presStyleCnt="7">
        <dgm:presLayoutVars>
          <dgm:chMax val="0"/>
          <dgm:chPref val="0"/>
        </dgm:presLayoutVars>
      </dgm:prSet>
      <dgm:spPr/>
    </dgm:pt>
    <dgm:pt modelId="{30555356-ED18-4E8E-A6E8-1D71AC1299EF}" type="pres">
      <dgm:prSet presAssocID="{D3F18A9A-2338-4FC7-A5F6-C89789503079}" presName="sibTrans" presStyleCnt="0"/>
      <dgm:spPr/>
    </dgm:pt>
    <dgm:pt modelId="{B5EBDC4A-1C3C-40D5-B990-8CE857FFF75B}" type="pres">
      <dgm:prSet presAssocID="{C43FFB03-6CFD-495C-8119-ECECFC142B53}" presName="compNode" presStyleCnt="0"/>
      <dgm:spPr/>
    </dgm:pt>
    <dgm:pt modelId="{6CF7E667-53DA-4222-98EB-CABC60F2B087}" type="pres">
      <dgm:prSet presAssocID="{C43FFB03-6CFD-495C-8119-ECECFC142B53}" presName="bgRect" presStyleLbl="bgShp" presStyleIdx="3" presStyleCnt="7"/>
      <dgm:spPr/>
    </dgm:pt>
    <dgm:pt modelId="{54275090-E940-4076-95D7-AB1FB9A0FB88}" type="pres">
      <dgm:prSet presAssocID="{C43FFB03-6CFD-495C-8119-ECECFC142B53}" presName="iconRect" presStyleLbl="node1" presStyleIdx="3"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seball Hat"/>
        </a:ext>
      </dgm:extLst>
    </dgm:pt>
    <dgm:pt modelId="{89C565B1-6571-48A4-AD36-4DF09717274C}" type="pres">
      <dgm:prSet presAssocID="{C43FFB03-6CFD-495C-8119-ECECFC142B53}" presName="spaceRect" presStyleCnt="0"/>
      <dgm:spPr/>
    </dgm:pt>
    <dgm:pt modelId="{5571D043-BE75-48B9-B4DB-D43ACC463082}" type="pres">
      <dgm:prSet presAssocID="{C43FFB03-6CFD-495C-8119-ECECFC142B53}" presName="parTx" presStyleLbl="revTx" presStyleIdx="3" presStyleCnt="7">
        <dgm:presLayoutVars>
          <dgm:chMax val="0"/>
          <dgm:chPref val="0"/>
        </dgm:presLayoutVars>
      </dgm:prSet>
      <dgm:spPr/>
    </dgm:pt>
    <dgm:pt modelId="{DB9371C5-6DA2-4062-98CD-D86DC12F39C5}" type="pres">
      <dgm:prSet presAssocID="{0AF36631-8C56-4B5D-A3FD-5DFA62626702}" presName="sibTrans" presStyleCnt="0"/>
      <dgm:spPr/>
    </dgm:pt>
    <dgm:pt modelId="{577759B6-6382-496D-9020-F6AB18E61E13}" type="pres">
      <dgm:prSet presAssocID="{14DFFD1A-01EA-40E7-AD96-9077CEB6D6C1}" presName="compNode" presStyleCnt="0"/>
      <dgm:spPr/>
    </dgm:pt>
    <dgm:pt modelId="{53720EC4-561F-4E0B-8EED-C1D6F4ABD187}" type="pres">
      <dgm:prSet presAssocID="{14DFFD1A-01EA-40E7-AD96-9077CEB6D6C1}" presName="bgRect" presStyleLbl="bgShp" presStyleIdx="4" presStyleCnt="7"/>
      <dgm:spPr/>
    </dgm:pt>
    <dgm:pt modelId="{5FCCFC59-8B35-4116-887D-4C2A4A2BAB05}" type="pres">
      <dgm:prSet presAssocID="{14DFFD1A-01EA-40E7-AD96-9077CEB6D6C1}" presName="iconRect" presStyleLbl="node1" presStyleIdx="4"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llar"/>
        </a:ext>
      </dgm:extLst>
    </dgm:pt>
    <dgm:pt modelId="{A6F280FF-504E-4A34-BA65-85EC4F368B56}" type="pres">
      <dgm:prSet presAssocID="{14DFFD1A-01EA-40E7-AD96-9077CEB6D6C1}" presName="spaceRect" presStyleCnt="0"/>
      <dgm:spPr/>
    </dgm:pt>
    <dgm:pt modelId="{3D6F938F-99E9-446F-879C-66F27BC309F3}" type="pres">
      <dgm:prSet presAssocID="{14DFFD1A-01EA-40E7-AD96-9077CEB6D6C1}" presName="parTx" presStyleLbl="revTx" presStyleIdx="4" presStyleCnt="7">
        <dgm:presLayoutVars>
          <dgm:chMax val="0"/>
          <dgm:chPref val="0"/>
        </dgm:presLayoutVars>
      </dgm:prSet>
      <dgm:spPr/>
    </dgm:pt>
    <dgm:pt modelId="{ED206101-CA5E-4A95-A861-B6E8A8E7797F}" type="pres">
      <dgm:prSet presAssocID="{8FD69E91-6AFC-4AFC-9EF0-8A7B34DE0F26}" presName="sibTrans" presStyleCnt="0"/>
      <dgm:spPr/>
    </dgm:pt>
    <dgm:pt modelId="{327C11DD-4ACC-4F5D-A7CD-41959FEFC20A}" type="pres">
      <dgm:prSet presAssocID="{46A867E2-2D24-4EE5-887C-4FE971BA9B0E}" presName="compNode" presStyleCnt="0"/>
      <dgm:spPr/>
    </dgm:pt>
    <dgm:pt modelId="{49C124BB-D968-440B-AF44-E19B5F4DDD2B}" type="pres">
      <dgm:prSet presAssocID="{46A867E2-2D24-4EE5-887C-4FE971BA9B0E}" presName="bgRect" presStyleLbl="bgShp" presStyleIdx="5" presStyleCnt="7"/>
      <dgm:spPr/>
    </dgm:pt>
    <dgm:pt modelId="{19128C47-73EC-4F42-8138-0355C622428C}" type="pres">
      <dgm:prSet presAssocID="{46A867E2-2D24-4EE5-887C-4FE971BA9B0E}" presName="iconRect" presStyleLbl="node1" presStyleIdx="5"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ermometer"/>
        </a:ext>
      </dgm:extLst>
    </dgm:pt>
    <dgm:pt modelId="{35511CBE-A45A-437F-BEFB-FFCC35C56622}" type="pres">
      <dgm:prSet presAssocID="{46A867E2-2D24-4EE5-887C-4FE971BA9B0E}" presName="spaceRect" presStyleCnt="0"/>
      <dgm:spPr/>
    </dgm:pt>
    <dgm:pt modelId="{5247D512-90FC-473D-BEC5-FBDF1E463CB0}" type="pres">
      <dgm:prSet presAssocID="{46A867E2-2D24-4EE5-887C-4FE971BA9B0E}" presName="parTx" presStyleLbl="revTx" presStyleIdx="5" presStyleCnt="7">
        <dgm:presLayoutVars>
          <dgm:chMax val="0"/>
          <dgm:chPref val="0"/>
        </dgm:presLayoutVars>
      </dgm:prSet>
      <dgm:spPr/>
    </dgm:pt>
    <dgm:pt modelId="{A9455C0B-3541-42ED-B1BC-7AE12728D1BE}" type="pres">
      <dgm:prSet presAssocID="{77BC8E7B-9653-4A5E-9417-0EBBC3D269B2}" presName="sibTrans" presStyleCnt="0"/>
      <dgm:spPr/>
    </dgm:pt>
    <dgm:pt modelId="{3BE5FBEA-705B-47F0-A2B5-45CC0917E202}" type="pres">
      <dgm:prSet presAssocID="{9AC8DAED-9889-4823-9F31-1CD65074D87A}" presName="compNode" presStyleCnt="0"/>
      <dgm:spPr/>
    </dgm:pt>
    <dgm:pt modelId="{349196F5-8066-49BF-9F45-F5A00EB4BDFD}" type="pres">
      <dgm:prSet presAssocID="{9AC8DAED-9889-4823-9F31-1CD65074D87A}" presName="bgRect" presStyleLbl="bgShp" presStyleIdx="6" presStyleCnt="7"/>
      <dgm:spPr/>
    </dgm:pt>
    <dgm:pt modelId="{3B025040-0745-4EC6-B15F-37BB4456BC9F}" type="pres">
      <dgm:prSet presAssocID="{9AC8DAED-9889-4823-9F31-1CD65074D87A}" presName="iconRect" presStyleLbl="node1" presStyleIdx="6"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Apple"/>
        </a:ext>
      </dgm:extLst>
    </dgm:pt>
    <dgm:pt modelId="{2AA8688F-6FE0-4C58-BDA8-B88FE466D05E}" type="pres">
      <dgm:prSet presAssocID="{9AC8DAED-9889-4823-9F31-1CD65074D87A}" presName="spaceRect" presStyleCnt="0"/>
      <dgm:spPr/>
    </dgm:pt>
    <dgm:pt modelId="{4CE13829-1F9C-45D5-9793-F265190641E9}" type="pres">
      <dgm:prSet presAssocID="{9AC8DAED-9889-4823-9F31-1CD65074D87A}" presName="parTx" presStyleLbl="revTx" presStyleIdx="6" presStyleCnt="7">
        <dgm:presLayoutVars>
          <dgm:chMax val="0"/>
          <dgm:chPref val="0"/>
        </dgm:presLayoutVars>
      </dgm:prSet>
      <dgm:spPr/>
    </dgm:pt>
  </dgm:ptLst>
  <dgm:cxnLst>
    <dgm:cxn modelId="{D94FD301-8DE0-4204-8B5B-B39E57539817}" srcId="{7B9C52F1-3A79-452C-B8F5-B0B55814E025}" destId="{BF0826D1-3F05-427A-8D63-10609F986456}" srcOrd="2" destOrd="0" parTransId="{CF2B430E-B375-411A-B023-DE3FD17E9A6F}" sibTransId="{D3F18A9A-2338-4FC7-A5F6-C89789503079}"/>
    <dgm:cxn modelId="{EBB6520F-68BD-454C-B489-A7C791C30AD3}" srcId="{7B9C52F1-3A79-452C-B8F5-B0B55814E025}" destId="{9AC8DAED-9889-4823-9F31-1CD65074D87A}" srcOrd="6" destOrd="0" parTransId="{3B675A43-0B01-4A3F-B8AE-E97A1E83077D}" sibTransId="{A89BCE8E-8068-42D6-AB14-54F36392C269}"/>
    <dgm:cxn modelId="{ECA48043-62BD-4472-BEA7-C5E8A639CBEC}" type="presOf" srcId="{46A867E2-2D24-4EE5-887C-4FE971BA9B0E}" destId="{5247D512-90FC-473D-BEC5-FBDF1E463CB0}" srcOrd="0" destOrd="0" presId="urn:microsoft.com/office/officeart/2018/2/layout/IconVerticalSolidList"/>
    <dgm:cxn modelId="{E6475350-4C98-4F03-9A04-AC4B7F262ACC}" type="presOf" srcId="{14DFFD1A-01EA-40E7-AD96-9077CEB6D6C1}" destId="{3D6F938F-99E9-446F-879C-66F27BC309F3}" srcOrd="0" destOrd="0" presId="urn:microsoft.com/office/officeart/2018/2/layout/IconVerticalSolidList"/>
    <dgm:cxn modelId="{B474237C-B092-4A78-BB80-03E5CCB4929E}" type="presOf" srcId="{9AC8DAED-9889-4823-9F31-1CD65074D87A}" destId="{4CE13829-1F9C-45D5-9793-F265190641E9}" srcOrd="0" destOrd="0" presId="urn:microsoft.com/office/officeart/2018/2/layout/IconVerticalSolidList"/>
    <dgm:cxn modelId="{657ABB81-BFE1-4B3B-8B12-CDB7F773307B}" srcId="{7B9C52F1-3A79-452C-B8F5-B0B55814E025}" destId="{D32A2842-1030-4EA3-8153-C2163AA78354}" srcOrd="0" destOrd="0" parTransId="{8D309EFB-1346-41C7-B52C-1679A46C677E}" sibTransId="{74F506E2-AA91-4871-A003-7D2694E5FDD6}"/>
    <dgm:cxn modelId="{B2285092-C2D9-4B0C-8DCB-60E0FCC31EAC}" srcId="{7B9C52F1-3A79-452C-B8F5-B0B55814E025}" destId="{C43FFB03-6CFD-495C-8119-ECECFC142B53}" srcOrd="3" destOrd="0" parTransId="{18C53E72-1051-49DA-914D-4E6006A2C6D2}" sibTransId="{0AF36631-8C56-4B5D-A3FD-5DFA62626702}"/>
    <dgm:cxn modelId="{1E0D7AA0-C644-42E7-A107-DF5873C68C6D}" srcId="{7B9C52F1-3A79-452C-B8F5-B0B55814E025}" destId="{7C38EE4C-B621-4E76-A7EF-94D55146A1B6}" srcOrd="1" destOrd="0" parTransId="{46C12AD4-4C59-4468-9FEB-B0B6B6665672}" sibTransId="{AB520020-28C5-41C0-B38D-5B39EB0880DA}"/>
    <dgm:cxn modelId="{A7245DA6-5533-40E7-840B-6FDB07F28C3F}" srcId="{7B9C52F1-3A79-452C-B8F5-B0B55814E025}" destId="{14DFFD1A-01EA-40E7-AD96-9077CEB6D6C1}" srcOrd="4" destOrd="0" parTransId="{84DF7B46-8DF0-455F-A159-E75DD0C69A44}" sibTransId="{8FD69E91-6AFC-4AFC-9EF0-8A7B34DE0F26}"/>
    <dgm:cxn modelId="{EBFEC8AA-2A5F-460E-995E-5A4AC3239289}" type="presOf" srcId="{BF0826D1-3F05-427A-8D63-10609F986456}" destId="{38993659-A3DE-498A-B7D5-58E6DFC7DA58}" srcOrd="0" destOrd="0" presId="urn:microsoft.com/office/officeart/2018/2/layout/IconVerticalSolidList"/>
    <dgm:cxn modelId="{92EAC5CB-AB40-4914-BD4E-93D8617C2455}" srcId="{7B9C52F1-3A79-452C-B8F5-B0B55814E025}" destId="{46A867E2-2D24-4EE5-887C-4FE971BA9B0E}" srcOrd="5" destOrd="0" parTransId="{D40F9B25-89FF-4869-BCA4-8B6178E5488C}" sibTransId="{77BC8E7B-9653-4A5E-9417-0EBBC3D269B2}"/>
    <dgm:cxn modelId="{B528D0CE-E315-4110-B8ED-708660B8C3C2}" type="presOf" srcId="{7B9C52F1-3A79-452C-B8F5-B0B55814E025}" destId="{3AF5BFC0-3EA0-4196-951D-48AD8B037ECA}" srcOrd="0" destOrd="0" presId="urn:microsoft.com/office/officeart/2018/2/layout/IconVerticalSolidList"/>
    <dgm:cxn modelId="{C02642EF-E1CD-44E3-B7B3-85452C655F54}" type="presOf" srcId="{C43FFB03-6CFD-495C-8119-ECECFC142B53}" destId="{5571D043-BE75-48B9-B4DB-D43ACC463082}" srcOrd="0" destOrd="0" presId="urn:microsoft.com/office/officeart/2018/2/layout/IconVerticalSolidList"/>
    <dgm:cxn modelId="{96FB4DF0-E2DE-46F7-88DB-386C056EF694}" type="presOf" srcId="{D32A2842-1030-4EA3-8153-C2163AA78354}" destId="{C7B14851-BE12-4107-A9D8-32EEFFC6CDD1}" srcOrd="0" destOrd="0" presId="urn:microsoft.com/office/officeart/2018/2/layout/IconVerticalSolidList"/>
    <dgm:cxn modelId="{C167A9F9-B70F-42F7-B3CC-77402705A119}" type="presOf" srcId="{7C38EE4C-B621-4E76-A7EF-94D55146A1B6}" destId="{6BB80347-AA85-4EA7-A3C2-B772324696FB}" srcOrd="0" destOrd="0" presId="urn:microsoft.com/office/officeart/2018/2/layout/IconVerticalSolidList"/>
    <dgm:cxn modelId="{C3A41A41-BEB8-405C-A949-E98BB93A5CE4}" type="presParOf" srcId="{3AF5BFC0-3EA0-4196-951D-48AD8B037ECA}" destId="{186FD6B3-CF0B-4507-AB62-0D937C72898E}" srcOrd="0" destOrd="0" presId="urn:microsoft.com/office/officeart/2018/2/layout/IconVerticalSolidList"/>
    <dgm:cxn modelId="{02315C06-4AD9-4273-ABC7-ED03658D5384}" type="presParOf" srcId="{186FD6B3-CF0B-4507-AB62-0D937C72898E}" destId="{DD21AD47-CBF5-4A59-9BFC-AA7401F5C6DA}" srcOrd="0" destOrd="0" presId="urn:microsoft.com/office/officeart/2018/2/layout/IconVerticalSolidList"/>
    <dgm:cxn modelId="{4E52792F-48E6-4664-A1F3-F43E3220906D}" type="presParOf" srcId="{186FD6B3-CF0B-4507-AB62-0D937C72898E}" destId="{B7EBBCCE-1FDB-45DE-A2EC-233F81696988}" srcOrd="1" destOrd="0" presId="urn:microsoft.com/office/officeart/2018/2/layout/IconVerticalSolidList"/>
    <dgm:cxn modelId="{36DEFD2E-4F81-4DD1-9519-89876030F272}" type="presParOf" srcId="{186FD6B3-CF0B-4507-AB62-0D937C72898E}" destId="{BACF7253-EB9B-40FE-82D7-1D6C2EBD4292}" srcOrd="2" destOrd="0" presId="urn:microsoft.com/office/officeart/2018/2/layout/IconVerticalSolidList"/>
    <dgm:cxn modelId="{107EE9FB-A46B-414D-BF58-18F1CDC32CB2}" type="presParOf" srcId="{186FD6B3-CF0B-4507-AB62-0D937C72898E}" destId="{C7B14851-BE12-4107-A9D8-32EEFFC6CDD1}" srcOrd="3" destOrd="0" presId="urn:microsoft.com/office/officeart/2018/2/layout/IconVerticalSolidList"/>
    <dgm:cxn modelId="{CB40DB79-6440-4D6E-9C49-9A1B80598010}" type="presParOf" srcId="{3AF5BFC0-3EA0-4196-951D-48AD8B037ECA}" destId="{DD023551-C7C7-45B4-87B2-0758DBBFC1E9}" srcOrd="1" destOrd="0" presId="urn:microsoft.com/office/officeart/2018/2/layout/IconVerticalSolidList"/>
    <dgm:cxn modelId="{FEB9299D-0A9A-4F43-AD48-742BF489D645}" type="presParOf" srcId="{3AF5BFC0-3EA0-4196-951D-48AD8B037ECA}" destId="{7BA0D468-C16E-4ACC-95B7-C888BB6365F7}" srcOrd="2" destOrd="0" presId="urn:microsoft.com/office/officeart/2018/2/layout/IconVerticalSolidList"/>
    <dgm:cxn modelId="{FF85ABF3-5462-4C84-A5B7-6ED5FEDAE084}" type="presParOf" srcId="{7BA0D468-C16E-4ACC-95B7-C888BB6365F7}" destId="{7AB41347-420D-4AA0-A8C2-CAC9431A8CF9}" srcOrd="0" destOrd="0" presId="urn:microsoft.com/office/officeart/2018/2/layout/IconVerticalSolidList"/>
    <dgm:cxn modelId="{9C4E6E4F-3528-47B1-B365-D916C963410C}" type="presParOf" srcId="{7BA0D468-C16E-4ACC-95B7-C888BB6365F7}" destId="{297DBCDA-0236-4F82-AA6C-9504E2CB605E}" srcOrd="1" destOrd="0" presId="urn:microsoft.com/office/officeart/2018/2/layout/IconVerticalSolidList"/>
    <dgm:cxn modelId="{24B6E291-6280-44D6-97BF-8FE2815EA5E7}" type="presParOf" srcId="{7BA0D468-C16E-4ACC-95B7-C888BB6365F7}" destId="{EFD230F6-3F18-4F0D-BA01-950FF3F5F122}" srcOrd="2" destOrd="0" presId="urn:microsoft.com/office/officeart/2018/2/layout/IconVerticalSolidList"/>
    <dgm:cxn modelId="{4CBACEBD-424E-479E-80A0-3DF875957B25}" type="presParOf" srcId="{7BA0D468-C16E-4ACC-95B7-C888BB6365F7}" destId="{6BB80347-AA85-4EA7-A3C2-B772324696FB}" srcOrd="3" destOrd="0" presId="urn:microsoft.com/office/officeart/2018/2/layout/IconVerticalSolidList"/>
    <dgm:cxn modelId="{2E7EF310-9B59-408A-8897-6820442C0EEE}" type="presParOf" srcId="{3AF5BFC0-3EA0-4196-951D-48AD8B037ECA}" destId="{FE2E1F15-445D-4010-BAC6-C68C33EF5105}" srcOrd="3" destOrd="0" presId="urn:microsoft.com/office/officeart/2018/2/layout/IconVerticalSolidList"/>
    <dgm:cxn modelId="{52CAD931-A266-479F-8F3F-5BA0B9137B08}" type="presParOf" srcId="{3AF5BFC0-3EA0-4196-951D-48AD8B037ECA}" destId="{F7397605-601A-4260-87D8-173AAF0F5A20}" srcOrd="4" destOrd="0" presId="urn:microsoft.com/office/officeart/2018/2/layout/IconVerticalSolidList"/>
    <dgm:cxn modelId="{6453E186-E496-4AAE-A388-AE4334F2384F}" type="presParOf" srcId="{F7397605-601A-4260-87D8-173AAF0F5A20}" destId="{F1EB127F-F442-441C-8C68-09490B4FB966}" srcOrd="0" destOrd="0" presId="urn:microsoft.com/office/officeart/2018/2/layout/IconVerticalSolidList"/>
    <dgm:cxn modelId="{3DC42154-217B-432D-8ADB-28AC31417DA8}" type="presParOf" srcId="{F7397605-601A-4260-87D8-173AAF0F5A20}" destId="{D5BAA392-4B76-4FFF-9DDE-FFB4E7FB518A}" srcOrd="1" destOrd="0" presId="urn:microsoft.com/office/officeart/2018/2/layout/IconVerticalSolidList"/>
    <dgm:cxn modelId="{B7177CDF-6D9A-41AF-BBCF-603D8AA78CE4}" type="presParOf" srcId="{F7397605-601A-4260-87D8-173AAF0F5A20}" destId="{5F46B079-8941-46B3-AE0D-0042C90F3C52}" srcOrd="2" destOrd="0" presId="urn:microsoft.com/office/officeart/2018/2/layout/IconVerticalSolidList"/>
    <dgm:cxn modelId="{EBC1952B-5452-40B3-9D55-1341B0683757}" type="presParOf" srcId="{F7397605-601A-4260-87D8-173AAF0F5A20}" destId="{38993659-A3DE-498A-B7D5-58E6DFC7DA58}" srcOrd="3" destOrd="0" presId="urn:microsoft.com/office/officeart/2018/2/layout/IconVerticalSolidList"/>
    <dgm:cxn modelId="{EA4206BA-8C1D-404E-92FF-E747358B0EEE}" type="presParOf" srcId="{3AF5BFC0-3EA0-4196-951D-48AD8B037ECA}" destId="{30555356-ED18-4E8E-A6E8-1D71AC1299EF}" srcOrd="5" destOrd="0" presId="urn:microsoft.com/office/officeart/2018/2/layout/IconVerticalSolidList"/>
    <dgm:cxn modelId="{485D6D35-1256-4943-BF8D-7545EC92423C}" type="presParOf" srcId="{3AF5BFC0-3EA0-4196-951D-48AD8B037ECA}" destId="{B5EBDC4A-1C3C-40D5-B990-8CE857FFF75B}" srcOrd="6" destOrd="0" presId="urn:microsoft.com/office/officeart/2018/2/layout/IconVerticalSolidList"/>
    <dgm:cxn modelId="{89123DE8-7016-4C57-B208-07CD59AF5ACD}" type="presParOf" srcId="{B5EBDC4A-1C3C-40D5-B990-8CE857FFF75B}" destId="{6CF7E667-53DA-4222-98EB-CABC60F2B087}" srcOrd="0" destOrd="0" presId="urn:microsoft.com/office/officeart/2018/2/layout/IconVerticalSolidList"/>
    <dgm:cxn modelId="{A95694AC-D2F5-43B8-8E9B-E273DBD12297}" type="presParOf" srcId="{B5EBDC4A-1C3C-40D5-B990-8CE857FFF75B}" destId="{54275090-E940-4076-95D7-AB1FB9A0FB88}" srcOrd="1" destOrd="0" presId="urn:microsoft.com/office/officeart/2018/2/layout/IconVerticalSolidList"/>
    <dgm:cxn modelId="{20D9A064-EC11-410D-AAD8-B685DD0AC2F3}" type="presParOf" srcId="{B5EBDC4A-1C3C-40D5-B990-8CE857FFF75B}" destId="{89C565B1-6571-48A4-AD36-4DF09717274C}" srcOrd="2" destOrd="0" presId="urn:microsoft.com/office/officeart/2018/2/layout/IconVerticalSolidList"/>
    <dgm:cxn modelId="{5B7630B3-06BD-4EE6-B13B-AF8C14512CC9}" type="presParOf" srcId="{B5EBDC4A-1C3C-40D5-B990-8CE857FFF75B}" destId="{5571D043-BE75-48B9-B4DB-D43ACC463082}" srcOrd="3" destOrd="0" presId="urn:microsoft.com/office/officeart/2018/2/layout/IconVerticalSolidList"/>
    <dgm:cxn modelId="{E837D84F-07E5-405C-8B9E-E499EBC70BEE}" type="presParOf" srcId="{3AF5BFC0-3EA0-4196-951D-48AD8B037ECA}" destId="{DB9371C5-6DA2-4062-98CD-D86DC12F39C5}" srcOrd="7" destOrd="0" presId="urn:microsoft.com/office/officeart/2018/2/layout/IconVerticalSolidList"/>
    <dgm:cxn modelId="{A8BA4283-12E4-4F7F-9125-1B1392D4BEA7}" type="presParOf" srcId="{3AF5BFC0-3EA0-4196-951D-48AD8B037ECA}" destId="{577759B6-6382-496D-9020-F6AB18E61E13}" srcOrd="8" destOrd="0" presId="urn:microsoft.com/office/officeart/2018/2/layout/IconVerticalSolidList"/>
    <dgm:cxn modelId="{C6134357-F4AC-4F6C-8BC4-E13682259745}" type="presParOf" srcId="{577759B6-6382-496D-9020-F6AB18E61E13}" destId="{53720EC4-561F-4E0B-8EED-C1D6F4ABD187}" srcOrd="0" destOrd="0" presId="urn:microsoft.com/office/officeart/2018/2/layout/IconVerticalSolidList"/>
    <dgm:cxn modelId="{23040BC1-B31F-4B63-AE41-FEA931BDAACB}" type="presParOf" srcId="{577759B6-6382-496D-9020-F6AB18E61E13}" destId="{5FCCFC59-8B35-4116-887D-4C2A4A2BAB05}" srcOrd="1" destOrd="0" presId="urn:microsoft.com/office/officeart/2018/2/layout/IconVerticalSolidList"/>
    <dgm:cxn modelId="{3445D85E-0824-4B60-9E9A-001FEE07F69B}" type="presParOf" srcId="{577759B6-6382-496D-9020-F6AB18E61E13}" destId="{A6F280FF-504E-4A34-BA65-85EC4F368B56}" srcOrd="2" destOrd="0" presId="urn:microsoft.com/office/officeart/2018/2/layout/IconVerticalSolidList"/>
    <dgm:cxn modelId="{283C9B4A-DDCB-4EBC-8361-3A529B5BA1F3}" type="presParOf" srcId="{577759B6-6382-496D-9020-F6AB18E61E13}" destId="{3D6F938F-99E9-446F-879C-66F27BC309F3}" srcOrd="3" destOrd="0" presId="urn:microsoft.com/office/officeart/2018/2/layout/IconVerticalSolidList"/>
    <dgm:cxn modelId="{76F9C209-4CB9-4C79-B559-D8C68F4BA218}" type="presParOf" srcId="{3AF5BFC0-3EA0-4196-951D-48AD8B037ECA}" destId="{ED206101-CA5E-4A95-A861-B6E8A8E7797F}" srcOrd="9" destOrd="0" presId="urn:microsoft.com/office/officeart/2018/2/layout/IconVerticalSolidList"/>
    <dgm:cxn modelId="{20FD2A6F-0517-478B-A50F-B9A1A0065E0B}" type="presParOf" srcId="{3AF5BFC0-3EA0-4196-951D-48AD8B037ECA}" destId="{327C11DD-4ACC-4F5D-A7CD-41959FEFC20A}" srcOrd="10" destOrd="0" presId="urn:microsoft.com/office/officeart/2018/2/layout/IconVerticalSolidList"/>
    <dgm:cxn modelId="{3428794F-EAB0-4A66-BFB0-830AFB9DB57C}" type="presParOf" srcId="{327C11DD-4ACC-4F5D-A7CD-41959FEFC20A}" destId="{49C124BB-D968-440B-AF44-E19B5F4DDD2B}" srcOrd="0" destOrd="0" presId="urn:microsoft.com/office/officeart/2018/2/layout/IconVerticalSolidList"/>
    <dgm:cxn modelId="{A0256081-ECBF-4BC9-9828-E948BB2F3D30}" type="presParOf" srcId="{327C11DD-4ACC-4F5D-A7CD-41959FEFC20A}" destId="{19128C47-73EC-4F42-8138-0355C622428C}" srcOrd="1" destOrd="0" presId="urn:microsoft.com/office/officeart/2018/2/layout/IconVerticalSolidList"/>
    <dgm:cxn modelId="{929E56FB-916B-4724-827F-65E4BFF15CF3}" type="presParOf" srcId="{327C11DD-4ACC-4F5D-A7CD-41959FEFC20A}" destId="{35511CBE-A45A-437F-BEFB-FFCC35C56622}" srcOrd="2" destOrd="0" presId="urn:microsoft.com/office/officeart/2018/2/layout/IconVerticalSolidList"/>
    <dgm:cxn modelId="{5D2955C1-BCE3-4CF2-9816-8694D3F57878}" type="presParOf" srcId="{327C11DD-4ACC-4F5D-A7CD-41959FEFC20A}" destId="{5247D512-90FC-473D-BEC5-FBDF1E463CB0}" srcOrd="3" destOrd="0" presId="urn:microsoft.com/office/officeart/2018/2/layout/IconVerticalSolidList"/>
    <dgm:cxn modelId="{459D62A5-5CDE-43A9-8DCF-728E7F6271B8}" type="presParOf" srcId="{3AF5BFC0-3EA0-4196-951D-48AD8B037ECA}" destId="{A9455C0B-3541-42ED-B1BC-7AE12728D1BE}" srcOrd="11" destOrd="0" presId="urn:microsoft.com/office/officeart/2018/2/layout/IconVerticalSolidList"/>
    <dgm:cxn modelId="{42791B88-7859-42D3-A24E-1EF5A3F1F65E}" type="presParOf" srcId="{3AF5BFC0-3EA0-4196-951D-48AD8B037ECA}" destId="{3BE5FBEA-705B-47F0-A2B5-45CC0917E202}" srcOrd="12" destOrd="0" presId="urn:microsoft.com/office/officeart/2018/2/layout/IconVerticalSolidList"/>
    <dgm:cxn modelId="{441BF88C-6ABA-445F-B351-26857048A841}" type="presParOf" srcId="{3BE5FBEA-705B-47F0-A2B5-45CC0917E202}" destId="{349196F5-8066-49BF-9F45-F5A00EB4BDFD}" srcOrd="0" destOrd="0" presId="urn:microsoft.com/office/officeart/2018/2/layout/IconVerticalSolidList"/>
    <dgm:cxn modelId="{1BE24C50-A541-4198-91FB-FCD613EB0942}" type="presParOf" srcId="{3BE5FBEA-705B-47F0-A2B5-45CC0917E202}" destId="{3B025040-0745-4EC6-B15F-37BB4456BC9F}" srcOrd="1" destOrd="0" presId="urn:microsoft.com/office/officeart/2018/2/layout/IconVerticalSolidList"/>
    <dgm:cxn modelId="{919319C3-E3C4-4EDA-8E78-CC3F9B132205}" type="presParOf" srcId="{3BE5FBEA-705B-47F0-A2B5-45CC0917E202}" destId="{2AA8688F-6FE0-4C58-BDA8-B88FE466D05E}" srcOrd="2" destOrd="0" presId="urn:microsoft.com/office/officeart/2018/2/layout/IconVerticalSolidList"/>
    <dgm:cxn modelId="{3717E30D-D616-4D06-A93E-E875A5C08995}" type="presParOf" srcId="{3BE5FBEA-705B-47F0-A2B5-45CC0917E202}" destId="{4CE13829-1F9C-45D5-9793-F265190641E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04095-B0F8-470B-AD4E-A6E23F00EF6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37012E7-7D34-48C4-9AD6-0A4991C81360}">
      <dgm:prSet/>
      <dgm:spPr/>
      <dgm:t>
        <a:bodyPr/>
        <a:lstStyle/>
        <a:p>
          <a:r>
            <a:rPr lang="en-US"/>
            <a:t>Protein = 3 oz meat, poultry, fish, tofu; 1 egg; ½ c. beans or lentils; 1 oz nuts or seeds; 2 oz nut butter</a:t>
          </a:r>
        </a:p>
      </dgm:t>
    </dgm:pt>
    <dgm:pt modelId="{523F7133-BD36-46E7-A950-A16A5E1D78B3}" type="parTrans" cxnId="{68A26A33-4C25-4482-A04E-A04F68BC4264}">
      <dgm:prSet/>
      <dgm:spPr/>
      <dgm:t>
        <a:bodyPr/>
        <a:lstStyle/>
        <a:p>
          <a:endParaRPr lang="en-US"/>
        </a:p>
      </dgm:t>
    </dgm:pt>
    <dgm:pt modelId="{E834215C-56F0-4875-AFC1-483F389AF5AC}" type="sibTrans" cxnId="{68A26A33-4C25-4482-A04E-A04F68BC4264}">
      <dgm:prSet/>
      <dgm:spPr/>
      <dgm:t>
        <a:bodyPr/>
        <a:lstStyle/>
        <a:p>
          <a:endParaRPr lang="en-US"/>
        </a:p>
      </dgm:t>
    </dgm:pt>
    <dgm:pt modelId="{502A9FAF-A87F-4748-9B24-303688B86C94}">
      <dgm:prSet/>
      <dgm:spPr/>
      <dgm:t>
        <a:bodyPr/>
        <a:lstStyle/>
        <a:p>
          <a:r>
            <a:rPr lang="en-US"/>
            <a:t>Vegetable = 1 cup (fresh, frozen, canned, juice; leafy greens count as half their serving size because they are not as dense)</a:t>
          </a:r>
        </a:p>
      </dgm:t>
    </dgm:pt>
    <dgm:pt modelId="{9338A2C8-C0D6-4303-861A-A9DAC88AC06A}" type="parTrans" cxnId="{8E974ACA-148B-4932-BBE5-E4A6C4BCE3A9}">
      <dgm:prSet/>
      <dgm:spPr/>
      <dgm:t>
        <a:bodyPr/>
        <a:lstStyle/>
        <a:p>
          <a:endParaRPr lang="en-US"/>
        </a:p>
      </dgm:t>
    </dgm:pt>
    <dgm:pt modelId="{EE087A9A-1800-4AA4-B408-AF5589CA0E04}" type="sibTrans" cxnId="{8E974ACA-148B-4932-BBE5-E4A6C4BCE3A9}">
      <dgm:prSet/>
      <dgm:spPr/>
      <dgm:t>
        <a:bodyPr/>
        <a:lstStyle/>
        <a:p>
          <a:endParaRPr lang="en-US"/>
        </a:p>
      </dgm:t>
    </dgm:pt>
    <dgm:pt modelId="{9B46B391-A085-48DA-AB85-6F3484BEC8C5}">
      <dgm:prSet/>
      <dgm:spPr/>
      <dgm:t>
        <a:bodyPr/>
        <a:lstStyle/>
        <a:p>
          <a:r>
            <a:rPr lang="en-US"/>
            <a:t>Fruit = ½ cup fresh, frozen, canned, dried, or 100% fruit juice (dried fruit counts as 2x serving size because it is dense) </a:t>
          </a:r>
        </a:p>
      </dgm:t>
    </dgm:pt>
    <dgm:pt modelId="{05B2EC7D-6F47-45CE-A199-2BF5C1B27AD3}" type="parTrans" cxnId="{8EBB4A57-8381-4CC7-9BCF-899C5D1A5D6E}">
      <dgm:prSet/>
      <dgm:spPr/>
      <dgm:t>
        <a:bodyPr/>
        <a:lstStyle/>
        <a:p>
          <a:endParaRPr lang="en-US"/>
        </a:p>
      </dgm:t>
    </dgm:pt>
    <dgm:pt modelId="{69305E0C-C561-4B8E-9F9C-B4D89915470C}" type="sibTrans" cxnId="{8EBB4A57-8381-4CC7-9BCF-899C5D1A5D6E}">
      <dgm:prSet/>
      <dgm:spPr/>
      <dgm:t>
        <a:bodyPr/>
        <a:lstStyle/>
        <a:p>
          <a:endParaRPr lang="en-US"/>
        </a:p>
      </dgm:t>
    </dgm:pt>
    <dgm:pt modelId="{509EEC1F-A053-487C-9BAE-C778D67706DF}">
      <dgm:prSet/>
      <dgm:spPr/>
      <dgm:t>
        <a:bodyPr/>
        <a:lstStyle/>
        <a:p>
          <a:r>
            <a:rPr lang="en-US"/>
            <a:t>Grains = 1 oz bread, bun, tortilla, crackers or croutons, or ½ cup rice or pasta</a:t>
          </a:r>
        </a:p>
      </dgm:t>
    </dgm:pt>
    <dgm:pt modelId="{632EF4AB-1DF2-4B59-9F1F-3218C22283EC}" type="parTrans" cxnId="{97F40AA1-0109-46DB-AE9C-2ECCEBE642DE}">
      <dgm:prSet/>
      <dgm:spPr/>
      <dgm:t>
        <a:bodyPr/>
        <a:lstStyle/>
        <a:p>
          <a:endParaRPr lang="en-US"/>
        </a:p>
      </dgm:t>
    </dgm:pt>
    <dgm:pt modelId="{BEFFB165-28B9-4A40-A0FC-9EACA3FD4FEC}" type="sibTrans" cxnId="{97F40AA1-0109-46DB-AE9C-2ECCEBE642DE}">
      <dgm:prSet/>
      <dgm:spPr/>
      <dgm:t>
        <a:bodyPr/>
        <a:lstStyle/>
        <a:p>
          <a:endParaRPr lang="en-US"/>
        </a:p>
      </dgm:t>
    </dgm:pt>
    <dgm:pt modelId="{AF2CAE28-3A27-4211-B868-428F5C8B5025}">
      <dgm:prSet/>
      <dgm:spPr/>
      <dgm:t>
        <a:bodyPr/>
        <a:lstStyle/>
        <a:p>
          <a:r>
            <a:rPr lang="en-US" dirty="0"/>
            <a:t>Goal is 100% whole grains</a:t>
          </a:r>
        </a:p>
      </dgm:t>
    </dgm:pt>
    <dgm:pt modelId="{F83D108E-C586-4166-9B10-AD84D7DE458A}" type="parTrans" cxnId="{794102EB-64E2-438F-965A-CC00F1699E94}">
      <dgm:prSet/>
      <dgm:spPr/>
      <dgm:t>
        <a:bodyPr/>
        <a:lstStyle/>
        <a:p>
          <a:endParaRPr lang="en-US"/>
        </a:p>
      </dgm:t>
    </dgm:pt>
    <dgm:pt modelId="{95AE00D6-09D0-417F-A531-5A71EA2AF9FB}" type="sibTrans" cxnId="{794102EB-64E2-438F-965A-CC00F1699E94}">
      <dgm:prSet/>
      <dgm:spPr/>
      <dgm:t>
        <a:bodyPr/>
        <a:lstStyle/>
        <a:p>
          <a:endParaRPr lang="en-US"/>
        </a:p>
      </dgm:t>
    </dgm:pt>
    <dgm:pt modelId="{1E727E58-A856-4F88-B185-0A00D615AA0E}">
      <dgm:prSet/>
      <dgm:spPr/>
      <dgm:t>
        <a:bodyPr/>
        <a:lstStyle/>
        <a:p>
          <a:r>
            <a:rPr lang="en-US" dirty="0"/>
            <a:t>Dairy = 8 oz milk, 6 oz yogurt, or 1 oz cheese</a:t>
          </a:r>
        </a:p>
      </dgm:t>
    </dgm:pt>
    <dgm:pt modelId="{F3B223A6-1BA3-41D8-B305-6190FEE8FB4F}" type="parTrans" cxnId="{9660F098-8D46-4379-8584-EACB45E7BD0A}">
      <dgm:prSet/>
      <dgm:spPr/>
      <dgm:t>
        <a:bodyPr/>
        <a:lstStyle/>
        <a:p>
          <a:endParaRPr lang="en-US"/>
        </a:p>
      </dgm:t>
    </dgm:pt>
    <dgm:pt modelId="{0169774A-0859-4902-AFCC-78CA8D4C4C6E}" type="sibTrans" cxnId="{9660F098-8D46-4379-8584-EACB45E7BD0A}">
      <dgm:prSet/>
      <dgm:spPr/>
      <dgm:t>
        <a:bodyPr/>
        <a:lstStyle/>
        <a:p>
          <a:endParaRPr lang="en-US"/>
        </a:p>
      </dgm:t>
    </dgm:pt>
    <dgm:pt modelId="{E06BEBB5-7E3A-48D4-BB9D-A568AE9B13CD}">
      <dgm:prSet/>
      <dgm:spPr/>
      <dgm:t>
        <a:bodyPr/>
        <a:lstStyle/>
        <a:p>
          <a:r>
            <a:rPr lang="en-US" dirty="0"/>
            <a:t>Dessert optional (dietary guidelines emphasize reducing added sugar)</a:t>
          </a:r>
        </a:p>
      </dgm:t>
    </dgm:pt>
    <dgm:pt modelId="{BDB16D80-C57B-4DD4-A6D5-2D024E516D96}" type="parTrans" cxnId="{FEAACECC-A38B-416D-8CB2-B77DA36308C8}">
      <dgm:prSet/>
      <dgm:spPr/>
      <dgm:t>
        <a:bodyPr/>
        <a:lstStyle/>
        <a:p>
          <a:endParaRPr lang="en-US"/>
        </a:p>
      </dgm:t>
    </dgm:pt>
    <dgm:pt modelId="{89CDE853-FFC6-4CEE-94EC-80C9704D77DD}" type="sibTrans" cxnId="{FEAACECC-A38B-416D-8CB2-B77DA36308C8}">
      <dgm:prSet/>
      <dgm:spPr/>
      <dgm:t>
        <a:bodyPr/>
        <a:lstStyle/>
        <a:p>
          <a:endParaRPr lang="en-US"/>
        </a:p>
      </dgm:t>
    </dgm:pt>
    <dgm:pt modelId="{B9823867-3AA2-CF4A-B11F-8E9A5BDADDB1}" type="pres">
      <dgm:prSet presAssocID="{88504095-B0F8-470B-AD4E-A6E23F00EF6A}" presName="diagram" presStyleCnt="0">
        <dgm:presLayoutVars>
          <dgm:dir/>
          <dgm:resizeHandles val="exact"/>
        </dgm:presLayoutVars>
      </dgm:prSet>
      <dgm:spPr/>
    </dgm:pt>
    <dgm:pt modelId="{BE635D0F-8928-E64E-B8F8-A780539E72F0}" type="pres">
      <dgm:prSet presAssocID="{837012E7-7D34-48C4-9AD6-0A4991C81360}" presName="node" presStyleLbl="node1" presStyleIdx="0" presStyleCnt="6">
        <dgm:presLayoutVars>
          <dgm:bulletEnabled val="1"/>
        </dgm:presLayoutVars>
      </dgm:prSet>
      <dgm:spPr/>
    </dgm:pt>
    <dgm:pt modelId="{B6B38657-F2FC-414A-BDC8-07B6020C4518}" type="pres">
      <dgm:prSet presAssocID="{E834215C-56F0-4875-AFC1-483F389AF5AC}" presName="sibTrans" presStyleCnt="0"/>
      <dgm:spPr/>
    </dgm:pt>
    <dgm:pt modelId="{939FAD1C-3CA8-2548-A152-816F8C7152FF}" type="pres">
      <dgm:prSet presAssocID="{502A9FAF-A87F-4748-9B24-303688B86C94}" presName="node" presStyleLbl="node1" presStyleIdx="1" presStyleCnt="6">
        <dgm:presLayoutVars>
          <dgm:bulletEnabled val="1"/>
        </dgm:presLayoutVars>
      </dgm:prSet>
      <dgm:spPr/>
    </dgm:pt>
    <dgm:pt modelId="{464D4CAE-CB2E-324E-9837-F0A45A47F382}" type="pres">
      <dgm:prSet presAssocID="{EE087A9A-1800-4AA4-B408-AF5589CA0E04}" presName="sibTrans" presStyleCnt="0"/>
      <dgm:spPr/>
    </dgm:pt>
    <dgm:pt modelId="{F5DE2546-976E-4A47-8298-F7CCFCC72D50}" type="pres">
      <dgm:prSet presAssocID="{9B46B391-A085-48DA-AB85-6F3484BEC8C5}" presName="node" presStyleLbl="node1" presStyleIdx="2" presStyleCnt="6">
        <dgm:presLayoutVars>
          <dgm:bulletEnabled val="1"/>
        </dgm:presLayoutVars>
      </dgm:prSet>
      <dgm:spPr/>
    </dgm:pt>
    <dgm:pt modelId="{A4EBBDCB-E6A4-4D4E-9DA4-39BD41A393E2}" type="pres">
      <dgm:prSet presAssocID="{69305E0C-C561-4B8E-9F9C-B4D89915470C}" presName="sibTrans" presStyleCnt="0"/>
      <dgm:spPr/>
    </dgm:pt>
    <dgm:pt modelId="{7F7597DA-A4C4-A946-B471-E5317CCB22CE}" type="pres">
      <dgm:prSet presAssocID="{509EEC1F-A053-487C-9BAE-C778D67706DF}" presName="node" presStyleLbl="node1" presStyleIdx="3" presStyleCnt="6">
        <dgm:presLayoutVars>
          <dgm:bulletEnabled val="1"/>
        </dgm:presLayoutVars>
      </dgm:prSet>
      <dgm:spPr/>
    </dgm:pt>
    <dgm:pt modelId="{CD865E84-D348-D34E-B929-283C1B550946}" type="pres">
      <dgm:prSet presAssocID="{BEFFB165-28B9-4A40-A0FC-9EACA3FD4FEC}" presName="sibTrans" presStyleCnt="0"/>
      <dgm:spPr/>
    </dgm:pt>
    <dgm:pt modelId="{2C1FF07B-1B31-9E4A-8F87-4455CA03C39D}" type="pres">
      <dgm:prSet presAssocID="{1E727E58-A856-4F88-B185-0A00D615AA0E}" presName="node" presStyleLbl="node1" presStyleIdx="4" presStyleCnt="6">
        <dgm:presLayoutVars>
          <dgm:bulletEnabled val="1"/>
        </dgm:presLayoutVars>
      </dgm:prSet>
      <dgm:spPr/>
    </dgm:pt>
    <dgm:pt modelId="{B2FF9391-907A-3A44-B1B0-6398D0837E0A}" type="pres">
      <dgm:prSet presAssocID="{0169774A-0859-4902-AFCC-78CA8D4C4C6E}" presName="sibTrans" presStyleCnt="0"/>
      <dgm:spPr/>
    </dgm:pt>
    <dgm:pt modelId="{3E02AC17-5BFF-7D45-A134-13DF204720B5}" type="pres">
      <dgm:prSet presAssocID="{E06BEBB5-7E3A-48D4-BB9D-A568AE9B13CD}" presName="node" presStyleLbl="node1" presStyleIdx="5" presStyleCnt="6">
        <dgm:presLayoutVars>
          <dgm:bulletEnabled val="1"/>
        </dgm:presLayoutVars>
      </dgm:prSet>
      <dgm:spPr/>
    </dgm:pt>
  </dgm:ptLst>
  <dgm:cxnLst>
    <dgm:cxn modelId="{3664C416-CF32-404E-8FC7-A9241CCB1579}" type="presOf" srcId="{837012E7-7D34-48C4-9AD6-0A4991C81360}" destId="{BE635D0F-8928-E64E-B8F8-A780539E72F0}" srcOrd="0" destOrd="0" presId="urn:microsoft.com/office/officeart/2005/8/layout/default"/>
    <dgm:cxn modelId="{68A26A33-4C25-4482-A04E-A04F68BC4264}" srcId="{88504095-B0F8-470B-AD4E-A6E23F00EF6A}" destId="{837012E7-7D34-48C4-9AD6-0A4991C81360}" srcOrd="0" destOrd="0" parTransId="{523F7133-BD36-46E7-A950-A16A5E1D78B3}" sibTransId="{E834215C-56F0-4875-AFC1-483F389AF5AC}"/>
    <dgm:cxn modelId="{EC065853-487B-DC40-891A-DEE2F8B2ADC4}" type="presOf" srcId="{509EEC1F-A053-487C-9BAE-C778D67706DF}" destId="{7F7597DA-A4C4-A946-B471-E5317CCB22CE}" srcOrd="0" destOrd="0" presId="urn:microsoft.com/office/officeart/2005/8/layout/default"/>
    <dgm:cxn modelId="{8EBB4A57-8381-4CC7-9BCF-899C5D1A5D6E}" srcId="{88504095-B0F8-470B-AD4E-A6E23F00EF6A}" destId="{9B46B391-A085-48DA-AB85-6F3484BEC8C5}" srcOrd="2" destOrd="0" parTransId="{05B2EC7D-6F47-45CE-A199-2BF5C1B27AD3}" sibTransId="{69305E0C-C561-4B8E-9F9C-B4D89915470C}"/>
    <dgm:cxn modelId="{9660F098-8D46-4379-8584-EACB45E7BD0A}" srcId="{88504095-B0F8-470B-AD4E-A6E23F00EF6A}" destId="{1E727E58-A856-4F88-B185-0A00D615AA0E}" srcOrd="4" destOrd="0" parTransId="{F3B223A6-1BA3-41D8-B305-6190FEE8FB4F}" sibTransId="{0169774A-0859-4902-AFCC-78CA8D4C4C6E}"/>
    <dgm:cxn modelId="{4146B69E-BEC9-F14F-8BC2-587127E1DE43}" type="presOf" srcId="{502A9FAF-A87F-4748-9B24-303688B86C94}" destId="{939FAD1C-3CA8-2548-A152-816F8C7152FF}" srcOrd="0" destOrd="0" presId="urn:microsoft.com/office/officeart/2005/8/layout/default"/>
    <dgm:cxn modelId="{97F40AA1-0109-46DB-AE9C-2ECCEBE642DE}" srcId="{88504095-B0F8-470B-AD4E-A6E23F00EF6A}" destId="{509EEC1F-A053-487C-9BAE-C778D67706DF}" srcOrd="3" destOrd="0" parTransId="{632EF4AB-1DF2-4B59-9F1F-3218C22283EC}" sibTransId="{BEFFB165-28B9-4A40-A0FC-9EACA3FD4FEC}"/>
    <dgm:cxn modelId="{7C6206A7-008F-5D4B-82F4-9F45E336A7CA}" type="presOf" srcId="{E06BEBB5-7E3A-48D4-BB9D-A568AE9B13CD}" destId="{3E02AC17-5BFF-7D45-A134-13DF204720B5}" srcOrd="0" destOrd="0" presId="urn:microsoft.com/office/officeart/2005/8/layout/default"/>
    <dgm:cxn modelId="{0957BCB7-1C27-A944-A262-0724EDEA04CF}" type="presOf" srcId="{9B46B391-A085-48DA-AB85-6F3484BEC8C5}" destId="{F5DE2546-976E-4A47-8298-F7CCFCC72D50}" srcOrd="0" destOrd="0" presId="urn:microsoft.com/office/officeart/2005/8/layout/default"/>
    <dgm:cxn modelId="{8E974ACA-148B-4932-BBE5-E4A6C4BCE3A9}" srcId="{88504095-B0F8-470B-AD4E-A6E23F00EF6A}" destId="{502A9FAF-A87F-4748-9B24-303688B86C94}" srcOrd="1" destOrd="0" parTransId="{9338A2C8-C0D6-4303-861A-A9DAC88AC06A}" sibTransId="{EE087A9A-1800-4AA4-B408-AF5589CA0E04}"/>
    <dgm:cxn modelId="{FEAACECC-A38B-416D-8CB2-B77DA36308C8}" srcId="{88504095-B0F8-470B-AD4E-A6E23F00EF6A}" destId="{E06BEBB5-7E3A-48D4-BB9D-A568AE9B13CD}" srcOrd="5" destOrd="0" parTransId="{BDB16D80-C57B-4DD4-A6D5-2D024E516D96}" sibTransId="{89CDE853-FFC6-4CEE-94EC-80C9704D77DD}"/>
    <dgm:cxn modelId="{DCF9FFCC-E4E7-3B44-880E-D3ED78B56FF0}" type="presOf" srcId="{88504095-B0F8-470B-AD4E-A6E23F00EF6A}" destId="{B9823867-3AA2-CF4A-B11F-8E9A5BDADDB1}" srcOrd="0" destOrd="0" presId="urn:microsoft.com/office/officeart/2005/8/layout/default"/>
    <dgm:cxn modelId="{6C36F8D5-8FCF-134C-A919-DE1EF60B5171}" type="presOf" srcId="{1E727E58-A856-4F88-B185-0A00D615AA0E}" destId="{2C1FF07B-1B31-9E4A-8F87-4455CA03C39D}" srcOrd="0" destOrd="0" presId="urn:microsoft.com/office/officeart/2005/8/layout/default"/>
    <dgm:cxn modelId="{46BDEBDB-E92E-FE4A-9B60-FA2C4ACE1F65}" type="presOf" srcId="{AF2CAE28-3A27-4211-B868-428F5C8B5025}" destId="{7F7597DA-A4C4-A946-B471-E5317CCB22CE}" srcOrd="0" destOrd="1" presId="urn:microsoft.com/office/officeart/2005/8/layout/default"/>
    <dgm:cxn modelId="{794102EB-64E2-438F-965A-CC00F1699E94}" srcId="{509EEC1F-A053-487C-9BAE-C778D67706DF}" destId="{AF2CAE28-3A27-4211-B868-428F5C8B5025}" srcOrd="0" destOrd="0" parTransId="{F83D108E-C586-4166-9B10-AD84D7DE458A}" sibTransId="{95AE00D6-09D0-417F-A531-5A71EA2AF9FB}"/>
    <dgm:cxn modelId="{F314077C-C287-DE40-A431-42B21EDE4202}" type="presParOf" srcId="{B9823867-3AA2-CF4A-B11F-8E9A5BDADDB1}" destId="{BE635D0F-8928-E64E-B8F8-A780539E72F0}" srcOrd="0" destOrd="0" presId="urn:microsoft.com/office/officeart/2005/8/layout/default"/>
    <dgm:cxn modelId="{0D89A29F-CC0A-4945-BEC4-7B23904830D5}" type="presParOf" srcId="{B9823867-3AA2-CF4A-B11F-8E9A5BDADDB1}" destId="{B6B38657-F2FC-414A-BDC8-07B6020C4518}" srcOrd="1" destOrd="0" presId="urn:microsoft.com/office/officeart/2005/8/layout/default"/>
    <dgm:cxn modelId="{9A80AE2F-CF3A-F64C-ADC8-B43B0B6CE0ED}" type="presParOf" srcId="{B9823867-3AA2-CF4A-B11F-8E9A5BDADDB1}" destId="{939FAD1C-3CA8-2548-A152-816F8C7152FF}" srcOrd="2" destOrd="0" presId="urn:microsoft.com/office/officeart/2005/8/layout/default"/>
    <dgm:cxn modelId="{B79AA598-74EF-DD4F-98CA-9C416D5D6956}" type="presParOf" srcId="{B9823867-3AA2-CF4A-B11F-8E9A5BDADDB1}" destId="{464D4CAE-CB2E-324E-9837-F0A45A47F382}" srcOrd="3" destOrd="0" presId="urn:microsoft.com/office/officeart/2005/8/layout/default"/>
    <dgm:cxn modelId="{5BCD989E-532B-4645-B39D-92AC67833F76}" type="presParOf" srcId="{B9823867-3AA2-CF4A-B11F-8E9A5BDADDB1}" destId="{F5DE2546-976E-4A47-8298-F7CCFCC72D50}" srcOrd="4" destOrd="0" presId="urn:microsoft.com/office/officeart/2005/8/layout/default"/>
    <dgm:cxn modelId="{76CF800A-31D8-B54B-9ABD-78FB99A784EE}" type="presParOf" srcId="{B9823867-3AA2-CF4A-B11F-8E9A5BDADDB1}" destId="{A4EBBDCB-E6A4-4D4E-9DA4-39BD41A393E2}" srcOrd="5" destOrd="0" presId="urn:microsoft.com/office/officeart/2005/8/layout/default"/>
    <dgm:cxn modelId="{C206BAD0-06D8-CD47-BD81-B0CEB9171D54}" type="presParOf" srcId="{B9823867-3AA2-CF4A-B11F-8E9A5BDADDB1}" destId="{7F7597DA-A4C4-A946-B471-E5317CCB22CE}" srcOrd="6" destOrd="0" presId="urn:microsoft.com/office/officeart/2005/8/layout/default"/>
    <dgm:cxn modelId="{ABA305EA-6E5E-444C-A7E8-26F915893BAA}" type="presParOf" srcId="{B9823867-3AA2-CF4A-B11F-8E9A5BDADDB1}" destId="{CD865E84-D348-D34E-B929-283C1B550946}" srcOrd="7" destOrd="0" presId="urn:microsoft.com/office/officeart/2005/8/layout/default"/>
    <dgm:cxn modelId="{F56E3023-59AD-8948-88F1-17D586DA4FD7}" type="presParOf" srcId="{B9823867-3AA2-CF4A-B11F-8E9A5BDADDB1}" destId="{2C1FF07B-1B31-9E4A-8F87-4455CA03C39D}" srcOrd="8" destOrd="0" presId="urn:microsoft.com/office/officeart/2005/8/layout/default"/>
    <dgm:cxn modelId="{627A883D-703E-2F40-BDBD-3FD5BBADDCDC}" type="presParOf" srcId="{B9823867-3AA2-CF4A-B11F-8E9A5BDADDB1}" destId="{B2FF9391-907A-3A44-B1B0-6398D0837E0A}" srcOrd="9" destOrd="0" presId="urn:microsoft.com/office/officeart/2005/8/layout/default"/>
    <dgm:cxn modelId="{DBCC1A1E-27CB-BD47-88DB-734ACC01B31E}" type="presParOf" srcId="{B9823867-3AA2-CF4A-B11F-8E9A5BDADDB1}" destId="{3E02AC17-5BFF-7D45-A134-13DF204720B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991609-4392-42EF-9774-C8B00FE0E5D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A0353FF-6FCA-4C8B-8049-6479418A9B0C}">
      <dgm:prSet/>
      <dgm:spPr/>
      <dgm:t>
        <a:bodyPr/>
        <a:lstStyle/>
        <a:p>
          <a:pPr>
            <a:lnSpc>
              <a:spcPct val="100000"/>
            </a:lnSpc>
          </a:pPr>
          <a:r>
            <a:rPr lang="en-US" dirty="0"/>
            <a:t>The Dietary Guideline for Americans recommends 2-4 servings of whole grains for seniors per day; therefore, 1 serving should be offered with the center meals.  </a:t>
          </a:r>
        </a:p>
      </dgm:t>
    </dgm:pt>
    <dgm:pt modelId="{D8123F5F-DBD9-46FB-9996-5B6DCF8F8359}" type="parTrans" cxnId="{87101636-F999-48D1-8835-B7FB8CF120EB}">
      <dgm:prSet/>
      <dgm:spPr/>
      <dgm:t>
        <a:bodyPr/>
        <a:lstStyle/>
        <a:p>
          <a:endParaRPr lang="en-US"/>
        </a:p>
      </dgm:t>
    </dgm:pt>
    <dgm:pt modelId="{8AD7B3EB-7641-4009-93B7-8A6236C9FFF6}" type="sibTrans" cxnId="{87101636-F999-48D1-8835-B7FB8CF120EB}">
      <dgm:prSet/>
      <dgm:spPr/>
      <dgm:t>
        <a:bodyPr/>
        <a:lstStyle/>
        <a:p>
          <a:endParaRPr lang="en-US"/>
        </a:p>
      </dgm:t>
    </dgm:pt>
    <dgm:pt modelId="{D4180A04-DAC4-4AAA-9B2C-C347235A635B}">
      <dgm:prSet/>
      <dgm:spPr/>
      <dgm:t>
        <a:bodyPr/>
        <a:lstStyle/>
        <a:p>
          <a:pPr>
            <a:lnSpc>
              <a:spcPct val="100000"/>
            </a:lnSpc>
          </a:pPr>
          <a:r>
            <a:rPr lang="en-US"/>
            <a:t>Grains include baked breads, buns, tortillas, tortilla chips, croutons, crackers, pastas, rice, quinoa, barley, couscous, and pasta and rice in salads and soups.   Breading on the entrée should not be counted as the only grain.  </a:t>
          </a:r>
        </a:p>
      </dgm:t>
    </dgm:pt>
    <dgm:pt modelId="{EECAD2DA-28C7-46AB-9D23-61A2C0B250AA}" type="parTrans" cxnId="{2C0DB595-5C2F-414A-B825-5807DC3A86F1}">
      <dgm:prSet/>
      <dgm:spPr/>
      <dgm:t>
        <a:bodyPr/>
        <a:lstStyle/>
        <a:p>
          <a:endParaRPr lang="en-US"/>
        </a:p>
      </dgm:t>
    </dgm:pt>
    <dgm:pt modelId="{BDBD4C75-4833-4F65-96F0-457E6AA04440}" type="sibTrans" cxnId="{2C0DB595-5C2F-414A-B825-5807DC3A86F1}">
      <dgm:prSet/>
      <dgm:spPr/>
      <dgm:t>
        <a:bodyPr/>
        <a:lstStyle/>
        <a:p>
          <a:endParaRPr lang="en-US"/>
        </a:p>
      </dgm:t>
    </dgm:pt>
    <dgm:pt modelId="{A14BB1AB-9A4F-4FC4-93AD-42DFF1CB13AD}">
      <dgm:prSet/>
      <dgm:spPr/>
      <dgm:t>
        <a:bodyPr/>
        <a:lstStyle/>
        <a:p>
          <a:pPr>
            <a:lnSpc>
              <a:spcPct val="100000"/>
            </a:lnSpc>
          </a:pPr>
          <a:r>
            <a:rPr lang="en-US"/>
            <a:t>Corn, potatoes, peas, carrots, beans are classified as vegetables, not a grain.  (Beans can be a vegetable OR a protein).  </a:t>
          </a:r>
        </a:p>
      </dgm:t>
    </dgm:pt>
    <dgm:pt modelId="{D722A659-6F35-424E-924D-D4B7D95C5DF4}" type="parTrans" cxnId="{83995E14-70D7-466A-8ACF-1247619AB882}">
      <dgm:prSet/>
      <dgm:spPr/>
      <dgm:t>
        <a:bodyPr/>
        <a:lstStyle/>
        <a:p>
          <a:endParaRPr lang="en-US"/>
        </a:p>
      </dgm:t>
    </dgm:pt>
    <dgm:pt modelId="{71996EF1-CFF3-4548-9A0A-1FA9F102AB6F}" type="sibTrans" cxnId="{83995E14-70D7-466A-8ACF-1247619AB882}">
      <dgm:prSet/>
      <dgm:spPr/>
      <dgm:t>
        <a:bodyPr/>
        <a:lstStyle/>
        <a:p>
          <a:endParaRPr lang="en-US"/>
        </a:p>
      </dgm:t>
    </dgm:pt>
    <dgm:pt modelId="{E984AD1F-21D6-4F33-BC14-82358CA6D13D}">
      <dgm:prSet/>
      <dgm:spPr/>
      <dgm:t>
        <a:bodyPr/>
        <a:lstStyle/>
        <a:p>
          <a:pPr>
            <a:lnSpc>
              <a:spcPct val="100000"/>
            </a:lnSpc>
          </a:pPr>
          <a:r>
            <a:rPr lang="en-US" dirty="0"/>
            <a:t>The menus are planned for general nutrition and not considered diabetic, gluten, heart, or renal friendly.  If you have seniors that are following therapeutic guidelines, please encourage them to follow the advice of their physician and dietitian.  </a:t>
          </a:r>
        </a:p>
      </dgm:t>
    </dgm:pt>
    <dgm:pt modelId="{59918875-66AB-4E98-B9BA-3CC4B494F40D}" type="parTrans" cxnId="{D1129EAD-0DB3-4490-BD80-72F1C96E11D2}">
      <dgm:prSet/>
      <dgm:spPr/>
      <dgm:t>
        <a:bodyPr/>
        <a:lstStyle/>
        <a:p>
          <a:endParaRPr lang="en-US"/>
        </a:p>
      </dgm:t>
    </dgm:pt>
    <dgm:pt modelId="{C215D93E-E1DB-48DE-AF12-5C8FC2AC4473}" type="sibTrans" cxnId="{D1129EAD-0DB3-4490-BD80-72F1C96E11D2}">
      <dgm:prSet/>
      <dgm:spPr/>
      <dgm:t>
        <a:bodyPr/>
        <a:lstStyle/>
        <a:p>
          <a:endParaRPr lang="en-US"/>
        </a:p>
      </dgm:t>
    </dgm:pt>
    <dgm:pt modelId="{8498625E-7F86-4F06-81FE-E515A3AC7E37}" type="pres">
      <dgm:prSet presAssocID="{21991609-4392-42EF-9774-C8B00FE0E5D1}" presName="root" presStyleCnt="0">
        <dgm:presLayoutVars>
          <dgm:dir/>
          <dgm:resizeHandles val="exact"/>
        </dgm:presLayoutVars>
      </dgm:prSet>
      <dgm:spPr/>
    </dgm:pt>
    <dgm:pt modelId="{207C194A-1F1E-47E1-A897-A4C0E8A96118}" type="pres">
      <dgm:prSet presAssocID="{9A0353FF-6FCA-4C8B-8049-6479418A9B0C}" presName="compNode" presStyleCnt="0"/>
      <dgm:spPr/>
    </dgm:pt>
    <dgm:pt modelId="{3F8DB706-758B-4FDD-801F-E2577CA91F36}" type="pres">
      <dgm:prSet presAssocID="{9A0353FF-6FCA-4C8B-8049-6479418A9B0C}" presName="bgRect" presStyleLbl="bgShp" presStyleIdx="0" presStyleCnt="4"/>
      <dgm:spPr/>
    </dgm:pt>
    <dgm:pt modelId="{4F7C6824-C997-419B-9043-0515D4DE2863}" type="pres">
      <dgm:prSet presAssocID="{9A0353FF-6FCA-4C8B-8049-6479418A9B0C}"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Fruit Bowl"/>
        </a:ext>
      </dgm:extLst>
    </dgm:pt>
    <dgm:pt modelId="{D1AE10F3-74F7-4382-BA37-69AE786BC47F}" type="pres">
      <dgm:prSet presAssocID="{9A0353FF-6FCA-4C8B-8049-6479418A9B0C}" presName="spaceRect" presStyleCnt="0"/>
      <dgm:spPr/>
    </dgm:pt>
    <dgm:pt modelId="{933775D9-DE12-4895-8B87-F54BEC817922}" type="pres">
      <dgm:prSet presAssocID="{9A0353FF-6FCA-4C8B-8049-6479418A9B0C}" presName="parTx" presStyleLbl="revTx" presStyleIdx="0" presStyleCnt="4">
        <dgm:presLayoutVars>
          <dgm:chMax val="0"/>
          <dgm:chPref val="0"/>
        </dgm:presLayoutVars>
      </dgm:prSet>
      <dgm:spPr/>
    </dgm:pt>
    <dgm:pt modelId="{39612728-AC7A-410E-80E4-781993DB50B7}" type="pres">
      <dgm:prSet presAssocID="{8AD7B3EB-7641-4009-93B7-8A6236C9FFF6}" presName="sibTrans" presStyleCnt="0"/>
      <dgm:spPr/>
    </dgm:pt>
    <dgm:pt modelId="{BA9E646E-5FDE-4D25-AB85-4A42F5A26927}" type="pres">
      <dgm:prSet presAssocID="{D4180A04-DAC4-4AAA-9B2C-C347235A635B}" presName="compNode" presStyleCnt="0"/>
      <dgm:spPr/>
    </dgm:pt>
    <dgm:pt modelId="{DA9F7A55-0C97-4B01-86FC-2FAF5E77ECC5}" type="pres">
      <dgm:prSet presAssocID="{D4180A04-DAC4-4AAA-9B2C-C347235A635B}" presName="bgRect" presStyleLbl="bgShp" presStyleIdx="1" presStyleCnt="4"/>
      <dgm:spPr/>
    </dgm:pt>
    <dgm:pt modelId="{B46911A1-C869-468E-8208-598F6746FCF7}" type="pres">
      <dgm:prSet presAssocID="{D4180A04-DAC4-4AAA-9B2C-C347235A635B}"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sta"/>
        </a:ext>
      </dgm:extLst>
    </dgm:pt>
    <dgm:pt modelId="{7B5B74A3-FDE6-4636-8890-E68275BEC688}" type="pres">
      <dgm:prSet presAssocID="{D4180A04-DAC4-4AAA-9B2C-C347235A635B}" presName="spaceRect" presStyleCnt="0"/>
      <dgm:spPr/>
    </dgm:pt>
    <dgm:pt modelId="{41A54C6F-81D8-4786-BE3E-4A5912215B18}" type="pres">
      <dgm:prSet presAssocID="{D4180A04-DAC4-4AAA-9B2C-C347235A635B}" presName="parTx" presStyleLbl="revTx" presStyleIdx="1" presStyleCnt="4">
        <dgm:presLayoutVars>
          <dgm:chMax val="0"/>
          <dgm:chPref val="0"/>
        </dgm:presLayoutVars>
      </dgm:prSet>
      <dgm:spPr/>
    </dgm:pt>
    <dgm:pt modelId="{D1E422AA-58B6-4BC1-A333-DBC34CF57958}" type="pres">
      <dgm:prSet presAssocID="{BDBD4C75-4833-4F65-96F0-457E6AA04440}" presName="sibTrans" presStyleCnt="0"/>
      <dgm:spPr/>
    </dgm:pt>
    <dgm:pt modelId="{A189DDE8-5E28-4CE8-9A4E-7C6DA40ECDF5}" type="pres">
      <dgm:prSet presAssocID="{A14BB1AB-9A4F-4FC4-93AD-42DFF1CB13AD}" presName="compNode" presStyleCnt="0"/>
      <dgm:spPr/>
    </dgm:pt>
    <dgm:pt modelId="{A74DBD2B-91E5-4088-B55D-74696EED6E08}" type="pres">
      <dgm:prSet presAssocID="{A14BB1AB-9A4F-4FC4-93AD-42DFF1CB13AD}" presName="bgRect" presStyleLbl="bgShp" presStyleIdx="2" presStyleCnt="4"/>
      <dgm:spPr/>
    </dgm:pt>
    <dgm:pt modelId="{8963E04F-CE58-4FB8-A6E1-AAB450DE3843}" type="pres">
      <dgm:prSet presAssocID="{A14BB1AB-9A4F-4FC4-93AD-42DFF1CB13AD}"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orn"/>
        </a:ext>
      </dgm:extLst>
    </dgm:pt>
    <dgm:pt modelId="{A01428D4-B73E-4CBD-B45D-D60344D79EB2}" type="pres">
      <dgm:prSet presAssocID="{A14BB1AB-9A4F-4FC4-93AD-42DFF1CB13AD}" presName="spaceRect" presStyleCnt="0"/>
      <dgm:spPr/>
    </dgm:pt>
    <dgm:pt modelId="{702E141A-082A-41C0-A192-5E8BD7DB3EA4}" type="pres">
      <dgm:prSet presAssocID="{A14BB1AB-9A4F-4FC4-93AD-42DFF1CB13AD}" presName="parTx" presStyleLbl="revTx" presStyleIdx="2" presStyleCnt="4">
        <dgm:presLayoutVars>
          <dgm:chMax val="0"/>
          <dgm:chPref val="0"/>
        </dgm:presLayoutVars>
      </dgm:prSet>
      <dgm:spPr/>
    </dgm:pt>
    <dgm:pt modelId="{0A2AC324-925B-45FE-80E8-194C9F6E4F10}" type="pres">
      <dgm:prSet presAssocID="{71996EF1-CFF3-4548-9A0A-1FA9F102AB6F}" presName="sibTrans" presStyleCnt="0"/>
      <dgm:spPr/>
    </dgm:pt>
    <dgm:pt modelId="{2F15CC75-BD58-4B32-B3C9-517CDAF18709}" type="pres">
      <dgm:prSet presAssocID="{E984AD1F-21D6-4F33-BC14-82358CA6D13D}" presName="compNode" presStyleCnt="0"/>
      <dgm:spPr/>
    </dgm:pt>
    <dgm:pt modelId="{C2CBDDB5-7A39-4D95-95A1-078BB6148C1D}" type="pres">
      <dgm:prSet presAssocID="{E984AD1F-21D6-4F33-BC14-82358CA6D13D}" presName="bgRect" presStyleLbl="bgShp" presStyleIdx="3" presStyleCnt="4"/>
      <dgm:spPr/>
    </dgm:pt>
    <dgm:pt modelId="{44DB12DE-0A6B-44B9-AA74-F8E25B373D05}" type="pres">
      <dgm:prSet presAssocID="{E984AD1F-21D6-4F33-BC14-82358CA6D13D}"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26B67EA8-4AA3-4C82-800C-C3C0A77CB5D4}" type="pres">
      <dgm:prSet presAssocID="{E984AD1F-21D6-4F33-BC14-82358CA6D13D}" presName="spaceRect" presStyleCnt="0"/>
      <dgm:spPr/>
    </dgm:pt>
    <dgm:pt modelId="{7DB860D4-74E4-48DA-8E0E-0EB95BA04538}" type="pres">
      <dgm:prSet presAssocID="{E984AD1F-21D6-4F33-BC14-82358CA6D13D}" presName="parTx" presStyleLbl="revTx" presStyleIdx="3" presStyleCnt="4">
        <dgm:presLayoutVars>
          <dgm:chMax val="0"/>
          <dgm:chPref val="0"/>
        </dgm:presLayoutVars>
      </dgm:prSet>
      <dgm:spPr/>
    </dgm:pt>
  </dgm:ptLst>
  <dgm:cxnLst>
    <dgm:cxn modelId="{83995E14-70D7-466A-8ACF-1247619AB882}" srcId="{21991609-4392-42EF-9774-C8B00FE0E5D1}" destId="{A14BB1AB-9A4F-4FC4-93AD-42DFF1CB13AD}" srcOrd="2" destOrd="0" parTransId="{D722A659-6F35-424E-924D-D4B7D95C5DF4}" sibTransId="{71996EF1-CFF3-4548-9A0A-1FA9F102AB6F}"/>
    <dgm:cxn modelId="{87101636-F999-48D1-8835-B7FB8CF120EB}" srcId="{21991609-4392-42EF-9774-C8B00FE0E5D1}" destId="{9A0353FF-6FCA-4C8B-8049-6479418A9B0C}" srcOrd="0" destOrd="0" parTransId="{D8123F5F-DBD9-46FB-9996-5B6DCF8F8359}" sibTransId="{8AD7B3EB-7641-4009-93B7-8A6236C9FFF6}"/>
    <dgm:cxn modelId="{67CB375C-D078-D24D-A4A8-9CD13EDA1012}" type="presOf" srcId="{E984AD1F-21D6-4F33-BC14-82358CA6D13D}" destId="{7DB860D4-74E4-48DA-8E0E-0EB95BA04538}" srcOrd="0" destOrd="0" presId="urn:microsoft.com/office/officeart/2018/2/layout/IconVerticalSolidList"/>
    <dgm:cxn modelId="{2C0DB595-5C2F-414A-B825-5807DC3A86F1}" srcId="{21991609-4392-42EF-9774-C8B00FE0E5D1}" destId="{D4180A04-DAC4-4AAA-9B2C-C347235A635B}" srcOrd="1" destOrd="0" parTransId="{EECAD2DA-28C7-46AB-9D23-61A2C0B250AA}" sibTransId="{BDBD4C75-4833-4F65-96F0-457E6AA04440}"/>
    <dgm:cxn modelId="{CFB4EB9A-4E11-B442-A31E-4F940B88347F}" type="presOf" srcId="{21991609-4392-42EF-9774-C8B00FE0E5D1}" destId="{8498625E-7F86-4F06-81FE-E515A3AC7E37}" srcOrd="0" destOrd="0" presId="urn:microsoft.com/office/officeart/2018/2/layout/IconVerticalSolidList"/>
    <dgm:cxn modelId="{857AE1A3-9DE2-9E47-BDA8-16CB389CBAEA}" type="presOf" srcId="{D4180A04-DAC4-4AAA-9B2C-C347235A635B}" destId="{41A54C6F-81D8-4786-BE3E-4A5912215B18}" srcOrd="0" destOrd="0" presId="urn:microsoft.com/office/officeart/2018/2/layout/IconVerticalSolidList"/>
    <dgm:cxn modelId="{D1129EAD-0DB3-4490-BD80-72F1C96E11D2}" srcId="{21991609-4392-42EF-9774-C8B00FE0E5D1}" destId="{E984AD1F-21D6-4F33-BC14-82358CA6D13D}" srcOrd="3" destOrd="0" parTransId="{59918875-66AB-4E98-B9BA-3CC4B494F40D}" sibTransId="{C215D93E-E1DB-48DE-AF12-5C8FC2AC4473}"/>
    <dgm:cxn modelId="{363221BA-D163-F047-90D2-49B2AC955286}" type="presOf" srcId="{9A0353FF-6FCA-4C8B-8049-6479418A9B0C}" destId="{933775D9-DE12-4895-8B87-F54BEC817922}" srcOrd="0" destOrd="0" presId="urn:microsoft.com/office/officeart/2018/2/layout/IconVerticalSolidList"/>
    <dgm:cxn modelId="{D4E63DF3-145B-9641-B1D2-728D0B44D44F}" type="presOf" srcId="{A14BB1AB-9A4F-4FC4-93AD-42DFF1CB13AD}" destId="{702E141A-082A-41C0-A192-5E8BD7DB3EA4}" srcOrd="0" destOrd="0" presId="urn:microsoft.com/office/officeart/2018/2/layout/IconVerticalSolidList"/>
    <dgm:cxn modelId="{5B84723A-4555-2048-A7B0-776D690A87FD}" type="presParOf" srcId="{8498625E-7F86-4F06-81FE-E515A3AC7E37}" destId="{207C194A-1F1E-47E1-A897-A4C0E8A96118}" srcOrd="0" destOrd="0" presId="urn:microsoft.com/office/officeart/2018/2/layout/IconVerticalSolidList"/>
    <dgm:cxn modelId="{23555EFD-D51C-8C48-A6B7-2CF40F3A4D77}" type="presParOf" srcId="{207C194A-1F1E-47E1-A897-A4C0E8A96118}" destId="{3F8DB706-758B-4FDD-801F-E2577CA91F36}" srcOrd="0" destOrd="0" presId="urn:microsoft.com/office/officeart/2018/2/layout/IconVerticalSolidList"/>
    <dgm:cxn modelId="{AC52A3CB-F333-1C4A-9AA8-19D48D616A0F}" type="presParOf" srcId="{207C194A-1F1E-47E1-A897-A4C0E8A96118}" destId="{4F7C6824-C997-419B-9043-0515D4DE2863}" srcOrd="1" destOrd="0" presId="urn:microsoft.com/office/officeart/2018/2/layout/IconVerticalSolidList"/>
    <dgm:cxn modelId="{46392F16-3FC1-5D4D-AC6E-E95C5DC1C7F7}" type="presParOf" srcId="{207C194A-1F1E-47E1-A897-A4C0E8A96118}" destId="{D1AE10F3-74F7-4382-BA37-69AE786BC47F}" srcOrd="2" destOrd="0" presId="urn:microsoft.com/office/officeart/2018/2/layout/IconVerticalSolidList"/>
    <dgm:cxn modelId="{4DAA6E27-7D2F-E649-8D28-3EB2FBEA4D63}" type="presParOf" srcId="{207C194A-1F1E-47E1-A897-A4C0E8A96118}" destId="{933775D9-DE12-4895-8B87-F54BEC817922}" srcOrd="3" destOrd="0" presId="urn:microsoft.com/office/officeart/2018/2/layout/IconVerticalSolidList"/>
    <dgm:cxn modelId="{1300B4FD-56C5-9F4E-8747-C31F19786015}" type="presParOf" srcId="{8498625E-7F86-4F06-81FE-E515A3AC7E37}" destId="{39612728-AC7A-410E-80E4-781993DB50B7}" srcOrd="1" destOrd="0" presId="urn:microsoft.com/office/officeart/2018/2/layout/IconVerticalSolidList"/>
    <dgm:cxn modelId="{5CE197A9-04BA-E446-BC31-4B3B39049A29}" type="presParOf" srcId="{8498625E-7F86-4F06-81FE-E515A3AC7E37}" destId="{BA9E646E-5FDE-4D25-AB85-4A42F5A26927}" srcOrd="2" destOrd="0" presId="urn:microsoft.com/office/officeart/2018/2/layout/IconVerticalSolidList"/>
    <dgm:cxn modelId="{666A3C08-CF8D-D64E-97B5-CE633E51F5E4}" type="presParOf" srcId="{BA9E646E-5FDE-4D25-AB85-4A42F5A26927}" destId="{DA9F7A55-0C97-4B01-86FC-2FAF5E77ECC5}" srcOrd="0" destOrd="0" presId="urn:microsoft.com/office/officeart/2018/2/layout/IconVerticalSolidList"/>
    <dgm:cxn modelId="{C97E6B02-4825-3B45-9745-4B1144687003}" type="presParOf" srcId="{BA9E646E-5FDE-4D25-AB85-4A42F5A26927}" destId="{B46911A1-C869-468E-8208-598F6746FCF7}" srcOrd="1" destOrd="0" presId="urn:microsoft.com/office/officeart/2018/2/layout/IconVerticalSolidList"/>
    <dgm:cxn modelId="{5690DABE-2108-4348-B5ED-B25CCFC8ABA7}" type="presParOf" srcId="{BA9E646E-5FDE-4D25-AB85-4A42F5A26927}" destId="{7B5B74A3-FDE6-4636-8890-E68275BEC688}" srcOrd="2" destOrd="0" presId="urn:microsoft.com/office/officeart/2018/2/layout/IconVerticalSolidList"/>
    <dgm:cxn modelId="{5FBBE8DA-7829-3A46-AA17-941F5CF0CC06}" type="presParOf" srcId="{BA9E646E-5FDE-4D25-AB85-4A42F5A26927}" destId="{41A54C6F-81D8-4786-BE3E-4A5912215B18}" srcOrd="3" destOrd="0" presId="urn:microsoft.com/office/officeart/2018/2/layout/IconVerticalSolidList"/>
    <dgm:cxn modelId="{6A7AD18F-8FE3-6B41-98D2-3D05001B5A6A}" type="presParOf" srcId="{8498625E-7F86-4F06-81FE-E515A3AC7E37}" destId="{D1E422AA-58B6-4BC1-A333-DBC34CF57958}" srcOrd="3" destOrd="0" presId="urn:microsoft.com/office/officeart/2018/2/layout/IconVerticalSolidList"/>
    <dgm:cxn modelId="{06E085E9-A6A1-1D43-B1AF-957BFAE39816}" type="presParOf" srcId="{8498625E-7F86-4F06-81FE-E515A3AC7E37}" destId="{A189DDE8-5E28-4CE8-9A4E-7C6DA40ECDF5}" srcOrd="4" destOrd="0" presId="urn:microsoft.com/office/officeart/2018/2/layout/IconVerticalSolidList"/>
    <dgm:cxn modelId="{9C32A89A-B020-6749-986C-87029269EF79}" type="presParOf" srcId="{A189DDE8-5E28-4CE8-9A4E-7C6DA40ECDF5}" destId="{A74DBD2B-91E5-4088-B55D-74696EED6E08}" srcOrd="0" destOrd="0" presId="urn:microsoft.com/office/officeart/2018/2/layout/IconVerticalSolidList"/>
    <dgm:cxn modelId="{8BBA8D52-64C7-0E45-BB34-44F9D9A3F788}" type="presParOf" srcId="{A189DDE8-5E28-4CE8-9A4E-7C6DA40ECDF5}" destId="{8963E04F-CE58-4FB8-A6E1-AAB450DE3843}" srcOrd="1" destOrd="0" presId="urn:microsoft.com/office/officeart/2018/2/layout/IconVerticalSolidList"/>
    <dgm:cxn modelId="{B430EE5E-7C49-B049-9772-9A7842ED1A55}" type="presParOf" srcId="{A189DDE8-5E28-4CE8-9A4E-7C6DA40ECDF5}" destId="{A01428D4-B73E-4CBD-B45D-D60344D79EB2}" srcOrd="2" destOrd="0" presId="urn:microsoft.com/office/officeart/2018/2/layout/IconVerticalSolidList"/>
    <dgm:cxn modelId="{32A64F22-BC5F-5047-97B0-5F7F411BCABA}" type="presParOf" srcId="{A189DDE8-5E28-4CE8-9A4E-7C6DA40ECDF5}" destId="{702E141A-082A-41C0-A192-5E8BD7DB3EA4}" srcOrd="3" destOrd="0" presId="urn:microsoft.com/office/officeart/2018/2/layout/IconVerticalSolidList"/>
    <dgm:cxn modelId="{767E429B-9CA1-674B-9A9F-51F89EE55F47}" type="presParOf" srcId="{8498625E-7F86-4F06-81FE-E515A3AC7E37}" destId="{0A2AC324-925B-45FE-80E8-194C9F6E4F10}" srcOrd="5" destOrd="0" presId="urn:microsoft.com/office/officeart/2018/2/layout/IconVerticalSolidList"/>
    <dgm:cxn modelId="{771FEE72-DADE-4A4F-A1DC-0A550290BEC1}" type="presParOf" srcId="{8498625E-7F86-4F06-81FE-E515A3AC7E37}" destId="{2F15CC75-BD58-4B32-B3C9-517CDAF18709}" srcOrd="6" destOrd="0" presId="urn:microsoft.com/office/officeart/2018/2/layout/IconVerticalSolidList"/>
    <dgm:cxn modelId="{BF233D97-C243-EA48-AF34-2C5D1A5C04C1}" type="presParOf" srcId="{2F15CC75-BD58-4B32-B3C9-517CDAF18709}" destId="{C2CBDDB5-7A39-4D95-95A1-078BB6148C1D}" srcOrd="0" destOrd="0" presId="urn:microsoft.com/office/officeart/2018/2/layout/IconVerticalSolidList"/>
    <dgm:cxn modelId="{412BAEE6-F85C-2047-9E59-4C98401CBB31}" type="presParOf" srcId="{2F15CC75-BD58-4B32-B3C9-517CDAF18709}" destId="{44DB12DE-0A6B-44B9-AA74-F8E25B373D05}" srcOrd="1" destOrd="0" presId="urn:microsoft.com/office/officeart/2018/2/layout/IconVerticalSolidList"/>
    <dgm:cxn modelId="{C3A31CC3-4C38-B249-9C2D-D49D673965EF}" type="presParOf" srcId="{2F15CC75-BD58-4B32-B3C9-517CDAF18709}" destId="{26B67EA8-4AA3-4C82-800C-C3C0A77CB5D4}" srcOrd="2" destOrd="0" presId="urn:microsoft.com/office/officeart/2018/2/layout/IconVerticalSolidList"/>
    <dgm:cxn modelId="{83783C44-F1FE-C84B-AE6F-2C54C1F8F7C7}" type="presParOf" srcId="{2F15CC75-BD58-4B32-B3C9-517CDAF18709}" destId="{7DB860D4-74E4-48DA-8E0E-0EB95BA0453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1AD47-CBF5-4A59-9BFC-AA7401F5C6DA}">
      <dsp:nvSpPr>
        <dsp:cNvPr id="0" name=""/>
        <dsp:cNvSpPr/>
      </dsp:nvSpPr>
      <dsp:spPr>
        <a:xfrm>
          <a:off x="0" y="307"/>
          <a:ext cx="10753725" cy="4233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EBBCCE-1FDB-45DE-A2EC-233F81696988}">
      <dsp:nvSpPr>
        <dsp:cNvPr id="0" name=""/>
        <dsp:cNvSpPr/>
      </dsp:nvSpPr>
      <dsp:spPr>
        <a:xfrm>
          <a:off x="128068" y="95565"/>
          <a:ext cx="232851" cy="2328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B14851-BE12-4107-A9D8-32EEFFC6CDD1}">
      <dsp:nvSpPr>
        <dsp:cNvPr id="0" name=""/>
        <dsp:cNvSpPr/>
      </dsp:nvSpPr>
      <dsp:spPr>
        <a:xfrm>
          <a:off x="488988" y="307"/>
          <a:ext cx="10264736" cy="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6" tIns="44806" rIns="44806" bIns="44806" numCol="1" spcCol="1270" anchor="ctr" anchorCtr="0">
          <a:noAutofit/>
        </a:bodyPr>
        <a:lstStyle/>
        <a:p>
          <a:pPr marL="0" lvl="0" indent="0" algn="l" defTabSz="711200">
            <a:lnSpc>
              <a:spcPct val="100000"/>
            </a:lnSpc>
            <a:spcBef>
              <a:spcPct val="0"/>
            </a:spcBef>
            <a:spcAft>
              <a:spcPct val="35000"/>
            </a:spcAft>
            <a:buNone/>
          </a:pPr>
          <a:r>
            <a:rPr lang="en-US" sz="1600" kern="1200"/>
            <a:t>Funding Flow</a:t>
          </a:r>
        </a:p>
      </dsp:txBody>
      <dsp:txXfrm>
        <a:off x="488988" y="307"/>
        <a:ext cx="10264736" cy="423366"/>
      </dsp:txXfrm>
    </dsp:sp>
    <dsp:sp modelId="{7AB41347-420D-4AA0-A8C2-CAC9431A8CF9}">
      <dsp:nvSpPr>
        <dsp:cNvPr id="0" name=""/>
        <dsp:cNvSpPr/>
      </dsp:nvSpPr>
      <dsp:spPr>
        <a:xfrm>
          <a:off x="0" y="529516"/>
          <a:ext cx="10753725" cy="4233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7DBCDA-0236-4F82-AA6C-9504E2CB605E}">
      <dsp:nvSpPr>
        <dsp:cNvPr id="0" name=""/>
        <dsp:cNvSpPr/>
      </dsp:nvSpPr>
      <dsp:spPr>
        <a:xfrm>
          <a:off x="128068" y="624773"/>
          <a:ext cx="232851" cy="2328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B80347-AA85-4EA7-A3C2-B772324696FB}">
      <dsp:nvSpPr>
        <dsp:cNvPr id="0" name=""/>
        <dsp:cNvSpPr/>
      </dsp:nvSpPr>
      <dsp:spPr>
        <a:xfrm>
          <a:off x="488988" y="529516"/>
          <a:ext cx="10264736" cy="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6" tIns="44806" rIns="44806" bIns="44806" numCol="1" spcCol="1270" anchor="ctr" anchorCtr="0">
          <a:noAutofit/>
        </a:bodyPr>
        <a:lstStyle/>
        <a:p>
          <a:pPr marL="0" lvl="0" indent="0" algn="l" defTabSz="711200">
            <a:lnSpc>
              <a:spcPct val="100000"/>
            </a:lnSpc>
            <a:spcBef>
              <a:spcPct val="0"/>
            </a:spcBef>
            <a:spcAft>
              <a:spcPct val="35000"/>
            </a:spcAft>
            <a:buNone/>
          </a:pPr>
          <a:r>
            <a:rPr lang="en-US" sz="1600" kern="1200"/>
            <a:t>Review regulations and Dietary Guidelines</a:t>
          </a:r>
        </a:p>
      </dsp:txBody>
      <dsp:txXfrm>
        <a:off x="488988" y="529516"/>
        <a:ext cx="10264736" cy="423366"/>
      </dsp:txXfrm>
    </dsp:sp>
    <dsp:sp modelId="{F1EB127F-F442-441C-8C68-09490B4FB966}">
      <dsp:nvSpPr>
        <dsp:cNvPr id="0" name=""/>
        <dsp:cNvSpPr/>
      </dsp:nvSpPr>
      <dsp:spPr>
        <a:xfrm>
          <a:off x="0" y="1058724"/>
          <a:ext cx="10753725" cy="4233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AA392-4B76-4FFF-9DDE-FFB4E7FB518A}">
      <dsp:nvSpPr>
        <dsp:cNvPr id="0" name=""/>
        <dsp:cNvSpPr/>
      </dsp:nvSpPr>
      <dsp:spPr>
        <a:xfrm>
          <a:off x="128068" y="1153982"/>
          <a:ext cx="232851" cy="2328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993659-A3DE-498A-B7D5-58E6DFC7DA58}">
      <dsp:nvSpPr>
        <dsp:cNvPr id="0" name=""/>
        <dsp:cNvSpPr/>
      </dsp:nvSpPr>
      <dsp:spPr>
        <a:xfrm>
          <a:off x="488988" y="1058724"/>
          <a:ext cx="10264736" cy="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6" tIns="44806" rIns="44806" bIns="44806" numCol="1" spcCol="1270" anchor="ctr" anchorCtr="0">
          <a:noAutofit/>
        </a:bodyPr>
        <a:lstStyle/>
        <a:p>
          <a:pPr marL="0" lvl="0" indent="0" algn="l" defTabSz="711200">
            <a:lnSpc>
              <a:spcPct val="100000"/>
            </a:lnSpc>
            <a:spcBef>
              <a:spcPct val="0"/>
            </a:spcBef>
            <a:spcAft>
              <a:spcPct val="35000"/>
            </a:spcAft>
            <a:buNone/>
          </a:pPr>
          <a:r>
            <a:rPr lang="en-US" sz="1600" kern="1200"/>
            <a:t>Discuss menu planning, templates and menu planning help sheet</a:t>
          </a:r>
        </a:p>
      </dsp:txBody>
      <dsp:txXfrm>
        <a:off x="488988" y="1058724"/>
        <a:ext cx="10264736" cy="423366"/>
      </dsp:txXfrm>
    </dsp:sp>
    <dsp:sp modelId="{6CF7E667-53DA-4222-98EB-CABC60F2B087}">
      <dsp:nvSpPr>
        <dsp:cNvPr id="0" name=""/>
        <dsp:cNvSpPr/>
      </dsp:nvSpPr>
      <dsp:spPr>
        <a:xfrm>
          <a:off x="0" y="1587933"/>
          <a:ext cx="10753725" cy="4233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275090-E940-4076-95D7-AB1FB9A0FB88}">
      <dsp:nvSpPr>
        <dsp:cNvPr id="0" name=""/>
        <dsp:cNvSpPr/>
      </dsp:nvSpPr>
      <dsp:spPr>
        <a:xfrm>
          <a:off x="128068" y="1683191"/>
          <a:ext cx="232851" cy="2328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71D043-BE75-48B9-B4DB-D43ACC463082}">
      <dsp:nvSpPr>
        <dsp:cNvPr id="0" name=""/>
        <dsp:cNvSpPr/>
      </dsp:nvSpPr>
      <dsp:spPr>
        <a:xfrm>
          <a:off x="488988" y="1587933"/>
          <a:ext cx="10264736" cy="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6" tIns="44806" rIns="44806" bIns="44806" numCol="1" spcCol="1270" anchor="ctr" anchorCtr="0">
          <a:noAutofit/>
        </a:bodyPr>
        <a:lstStyle/>
        <a:p>
          <a:pPr marL="0" lvl="0" indent="0" algn="l" defTabSz="711200">
            <a:lnSpc>
              <a:spcPct val="100000"/>
            </a:lnSpc>
            <a:spcBef>
              <a:spcPct val="0"/>
            </a:spcBef>
            <a:spcAft>
              <a:spcPct val="35000"/>
            </a:spcAft>
            <a:buNone/>
          </a:pPr>
          <a:r>
            <a:rPr lang="en-US" sz="1600" kern="1200"/>
            <a:t>Sanitation: To Glove or not to Glove..? </a:t>
          </a:r>
        </a:p>
      </dsp:txBody>
      <dsp:txXfrm>
        <a:off x="488988" y="1587933"/>
        <a:ext cx="10264736" cy="423366"/>
      </dsp:txXfrm>
    </dsp:sp>
    <dsp:sp modelId="{53720EC4-561F-4E0B-8EED-C1D6F4ABD187}">
      <dsp:nvSpPr>
        <dsp:cNvPr id="0" name=""/>
        <dsp:cNvSpPr/>
      </dsp:nvSpPr>
      <dsp:spPr>
        <a:xfrm>
          <a:off x="0" y="2117142"/>
          <a:ext cx="10753725" cy="4233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CFC59-8B35-4116-887D-4C2A4A2BAB05}">
      <dsp:nvSpPr>
        <dsp:cNvPr id="0" name=""/>
        <dsp:cNvSpPr/>
      </dsp:nvSpPr>
      <dsp:spPr>
        <a:xfrm>
          <a:off x="128068" y="2212399"/>
          <a:ext cx="232851" cy="2328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6F938F-99E9-446F-879C-66F27BC309F3}">
      <dsp:nvSpPr>
        <dsp:cNvPr id="0" name=""/>
        <dsp:cNvSpPr/>
      </dsp:nvSpPr>
      <dsp:spPr>
        <a:xfrm>
          <a:off x="488988" y="2117142"/>
          <a:ext cx="10264736" cy="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6" tIns="44806" rIns="44806" bIns="44806" numCol="1" spcCol="1270" anchor="ctr" anchorCtr="0">
          <a:noAutofit/>
        </a:bodyPr>
        <a:lstStyle/>
        <a:p>
          <a:pPr marL="0" lvl="0" indent="0" algn="l" defTabSz="711200">
            <a:lnSpc>
              <a:spcPct val="100000"/>
            </a:lnSpc>
            <a:spcBef>
              <a:spcPct val="0"/>
            </a:spcBef>
            <a:spcAft>
              <a:spcPct val="35000"/>
            </a:spcAft>
            <a:buNone/>
          </a:pPr>
          <a:r>
            <a:rPr lang="en-US" sz="1600" kern="1200"/>
            <a:t>Food costs.. how to make a dollar go further.</a:t>
          </a:r>
        </a:p>
      </dsp:txBody>
      <dsp:txXfrm>
        <a:off x="488988" y="2117142"/>
        <a:ext cx="10264736" cy="423366"/>
      </dsp:txXfrm>
    </dsp:sp>
    <dsp:sp modelId="{49C124BB-D968-440B-AF44-E19B5F4DDD2B}">
      <dsp:nvSpPr>
        <dsp:cNvPr id="0" name=""/>
        <dsp:cNvSpPr/>
      </dsp:nvSpPr>
      <dsp:spPr>
        <a:xfrm>
          <a:off x="0" y="2646350"/>
          <a:ext cx="10753725" cy="4233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128C47-73EC-4F42-8138-0355C622428C}">
      <dsp:nvSpPr>
        <dsp:cNvPr id="0" name=""/>
        <dsp:cNvSpPr/>
      </dsp:nvSpPr>
      <dsp:spPr>
        <a:xfrm>
          <a:off x="128068" y="2741608"/>
          <a:ext cx="232851" cy="2328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47D512-90FC-473D-BEC5-FBDF1E463CB0}">
      <dsp:nvSpPr>
        <dsp:cNvPr id="0" name=""/>
        <dsp:cNvSpPr/>
      </dsp:nvSpPr>
      <dsp:spPr>
        <a:xfrm>
          <a:off x="488988" y="2646350"/>
          <a:ext cx="10264736" cy="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6" tIns="44806" rIns="44806" bIns="44806" numCol="1" spcCol="1270" anchor="ctr" anchorCtr="0">
          <a:noAutofit/>
        </a:bodyPr>
        <a:lstStyle/>
        <a:p>
          <a:pPr marL="0" lvl="0" indent="0" algn="l" defTabSz="711200">
            <a:lnSpc>
              <a:spcPct val="100000"/>
            </a:lnSpc>
            <a:spcBef>
              <a:spcPct val="0"/>
            </a:spcBef>
            <a:spcAft>
              <a:spcPct val="35000"/>
            </a:spcAft>
            <a:buNone/>
          </a:pPr>
          <a:r>
            <a:rPr lang="en-US" sz="1600" kern="1200"/>
            <a:t>Heating / Cooling and Storage</a:t>
          </a:r>
        </a:p>
      </dsp:txBody>
      <dsp:txXfrm>
        <a:off x="488988" y="2646350"/>
        <a:ext cx="10264736" cy="423366"/>
      </dsp:txXfrm>
    </dsp:sp>
    <dsp:sp modelId="{349196F5-8066-49BF-9F45-F5A00EB4BDFD}">
      <dsp:nvSpPr>
        <dsp:cNvPr id="0" name=""/>
        <dsp:cNvSpPr/>
      </dsp:nvSpPr>
      <dsp:spPr>
        <a:xfrm>
          <a:off x="0" y="3175559"/>
          <a:ext cx="10753725" cy="4233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025040-0745-4EC6-B15F-37BB4456BC9F}">
      <dsp:nvSpPr>
        <dsp:cNvPr id="0" name=""/>
        <dsp:cNvSpPr/>
      </dsp:nvSpPr>
      <dsp:spPr>
        <a:xfrm>
          <a:off x="128068" y="3270817"/>
          <a:ext cx="232851" cy="2328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E13829-1F9C-45D5-9793-F265190641E9}">
      <dsp:nvSpPr>
        <dsp:cNvPr id="0" name=""/>
        <dsp:cNvSpPr/>
      </dsp:nvSpPr>
      <dsp:spPr>
        <a:xfrm>
          <a:off x="488988" y="3175559"/>
          <a:ext cx="10264736" cy="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6" tIns="44806" rIns="44806" bIns="44806" numCol="1" spcCol="1270" anchor="ctr" anchorCtr="0">
          <a:noAutofit/>
        </a:bodyPr>
        <a:lstStyle/>
        <a:p>
          <a:pPr marL="0" lvl="0" indent="0" algn="l" defTabSz="711200">
            <a:lnSpc>
              <a:spcPct val="100000"/>
            </a:lnSpc>
            <a:spcBef>
              <a:spcPct val="0"/>
            </a:spcBef>
            <a:spcAft>
              <a:spcPct val="35000"/>
            </a:spcAft>
            <a:buNone/>
          </a:pPr>
          <a:r>
            <a:rPr lang="en-US" sz="1600" kern="1200"/>
            <a:t>Diet Counseling</a:t>
          </a:r>
        </a:p>
      </dsp:txBody>
      <dsp:txXfrm>
        <a:off x="488988" y="3175559"/>
        <a:ext cx="10264736" cy="423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35D0F-8928-E64E-B8F8-A780539E72F0}">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Protein = 3 oz meat, poultry, fish, tofu; 1 egg; ½ c. beans or lentils; 1 oz nuts or seeds; 2 oz nut butter</a:t>
          </a:r>
        </a:p>
      </dsp:txBody>
      <dsp:txXfrm>
        <a:off x="377190" y="3160"/>
        <a:ext cx="2907506" cy="1744503"/>
      </dsp:txXfrm>
    </dsp:sp>
    <dsp:sp modelId="{939FAD1C-3CA8-2548-A152-816F8C7152FF}">
      <dsp:nvSpPr>
        <dsp:cNvPr id="0" name=""/>
        <dsp:cNvSpPr/>
      </dsp:nvSpPr>
      <dsp:spPr>
        <a:xfrm>
          <a:off x="3575446" y="3160"/>
          <a:ext cx="2907506" cy="174450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Vegetable = 1 cup (fresh, frozen, canned, juice; leafy greens count as half their serving size because they are not as dense)</a:t>
          </a:r>
        </a:p>
      </dsp:txBody>
      <dsp:txXfrm>
        <a:off x="3575446" y="3160"/>
        <a:ext cx="2907506" cy="1744503"/>
      </dsp:txXfrm>
    </dsp:sp>
    <dsp:sp modelId="{F5DE2546-976E-4A47-8298-F7CCFCC72D50}">
      <dsp:nvSpPr>
        <dsp:cNvPr id="0" name=""/>
        <dsp:cNvSpPr/>
      </dsp:nvSpPr>
      <dsp:spPr>
        <a:xfrm>
          <a:off x="6773703"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Fruit = ½ cup fresh, frozen, canned, dried, or 100% fruit juice (dried fruit counts as 2x serving size because it is dense) </a:t>
          </a:r>
        </a:p>
      </dsp:txBody>
      <dsp:txXfrm>
        <a:off x="6773703" y="3160"/>
        <a:ext cx="2907506" cy="1744503"/>
      </dsp:txXfrm>
    </dsp:sp>
    <dsp:sp modelId="{7F7597DA-A4C4-A946-B471-E5317CCB22CE}">
      <dsp:nvSpPr>
        <dsp:cNvPr id="0" name=""/>
        <dsp:cNvSpPr/>
      </dsp:nvSpPr>
      <dsp:spPr>
        <a:xfrm>
          <a:off x="377190" y="2038415"/>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Grains = 1 oz bread, bun, tortilla, crackers or croutons, or ½ cup rice or pasta</a:t>
          </a:r>
        </a:p>
        <a:p>
          <a:pPr marL="171450" lvl="1" indent="-171450" algn="l" defTabSz="711200">
            <a:lnSpc>
              <a:spcPct val="90000"/>
            </a:lnSpc>
            <a:spcBef>
              <a:spcPct val="0"/>
            </a:spcBef>
            <a:spcAft>
              <a:spcPct val="15000"/>
            </a:spcAft>
            <a:buChar char="•"/>
          </a:pPr>
          <a:r>
            <a:rPr lang="en-US" sz="1600" kern="1200" dirty="0"/>
            <a:t>Goal is 100% whole grains</a:t>
          </a:r>
        </a:p>
      </dsp:txBody>
      <dsp:txXfrm>
        <a:off x="377190" y="2038415"/>
        <a:ext cx="2907506" cy="1744503"/>
      </dsp:txXfrm>
    </dsp:sp>
    <dsp:sp modelId="{2C1FF07B-1B31-9E4A-8F87-4455CA03C39D}">
      <dsp:nvSpPr>
        <dsp:cNvPr id="0" name=""/>
        <dsp:cNvSpPr/>
      </dsp:nvSpPr>
      <dsp:spPr>
        <a:xfrm>
          <a:off x="3575446" y="2038415"/>
          <a:ext cx="2907506" cy="174450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Dairy = 8 oz milk, 6 oz yogurt, or 1 oz cheese</a:t>
          </a:r>
        </a:p>
      </dsp:txBody>
      <dsp:txXfrm>
        <a:off x="3575446" y="2038415"/>
        <a:ext cx="2907506" cy="1744503"/>
      </dsp:txXfrm>
    </dsp:sp>
    <dsp:sp modelId="{3E02AC17-5BFF-7D45-A134-13DF204720B5}">
      <dsp:nvSpPr>
        <dsp:cNvPr id="0" name=""/>
        <dsp:cNvSpPr/>
      </dsp:nvSpPr>
      <dsp:spPr>
        <a:xfrm>
          <a:off x="6773703" y="2038415"/>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Dessert optional (dietary guidelines emphasize reducing added sugar)</a:t>
          </a:r>
        </a:p>
      </dsp:txBody>
      <dsp:txXfrm>
        <a:off x="6773703" y="2038415"/>
        <a:ext cx="2907506" cy="1744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DB706-758B-4FDD-801F-E2577CA91F36}">
      <dsp:nvSpPr>
        <dsp:cNvPr id="0" name=""/>
        <dsp:cNvSpPr/>
      </dsp:nvSpPr>
      <dsp:spPr>
        <a:xfrm>
          <a:off x="0" y="234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7C6824-C997-419B-9043-0515D4DE2863}">
      <dsp:nvSpPr>
        <dsp:cNvPr id="0" name=""/>
        <dsp:cNvSpPr/>
      </dsp:nvSpPr>
      <dsp:spPr>
        <a:xfrm>
          <a:off x="359511" y="269750"/>
          <a:ext cx="653657" cy="65365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3775D9-DE12-4895-8B87-F54BEC817922}">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666750">
            <a:lnSpc>
              <a:spcPct val="100000"/>
            </a:lnSpc>
            <a:spcBef>
              <a:spcPct val="0"/>
            </a:spcBef>
            <a:spcAft>
              <a:spcPct val="35000"/>
            </a:spcAft>
            <a:buNone/>
          </a:pPr>
          <a:r>
            <a:rPr lang="en-US" sz="1500" kern="1200" dirty="0"/>
            <a:t>The Dietary Guideline for Americans recommends 2-4 servings of whole grains for seniors per day; therefore, 1 serving should be offered with the center meals.  </a:t>
          </a:r>
        </a:p>
      </dsp:txBody>
      <dsp:txXfrm>
        <a:off x="1372680" y="2344"/>
        <a:ext cx="5424994" cy="1188467"/>
      </dsp:txXfrm>
    </dsp:sp>
    <dsp:sp modelId="{DA9F7A55-0C97-4B01-86FC-2FAF5E77ECC5}">
      <dsp:nvSpPr>
        <dsp:cNvPr id="0" name=""/>
        <dsp:cNvSpPr/>
      </dsp:nvSpPr>
      <dsp:spPr>
        <a:xfrm>
          <a:off x="0" y="148792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6911A1-C869-468E-8208-598F6746FCF7}">
      <dsp:nvSpPr>
        <dsp:cNvPr id="0" name=""/>
        <dsp:cNvSpPr/>
      </dsp:nvSpPr>
      <dsp:spPr>
        <a:xfrm>
          <a:off x="359511" y="1755334"/>
          <a:ext cx="653657" cy="65365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A54C6F-81D8-4786-BE3E-4A5912215B18}">
      <dsp:nvSpPr>
        <dsp:cNvPr id="0" name=""/>
        <dsp:cNvSpPr/>
      </dsp:nvSpPr>
      <dsp:spPr>
        <a:xfrm>
          <a:off x="1372680" y="148792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666750">
            <a:lnSpc>
              <a:spcPct val="100000"/>
            </a:lnSpc>
            <a:spcBef>
              <a:spcPct val="0"/>
            </a:spcBef>
            <a:spcAft>
              <a:spcPct val="35000"/>
            </a:spcAft>
            <a:buNone/>
          </a:pPr>
          <a:r>
            <a:rPr lang="en-US" sz="1500" kern="1200"/>
            <a:t>Grains include baked breads, buns, tortillas, tortilla chips, croutons, crackers, pastas, rice, quinoa, barley, couscous, and pasta and rice in salads and soups.   Breading on the entrée should not be counted as the only grain.  </a:t>
          </a:r>
        </a:p>
      </dsp:txBody>
      <dsp:txXfrm>
        <a:off x="1372680" y="1487929"/>
        <a:ext cx="5424994" cy="1188467"/>
      </dsp:txXfrm>
    </dsp:sp>
    <dsp:sp modelId="{A74DBD2B-91E5-4088-B55D-74696EED6E08}">
      <dsp:nvSpPr>
        <dsp:cNvPr id="0" name=""/>
        <dsp:cNvSpPr/>
      </dsp:nvSpPr>
      <dsp:spPr>
        <a:xfrm>
          <a:off x="0" y="297351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63E04F-CE58-4FB8-A6E1-AAB450DE3843}">
      <dsp:nvSpPr>
        <dsp:cNvPr id="0" name=""/>
        <dsp:cNvSpPr/>
      </dsp:nvSpPr>
      <dsp:spPr>
        <a:xfrm>
          <a:off x="359511" y="3240919"/>
          <a:ext cx="653657" cy="65365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2E141A-082A-41C0-A192-5E8BD7DB3EA4}">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666750">
            <a:lnSpc>
              <a:spcPct val="100000"/>
            </a:lnSpc>
            <a:spcBef>
              <a:spcPct val="0"/>
            </a:spcBef>
            <a:spcAft>
              <a:spcPct val="35000"/>
            </a:spcAft>
            <a:buNone/>
          </a:pPr>
          <a:r>
            <a:rPr lang="en-US" sz="1500" kern="1200"/>
            <a:t>Corn, potatoes, peas, carrots, beans are classified as vegetables, not a grain.  (Beans can be a vegetable OR a protein).  </a:t>
          </a:r>
        </a:p>
      </dsp:txBody>
      <dsp:txXfrm>
        <a:off x="1372680" y="2973514"/>
        <a:ext cx="5424994" cy="1188467"/>
      </dsp:txXfrm>
    </dsp:sp>
    <dsp:sp modelId="{C2CBDDB5-7A39-4D95-95A1-078BB6148C1D}">
      <dsp:nvSpPr>
        <dsp:cNvPr id="0" name=""/>
        <dsp:cNvSpPr/>
      </dsp:nvSpPr>
      <dsp:spPr>
        <a:xfrm>
          <a:off x="0" y="445909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B12DE-0A6B-44B9-AA74-F8E25B373D05}">
      <dsp:nvSpPr>
        <dsp:cNvPr id="0" name=""/>
        <dsp:cNvSpPr/>
      </dsp:nvSpPr>
      <dsp:spPr>
        <a:xfrm>
          <a:off x="359511" y="4726504"/>
          <a:ext cx="653657" cy="65365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B860D4-74E4-48DA-8E0E-0EB95BA04538}">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666750">
            <a:lnSpc>
              <a:spcPct val="100000"/>
            </a:lnSpc>
            <a:spcBef>
              <a:spcPct val="0"/>
            </a:spcBef>
            <a:spcAft>
              <a:spcPct val="35000"/>
            </a:spcAft>
            <a:buNone/>
          </a:pPr>
          <a:r>
            <a:rPr lang="en-US" sz="1500" kern="1200" dirty="0"/>
            <a:t>The menus are planned for general nutrition and not considered diabetic, gluten, heart, or renal friendly.  If you have seniors that are following therapeutic guidelines, please encourage them to follow the advice of their physician and dietitian.  </a:t>
          </a:r>
        </a:p>
      </dsp:txBody>
      <dsp:txXfrm>
        <a:off x="1372680" y="4459099"/>
        <a:ext cx="5424994" cy="11884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542925"/>
            <a:ext cx="7140576" cy="4016375"/>
          </a:xfrm>
        </p:spPr>
      </p:sp>
      <p:sp>
        <p:nvSpPr>
          <p:cNvPr id="3" name="Notes Placeholder 2"/>
          <p:cNvSpPr>
            <a:spLocks noGrp="1"/>
          </p:cNvSpPr>
          <p:nvPr>
            <p:ph type="body" idx="1"/>
          </p:nvPr>
        </p:nvSpPr>
        <p:spPr/>
        <p:txBody>
          <a:bodyPr/>
          <a:lstStyle/>
          <a:p>
            <a:pPr marL="291179" indent="-291179">
              <a:buFont typeface="Wingdings" panose="05000000000000000000" pitchFamily="2" charset="2"/>
              <a:buChar char="§"/>
            </a:pPr>
            <a:endParaRPr lang="en-US" dirty="0"/>
          </a:p>
        </p:txBody>
      </p:sp>
      <p:sp>
        <p:nvSpPr>
          <p:cNvPr id="4" name="Footer Placeholder 3">
            <a:extLst>
              <a:ext uri="{FF2B5EF4-FFF2-40B4-BE49-F238E27FC236}">
                <a16:creationId xmlns:a16="http://schemas.microsoft.com/office/drawing/2014/main" id="{F286FDA7-C664-4CD4-A8B7-E6B2DD9F53BF}"/>
              </a:ext>
            </a:extLst>
          </p:cNvPr>
          <p:cNvSpPr>
            <a:spLocks noGrp="1"/>
          </p:cNvSpPr>
          <p:nvPr>
            <p:ph type="ftr" sz="quarter" idx="4"/>
          </p:nvPr>
        </p:nvSpPr>
        <p:spPr/>
        <p:txBody>
          <a:bodyPr/>
          <a:lstStyle/>
          <a:p>
            <a:r>
              <a:rPr lang="en-US" dirty="0"/>
              <a:t>Meal Site Coordinator Foundations</a:t>
            </a:r>
          </a:p>
        </p:txBody>
      </p:sp>
    </p:spTree>
    <p:custDataLst>
      <p:tags r:id="rId1"/>
    </p:custDataLst>
    <p:extLst>
      <p:ext uri="{BB962C8B-B14F-4D97-AF65-F5344CB8AC3E}">
        <p14:creationId xmlns:p14="http://schemas.microsoft.com/office/powerpoint/2010/main" val="111744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5330260e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5330260e2_0_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99" name="Google Shape;199;g75330260e2_0_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FF4F4BBE-3449-52F9-E060-5C92947C5386}"/>
            </a:ext>
          </a:extLst>
        </p:cNvPr>
        <p:cNvGrpSpPr/>
        <p:nvPr/>
      </p:nvGrpSpPr>
      <p:grpSpPr>
        <a:xfrm>
          <a:off x="0" y="0"/>
          <a:ext cx="0" cy="0"/>
          <a:chOff x="0" y="0"/>
          <a:chExt cx="0" cy="0"/>
        </a:xfrm>
      </p:grpSpPr>
      <p:sp>
        <p:nvSpPr>
          <p:cNvPr id="184" name="Google Shape;184;p7:notes">
            <a:extLst>
              <a:ext uri="{FF2B5EF4-FFF2-40B4-BE49-F238E27FC236}">
                <a16:creationId xmlns:a16="http://schemas.microsoft.com/office/drawing/2014/main" id="{AA34ECC2-2FC5-373E-4D23-C18B28299980}"/>
              </a:ext>
            </a:extLst>
          </p:cNvPr>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pPr>
            <a:r>
              <a:rPr lang="en-US"/>
              <a:t>The guidelines reflect the amount needed to meet the average person's nutritional requirements.  However we want to know the size of your portion.  For multiple reasons:</a:t>
            </a:r>
            <a:endParaRPr/>
          </a:p>
          <a:p>
            <a:pPr marL="0" indent="0">
              <a:buClr>
                <a:schemeClr val="dk1"/>
              </a:buClr>
            </a:pPr>
            <a:r>
              <a:rPr lang="en-US"/>
              <a:t>1) 2 oz of meatloaf isn't going to provide 2 oz of protein due to the added ingredients so the portion will need to be larger.</a:t>
            </a:r>
            <a:endParaRPr/>
          </a:p>
          <a:p>
            <a:pPr marL="0" indent="0">
              <a:buClr>
                <a:schemeClr val="dk1"/>
              </a:buClr>
            </a:pPr>
            <a:r>
              <a:rPr lang="en-US"/>
              <a:t>2) Entrees need to be large enough to provide full serving sizes of multiple components, ie 2 cups of spaghetti would be large enough to provide 1 cup noodles (2 grains) 1/2 cup tomato sauce (1 vegetable) and 2 oz of hamburger (1 protein).</a:t>
            </a:r>
            <a:endParaRPr/>
          </a:p>
          <a:p>
            <a:pPr marL="0" indent="0">
              <a:buClr>
                <a:schemeClr val="dk1"/>
              </a:buClr>
            </a:pPr>
            <a:r>
              <a:rPr lang="en-US"/>
              <a:t>3)  We also want to know if portions are too large and/or adding unhealthy amounts of things such as fats or sugars etc.</a:t>
            </a:r>
            <a:endParaRPr/>
          </a:p>
        </p:txBody>
      </p:sp>
      <p:sp>
        <p:nvSpPr>
          <p:cNvPr id="185" name="Google Shape;185;p7:notes">
            <a:extLst>
              <a:ext uri="{FF2B5EF4-FFF2-40B4-BE49-F238E27FC236}">
                <a16:creationId xmlns:a16="http://schemas.microsoft.com/office/drawing/2014/main" id="{651A10CF-8C3A-0F4C-4D8D-E8A2944FC708}"/>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9352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5330260e2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5330260e2_0_6: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206" name="Google Shape;206;g75330260e2_0_6: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12" name="Google Shape;212;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8: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a:t>It is assumed that the traditional ingredients (carrots, peas and potatoes with top and bottom crust) are included in your chicken pot pie when written this way.  If you are including non-traditional items please make note of it so that the nutritional composition can be determined.  </a:t>
            </a:r>
            <a:endParaRPr/>
          </a:p>
          <a:p>
            <a:pPr marL="0" indent="0">
              <a:buClr>
                <a:schemeClr val="dk1"/>
              </a:buClr>
              <a:buSzPts val="1200"/>
            </a:pPr>
            <a:endParaRPr/>
          </a:p>
          <a:p>
            <a:pPr marL="0" indent="0">
              <a:buClr>
                <a:schemeClr val="dk1"/>
              </a:buClr>
              <a:buSzPts val="1200"/>
            </a:pPr>
            <a:endParaRPr/>
          </a:p>
          <a:p>
            <a:pPr marL="0" indent="0"/>
            <a:endParaRPr/>
          </a:p>
        </p:txBody>
      </p:sp>
      <p:sp>
        <p:nvSpPr>
          <p:cNvPr id="192" name="Google Shape;192;p8: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50CDA9E0-E818-4432-2301-A1BF392707BA}"/>
            </a:ext>
          </a:extLst>
        </p:cNvPr>
        <p:cNvGrpSpPr/>
        <p:nvPr/>
      </p:nvGrpSpPr>
      <p:grpSpPr>
        <a:xfrm>
          <a:off x="0" y="0"/>
          <a:ext cx="0" cy="0"/>
          <a:chOff x="0" y="0"/>
          <a:chExt cx="0" cy="0"/>
        </a:xfrm>
      </p:grpSpPr>
      <p:sp>
        <p:nvSpPr>
          <p:cNvPr id="190" name="Google Shape;190;p8:notes">
            <a:extLst>
              <a:ext uri="{FF2B5EF4-FFF2-40B4-BE49-F238E27FC236}">
                <a16:creationId xmlns:a16="http://schemas.microsoft.com/office/drawing/2014/main" id="{EBDDF044-700F-9C4F-1D08-5C5018C3F0C8}"/>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8:notes">
            <a:extLst>
              <a:ext uri="{FF2B5EF4-FFF2-40B4-BE49-F238E27FC236}">
                <a16:creationId xmlns:a16="http://schemas.microsoft.com/office/drawing/2014/main" id="{A4309BA0-C379-422F-2637-0CC7AA08D242}"/>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a:t>It is assumed that the traditional ingredients (carrots, peas and potatoes with top and bottom crust) are included in your chicken pot pie when written this way.  If you are including non-traditional items please make note of it so that the nutritional composition can be determined.  </a:t>
            </a:r>
            <a:endParaRPr/>
          </a:p>
          <a:p>
            <a:pPr marL="0" indent="0">
              <a:buClr>
                <a:schemeClr val="dk1"/>
              </a:buClr>
              <a:buSzPts val="1200"/>
            </a:pPr>
            <a:endParaRPr/>
          </a:p>
          <a:p>
            <a:pPr marL="0" indent="0">
              <a:buClr>
                <a:schemeClr val="dk1"/>
              </a:buClr>
              <a:buSzPts val="1200"/>
            </a:pPr>
            <a:endParaRPr/>
          </a:p>
          <a:p>
            <a:pPr marL="0" indent="0"/>
            <a:endParaRPr/>
          </a:p>
        </p:txBody>
      </p:sp>
      <p:sp>
        <p:nvSpPr>
          <p:cNvPr id="192" name="Google Shape;192;p8:notes">
            <a:extLst>
              <a:ext uri="{FF2B5EF4-FFF2-40B4-BE49-F238E27FC236}">
                <a16:creationId xmlns:a16="http://schemas.microsoft.com/office/drawing/2014/main" id="{6F749A0D-A77E-45DB-EB1D-856BB5D23B8B}"/>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16</a:t>
            </a:fld>
            <a:endParaRPr/>
          </a:p>
        </p:txBody>
      </p:sp>
    </p:spTree>
    <p:extLst>
      <p:ext uri="{BB962C8B-B14F-4D97-AF65-F5344CB8AC3E}">
        <p14:creationId xmlns:p14="http://schemas.microsoft.com/office/powerpoint/2010/main" val="293908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B33821C2-1016-BF5A-DE7E-D0E78319C14F}"/>
            </a:ext>
          </a:extLst>
        </p:cNvPr>
        <p:cNvGrpSpPr/>
        <p:nvPr/>
      </p:nvGrpSpPr>
      <p:grpSpPr>
        <a:xfrm>
          <a:off x="0" y="0"/>
          <a:ext cx="0" cy="0"/>
          <a:chOff x="0" y="0"/>
          <a:chExt cx="0" cy="0"/>
        </a:xfrm>
      </p:grpSpPr>
      <p:sp>
        <p:nvSpPr>
          <p:cNvPr id="190" name="Google Shape;190;p8:notes">
            <a:extLst>
              <a:ext uri="{FF2B5EF4-FFF2-40B4-BE49-F238E27FC236}">
                <a16:creationId xmlns:a16="http://schemas.microsoft.com/office/drawing/2014/main" id="{5652887B-438A-A7FA-50E2-A6F15DC2F72E}"/>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8:notes">
            <a:extLst>
              <a:ext uri="{FF2B5EF4-FFF2-40B4-BE49-F238E27FC236}">
                <a16:creationId xmlns:a16="http://schemas.microsoft.com/office/drawing/2014/main" id="{5644E8AF-99D7-B850-36E8-6770CAA9A04D}"/>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a:t>It is assumed that the traditional ingredients (carrots, peas and potatoes with top and bottom crust) are included in your chicken pot pie when written this way.  If you are including non-traditional items please make note of it so that the nutritional composition can be determined.  </a:t>
            </a:r>
            <a:endParaRPr/>
          </a:p>
          <a:p>
            <a:pPr marL="0" indent="0">
              <a:buClr>
                <a:schemeClr val="dk1"/>
              </a:buClr>
              <a:buSzPts val="1200"/>
            </a:pPr>
            <a:endParaRPr/>
          </a:p>
          <a:p>
            <a:pPr marL="0" indent="0">
              <a:buClr>
                <a:schemeClr val="dk1"/>
              </a:buClr>
              <a:buSzPts val="1200"/>
            </a:pPr>
            <a:endParaRPr/>
          </a:p>
          <a:p>
            <a:pPr marL="0" indent="0"/>
            <a:endParaRPr/>
          </a:p>
        </p:txBody>
      </p:sp>
      <p:sp>
        <p:nvSpPr>
          <p:cNvPr id="192" name="Google Shape;192;p8:notes">
            <a:extLst>
              <a:ext uri="{FF2B5EF4-FFF2-40B4-BE49-F238E27FC236}">
                <a16:creationId xmlns:a16="http://schemas.microsoft.com/office/drawing/2014/main" id="{F2601D26-D5E4-8619-7225-75A3AE787A09}"/>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17</a:t>
            </a:fld>
            <a:endParaRPr/>
          </a:p>
        </p:txBody>
      </p:sp>
    </p:spTree>
    <p:extLst>
      <p:ext uri="{BB962C8B-B14F-4D97-AF65-F5344CB8AC3E}">
        <p14:creationId xmlns:p14="http://schemas.microsoft.com/office/powerpoint/2010/main" val="406355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2" name="Google Shape;232;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a:t>This is in Word format for anyone who prefers this.  You could also do a second page in word to copy and paste for a more decorative page without portions to print.</a:t>
            </a:r>
            <a:endParaRPr/>
          </a:p>
        </p:txBody>
      </p:sp>
      <p:sp>
        <p:nvSpPr>
          <p:cNvPr id="245" name="Google Shape;245;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a:t>Gloves are not worn to protect your hands!  Gloves can give a false sense of security, just because your hands are gloved does not mean everything is protected.  Think of yourself as a surgeon, after you have properly washed your hands and/or gloved your hands anything you touch could contaminate your hands.  Once you have touched something, that will contaminate the next thing, and so on.  </a:t>
            </a:r>
            <a:endParaRPr/>
          </a:p>
          <a:p>
            <a:pPr marL="0" indent="0"/>
            <a:endParaRPr/>
          </a:p>
        </p:txBody>
      </p:sp>
      <p:sp>
        <p:nvSpPr>
          <p:cNvPr id="283" name="Google Shape;283;p2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a:p>
            <a:pPr marL="0" indent="0"/>
            <a:r>
              <a:rPr lang="en-US" dirty="0"/>
              <a:t>Today we will learn together what the Dietician plays for a role in all of our working lives. The Dietician will provide Nutrition Education and Nutrition Counseling, will approve all menus submitted by the meal sites and will give advice to menu creators to be in compliance. </a:t>
            </a:r>
            <a:endParaRPr dirty="0"/>
          </a:p>
        </p:txBody>
      </p:sp>
      <p:sp>
        <p:nvSpPr>
          <p:cNvPr id="146" name="Google Shape;146;p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89" name="Google Shape;289;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95" name="Google Shape;295;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dirty="0"/>
              <a:t>The Nutritional Risk Survey</a:t>
            </a:r>
            <a:endParaRPr dirty="0"/>
          </a:p>
        </p:txBody>
      </p:sp>
      <p:sp>
        <p:nvSpPr>
          <p:cNvPr id="301" name="Google Shape;301;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51" name="Google Shape;15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dirty="0"/>
              <a:t>The OAA established the Administration on Aging within the Department of Health, Education and Welfare, and called for the creation of State Units on Aging. The Older Americans Act (OAA) was passed by Congress in 1965 as a response to policymaker concerns about the lack of services for older adults. The original act gave authority for grants to States for community planning, social services, research and development projects, and training on aging related issues. </a:t>
            </a:r>
            <a:endParaRPr dirty="0"/>
          </a:p>
          <a:p>
            <a:pPr marL="0" indent="0"/>
            <a:endParaRPr dirty="0"/>
          </a:p>
          <a:p>
            <a:pPr marL="0" indent="0"/>
            <a:r>
              <a:rPr lang="en-US" dirty="0"/>
              <a:t>Above I added a few very important requirements out of the OAA for your convenience.</a:t>
            </a:r>
            <a:endParaRPr dirty="0"/>
          </a:p>
          <a:p>
            <a:pPr marL="0" indent="0">
              <a:buClr>
                <a:schemeClr val="dk1"/>
              </a:buClr>
              <a:buSzPts val="1200"/>
            </a:pPr>
            <a:r>
              <a:rPr lang="en-US" dirty="0"/>
              <a:t>The purposes of these programs are to 1) reduce hunger, food insecurity and malnutrition, 2) promote socialization, 3) promote health and well-being, and 4) delay adverse health conditions. The intent is to make community based nutrition services available to older adults who may be at risk of losing their independence and their ability to remain in the community. </a:t>
            </a:r>
            <a:endParaRPr dirty="0"/>
          </a:p>
          <a:p>
            <a:pPr marL="0" indent="0"/>
            <a:endParaRPr dirty="0"/>
          </a:p>
          <a:p>
            <a:pPr marL="0" indent="0"/>
            <a:endParaRPr dirty="0"/>
          </a:p>
          <a:p>
            <a:pPr marL="0" indent="0"/>
            <a:r>
              <a:rPr lang="en-US" dirty="0"/>
              <a:t>If you are interested in the full version of the Older Americans Act, please go to </a:t>
            </a:r>
            <a:endParaRPr b="0" dirty="0"/>
          </a:p>
        </p:txBody>
      </p:sp>
      <p:sp>
        <p:nvSpPr>
          <p:cNvPr id="158" name="Google Shape;158;p3: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542925"/>
            <a:ext cx="7140576" cy="4016375"/>
          </a:xfrm>
        </p:spPr>
      </p:sp>
      <p:sp>
        <p:nvSpPr>
          <p:cNvPr id="3" name="Notes Placeholder 2"/>
          <p:cNvSpPr>
            <a:spLocks noGrp="1"/>
          </p:cNvSpPr>
          <p:nvPr>
            <p:ph type="body" idx="1"/>
          </p:nvPr>
        </p:nvSpPr>
        <p:spPr/>
        <p:txBody>
          <a:bodyPr/>
          <a:lstStyle/>
          <a:p>
            <a:pPr marL="0" indent="0"/>
            <a:r>
              <a:rPr lang="en-US" sz="1800" dirty="0"/>
              <a:t>The OAA established the Administration on Aging within the Department of Health, Education and Welfare, and called for the creation of State Units on Aging. The Older Americans Act (OAA) was passed by Congress in 1965 as a response to policymaker concerns about the lack of services for older adults. The original act gave authority for grants to States for community planning, social services, research and development projects, and training on aging related issues. </a:t>
            </a:r>
          </a:p>
          <a:p>
            <a:pPr marL="0" indent="0"/>
            <a:endParaRPr lang="en-US" sz="1800" dirty="0"/>
          </a:p>
          <a:p>
            <a:pPr marL="0" indent="0"/>
            <a:r>
              <a:rPr lang="en-US" sz="1800" dirty="0"/>
              <a:t>Above I added a few very important requirements out of the OAA for your convenience.</a:t>
            </a:r>
          </a:p>
          <a:p>
            <a:endParaRPr lang="en-US" dirty="0"/>
          </a:p>
        </p:txBody>
      </p:sp>
      <p:sp>
        <p:nvSpPr>
          <p:cNvPr id="4" name="Footer Placeholder 3">
            <a:extLst>
              <a:ext uri="{FF2B5EF4-FFF2-40B4-BE49-F238E27FC236}">
                <a16:creationId xmlns:a16="http://schemas.microsoft.com/office/drawing/2014/main" id="{DDDA4751-B177-4C56-9216-A5164188FD94}"/>
              </a:ext>
            </a:extLst>
          </p:cNvPr>
          <p:cNvSpPr>
            <a:spLocks noGrp="1"/>
          </p:cNvSpPr>
          <p:nvPr>
            <p:ph type="ftr" sz="quarter" idx="4"/>
          </p:nvPr>
        </p:nvSpPr>
        <p:spPr/>
        <p:txBody>
          <a:bodyPr/>
          <a:lstStyle/>
          <a:p>
            <a:r>
              <a:rPr lang="en-US" dirty="0"/>
              <a:t>Meal Site Coordinator Foundations</a:t>
            </a:r>
          </a:p>
        </p:txBody>
      </p:sp>
    </p:spTree>
    <p:custDataLst>
      <p:tags r:id="rId1"/>
    </p:custDataLst>
    <p:extLst>
      <p:ext uri="{BB962C8B-B14F-4D97-AF65-F5344CB8AC3E}">
        <p14:creationId xmlns:p14="http://schemas.microsoft.com/office/powerpoint/2010/main" val="385727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endParaRPr/>
          </a:p>
        </p:txBody>
      </p:sp>
      <p:sp>
        <p:nvSpPr>
          <p:cNvPr id="164" name="Google Shape;164;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5: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dirty="0"/>
              <a:t>Menu planning can be tough!  People want you to include their favorite dish, cooks want an easy meal to prep, the food bank doesn’t have prime rib, and your nutritionist is saying you need more whole grains!  This </a:t>
            </a:r>
            <a:r>
              <a:rPr lang="en-US" dirty="0" err="1"/>
              <a:t>powerpoint</a:t>
            </a:r>
            <a:r>
              <a:rPr lang="en-US" dirty="0"/>
              <a:t> won’t solve all your problems but will help clear some things up.  If there are any further questions or if you are having problems with anything be sure to reach out.  We are happy to help. </a:t>
            </a:r>
            <a:endParaRPr dirty="0"/>
          </a:p>
        </p:txBody>
      </p:sp>
      <p:sp>
        <p:nvSpPr>
          <p:cNvPr id="171" name="Google Shape;171;p5: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buClr>
                <a:srgbClr val="000000"/>
              </a:buClr>
              <a:buSzPts val="1200"/>
            </a:pPr>
            <a:fld id="{00000000-1234-1234-1234-123412341234}" type="slidenum">
              <a:rPr lang="en-US"/>
              <a:pPr algn="r">
                <a:buClr>
                  <a:srgbClr val="000000"/>
                </a:buClr>
                <a:buSzPts val="1200"/>
              </a:pP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179" name="Google Shape;179;p6: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pPr>
            <a:r>
              <a:rPr lang="en-US"/>
              <a:t>The guidelines reflect the amount needed to meet the average person's nutritional requirements.  However we want to know the size of your portion.  For multiple reasons:</a:t>
            </a:r>
            <a:endParaRPr/>
          </a:p>
          <a:p>
            <a:pPr marL="0" indent="0">
              <a:buClr>
                <a:schemeClr val="dk1"/>
              </a:buClr>
            </a:pPr>
            <a:r>
              <a:rPr lang="en-US"/>
              <a:t>1) 2 oz of meatloaf isn't going to provide 2 oz of protein due to the added ingredients so the portion will need to be larger.</a:t>
            </a:r>
            <a:endParaRPr/>
          </a:p>
          <a:p>
            <a:pPr marL="0" indent="0">
              <a:buClr>
                <a:schemeClr val="dk1"/>
              </a:buClr>
            </a:pPr>
            <a:r>
              <a:rPr lang="en-US"/>
              <a:t>2) Entrees need to be large enough to provide full serving sizes of multiple components, ie 2 cups of spaghetti would be large enough to provide 1 cup noodles (2 grains) 1/2 cup tomato sauce (1 vegetable) and 2 oz of hamburger (1 protein).</a:t>
            </a:r>
            <a:endParaRPr/>
          </a:p>
          <a:p>
            <a:pPr marL="0" indent="0">
              <a:buClr>
                <a:schemeClr val="dk1"/>
              </a:buClr>
            </a:pPr>
            <a:r>
              <a:rPr lang="en-US"/>
              <a:t>3)  We also want to know if portions are too large and/or adding unhealthy amounts of things such as fats or sugars etc.</a:t>
            </a:r>
            <a:endParaRPr/>
          </a:p>
        </p:txBody>
      </p:sp>
      <p:sp>
        <p:nvSpPr>
          <p:cNvPr id="185" name="Google Shape;185;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16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035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12514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COA BLUE - Course Tile Slide">
    <p:spTree>
      <p:nvGrpSpPr>
        <p:cNvPr id="1" name=""/>
        <p:cNvGrpSpPr/>
        <p:nvPr/>
      </p:nvGrpSpPr>
      <p:grpSpPr>
        <a:xfrm>
          <a:off x="0" y="0"/>
          <a:ext cx="0" cy="0"/>
          <a:chOff x="0" y="0"/>
          <a:chExt cx="0" cy="0"/>
        </a:xfrm>
      </p:grpSpPr>
      <p:sp>
        <p:nvSpPr>
          <p:cNvPr id="2" name="Title 1"/>
          <p:cNvSpPr>
            <a:spLocks noGrp="1"/>
          </p:cNvSpPr>
          <p:nvPr>
            <p:ph type="title"/>
          </p:nvPr>
        </p:nvSpPr>
        <p:spPr>
          <a:xfrm>
            <a:off x="536448" y="1716173"/>
            <a:ext cx="10515600" cy="536575"/>
          </a:xfrm>
          <a:prstGeom prst="rect">
            <a:avLst/>
          </a:prstGeom>
        </p:spPr>
        <p:txBody>
          <a:bodyPr/>
          <a:lstStyle>
            <a:lvl1pPr>
              <a:defRPr>
                <a:solidFill>
                  <a:schemeClr val="bg1"/>
                </a:solidFill>
                <a:latin typeface="+mj-lt"/>
              </a:defRPr>
            </a:lvl1pPr>
          </a:lstStyle>
          <a:p>
            <a:r>
              <a:rPr lang="en-US"/>
              <a:t>Click to edit Master title style</a:t>
            </a:r>
            <a:endParaRPr lang="en-US" dirty="0"/>
          </a:p>
        </p:txBody>
      </p:sp>
      <p:sp>
        <p:nvSpPr>
          <p:cNvPr id="9" name="Freeform 8"/>
          <p:cNvSpPr/>
          <p:nvPr userDrawn="1"/>
        </p:nvSpPr>
        <p:spPr>
          <a:xfrm>
            <a:off x="0" y="1094833"/>
            <a:ext cx="7060019" cy="2147777"/>
          </a:xfrm>
          <a:custGeom>
            <a:avLst/>
            <a:gdLst>
              <a:gd name="connsiteX0" fmla="*/ 0 w 5158798"/>
              <a:gd name="connsiteY0" fmla="*/ 0 h 2147777"/>
              <a:gd name="connsiteX1" fmla="*/ 4084910 w 5158798"/>
              <a:gd name="connsiteY1" fmla="*/ 0 h 2147777"/>
              <a:gd name="connsiteX2" fmla="*/ 4095543 w 5158798"/>
              <a:gd name="connsiteY2" fmla="*/ 0 h 2147777"/>
              <a:gd name="connsiteX3" fmla="*/ 4095543 w 5158798"/>
              <a:gd name="connsiteY3" fmla="*/ 707 h 2147777"/>
              <a:gd name="connsiteX4" fmla="*/ 4227320 w 5158798"/>
              <a:gd name="connsiteY4" fmla="*/ 9466 h 2147777"/>
              <a:gd name="connsiteX5" fmla="*/ 5015553 w 5158798"/>
              <a:gd name="connsiteY5" fmla="*/ 538034 h 2147777"/>
              <a:gd name="connsiteX6" fmla="*/ 5013665 w 5158798"/>
              <a:gd name="connsiteY6" fmla="*/ 1613010 h 2147777"/>
              <a:gd name="connsiteX7" fmla="*/ 4223579 w 5158798"/>
              <a:gd name="connsiteY7" fmla="*/ 2138806 h 2147777"/>
              <a:gd name="connsiteX8" fmla="*/ 4095543 w 5158798"/>
              <a:gd name="connsiteY8" fmla="*/ 2146864 h 2147777"/>
              <a:gd name="connsiteX9" fmla="*/ 4095543 w 5158798"/>
              <a:gd name="connsiteY9" fmla="*/ 2147777 h 2147777"/>
              <a:gd name="connsiteX10" fmla="*/ 0 w 5158798"/>
              <a:gd name="connsiteY10" fmla="*/ 2147777 h 2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8798" h="2147777">
                <a:moveTo>
                  <a:pt x="0" y="0"/>
                </a:moveTo>
                <a:lnTo>
                  <a:pt x="4084910" y="0"/>
                </a:lnTo>
                <a:lnTo>
                  <a:pt x="4095543" y="0"/>
                </a:lnTo>
                <a:lnTo>
                  <a:pt x="4095543" y="707"/>
                </a:lnTo>
                <a:lnTo>
                  <a:pt x="4227320" y="9466"/>
                </a:lnTo>
                <a:cubicBezTo>
                  <a:pt x="4555189" y="53285"/>
                  <a:pt x="4847846" y="246768"/>
                  <a:pt x="5015553" y="538034"/>
                </a:cubicBezTo>
                <a:cubicBezTo>
                  <a:pt x="5207220" y="870910"/>
                  <a:pt x="5206500" y="1280810"/>
                  <a:pt x="5013665" y="1613010"/>
                </a:cubicBezTo>
                <a:cubicBezTo>
                  <a:pt x="4844935" y="1903686"/>
                  <a:pt x="4551601" y="2096138"/>
                  <a:pt x="4223579" y="2138806"/>
                </a:cubicBezTo>
                <a:lnTo>
                  <a:pt x="4095543" y="2146864"/>
                </a:lnTo>
                <a:lnTo>
                  <a:pt x="4095543" y="2147777"/>
                </a:lnTo>
                <a:lnTo>
                  <a:pt x="0" y="2147777"/>
                </a:lnTo>
                <a:close/>
              </a:path>
            </a:pathLst>
          </a:custGeom>
          <a:solidFill>
            <a:schemeClr val="accent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sym typeface="Helvetica Light"/>
            </a:endParaRPr>
          </a:p>
        </p:txBody>
      </p:sp>
      <p:sp>
        <p:nvSpPr>
          <p:cNvPr id="11" name="TextBox 10"/>
          <p:cNvSpPr txBox="1"/>
          <p:nvPr userDrawn="1"/>
        </p:nvSpPr>
        <p:spPr>
          <a:xfrm>
            <a:off x="552853" y="2133601"/>
            <a:ext cx="6087532" cy="710067"/>
          </a:xfrm>
          <a:prstGeom prst="rect">
            <a:avLst/>
          </a:prstGeom>
          <a:ln w="12700">
            <a:miter lim="400000"/>
          </a:ln>
        </p:spPr>
        <p:txBody>
          <a:bodyPr lIns="90000" tIns="46800" rIns="90000" bIns="46800">
            <a:noAutofit/>
          </a:bodyPr>
          <a:lstStyle>
            <a:lvl1pPr lvl="0" algn="just" defTabSz="914400">
              <a:lnSpc>
                <a:spcPct val="125000"/>
              </a:lnSpc>
              <a:defRPr sz="1200">
                <a:latin typeface="Lato Light"/>
                <a:ea typeface="Lato Light"/>
                <a:cs typeface="Lato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libri"/>
            </a:endParaRPr>
          </a:p>
        </p:txBody>
      </p:sp>
      <p:sp>
        <p:nvSpPr>
          <p:cNvPr id="5" name="Text Placeholder 4">
            <a:extLst>
              <a:ext uri="{FF2B5EF4-FFF2-40B4-BE49-F238E27FC236}">
                <a16:creationId xmlns:a16="http://schemas.microsoft.com/office/drawing/2014/main" id="{F35C1A99-70A3-4025-9125-C7217C60A38E}"/>
              </a:ext>
            </a:extLst>
          </p:cNvPr>
          <p:cNvSpPr>
            <a:spLocks noGrp="1"/>
          </p:cNvSpPr>
          <p:nvPr>
            <p:ph type="body" sz="quarter" idx="11"/>
          </p:nvPr>
        </p:nvSpPr>
        <p:spPr>
          <a:xfrm>
            <a:off x="304800" y="1716088"/>
            <a:ext cx="6197600" cy="1408112"/>
          </a:xfrm>
          <a:prstGeom prst="rect">
            <a:avLst/>
          </a:prstGeom>
        </p:spPr>
        <p:txBody>
          <a:bodyPr/>
          <a:lstStyle>
            <a:lvl1pPr marL="0" indent="0" algn="ctr">
              <a:buNone/>
              <a:defRPr sz="3600" cap="small" baseline="0">
                <a:solidFill>
                  <a:schemeClr val="bg1"/>
                </a:solidFill>
                <a:latin typeface="+mj-lt"/>
              </a:defRPr>
            </a:lvl1pPr>
            <a:lvl2pPr>
              <a:defRPr>
                <a:solidFill>
                  <a:schemeClr val="bg1"/>
                </a:solidFill>
              </a:defRPr>
            </a:lvl2pPr>
            <a:lvl3pPr marL="914400" indent="0" algn="ctr">
              <a:buNone/>
              <a:defRPr sz="2400">
                <a:solidFill>
                  <a:schemeClr val="bg1"/>
                </a:solidFill>
              </a:defRPr>
            </a:lvl3pPr>
            <a:lvl4pPr>
              <a:defRPr>
                <a:solidFill>
                  <a:schemeClr val="bg1"/>
                </a:solidFill>
              </a:defRPr>
            </a:lvl4pPr>
            <a:lvl5pPr>
              <a:defRPr>
                <a:solidFill>
                  <a:schemeClr val="bg1"/>
                </a:solidFill>
              </a:defRPr>
            </a:lvl5pPr>
          </a:lstStyle>
          <a:p>
            <a:pPr lvl="0"/>
            <a:r>
              <a:rPr lang="en-US" dirty="0"/>
              <a:t>Edit Master text style</a:t>
            </a:r>
          </a:p>
          <a:p>
            <a:pPr lvl="0"/>
            <a:r>
              <a:rPr lang="en-US" dirty="0"/>
              <a:t>Second level</a:t>
            </a:r>
          </a:p>
        </p:txBody>
      </p:sp>
    </p:spTree>
    <p:custDataLst>
      <p:tags r:id="rId1"/>
    </p:custDataLst>
    <p:extLst>
      <p:ext uri="{BB962C8B-B14F-4D97-AF65-F5344CB8AC3E}">
        <p14:creationId xmlns:p14="http://schemas.microsoft.com/office/powerpoint/2010/main" val="42496694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46" name="Google Shape;46;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19591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with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1906" y="-3349"/>
            <a:ext cx="6119812" cy="6864698"/>
          </a:xfrm>
          <a:prstGeom prst="rect">
            <a:avLst/>
          </a:prstGeom>
        </p:spPr>
        <p:txBody>
          <a:bodyPr vert="horz"/>
          <a:lstStyle/>
          <a:p>
            <a:r>
              <a:rPr lang="en-US" dirty="0"/>
              <a:t>Click icon to add picture</a:t>
            </a:r>
          </a:p>
        </p:txBody>
      </p:sp>
      <p:sp>
        <p:nvSpPr>
          <p:cNvPr id="6" name="Title Placeholder 7"/>
          <p:cNvSpPr>
            <a:spLocks noGrp="1"/>
          </p:cNvSpPr>
          <p:nvPr>
            <p:ph type="title"/>
          </p:nvPr>
        </p:nvSpPr>
        <p:spPr>
          <a:xfrm>
            <a:off x="6729984" y="825228"/>
            <a:ext cx="5418731" cy="535531"/>
          </a:xfrm>
          <a:prstGeom prst="rect">
            <a:avLst/>
          </a:prstGeom>
        </p:spPr>
        <p:txBody>
          <a:bodyPr vert="horz" wrap="square" lIns="91440" tIns="45720" rIns="91440" bIns="45720" rtlCol="0" anchor="t" anchorCtr="0">
            <a:noAutofit/>
          </a:bodyPr>
          <a:lstStyle>
            <a:lvl1pPr>
              <a:defRPr>
                <a:latin typeface="+mj-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1466937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251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84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249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284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7666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970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46920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8596300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3922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walmart.com/ip/FULANDL-14-piece-Stainless-Steel-Measuring-Cups-and-Spoons-Set-Dry-and-Liquid-Measure-Cup-Kitchen-Gadgets-Essentials-Utensils-for-Cooking-Baking/2003367284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acl.gov/about-acl/authorizing-statutes/older-americans-ac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hyperlink" Target="https://realfood.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cdn.realfood.gov/Daily%20Serving%20Size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table in a restaurant&#10;&#10;Description generated with very high confidence">
            <a:extLst>
              <a:ext uri="{FF2B5EF4-FFF2-40B4-BE49-F238E27FC236}">
                <a16:creationId xmlns:a16="http://schemas.microsoft.com/office/drawing/2014/main" id="{56FD0AEE-B9D8-49B7-ABC0-DD21FAE3F7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524000" y="381000"/>
            <a:ext cx="9144000" cy="6477000"/>
          </a:xfrm>
          <a:prstGeom prst="rect">
            <a:avLst/>
          </a:prstGeom>
        </p:spPr>
      </p:pic>
      <p:sp>
        <p:nvSpPr>
          <p:cNvPr id="10" name="Freeform 9"/>
          <p:cNvSpPr/>
          <p:nvPr/>
        </p:nvSpPr>
        <p:spPr>
          <a:xfrm>
            <a:off x="1524000" y="1094833"/>
            <a:ext cx="5295014" cy="2147777"/>
          </a:xfrm>
          <a:custGeom>
            <a:avLst/>
            <a:gdLst>
              <a:gd name="connsiteX0" fmla="*/ 0 w 5158798"/>
              <a:gd name="connsiteY0" fmla="*/ 0 h 2147777"/>
              <a:gd name="connsiteX1" fmla="*/ 4084910 w 5158798"/>
              <a:gd name="connsiteY1" fmla="*/ 0 h 2147777"/>
              <a:gd name="connsiteX2" fmla="*/ 4095543 w 5158798"/>
              <a:gd name="connsiteY2" fmla="*/ 0 h 2147777"/>
              <a:gd name="connsiteX3" fmla="*/ 4095543 w 5158798"/>
              <a:gd name="connsiteY3" fmla="*/ 707 h 2147777"/>
              <a:gd name="connsiteX4" fmla="*/ 4227320 w 5158798"/>
              <a:gd name="connsiteY4" fmla="*/ 9466 h 2147777"/>
              <a:gd name="connsiteX5" fmla="*/ 5015553 w 5158798"/>
              <a:gd name="connsiteY5" fmla="*/ 538034 h 2147777"/>
              <a:gd name="connsiteX6" fmla="*/ 5013665 w 5158798"/>
              <a:gd name="connsiteY6" fmla="*/ 1613010 h 2147777"/>
              <a:gd name="connsiteX7" fmla="*/ 4223579 w 5158798"/>
              <a:gd name="connsiteY7" fmla="*/ 2138806 h 2147777"/>
              <a:gd name="connsiteX8" fmla="*/ 4095543 w 5158798"/>
              <a:gd name="connsiteY8" fmla="*/ 2146864 h 2147777"/>
              <a:gd name="connsiteX9" fmla="*/ 4095543 w 5158798"/>
              <a:gd name="connsiteY9" fmla="*/ 2147777 h 2147777"/>
              <a:gd name="connsiteX10" fmla="*/ 0 w 5158798"/>
              <a:gd name="connsiteY10" fmla="*/ 2147777 h 2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8798" h="2147777">
                <a:moveTo>
                  <a:pt x="0" y="0"/>
                </a:moveTo>
                <a:lnTo>
                  <a:pt x="4084910" y="0"/>
                </a:lnTo>
                <a:lnTo>
                  <a:pt x="4095543" y="0"/>
                </a:lnTo>
                <a:lnTo>
                  <a:pt x="4095543" y="707"/>
                </a:lnTo>
                <a:lnTo>
                  <a:pt x="4227320" y="9466"/>
                </a:lnTo>
                <a:cubicBezTo>
                  <a:pt x="4555189" y="53285"/>
                  <a:pt x="4847846" y="246768"/>
                  <a:pt x="5015553" y="538034"/>
                </a:cubicBezTo>
                <a:cubicBezTo>
                  <a:pt x="5207220" y="870910"/>
                  <a:pt x="5206500" y="1280810"/>
                  <a:pt x="5013665" y="1613010"/>
                </a:cubicBezTo>
                <a:cubicBezTo>
                  <a:pt x="4844935" y="1903686"/>
                  <a:pt x="4551601" y="2096138"/>
                  <a:pt x="4223579" y="2138806"/>
                </a:cubicBezTo>
                <a:lnTo>
                  <a:pt x="4095543" y="2146864"/>
                </a:lnTo>
                <a:lnTo>
                  <a:pt x="4095543" y="2147777"/>
                </a:lnTo>
                <a:lnTo>
                  <a:pt x="0" y="2147777"/>
                </a:lnTo>
                <a:close/>
              </a:path>
            </a:pathLst>
          </a:custGeom>
          <a:solidFill>
            <a:srgbClr val="92D050"/>
          </a:solidFill>
          <a:ln w="12700" cap="flat">
            <a:solidFill>
              <a:schemeClr val="accent1">
                <a:lumMod val="75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noAutofit/>
          </a:bodyPr>
          <a:lstStyle/>
          <a:p>
            <a:pPr algn="ctr" defTabSz="584200" latinLnBrk="1" hangingPunct="0"/>
            <a:endParaRPr lang="en-US" b="1" dirty="0">
              <a:solidFill>
                <a:schemeClr val="accent4"/>
              </a:solidFill>
              <a:sym typeface="Helvetica Light"/>
            </a:endParaRPr>
          </a:p>
        </p:txBody>
      </p:sp>
      <p:sp>
        <p:nvSpPr>
          <p:cNvPr id="4" name="Text Placeholder 3">
            <a:extLst>
              <a:ext uri="{FF2B5EF4-FFF2-40B4-BE49-F238E27FC236}">
                <a16:creationId xmlns:a16="http://schemas.microsoft.com/office/drawing/2014/main" id="{779B95B6-5865-4D04-8B7A-D474E504F4CE}"/>
              </a:ext>
            </a:extLst>
          </p:cNvPr>
          <p:cNvSpPr>
            <a:spLocks noGrp="1"/>
          </p:cNvSpPr>
          <p:nvPr>
            <p:ph type="body" sz="quarter" idx="11"/>
          </p:nvPr>
        </p:nvSpPr>
        <p:spPr>
          <a:xfrm>
            <a:off x="1066800" y="1487488"/>
            <a:ext cx="5638800" cy="1408112"/>
          </a:xfrm>
          <a:solidFill>
            <a:schemeClr val="accent1"/>
          </a:solidFill>
        </p:spPr>
        <p:txBody>
          <a:bodyPr>
            <a:normAutofit fontScale="92500" lnSpcReduction="20000"/>
          </a:bodyPr>
          <a:lstStyle/>
          <a:p>
            <a:r>
              <a:rPr lang="en-US" b="1" dirty="0">
                <a:solidFill>
                  <a:schemeClr val="tx1"/>
                </a:solidFill>
                <a:effectLst>
                  <a:outerShdw blurRad="38100" dist="38100" dir="2700000" algn="tl">
                    <a:srgbClr val="000000">
                      <a:alpha val="43137"/>
                    </a:srgbClr>
                  </a:outerShdw>
                </a:effectLst>
              </a:rPr>
              <a:t>Nutrition Programs:</a:t>
            </a:r>
          </a:p>
          <a:p>
            <a:r>
              <a:rPr lang="en-US" dirty="0">
                <a:solidFill>
                  <a:schemeClr val="tx1"/>
                </a:solidFill>
              </a:rPr>
              <a:t>Meal Site Dietician</a:t>
            </a:r>
            <a:br>
              <a:rPr lang="en-US" dirty="0">
                <a:solidFill>
                  <a:schemeClr val="tx1"/>
                </a:solidFill>
              </a:rPr>
            </a:br>
            <a:r>
              <a:rPr lang="en-US" dirty="0">
                <a:solidFill>
                  <a:schemeClr val="tx1"/>
                </a:solidFill>
              </a:rPr>
              <a:t>Training</a:t>
            </a:r>
          </a:p>
        </p:txBody>
      </p:sp>
    </p:spTree>
    <p:custDataLst>
      <p:tags r:id="rId1"/>
    </p:custDataLst>
    <p:extLst>
      <p:ext uri="{BB962C8B-B14F-4D97-AF65-F5344CB8AC3E}">
        <p14:creationId xmlns:p14="http://schemas.microsoft.com/office/powerpoint/2010/main" val="143261041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Shape 186"/>
        <p:cNvGrpSpPr/>
        <p:nvPr/>
      </p:nvGrpSpPr>
      <p:grpSpPr>
        <a:xfrm>
          <a:off x="0" y="0"/>
          <a:ext cx="0" cy="0"/>
          <a:chOff x="0" y="0"/>
          <a:chExt cx="0" cy="0"/>
        </a:xfrm>
      </p:grpSpPr>
      <p:sp useBgFill="1">
        <p:nvSpPr>
          <p:cNvPr id="202" name="Rectangle 201">
            <a:extLst>
              <a:ext uri="{FF2B5EF4-FFF2-40B4-BE49-F238E27FC236}">
                <a16:creationId xmlns:a16="http://schemas.microsoft.com/office/drawing/2014/main" id="{E68FFDD2-0031-4BB1-BBE0-655DB04E8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188" descr="FULANDL 14-piece Stainless Steel Measuring Cups and Spoons Set, Dry and Liquid Measure Cup ...">
            <a:extLst>
              <a:ext uri="{FF2B5EF4-FFF2-40B4-BE49-F238E27FC236}">
                <a16:creationId xmlns:a16="http://schemas.microsoft.com/office/drawing/2014/main" id="{8EF79AAC-C579-BA14-5D58-66C7E7FAB5D8}"/>
              </a:ext>
            </a:extLst>
          </p:cNvPr>
          <p:cNvPicPr>
            <a:picLocks noChangeAspect="1"/>
          </p:cNvPicPr>
          <p:nvPr/>
        </p:nvPicPr>
        <p:blipFill>
          <a:blip r:embed="rId3" cstate="screen">
            <a:duotone>
              <a:prstClr val="black"/>
              <a:schemeClr val="tx2">
                <a:tint val="45000"/>
                <a:satMod val="400000"/>
              </a:schemeClr>
            </a:duotone>
            <a:alphaModFix amt="65000"/>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1" y="10"/>
            <a:ext cx="12192000" cy="6857990"/>
          </a:xfrm>
          <a:prstGeom prst="rect">
            <a:avLst/>
          </a:prstGeom>
        </p:spPr>
      </p:pic>
      <p:sp>
        <p:nvSpPr>
          <p:cNvPr id="204" name="Rectangle 203">
            <a:extLst>
              <a:ext uri="{FF2B5EF4-FFF2-40B4-BE49-F238E27FC236}">
                <a16:creationId xmlns:a16="http://schemas.microsoft.com/office/drawing/2014/main" id="{AB737C5D-A080-46FC-A853-72857762C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Title 11">
            <a:extLst>
              <a:ext uri="{FF2B5EF4-FFF2-40B4-BE49-F238E27FC236}">
                <a16:creationId xmlns:a16="http://schemas.microsoft.com/office/drawing/2014/main" id="{3DC13391-5EA1-C7A3-9F7B-1891C944F652}"/>
              </a:ext>
            </a:extLst>
          </p:cNvPr>
          <p:cNvSpPr>
            <a:spLocks noGrp="1"/>
          </p:cNvSpPr>
          <p:nvPr>
            <p:ph type="title"/>
          </p:nvPr>
        </p:nvSpPr>
        <p:spPr>
          <a:xfrm>
            <a:off x="1097265" y="516835"/>
            <a:ext cx="5982325" cy="1666501"/>
          </a:xfrm>
        </p:spPr>
        <p:txBody>
          <a:bodyPr vert="horz" lIns="91440" tIns="45720" rIns="91440" bIns="45720" rtlCol="0">
            <a:normAutofit/>
          </a:bodyPr>
          <a:lstStyle/>
          <a:p>
            <a:r>
              <a:rPr lang="en-US" sz="4000" kern="1200" spc="-50" baseline="0">
                <a:solidFill>
                  <a:srgbClr val="FFFFFF"/>
                </a:solidFill>
                <a:latin typeface="+mj-lt"/>
                <a:ea typeface="+mj-ea"/>
                <a:cs typeface="+mj-cs"/>
              </a:rPr>
              <a:t>Serving Sizes</a:t>
            </a:r>
            <a:br>
              <a:rPr lang="en-US" sz="4000" kern="1200" spc="-50" baseline="0">
                <a:solidFill>
                  <a:srgbClr val="FFFFFF"/>
                </a:solidFill>
                <a:latin typeface="+mj-lt"/>
                <a:ea typeface="+mj-ea"/>
                <a:cs typeface="+mj-cs"/>
              </a:rPr>
            </a:br>
            <a:endParaRPr lang="en-US" sz="4000" kern="1200" spc="-50" baseline="0">
              <a:solidFill>
                <a:srgbClr val="FFFFFF"/>
              </a:solidFill>
              <a:latin typeface="+mj-lt"/>
              <a:ea typeface="+mj-ea"/>
              <a:cs typeface="+mj-cs"/>
            </a:endParaRPr>
          </a:p>
        </p:txBody>
      </p:sp>
      <p:sp>
        <p:nvSpPr>
          <p:cNvPr id="15" name="Content Placeholder 14">
            <a:extLst>
              <a:ext uri="{FF2B5EF4-FFF2-40B4-BE49-F238E27FC236}">
                <a16:creationId xmlns:a16="http://schemas.microsoft.com/office/drawing/2014/main" id="{C8B40697-3BE6-6F47-ABDC-06A1B4FB91A4}"/>
              </a:ext>
            </a:extLst>
          </p:cNvPr>
          <p:cNvSpPr>
            <a:spLocks noGrp="1"/>
          </p:cNvSpPr>
          <p:nvPr>
            <p:ph idx="1"/>
          </p:nvPr>
        </p:nvSpPr>
        <p:spPr>
          <a:xfrm>
            <a:off x="1097264" y="2240280"/>
            <a:ext cx="5982325" cy="3652667"/>
          </a:xfrm>
        </p:spPr>
        <p:txBody>
          <a:bodyPr vert="horz" lIns="0" tIns="45720" rIns="0" bIns="45720" rtlCol="0">
            <a:normAutofit/>
          </a:bodyPr>
          <a:lstStyle/>
          <a:p>
            <a:pPr marL="0" marR="0" lvl="0" indent="0">
              <a:spcBef>
                <a:spcPts val="0"/>
              </a:spcBef>
              <a:spcAft>
                <a:spcPts val="600"/>
              </a:spcAft>
              <a:buSzPts val="1800"/>
              <a:buFont typeface="Calibri" panose="020F0502020204030204" pitchFamily="34" charset="0"/>
              <a:buNone/>
            </a:pPr>
            <a:r>
              <a:rPr lang="en-US" sz="1500" b="0" i="0" u="none" strike="noStrike" cap="none" dirty="0">
                <a:solidFill>
                  <a:srgbClr val="FFFFFF"/>
                </a:solidFill>
                <a:sym typeface="Trebuchet MS"/>
              </a:rPr>
              <a:t>The guidelines indicate the amount needed to meet the minimum needs for the general population.  </a:t>
            </a:r>
          </a:p>
          <a:p>
            <a:pPr marL="0" marR="0" lvl="0" indent="0">
              <a:spcBef>
                <a:spcPts val="0"/>
              </a:spcBef>
              <a:spcAft>
                <a:spcPts val="600"/>
              </a:spcAft>
              <a:buSzPts val="1800"/>
              <a:buFont typeface="Calibri" panose="020F0502020204030204" pitchFamily="34" charset="0"/>
              <a:buNone/>
            </a:pPr>
            <a:endParaRPr lang="en-US" sz="1500" b="0" i="0" u="none" strike="noStrike" cap="none" dirty="0">
              <a:solidFill>
                <a:srgbClr val="FFFFFF"/>
              </a:solidFill>
              <a:sym typeface="Trebuchet MS"/>
            </a:endParaRPr>
          </a:p>
          <a:p>
            <a:pPr marL="0" marR="0" lvl="0" indent="0">
              <a:spcBef>
                <a:spcPts val="0"/>
              </a:spcBef>
              <a:spcAft>
                <a:spcPts val="600"/>
              </a:spcAft>
              <a:buSzPts val="1800"/>
              <a:buFont typeface="Calibri" panose="020F0502020204030204" pitchFamily="34" charset="0"/>
              <a:buNone/>
            </a:pPr>
            <a:r>
              <a:rPr lang="en-US" sz="1500" b="0" i="0" u="none" strike="noStrike" cap="none" dirty="0">
                <a:solidFill>
                  <a:srgbClr val="FFFFFF"/>
                </a:solidFill>
                <a:sym typeface="Trebuchet MS"/>
              </a:rPr>
              <a:t>The Serving Size should indicate the amount you are serving at your center.  Serving Sizes should be listed in common terms that </a:t>
            </a:r>
            <a:r>
              <a:rPr lang="en-US" sz="1500" dirty="0">
                <a:solidFill>
                  <a:srgbClr val="FFFFFF"/>
                </a:solidFill>
                <a:sym typeface="Trebuchet MS"/>
              </a:rPr>
              <a:t>staff, volunteers, and seniors understand.  Use common measurements such as 1 cup, ½ cup, ¼ cup for vegetables, fruits, rice, pasta, and beans.  Other examples of common measurements are: </a:t>
            </a:r>
          </a:p>
          <a:p>
            <a:pPr marL="0" marR="0" lvl="0" indent="0">
              <a:spcBef>
                <a:spcPts val="0"/>
              </a:spcBef>
              <a:spcAft>
                <a:spcPts val="600"/>
              </a:spcAft>
              <a:buSzPts val="1800"/>
              <a:buFont typeface="Calibri" panose="020F0502020204030204" pitchFamily="34" charset="0"/>
              <a:buNone/>
            </a:pPr>
            <a:r>
              <a:rPr lang="en-US" sz="1500" dirty="0">
                <a:solidFill>
                  <a:srgbClr val="FFFFFF"/>
                </a:solidFill>
                <a:sym typeface="Trebuchet MS"/>
              </a:rPr>
              <a:t>	1 slice or bun</a:t>
            </a:r>
          </a:p>
          <a:p>
            <a:pPr marL="0" marR="0" lvl="0" indent="0">
              <a:spcBef>
                <a:spcPts val="0"/>
              </a:spcBef>
              <a:spcAft>
                <a:spcPts val="600"/>
              </a:spcAft>
              <a:buSzPts val="1800"/>
              <a:buFont typeface="Calibri" panose="020F0502020204030204" pitchFamily="34" charset="0"/>
              <a:buNone/>
            </a:pPr>
            <a:r>
              <a:rPr lang="en-US" sz="1500" b="0" i="0" u="none" strike="noStrike" cap="none" dirty="0">
                <a:solidFill>
                  <a:srgbClr val="FFFFFF"/>
                </a:solidFill>
                <a:sym typeface="Trebuchet MS"/>
              </a:rPr>
              <a:t>	</a:t>
            </a:r>
            <a:r>
              <a:rPr lang="en-US" sz="1500" dirty="0">
                <a:solidFill>
                  <a:srgbClr val="FFFFFF"/>
                </a:solidFill>
                <a:sym typeface="Trebuchet MS"/>
              </a:rPr>
              <a:t>1 oz condiments (ketchup, salad dressing)</a:t>
            </a:r>
          </a:p>
          <a:p>
            <a:pPr marL="0" marR="0" lvl="0" indent="0">
              <a:spcBef>
                <a:spcPts val="0"/>
              </a:spcBef>
              <a:spcAft>
                <a:spcPts val="600"/>
              </a:spcAft>
              <a:buSzPts val="1800"/>
              <a:buFont typeface="Calibri" panose="020F0502020204030204" pitchFamily="34" charset="0"/>
              <a:buNone/>
            </a:pPr>
            <a:r>
              <a:rPr lang="en-US" sz="1500" dirty="0">
                <a:solidFill>
                  <a:srgbClr val="FFFFFF"/>
                </a:solidFill>
                <a:sym typeface="Trebuchet MS"/>
              </a:rPr>
              <a:t>	1 tsp added fats (mayonnaise, olive oil)</a:t>
            </a:r>
          </a:p>
          <a:p>
            <a:pPr marL="0" marR="0" lvl="0" indent="0">
              <a:spcBef>
                <a:spcPts val="0"/>
              </a:spcBef>
              <a:spcAft>
                <a:spcPts val="600"/>
              </a:spcAft>
              <a:buSzPts val="1800"/>
              <a:buFont typeface="Calibri" panose="020F0502020204030204" pitchFamily="34" charset="0"/>
              <a:buNone/>
            </a:pPr>
            <a:r>
              <a:rPr lang="en-US" sz="1500" b="0" i="0" u="none" strike="noStrike" cap="none" dirty="0">
                <a:solidFill>
                  <a:srgbClr val="FFFFFF"/>
                </a:solidFill>
                <a:sym typeface="Trebuchet MS"/>
              </a:rPr>
              <a:t>	2x2 piece of cornbread</a:t>
            </a:r>
            <a:endParaRPr lang="en-US" sz="1500" dirty="0">
              <a:solidFill>
                <a:srgbClr val="FFFFFF"/>
              </a:solidFill>
              <a:sym typeface="Trebuchet MS"/>
            </a:endParaRPr>
          </a:p>
          <a:p>
            <a:pPr marL="0" marR="0" lvl="0" indent="0">
              <a:spcBef>
                <a:spcPts val="0"/>
              </a:spcBef>
              <a:spcAft>
                <a:spcPts val="600"/>
              </a:spcAft>
              <a:buSzPts val="1800"/>
              <a:buFont typeface="Calibri" panose="020F0502020204030204" pitchFamily="34" charset="0"/>
              <a:buNone/>
            </a:pPr>
            <a:r>
              <a:rPr lang="en-US" sz="1500" b="0" i="0" u="none" strike="noStrike" cap="none" dirty="0">
                <a:solidFill>
                  <a:srgbClr val="FFFFFF"/>
                </a:solidFill>
                <a:sym typeface="Trebuchet MS"/>
              </a:rPr>
              <a:t>	8” whole wheat tortilla</a:t>
            </a:r>
          </a:p>
          <a:p>
            <a:pPr marL="0" marR="0" lvl="0" indent="0">
              <a:spcBef>
                <a:spcPts val="0"/>
              </a:spcBef>
              <a:spcAft>
                <a:spcPts val="600"/>
              </a:spcAft>
              <a:buSzPts val="1800"/>
              <a:buFont typeface="Calibri" panose="020F0502020204030204" pitchFamily="34" charset="0"/>
              <a:buNone/>
            </a:pPr>
            <a:r>
              <a:rPr lang="en-US" sz="1500" dirty="0">
                <a:solidFill>
                  <a:srgbClr val="FFFFFF"/>
                </a:solidFill>
                <a:sym typeface="Trebuchet MS"/>
              </a:rPr>
              <a:t>	</a:t>
            </a:r>
            <a:endParaRPr lang="en-US" sz="1500" b="0" i="0" u="none" strike="noStrike" cap="none" dirty="0">
              <a:solidFill>
                <a:srgbClr val="FFFFFF"/>
              </a:solidFill>
              <a:sym typeface="Trebuchet MS"/>
            </a:endParaRPr>
          </a:p>
        </p:txBody>
      </p:sp>
      <p:sp>
        <p:nvSpPr>
          <p:cNvPr id="206" name="Rectangle 205">
            <a:extLst>
              <a:ext uri="{FF2B5EF4-FFF2-40B4-BE49-F238E27FC236}">
                <a16:creationId xmlns:a16="http://schemas.microsoft.com/office/drawing/2014/main" id="{93D9690C-472F-43F9-842A-94EFD7895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0"/>
        <p:cNvGrpSpPr/>
        <p:nvPr/>
      </p:nvGrpSpPr>
      <p:grpSpPr>
        <a:xfrm>
          <a:off x="0" y="0"/>
          <a:ext cx="0" cy="0"/>
          <a:chOff x="0" y="0"/>
          <a:chExt cx="0" cy="0"/>
        </a:xfrm>
      </p:grpSpPr>
      <p:pic>
        <p:nvPicPr>
          <p:cNvPr id="2" name="Picture 1" descr="Cupcakes and baking ingredients">
            <a:extLst>
              <a:ext uri="{FF2B5EF4-FFF2-40B4-BE49-F238E27FC236}">
                <a16:creationId xmlns:a16="http://schemas.microsoft.com/office/drawing/2014/main" id="{5FB48715-479A-4141-8EE2-7F7744CDE584}"/>
              </a:ext>
            </a:extLst>
          </p:cNvPr>
          <p:cNvPicPr>
            <a:picLocks noChangeAspect="1"/>
          </p:cNvPicPr>
          <p:nvPr/>
        </p:nvPicPr>
        <p:blipFill>
          <a:blip r:embed="rId3" cstate="screen">
            <a:duotone>
              <a:schemeClr val="bg2">
                <a:shade val="45000"/>
                <a:satMod val="135000"/>
              </a:schemeClr>
              <a:prstClr val="white"/>
            </a:duotone>
            <a:alphaModFix amt="35000"/>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cxnSp>
        <p:nvCxnSpPr>
          <p:cNvPr id="207" name="Straight Connector 206">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01" name="Google Shape;201;p26"/>
          <p:cNvSpPr txBox="1">
            <a:spLocks noGrp="1"/>
          </p:cNvSpPr>
          <p:nvPr>
            <p:ph type="title"/>
          </p:nvPr>
        </p:nvSpPr>
        <p:spPr>
          <a:xfrm>
            <a:off x="1097280" y="286603"/>
            <a:ext cx="10058400" cy="1450757"/>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dirty="0">
                <a:latin typeface="Trebuchet MS" panose="020B0603020202020204" pitchFamily="34" charset="0"/>
              </a:rPr>
              <a:t>Ounces  - vs -  Cups</a:t>
            </a:r>
          </a:p>
        </p:txBody>
      </p:sp>
      <p:sp>
        <p:nvSpPr>
          <p:cNvPr id="202" name="Google Shape;202;p26"/>
          <p:cNvSpPr txBox="1">
            <a:spLocks noGrp="1"/>
          </p:cNvSpPr>
          <p:nvPr>
            <p:ph idx="1"/>
          </p:nvPr>
        </p:nvSpPr>
        <p:spPr>
          <a:xfrm>
            <a:off x="1097280" y="1845734"/>
            <a:ext cx="10058400" cy="4023360"/>
          </a:xfrm>
          <a:prstGeom prst="rect">
            <a:avLst/>
          </a:prstGeom>
        </p:spPr>
        <p:txBody>
          <a:bodyPr spcFirstLastPara="1" lIns="91425" tIns="45700" rIns="91425" bIns="45700" anchorCtr="0">
            <a:normAutofit/>
          </a:bodyPr>
          <a:lstStyle/>
          <a:p>
            <a:pPr marL="0" lvl="0" indent="0" rtl="0">
              <a:spcBef>
                <a:spcPts val="1000"/>
              </a:spcBef>
              <a:spcAft>
                <a:spcPts val="0"/>
              </a:spcAft>
              <a:buNone/>
            </a:pPr>
            <a:r>
              <a:rPr lang="en-US" dirty="0"/>
              <a:t>Ounces are a weight measurement.  We weigh items so that we don’t have to grind and/or smash them into a scoop or measuring cup.  These are items such as:</a:t>
            </a:r>
          </a:p>
          <a:p>
            <a:pPr marL="457200" lvl="0" indent="-320040" rtl="0">
              <a:spcBef>
                <a:spcPts val="1000"/>
              </a:spcBef>
              <a:spcAft>
                <a:spcPts val="0"/>
              </a:spcAft>
              <a:buSzPts val="1440"/>
              <a:buChar char="⮚"/>
            </a:pPr>
            <a:r>
              <a:rPr lang="en-US" dirty="0"/>
              <a:t>Meats </a:t>
            </a:r>
          </a:p>
          <a:p>
            <a:pPr marL="457200" lvl="0" indent="-320040" rtl="0">
              <a:spcBef>
                <a:spcPts val="0"/>
              </a:spcBef>
              <a:spcAft>
                <a:spcPts val="0"/>
              </a:spcAft>
              <a:buSzPts val="1440"/>
              <a:buChar char="⮚"/>
            </a:pPr>
            <a:r>
              <a:rPr lang="en-US" dirty="0"/>
              <a:t>Bread or pastries</a:t>
            </a:r>
          </a:p>
          <a:p>
            <a:pPr marL="0" lvl="0" indent="0" rtl="0">
              <a:spcBef>
                <a:spcPts val="1000"/>
              </a:spcBef>
              <a:spcAft>
                <a:spcPts val="0"/>
              </a:spcAft>
              <a:buNone/>
            </a:pPr>
            <a:r>
              <a:rPr lang="en-US" dirty="0"/>
              <a:t>If purchasing meats and breads pre portioned or pre-sliced, you will be able to determine the portion size from the packaging and will not have to physically weigh them.  </a:t>
            </a:r>
          </a:p>
          <a:p>
            <a:pPr marL="0" lvl="0" indent="0" rtl="0">
              <a:spcBef>
                <a:spcPts val="1000"/>
              </a:spcBef>
              <a:spcAft>
                <a:spcPts val="0"/>
              </a:spcAft>
              <a:buNone/>
            </a:pPr>
            <a:r>
              <a:rPr lang="en-US" dirty="0"/>
              <a:t>If slicing meat or making homemade bread - slice one that weighs the desired amount, then use it as your guide for future slices.  </a:t>
            </a:r>
          </a:p>
          <a:p>
            <a:pPr marL="0" lvl="0" indent="0" rtl="0">
              <a:spcBef>
                <a:spcPts val="1000"/>
              </a:spcBef>
              <a:spcAft>
                <a:spcPts val="0"/>
              </a:spcAft>
              <a:buNone/>
            </a:pPr>
            <a:r>
              <a:rPr lang="en-US" dirty="0"/>
              <a:t>Common weight measurements</a:t>
            </a:r>
          </a:p>
          <a:p>
            <a:pPr marL="0" lvl="0" indent="0" rtl="0">
              <a:spcBef>
                <a:spcPts val="1000"/>
              </a:spcBef>
              <a:spcAft>
                <a:spcPts val="0"/>
              </a:spcAft>
              <a:buNone/>
            </a:pPr>
            <a:r>
              <a:rPr lang="en-US" dirty="0"/>
              <a:t>	3 oz meat = size of a deck of cards</a:t>
            </a:r>
          </a:p>
          <a:p>
            <a:pPr marL="0" lvl="0" indent="0" rtl="0">
              <a:spcBef>
                <a:spcPts val="1000"/>
              </a:spcBef>
              <a:spcAft>
                <a:spcPts val="0"/>
              </a:spcAft>
              <a:buNone/>
            </a:pPr>
            <a:r>
              <a:rPr lang="en-US" dirty="0"/>
              <a:t>	1 oz bread = thin slice of sandwich bread</a:t>
            </a:r>
          </a:p>
          <a:p>
            <a:pPr marL="457200" lvl="0" indent="0" rtl="0">
              <a:spcBef>
                <a:spcPts val="1000"/>
              </a:spcBef>
              <a:spcAft>
                <a:spcPts val="0"/>
              </a:spcAft>
              <a:buNone/>
            </a:pPr>
            <a:endParaRPr lang="en-US" dirty="0"/>
          </a:p>
        </p:txBody>
      </p:sp>
      <p:sp>
        <p:nvSpPr>
          <p:cNvPr id="209" name="Rectangle 208">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1" name="Rectangle 210">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Shape 186">
          <a:extLst>
            <a:ext uri="{FF2B5EF4-FFF2-40B4-BE49-F238E27FC236}">
              <a16:creationId xmlns:a16="http://schemas.microsoft.com/office/drawing/2014/main" id="{6FE24DD6-9266-6716-18EA-8AE14A1842F7}"/>
            </a:ext>
          </a:extLst>
        </p:cNvPr>
        <p:cNvGrpSpPr/>
        <p:nvPr/>
      </p:nvGrpSpPr>
      <p:grpSpPr>
        <a:xfrm>
          <a:off x="0" y="0"/>
          <a:ext cx="0" cy="0"/>
          <a:chOff x="0" y="0"/>
          <a:chExt cx="0" cy="0"/>
        </a:xfrm>
      </p:grpSpPr>
      <p:pic>
        <p:nvPicPr>
          <p:cNvPr id="189" name="Picture 188" descr="Roast turkey in oven">
            <a:extLst>
              <a:ext uri="{FF2B5EF4-FFF2-40B4-BE49-F238E27FC236}">
                <a16:creationId xmlns:a16="http://schemas.microsoft.com/office/drawing/2014/main" id="{BAF12D1F-DD35-58C2-A238-D194DEBC15CF}"/>
              </a:ext>
            </a:extLst>
          </p:cNvPr>
          <p:cNvPicPr>
            <a:picLocks noChangeAspect="1"/>
          </p:cNvPicPr>
          <p:nvPr/>
        </p:nvPicPr>
        <p:blipFill>
          <a:blip r:embed="rId3" cstate="screen">
            <a:alphaModFix amt="35000"/>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cxnSp>
        <p:nvCxnSpPr>
          <p:cNvPr id="202" name="Straight Connector 201">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206E87E-7B81-8F27-BC8F-C58370B7DAF9}"/>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a:solidFill>
                  <a:schemeClr val="tx1"/>
                </a:solidFill>
              </a:rPr>
              <a:t>Protein</a:t>
            </a:r>
            <a:br>
              <a:rPr lang="en-US" kern="1200" spc="-50" baseline="0">
                <a:solidFill>
                  <a:schemeClr val="tx1"/>
                </a:solidFill>
                <a:latin typeface="+mj-lt"/>
                <a:ea typeface="+mj-ea"/>
                <a:cs typeface="+mj-cs"/>
              </a:rPr>
            </a:br>
            <a:endParaRPr lang="en-US" kern="1200" spc="-50" baseline="0">
              <a:solidFill>
                <a:schemeClr val="tx1"/>
              </a:solidFill>
              <a:latin typeface="+mj-lt"/>
              <a:ea typeface="+mj-ea"/>
              <a:cs typeface="+mj-cs"/>
            </a:endParaRPr>
          </a:p>
        </p:txBody>
      </p:sp>
      <p:sp>
        <p:nvSpPr>
          <p:cNvPr id="15" name="Content Placeholder 14">
            <a:extLst>
              <a:ext uri="{FF2B5EF4-FFF2-40B4-BE49-F238E27FC236}">
                <a16:creationId xmlns:a16="http://schemas.microsoft.com/office/drawing/2014/main" id="{9777DDEE-2763-99F0-7F12-FA8FD298BA52}"/>
              </a:ext>
            </a:extLst>
          </p:cNvPr>
          <p:cNvSpPr>
            <a:spLocks noGrp="1"/>
          </p:cNvSpPr>
          <p:nvPr>
            <p:ph idx="1"/>
          </p:nvPr>
        </p:nvSpPr>
        <p:spPr>
          <a:xfrm>
            <a:off x="1097280" y="1845734"/>
            <a:ext cx="10058400" cy="4023360"/>
          </a:xfrm>
        </p:spPr>
        <p:txBody>
          <a:bodyPr vert="horz" lIns="0" tIns="45720" rIns="0" bIns="45720" rtlCol="0">
            <a:normAutofit/>
          </a:bodyPr>
          <a:lstStyle/>
          <a:p>
            <a:pPr marL="0" marR="0" lvl="0" indent="0">
              <a:spcBef>
                <a:spcPts val="0"/>
              </a:spcBef>
              <a:spcAft>
                <a:spcPts val="600"/>
              </a:spcAft>
              <a:buSzPts val="1800"/>
              <a:buFont typeface="Calibri" panose="020F0502020204030204" pitchFamily="34" charset="0"/>
              <a:buNone/>
            </a:pPr>
            <a:r>
              <a:rPr lang="en-US" sz="1700" b="0" i="0" u="none" strike="noStrike" cap="none" dirty="0">
                <a:solidFill>
                  <a:schemeClr val="tx1"/>
                </a:solidFill>
                <a:sym typeface="Trebuchet MS"/>
              </a:rPr>
              <a:t>Offer a variety of proteins: </a:t>
            </a:r>
          </a:p>
          <a:p>
            <a:pPr>
              <a:spcBef>
                <a:spcPts val="0"/>
              </a:spcBef>
              <a:spcAft>
                <a:spcPts val="600"/>
              </a:spcAft>
              <a:buSzPts val="1800"/>
            </a:pPr>
            <a:r>
              <a:rPr lang="en-US" sz="1700" b="0" i="0" u="none" strike="noStrike" cap="none" dirty="0">
                <a:solidFill>
                  <a:schemeClr val="tx1"/>
                </a:solidFill>
                <a:sym typeface="Trebuchet MS"/>
              </a:rPr>
              <a:t>Chicken – whole, legs &amp; thighs, boneless, ground, boneless breast, casseroles, soups</a:t>
            </a:r>
          </a:p>
          <a:p>
            <a:pPr>
              <a:spcBef>
                <a:spcPts val="0"/>
              </a:spcBef>
              <a:spcAft>
                <a:spcPts val="600"/>
              </a:spcAft>
              <a:buSzPts val="1800"/>
            </a:pPr>
            <a:r>
              <a:rPr lang="en-US" sz="1700" dirty="0">
                <a:solidFill>
                  <a:schemeClr val="tx1"/>
                </a:solidFill>
                <a:sym typeface="Trebuchet MS"/>
              </a:rPr>
              <a:t>Turkey – roasted, burgers, casseroles, soups, hot turkey sandwiches</a:t>
            </a:r>
          </a:p>
          <a:p>
            <a:pPr>
              <a:spcBef>
                <a:spcPts val="0"/>
              </a:spcBef>
              <a:spcAft>
                <a:spcPts val="600"/>
              </a:spcAft>
              <a:buSzPts val="1800"/>
            </a:pPr>
            <a:r>
              <a:rPr lang="en-US" sz="1700" b="0" i="0" u="none" strike="noStrike" cap="none" dirty="0">
                <a:solidFill>
                  <a:schemeClr val="tx1"/>
                </a:solidFill>
                <a:sym typeface="Trebuchet MS"/>
              </a:rPr>
              <a:t>Beef – meatloaf, burgers, roasts, tacos and </a:t>
            </a:r>
            <a:r>
              <a:rPr lang="en-US" sz="1700" dirty="0">
                <a:solidFill>
                  <a:schemeClr val="tx1"/>
                </a:solidFill>
                <a:sym typeface="Trebuchet MS"/>
              </a:rPr>
              <a:t>enchiladas, </a:t>
            </a:r>
            <a:r>
              <a:rPr lang="en-US" sz="1700" b="0" i="0" u="none" strike="noStrike" cap="none" dirty="0">
                <a:solidFill>
                  <a:schemeClr val="tx1"/>
                </a:solidFill>
                <a:sym typeface="Trebuchet MS"/>
              </a:rPr>
              <a:t>add beans and lentils for cost effectiveness</a:t>
            </a:r>
          </a:p>
          <a:p>
            <a:pPr>
              <a:spcBef>
                <a:spcPts val="0"/>
              </a:spcBef>
              <a:spcAft>
                <a:spcPts val="600"/>
              </a:spcAft>
              <a:buSzPts val="1800"/>
            </a:pPr>
            <a:r>
              <a:rPr lang="en-US" sz="1700" dirty="0">
                <a:solidFill>
                  <a:schemeClr val="tx1"/>
                </a:solidFill>
                <a:sym typeface="Trebuchet MS"/>
              </a:rPr>
              <a:t>Pork – roasts, pork tenderloin (very easy for seniors to eat), BBQ pork, ham, sausages</a:t>
            </a:r>
          </a:p>
          <a:p>
            <a:pPr>
              <a:spcBef>
                <a:spcPts val="0"/>
              </a:spcBef>
              <a:spcAft>
                <a:spcPts val="600"/>
              </a:spcAft>
              <a:buSzPts val="1800"/>
            </a:pPr>
            <a:r>
              <a:rPr lang="en-US" sz="1700" b="0" i="0" u="none" strike="noStrike" cap="none" dirty="0">
                <a:solidFill>
                  <a:schemeClr val="tx1"/>
                </a:solidFill>
                <a:sym typeface="Trebuchet MS"/>
              </a:rPr>
              <a:t>Lamb – boneless leg of lamb, stew, lamb meatballs, gyros</a:t>
            </a:r>
          </a:p>
          <a:p>
            <a:pPr>
              <a:spcBef>
                <a:spcPts val="0"/>
              </a:spcBef>
              <a:spcAft>
                <a:spcPts val="600"/>
              </a:spcAft>
              <a:buSzPts val="1800"/>
            </a:pPr>
            <a:r>
              <a:rPr lang="en-US" sz="1700" dirty="0">
                <a:solidFill>
                  <a:schemeClr val="tx1"/>
                </a:solidFill>
                <a:sym typeface="Trebuchet MS"/>
              </a:rPr>
              <a:t>Fish – fish &amp; chips, tuna casserole, salmon</a:t>
            </a:r>
          </a:p>
          <a:p>
            <a:pPr>
              <a:spcBef>
                <a:spcPts val="0"/>
              </a:spcBef>
              <a:spcAft>
                <a:spcPts val="600"/>
              </a:spcAft>
              <a:buSzPts val="1800"/>
            </a:pPr>
            <a:r>
              <a:rPr lang="en-US" sz="1700" b="0" i="0" u="none" strike="noStrike" cap="none" dirty="0">
                <a:solidFill>
                  <a:schemeClr val="tx1"/>
                </a:solidFill>
                <a:sym typeface="Trebuchet MS"/>
              </a:rPr>
              <a:t>Shellfish – shrimp alfredo, clam chowder, stir fry, seafood salad, shrimp cocktail</a:t>
            </a:r>
          </a:p>
          <a:p>
            <a:pPr>
              <a:spcBef>
                <a:spcPts val="0"/>
              </a:spcBef>
              <a:spcAft>
                <a:spcPts val="600"/>
              </a:spcAft>
              <a:buSzPts val="1800"/>
            </a:pPr>
            <a:r>
              <a:rPr lang="en-US" sz="1700" dirty="0">
                <a:solidFill>
                  <a:schemeClr val="tx1"/>
                </a:solidFill>
                <a:sym typeface="Trebuchet MS"/>
              </a:rPr>
              <a:t>Eggs – quiche, egg casseroles, fried rice with egg on tip, egg salad, deviled eggs</a:t>
            </a:r>
          </a:p>
          <a:p>
            <a:pPr>
              <a:spcBef>
                <a:spcPts val="0"/>
              </a:spcBef>
              <a:spcAft>
                <a:spcPts val="600"/>
              </a:spcAft>
              <a:buSzPts val="1800"/>
            </a:pPr>
            <a:r>
              <a:rPr lang="en-US" sz="1700" b="0" i="0" u="none" strike="noStrike" cap="none" dirty="0">
                <a:solidFill>
                  <a:schemeClr val="tx1"/>
                </a:solidFill>
                <a:sym typeface="Trebuchet MS"/>
              </a:rPr>
              <a:t>Beans &amp; Lentils – chili, taco soup, white bean soup, hummus, split pea or lentil soup, baked beans</a:t>
            </a:r>
            <a:endParaRPr lang="en-US" sz="1700" dirty="0">
              <a:solidFill>
                <a:schemeClr val="tx1"/>
              </a:solidFill>
              <a:sym typeface="Trebuchet MS"/>
            </a:endParaRPr>
          </a:p>
          <a:p>
            <a:pPr>
              <a:spcBef>
                <a:spcPts val="0"/>
              </a:spcBef>
              <a:spcAft>
                <a:spcPts val="600"/>
              </a:spcAft>
              <a:buSzPts val="1800"/>
            </a:pPr>
            <a:r>
              <a:rPr lang="en-US" sz="1700" dirty="0">
                <a:solidFill>
                  <a:schemeClr val="tx1"/>
                </a:solidFill>
                <a:sym typeface="Trebuchet MS"/>
              </a:rPr>
              <a:t>Tofu – stir fry, sweet &amp; sour tofu</a:t>
            </a:r>
          </a:p>
          <a:p>
            <a:pPr>
              <a:spcBef>
                <a:spcPts val="0"/>
              </a:spcBef>
              <a:spcAft>
                <a:spcPts val="600"/>
              </a:spcAft>
              <a:buSzPts val="1800"/>
            </a:pPr>
            <a:r>
              <a:rPr lang="en-US" sz="1700" dirty="0">
                <a:solidFill>
                  <a:schemeClr val="tx1"/>
                </a:solidFill>
                <a:sym typeface="Trebuchet MS"/>
              </a:rPr>
              <a:t>Cottage cheese – cottage cheese pancakes, cottage cheese &amp; fruit plates</a:t>
            </a:r>
            <a:endParaRPr lang="en-US" sz="1700" b="0" i="0" u="none" strike="noStrike" cap="none" dirty="0">
              <a:solidFill>
                <a:schemeClr val="tx1"/>
              </a:solidFill>
              <a:sym typeface="Trebuchet MS"/>
            </a:endParaRPr>
          </a:p>
        </p:txBody>
      </p:sp>
      <p:sp>
        <p:nvSpPr>
          <p:cNvPr id="204" name="Rectangle 203">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6" name="Rectangle 205">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666013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7"/>
        <p:cNvGrpSpPr/>
        <p:nvPr/>
      </p:nvGrpSpPr>
      <p:grpSpPr>
        <a:xfrm>
          <a:off x="0" y="0"/>
          <a:ext cx="0" cy="0"/>
          <a:chOff x="0" y="0"/>
          <a:chExt cx="0" cy="0"/>
        </a:xfrm>
      </p:grpSpPr>
      <p:sp useBgFill="1">
        <p:nvSpPr>
          <p:cNvPr id="216" name="Rectangle 215">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8" name="Google Shape;208;p27"/>
          <p:cNvSpPr txBox="1">
            <a:spLocks noGrp="1"/>
          </p:cNvSpPr>
          <p:nvPr>
            <p:ph type="title"/>
          </p:nvPr>
        </p:nvSpPr>
        <p:spPr>
          <a:xfrm>
            <a:off x="492370" y="516835"/>
            <a:ext cx="3084844" cy="5772840"/>
          </a:xfrm>
          <a:prstGeom prst="rect">
            <a:avLst/>
          </a:prstGeom>
        </p:spPr>
        <p:txBody>
          <a:bodyPr spcFirstLastPara="1" lIns="91425" tIns="45700" rIns="91425" bIns="45700" anchor="ctr" anchorCtr="0">
            <a:normAutofit/>
          </a:bodyPr>
          <a:lstStyle/>
          <a:p>
            <a:pPr marL="0" lvl="0" indent="0" rtl="0">
              <a:spcBef>
                <a:spcPts val="0"/>
              </a:spcBef>
              <a:spcAft>
                <a:spcPts val="0"/>
              </a:spcAft>
              <a:buNone/>
            </a:pPr>
            <a:r>
              <a:rPr lang="en-US" sz="3600" b="1">
                <a:solidFill>
                  <a:srgbClr val="FFFFFF"/>
                </a:solidFill>
                <a:latin typeface="Trebuchet MS" panose="020B0603020202020204" pitchFamily="34" charset="0"/>
              </a:rPr>
              <a:t>Grains vs Starchy Foods</a:t>
            </a:r>
          </a:p>
        </p:txBody>
      </p:sp>
      <p:sp>
        <p:nvSpPr>
          <p:cNvPr id="220" name="Rectangle 219">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11" name="Google Shape;209;p27">
            <a:extLst>
              <a:ext uri="{FF2B5EF4-FFF2-40B4-BE49-F238E27FC236}">
                <a16:creationId xmlns:a16="http://schemas.microsoft.com/office/drawing/2014/main" id="{C97C66BF-AA92-EF9E-15BE-94BF6034A1FD}"/>
              </a:ext>
            </a:extLst>
          </p:cNvPr>
          <p:cNvGraphicFramePr>
            <a:graphicFrameLocks noGrp="1"/>
          </p:cNvGraphicFramePr>
          <p:nvPr>
            <p:ph idx="1"/>
            <p:extLst>
              <p:ext uri="{D42A27DB-BD31-4B8C-83A1-F6EECF244321}">
                <p14:modId xmlns:p14="http://schemas.microsoft.com/office/powerpoint/2010/main" val="100117437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3"/>
        <p:cNvGrpSpPr/>
        <p:nvPr/>
      </p:nvGrpSpPr>
      <p:grpSpPr>
        <a:xfrm>
          <a:off x="0" y="0"/>
          <a:ext cx="0" cy="0"/>
          <a:chOff x="0" y="0"/>
          <a:chExt cx="0" cy="0"/>
        </a:xfrm>
      </p:grpSpPr>
      <p:sp>
        <p:nvSpPr>
          <p:cNvPr id="245" name="Rectangle 244">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4" name="Google Shape;214;p28"/>
          <p:cNvSpPr txBox="1">
            <a:spLocks noGrp="1"/>
          </p:cNvSpPr>
          <p:nvPr>
            <p:ph type="title"/>
          </p:nvPr>
        </p:nvSpPr>
        <p:spPr>
          <a:xfrm>
            <a:off x="1097280" y="516835"/>
            <a:ext cx="5977937" cy="1666501"/>
          </a:xfrm>
          <a:prstGeom prst="rect">
            <a:avLst/>
          </a:prstGeom>
        </p:spPr>
        <p:txBody>
          <a:bodyPr spcFirstLastPara="1" lIns="91425" tIns="45700" rIns="91425" bIns="45700" anchorCtr="0">
            <a:normAutofit/>
          </a:bodyPr>
          <a:lstStyle/>
          <a:p>
            <a:pPr marL="0" lvl="0" indent="0" rtl="0">
              <a:spcBef>
                <a:spcPts val="0"/>
              </a:spcBef>
              <a:spcAft>
                <a:spcPts val="0"/>
              </a:spcAft>
              <a:buClr>
                <a:schemeClr val="accent1"/>
              </a:buClr>
              <a:buSzPts val="3240"/>
              <a:buFont typeface="Trebuchet MS"/>
              <a:buNone/>
            </a:pPr>
            <a:r>
              <a:rPr lang="en-US" sz="4000" b="1">
                <a:solidFill>
                  <a:srgbClr val="FFFFFF"/>
                </a:solidFill>
                <a:latin typeface="Trebuchet MS" panose="020B0603020202020204" pitchFamily="34" charset="0"/>
              </a:rPr>
              <a:t>Grains</a:t>
            </a:r>
            <a:br>
              <a:rPr lang="en-US" sz="4000" b="1">
                <a:solidFill>
                  <a:srgbClr val="FFFFFF"/>
                </a:solidFill>
                <a:latin typeface="Trebuchet MS" panose="020B0603020202020204" pitchFamily="34" charset="0"/>
              </a:rPr>
            </a:br>
            <a:endParaRPr lang="en-US" sz="4000" b="1">
              <a:solidFill>
                <a:srgbClr val="FFFFFF"/>
              </a:solidFill>
              <a:latin typeface="Trebuchet MS" panose="020B0603020202020204" pitchFamily="34" charset="0"/>
            </a:endParaRPr>
          </a:p>
        </p:txBody>
      </p:sp>
      <p:sp>
        <p:nvSpPr>
          <p:cNvPr id="215" name="Google Shape;215;p28"/>
          <p:cNvSpPr txBox="1">
            <a:spLocks noGrp="1"/>
          </p:cNvSpPr>
          <p:nvPr>
            <p:ph idx="1"/>
          </p:nvPr>
        </p:nvSpPr>
        <p:spPr>
          <a:xfrm>
            <a:off x="1097279" y="2236304"/>
            <a:ext cx="5977938" cy="3652667"/>
          </a:xfrm>
          <a:prstGeom prst="rect">
            <a:avLst/>
          </a:prstGeom>
        </p:spPr>
        <p:txBody>
          <a:bodyPr spcFirstLastPara="1" lIns="91425" tIns="45700" rIns="91425" bIns="45700" anchorCtr="0">
            <a:normAutofit/>
          </a:bodyPr>
          <a:lstStyle/>
          <a:p>
            <a:pPr marL="0" lvl="0" indent="0" rtl="0">
              <a:spcBef>
                <a:spcPts val="0"/>
              </a:spcBef>
              <a:spcAft>
                <a:spcPts val="0"/>
              </a:spcAft>
              <a:buSzPts val="1440"/>
              <a:buNone/>
            </a:pPr>
            <a:r>
              <a:rPr lang="en-US" sz="1500">
                <a:solidFill>
                  <a:srgbClr val="FFFFFF"/>
                </a:solidFill>
              </a:rPr>
              <a:t>Grains:  </a:t>
            </a:r>
          </a:p>
          <a:p>
            <a:pPr marL="457200" lvl="0" indent="-320040" rtl="0">
              <a:spcBef>
                <a:spcPts val="0"/>
              </a:spcBef>
              <a:spcAft>
                <a:spcPts val="0"/>
              </a:spcAft>
              <a:buSzPts val="1440"/>
              <a:buChar char="⮚"/>
            </a:pPr>
            <a:r>
              <a:rPr lang="en-US" sz="1500">
                <a:solidFill>
                  <a:srgbClr val="FFFFFF"/>
                </a:solidFill>
              </a:rPr>
              <a:t>1 serving =</a:t>
            </a:r>
          </a:p>
          <a:p>
            <a:pPr marL="914400" lvl="1" indent="-320040" rtl="0">
              <a:spcBef>
                <a:spcPts val="0"/>
              </a:spcBef>
              <a:spcAft>
                <a:spcPts val="0"/>
              </a:spcAft>
              <a:buSzPts val="1440"/>
              <a:buChar char="►"/>
            </a:pPr>
            <a:r>
              <a:rPr lang="en-US" sz="1500">
                <a:solidFill>
                  <a:srgbClr val="FFFFFF"/>
                </a:solidFill>
              </a:rPr>
              <a:t>1 oz bread </a:t>
            </a:r>
          </a:p>
          <a:p>
            <a:pPr marL="914400" lvl="1" indent="-320040" rtl="0">
              <a:spcBef>
                <a:spcPts val="0"/>
              </a:spcBef>
              <a:spcAft>
                <a:spcPts val="0"/>
              </a:spcAft>
              <a:buSzPts val="1440"/>
              <a:buChar char="►"/>
            </a:pPr>
            <a:r>
              <a:rPr lang="en-US" sz="1500">
                <a:solidFill>
                  <a:srgbClr val="FFFFFF"/>
                </a:solidFill>
              </a:rPr>
              <a:t> ½ cup rice or pasta </a:t>
            </a:r>
          </a:p>
          <a:p>
            <a:pPr marL="342900" lvl="0" indent="-342900" rtl="0">
              <a:spcBef>
                <a:spcPts val="0"/>
              </a:spcBef>
              <a:spcAft>
                <a:spcPts val="0"/>
              </a:spcAft>
              <a:buSzPts val="1440"/>
              <a:buChar char="⮚"/>
            </a:pPr>
            <a:r>
              <a:rPr lang="en-US" sz="1500">
                <a:solidFill>
                  <a:srgbClr val="FFFFFF"/>
                </a:solidFill>
              </a:rPr>
              <a:t>Check your bread labels and list the oz on the menu.</a:t>
            </a:r>
          </a:p>
          <a:p>
            <a:pPr marL="742950" lvl="1" indent="-285750" rtl="0">
              <a:spcBef>
                <a:spcPts val="0"/>
              </a:spcBef>
              <a:spcAft>
                <a:spcPts val="0"/>
              </a:spcAft>
              <a:buSzPts val="1440"/>
              <a:buChar char="►"/>
            </a:pPr>
            <a:r>
              <a:rPr lang="en-US" sz="1500">
                <a:solidFill>
                  <a:srgbClr val="FFFFFF"/>
                </a:solidFill>
              </a:rPr>
              <a:t>Rolls are often 2 oz.  </a:t>
            </a:r>
          </a:p>
          <a:p>
            <a:pPr marL="742950" lvl="1" indent="-285750">
              <a:spcBef>
                <a:spcPts val="0"/>
              </a:spcBef>
              <a:spcAft>
                <a:spcPts val="0"/>
              </a:spcAft>
              <a:buSzPts val="1440"/>
              <a:buFont typeface="Calibri" pitchFamily="34" charset="0"/>
              <a:buChar char="►"/>
            </a:pPr>
            <a:r>
              <a:rPr lang="en-US" sz="1500">
                <a:solidFill>
                  <a:srgbClr val="FFFFFF"/>
                </a:solidFill>
              </a:rPr>
              <a:t>Large slices of bread such are usually 1.5 oz or even 2 oz.  </a:t>
            </a:r>
          </a:p>
          <a:p>
            <a:pPr marL="742950" lvl="1" indent="-285750" rtl="0">
              <a:spcBef>
                <a:spcPts val="0"/>
              </a:spcBef>
              <a:spcAft>
                <a:spcPts val="0"/>
              </a:spcAft>
              <a:buSzPts val="1440"/>
              <a:buChar char="►"/>
            </a:pPr>
            <a:r>
              <a:rPr lang="en-US" sz="1500">
                <a:solidFill>
                  <a:srgbClr val="FFFFFF"/>
                </a:solidFill>
              </a:rPr>
              <a:t>Buns are usually 2 oz. </a:t>
            </a:r>
          </a:p>
          <a:p>
            <a:pPr marL="342900" lvl="0" indent="-342900" rtl="0">
              <a:spcBef>
                <a:spcPts val="1000"/>
              </a:spcBef>
              <a:spcAft>
                <a:spcPts val="0"/>
              </a:spcAft>
              <a:buSzPts val="1440"/>
              <a:buChar char="⮚"/>
            </a:pPr>
            <a:r>
              <a:rPr lang="en-US" sz="1500">
                <a:solidFill>
                  <a:srgbClr val="FFFFFF"/>
                </a:solidFill>
              </a:rPr>
              <a:t>1 oz of rice or pasta DOES NOT = 1 serving.  (see the slide on ounces vs cups)</a:t>
            </a:r>
          </a:p>
          <a:p>
            <a:pPr marL="342900" lvl="0" indent="-342900" rtl="0">
              <a:spcBef>
                <a:spcPts val="1000"/>
              </a:spcBef>
              <a:spcAft>
                <a:spcPts val="0"/>
              </a:spcAft>
              <a:buSzPts val="1440"/>
              <a:buChar char="⮚"/>
            </a:pPr>
            <a:r>
              <a:rPr lang="en-US" sz="1500">
                <a:solidFill>
                  <a:srgbClr val="FFFFFF"/>
                </a:solidFill>
              </a:rPr>
              <a:t>Please do not menu the same grain every day. Seniors need more variety of types of grains.  </a:t>
            </a:r>
          </a:p>
          <a:p>
            <a:pPr marL="342900" lvl="0" indent="-342900" rtl="0">
              <a:spcBef>
                <a:spcPts val="1000"/>
              </a:spcBef>
              <a:spcAft>
                <a:spcPts val="0"/>
              </a:spcAft>
              <a:buSzPts val="1440"/>
              <a:buChar char="⮚"/>
            </a:pPr>
            <a:r>
              <a:rPr lang="en-US" sz="1500">
                <a:solidFill>
                  <a:srgbClr val="FFFFFF"/>
                </a:solidFill>
              </a:rPr>
              <a:t>Breading and oatmeal on dessert is counted as ½ of a grain serving</a:t>
            </a:r>
          </a:p>
          <a:p>
            <a:pPr marL="342900" lvl="0" indent="-251459" rtl="0">
              <a:spcBef>
                <a:spcPts val="1000"/>
              </a:spcBef>
              <a:spcAft>
                <a:spcPts val="0"/>
              </a:spcAft>
              <a:buSzPts val="1440"/>
              <a:buNone/>
            </a:pPr>
            <a:endParaRPr lang="en-US" sz="1500">
              <a:solidFill>
                <a:srgbClr val="FFFFFF"/>
              </a:solidFill>
            </a:endParaRPr>
          </a:p>
        </p:txBody>
      </p:sp>
      <p:sp>
        <p:nvSpPr>
          <p:cNvPr id="247" name="Rectangle 246">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1" descr="Loaf of bread on a cutting board">
            <a:extLst>
              <a:ext uri="{FF2B5EF4-FFF2-40B4-BE49-F238E27FC236}">
                <a16:creationId xmlns:a16="http://schemas.microsoft.com/office/drawing/2014/main" id="{87245FAC-7937-4DD7-9CE0-E850D72474BC}"/>
              </a:ext>
            </a:extLst>
          </p:cNvPr>
          <p:cNvPicPr>
            <a:picLocks noChangeAspect="1"/>
          </p:cNvPicPr>
          <p:nvPr/>
        </p:nvPicPr>
        <p:blipFill>
          <a:blip r:embed="rId3" cstate="screen">
            <a:extLst>
              <a:ext uri="{28A0092B-C50C-407E-A947-70E740481C1C}">
                <a14:useLocalDpi xmlns:a14="http://schemas.microsoft.com/office/drawing/2010/main"/>
              </a:ext>
            </a:extLst>
          </a:blip>
          <a:srcRect b="-1"/>
          <a:stretch>
            <a:fillRect/>
          </a:stretch>
        </p:blipFill>
        <p:spPr>
          <a:xfrm>
            <a:off x="7611902" y="10"/>
            <a:ext cx="4580097" cy="68579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3"/>
        <p:cNvGrpSpPr/>
        <p:nvPr/>
      </p:nvGrpSpPr>
      <p:grpSpPr>
        <a:xfrm>
          <a:off x="0" y="0"/>
          <a:ext cx="0" cy="0"/>
          <a:chOff x="0" y="0"/>
          <a:chExt cx="0" cy="0"/>
        </a:xfrm>
      </p:grpSpPr>
      <p:sp useBgFill="1">
        <p:nvSpPr>
          <p:cNvPr id="233" name="Rectangle 232">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Google Shape;194;p25"/>
          <p:cNvSpPr txBox="1">
            <a:spLocks noGrp="1"/>
          </p:cNvSpPr>
          <p:nvPr>
            <p:ph type="title"/>
          </p:nvPr>
        </p:nvSpPr>
        <p:spPr>
          <a:xfrm>
            <a:off x="6411685" y="634946"/>
            <a:ext cx="5127171" cy="1450757"/>
          </a:xfrm>
          <a:prstGeom prst="rect">
            <a:avLst/>
          </a:prstGeom>
        </p:spPr>
        <p:txBody>
          <a:bodyPr spcFirstLastPara="1" lIns="91425" tIns="45700" rIns="91425" bIns="45700" anchorCtr="0">
            <a:normAutofit/>
          </a:bodyPr>
          <a:lstStyle/>
          <a:p>
            <a:pPr marL="0" lvl="0" indent="0" rtl="0">
              <a:spcBef>
                <a:spcPts val="0"/>
              </a:spcBef>
              <a:spcAft>
                <a:spcPts val="0"/>
              </a:spcAft>
              <a:buClr>
                <a:schemeClr val="accent1"/>
              </a:buClr>
              <a:buSzPts val="3600"/>
              <a:buFont typeface="Trebuchet MS"/>
              <a:buNone/>
            </a:pPr>
            <a:r>
              <a:rPr lang="en-US" b="1">
                <a:latin typeface="Trebuchet MS" panose="020B0603020202020204" pitchFamily="34" charset="0"/>
              </a:rPr>
              <a:t>Vegetables</a:t>
            </a:r>
            <a:br>
              <a:rPr lang="en-US" b="1">
                <a:latin typeface="Trebuchet MS" panose="020B0603020202020204" pitchFamily="34" charset="0"/>
              </a:rPr>
            </a:br>
            <a:endParaRPr lang="en-US" b="1">
              <a:latin typeface="Trebuchet MS" panose="020B0603020202020204" pitchFamily="34" charset="0"/>
            </a:endParaRPr>
          </a:p>
        </p:txBody>
      </p:sp>
      <p:pic>
        <p:nvPicPr>
          <p:cNvPr id="199" name="Picture 198" descr="Top view of different fruits and vegetables">
            <a:extLst>
              <a:ext uri="{FF2B5EF4-FFF2-40B4-BE49-F238E27FC236}">
                <a16:creationId xmlns:a16="http://schemas.microsoft.com/office/drawing/2014/main" id="{AEF4B0EE-32AD-E9BD-E969-15CBEDC5173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89035" y="645106"/>
            <a:ext cx="3559940" cy="5247747"/>
          </a:xfrm>
          <a:prstGeom prst="rect">
            <a:avLst/>
          </a:prstGeom>
        </p:spPr>
      </p:pic>
      <p:cxnSp>
        <p:nvCxnSpPr>
          <p:cNvPr id="235" name="Straight Connector 234">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00" name="Google Shape;195;p25"/>
          <p:cNvSpPr txBox="1">
            <a:spLocks noGrp="1"/>
          </p:cNvSpPr>
          <p:nvPr>
            <p:ph idx="1"/>
          </p:nvPr>
        </p:nvSpPr>
        <p:spPr>
          <a:xfrm>
            <a:off x="6411684" y="2198914"/>
            <a:ext cx="5127172" cy="3670180"/>
          </a:xfrm>
          <a:prstGeom prst="rect">
            <a:avLst/>
          </a:prstGeom>
        </p:spPr>
        <p:txBody>
          <a:bodyPr spcFirstLastPara="1" lIns="91425" tIns="45700" rIns="91425" bIns="45700" anchorCtr="0">
            <a:normAutofit/>
          </a:bodyPr>
          <a:lstStyle/>
          <a:p>
            <a:pPr marL="0" lvl="0" indent="0" rtl="0">
              <a:spcBef>
                <a:spcPts val="0"/>
              </a:spcBef>
              <a:spcAft>
                <a:spcPts val="0"/>
              </a:spcAft>
              <a:buSzPts val="1440"/>
              <a:buNone/>
            </a:pPr>
            <a:r>
              <a:rPr lang="en-US" sz="1600"/>
              <a:t>Vary the vegetables: </a:t>
            </a:r>
          </a:p>
          <a:p>
            <a:pPr marL="0" lvl="0" indent="0" rtl="0">
              <a:spcBef>
                <a:spcPts val="0"/>
              </a:spcBef>
              <a:spcAft>
                <a:spcPts val="0"/>
              </a:spcAft>
              <a:buSzPts val="1440"/>
              <a:buNone/>
            </a:pPr>
            <a:endParaRPr lang="en-US" sz="1600"/>
          </a:p>
          <a:p>
            <a:pPr marL="0" lvl="0" indent="0" rtl="0">
              <a:spcBef>
                <a:spcPts val="0"/>
              </a:spcBef>
              <a:spcAft>
                <a:spcPts val="0"/>
              </a:spcAft>
              <a:buSzPts val="1440"/>
              <a:buNone/>
            </a:pPr>
            <a:r>
              <a:rPr lang="en-US" sz="1600"/>
              <a:t>Dark Green: variety of lettuces, spinach, broccoli, kale, bok choy</a:t>
            </a:r>
          </a:p>
          <a:p>
            <a:pPr marL="0" lvl="0" indent="0" rtl="0">
              <a:spcBef>
                <a:spcPts val="0"/>
              </a:spcBef>
              <a:spcAft>
                <a:spcPts val="0"/>
              </a:spcAft>
              <a:buSzPts val="1440"/>
              <a:buNone/>
            </a:pPr>
            <a:endParaRPr lang="en-US" sz="1600"/>
          </a:p>
          <a:p>
            <a:pPr marL="0" lvl="0" indent="0" rtl="0">
              <a:spcBef>
                <a:spcPts val="0"/>
              </a:spcBef>
              <a:spcAft>
                <a:spcPts val="0"/>
              </a:spcAft>
              <a:buSzPts val="1440"/>
              <a:buNone/>
            </a:pPr>
            <a:r>
              <a:rPr lang="en-US" sz="1600"/>
              <a:t>Red Orange: carrots, bell peppers, beets, tomatoes, salsas, winter squash</a:t>
            </a:r>
          </a:p>
          <a:p>
            <a:pPr marL="0" lvl="0" indent="0" rtl="0">
              <a:spcBef>
                <a:spcPts val="0"/>
              </a:spcBef>
              <a:spcAft>
                <a:spcPts val="0"/>
              </a:spcAft>
              <a:buSzPts val="1440"/>
              <a:buNone/>
            </a:pPr>
            <a:endParaRPr lang="en-US" sz="1600"/>
          </a:p>
          <a:p>
            <a:pPr marL="0" lvl="0" indent="0" rtl="0">
              <a:spcBef>
                <a:spcPts val="0"/>
              </a:spcBef>
              <a:spcAft>
                <a:spcPts val="0"/>
              </a:spcAft>
              <a:buSzPts val="1440"/>
              <a:buNone/>
            </a:pPr>
            <a:r>
              <a:rPr lang="en-US" sz="1600"/>
              <a:t>Beans &amp; Lentils: kidney, black, garbanzo, great northern, green and red lentils</a:t>
            </a:r>
          </a:p>
          <a:p>
            <a:pPr marL="0" lvl="0" indent="0" rtl="0">
              <a:spcBef>
                <a:spcPts val="0"/>
              </a:spcBef>
              <a:spcAft>
                <a:spcPts val="0"/>
              </a:spcAft>
              <a:buSzPts val="1440"/>
              <a:buNone/>
            </a:pPr>
            <a:endParaRPr lang="en-US" sz="1600"/>
          </a:p>
          <a:p>
            <a:pPr marL="0" lvl="0" indent="0" rtl="0">
              <a:spcBef>
                <a:spcPts val="0"/>
              </a:spcBef>
              <a:spcAft>
                <a:spcPts val="0"/>
              </a:spcAft>
              <a:buSzPts val="1440"/>
              <a:buNone/>
            </a:pPr>
            <a:r>
              <a:rPr lang="en-US" sz="1600"/>
              <a:t>Starchy: potatoes, sweet potatoes, corn, green peas</a:t>
            </a:r>
          </a:p>
          <a:p>
            <a:pPr marL="0" lvl="0" indent="0" rtl="0">
              <a:spcBef>
                <a:spcPts val="0"/>
              </a:spcBef>
              <a:spcAft>
                <a:spcPts val="0"/>
              </a:spcAft>
              <a:buSzPts val="1440"/>
              <a:buNone/>
            </a:pPr>
            <a:endParaRPr lang="en-US" sz="1600"/>
          </a:p>
          <a:p>
            <a:pPr marL="0" lvl="0" indent="0" rtl="0">
              <a:spcBef>
                <a:spcPts val="0"/>
              </a:spcBef>
              <a:spcAft>
                <a:spcPts val="0"/>
              </a:spcAft>
              <a:buSzPts val="1440"/>
              <a:buNone/>
            </a:pPr>
            <a:r>
              <a:rPr lang="en-US" sz="1600"/>
              <a:t>Other: cabbage, celery, cucumbers, onions, olives, green peppers, cauliflower, radishes, zucchini, yellow squash, cilantro, jalapenos, asparagus</a:t>
            </a:r>
          </a:p>
          <a:p>
            <a:pPr marL="0" lvl="0" indent="0" rtl="0">
              <a:spcBef>
                <a:spcPts val="0"/>
              </a:spcBef>
              <a:spcAft>
                <a:spcPts val="0"/>
              </a:spcAft>
              <a:buSzPts val="1440"/>
              <a:buNone/>
            </a:pPr>
            <a:endParaRPr lang="en-US" sz="1600"/>
          </a:p>
          <a:p>
            <a:pPr marL="0" lvl="0" indent="0" rtl="0">
              <a:spcBef>
                <a:spcPts val="0"/>
              </a:spcBef>
              <a:spcAft>
                <a:spcPts val="0"/>
              </a:spcAft>
              <a:buSzPts val="1440"/>
              <a:buNone/>
            </a:pPr>
            <a:endParaRPr lang="en-US" sz="1600"/>
          </a:p>
          <a:p>
            <a:pPr marL="0" lvl="0" indent="0" rtl="0">
              <a:spcBef>
                <a:spcPts val="1000"/>
              </a:spcBef>
              <a:spcAft>
                <a:spcPts val="0"/>
              </a:spcAft>
              <a:buSzPts val="1440"/>
              <a:buNone/>
            </a:pPr>
            <a:endParaRPr lang="en-US" sz="1600"/>
          </a:p>
          <a:p>
            <a:pPr marL="0" lvl="0" indent="0" rtl="0">
              <a:spcBef>
                <a:spcPts val="1000"/>
              </a:spcBef>
              <a:spcAft>
                <a:spcPts val="0"/>
              </a:spcAft>
              <a:buSzPts val="1440"/>
              <a:buNone/>
            </a:pPr>
            <a:endParaRPr lang="en-US" sz="1600"/>
          </a:p>
        </p:txBody>
      </p:sp>
      <p:sp>
        <p:nvSpPr>
          <p:cNvPr id="237" name="Rectangle 236">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9" name="Rectangle 238">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3">
          <a:extLst>
            <a:ext uri="{FF2B5EF4-FFF2-40B4-BE49-F238E27FC236}">
              <a16:creationId xmlns:a16="http://schemas.microsoft.com/office/drawing/2014/main" id="{17769CD1-AE2F-4596-16F3-760D56C5342A}"/>
            </a:ext>
          </a:extLst>
        </p:cNvPr>
        <p:cNvGrpSpPr/>
        <p:nvPr/>
      </p:nvGrpSpPr>
      <p:grpSpPr>
        <a:xfrm>
          <a:off x="0" y="0"/>
          <a:ext cx="0" cy="0"/>
          <a:chOff x="0" y="0"/>
          <a:chExt cx="0" cy="0"/>
        </a:xfrm>
      </p:grpSpPr>
      <p:sp>
        <p:nvSpPr>
          <p:cNvPr id="253" name="Rectangle 252">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4" name="Google Shape;194;p25">
            <a:extLst>
              <a:ext uri="{FF2B5EF4-FFF2-40B4-BE49-F238E27FC236}">
                <a16:creationId xmlns:a16="http://schemas.microsoft.com/office/drawing/2014/main" id="{D0BB399C-B2F9-0C3C-02FF-E249B0860068}"/>
              </a:ext>
            </a:extLst>
          </p:cNvPr>
          <p:cNvSpPr txBox="1">
            <a:spLocks noGrp="1"/>
          </p:cNvSpPr>
          <p:nvPr>
            <p:ph type="title"/>
          </p:nvPr>
        </p:nvSpPr>
        <p:spPr>
          <a:xfrm>
            <a:off x="1097280" y="516835"/>
            <a:ext cx="5977937" cy="1666501"/>
          </a:xfrm>
          <a:prstGeom prst="rect">
            <a:avLst/>
          </a:prstGeom>
        </p:spPr>
        <p:txBody>
          <a:bodyPr spcFirstLastPara="1" lIns="91425" tIns="45700" rIns="91425" bIns="45700" anchorCtr="0">
            <a:normAutofit/>
          </a:bodyPr>
          <a:lstStyle/>
          <a:p>
            <a:pPr marL="0" lvl="0" indent="0" rtl="0">
              <a:spcBef>
                <a:spcPts val="0"/>
              </a:spcBef>
              <a:spcAft>
                <a:spcPts val="0"/>
              </a:spcAft>
              <a:buClr>
                <a:schemeClr val="accent1"/>
              </a:buClr>
              <a:buSzPts val="3600"/>
              <a:buFont typeface="Trebuchet MS"/>
              <a:buNone/>
            </a:pPr>
            <a:r>
              <a:rPr lang="en-US" sz="4000" b="1">
                <a:solidFill>
                  <a:srgbClr val="FFFFFF"/>
                </a:solidFill>
                <a:latin typeface="Trebuchet MS" panose="020B0603020202020204" pitchFamily="34" charset="0"/>
              </a:rPr>
              <a:t>Fruit</a:t>
            </a:r>
          </a:p>
        </p:txBody>
      </p:sp>
      <p:sp>
        <p:nvSpPr>
          <p:cNvPr id="200" name="Google Shape;195;p25">
            <a:extLst>
              <a:ext uri="{FF2B5EF4-FFF2-40B4-BE49-F238E27FC236}">
                <a16:creationId xmlns:a16="http://schemas.microsoft.com/office/drawing/2014/main" id="{2E436DBF-AD9E-296E-F277-9F681A7F003E}"/>
              </a:ext>
            </a:extLst>
          </p:cNvPr>
          <p:cNvSpPr txBox="1">
            <a:spLocks noGrp="1"/>
          </p:cNvSpPr>
          <p:nvPr>
            <p:ph idx="1"/>
          </p:nvPr>
        </p:nvSpPr>
        <p:spPr>
          <a:xfrm>
            <a:off x="1097279" y="2236304"/>
            <a:ext cx="5977938" cy="3652667"/>
          </a:xfrm>
          <a:prstGeom prst="rect">
            <a:avLst/>
          </a:prstGeom>
        </p:spPr>
        <p:txBody>
          <a:bodyPr spcFirstLastPara="1" lIns="91425" tIns="45700" rIns="91425" bIns="45700" anchorCtr="0">
            <a:normAutofit/>
          </a:bodyPr>
          <a:lstStyle/>
          <a:p>
            <a:pPr marL="0" lvl="0" indent="0" rtl="0">
              <a:spcBef>
                <a:spcPts val="0"/>
              </a:spcBef>
              <a:spcAft>
                <a:spcPts val="0"/>
              </a:spcAft>
              <a:buSzPts val="1440"/>
              <a:buNone/>
            </a:pPr>
            <a:r>
              <a:rPr lang="en-US" sz="1800">
                <a:solidFill>
                  <a:srgbClr val="FFFFFF"/>
                </a:solidFill>
              </a:rPr>
              <a:t>Vary the fruit: </a:t>
            </a:r>
          </a:p>
          <a:p>
            <a:pPr marL="0" lvl="0" indent="0" rtl="0">
              <a:spcBef>
                <a:spcPts val="0"/>
              </a:spcBef>
              <a:spcAft>
                <a:spcPts val="0"/>
              </a:spcAft>
              <a:buSzPts val="1440"/>
              <a:buNone/>
            </a:pPr>
            <a:endParaRPr lang="en-US" sz="1800">
              <a:solidFill>
                <a:srgbClr val="FFFFFF"/>
              </a:solidFill>
            </a:endParaRPr>
          </a:p>
          <a:p>
            <a:pPr marL="0" lvl="0" indent="0" rtl="0">
              <a:spcBef>
                <a:spcPts val="0"/>
              </a:spcBef>
              <a:spcAft>
                <a:spcPts val="0"/>
              </a:spcAft>
              <a:buSzPts val="1440"/>
              <a:buNone/>
            </a:pPr>
            <a:r>
              <a:rPr lang="en-US" sz="1800">
                <a:solidFill>
                  <a:srgbClr val="FFFFFF"/>
                </a:solidFill>
              </a:rPr>
              <a:t>Green: grapes, kiwi, melon, limes</a:t>
            </a:r>
          </a:p>
          <a:p>
            <a:pPr marL="0" lvl="0" indent="0" rtl="0">
              <a:spcBef>
                <a:spcPts val="0"/>
              </a:spcBef>
              <a:spcAft>
                <a:spcPts val="0"/>
              </a:spcAft>
              <a:buSzPts val="1440"/>
              <a:buNone/>
            </a:pPr>
            <a:endParaRPr lang="en-US" sz="1800">
              <a:solidFill>
                <a:srgbClr val="FFFFFF"/>
              </a:solidFill>
            </a:endParaRPr>
          </a:p>
          <a:p>
            <a:pPr marL="0" lvl="0" indent="0" rtl="0">
              <a:spcBef>
                <a:spcPts val="0"/>
              </a:spcBef>
              <a:spcAft>
                <a:spcPts val="0"/>
              </a:spcAft>
              <a:buSzPts val="1440"/>
              <a:buNone/>
            </a:pPr>
            <a:r>
              <a:rPr lang="en-US" sz="1800">
                <a:solidFill>
                  <a:srgbClr val="FFFFFF"/>
                </a:solidFill>
              </a:rPr>
              <a:t>Red &amp; Purple: berries, plums, watermelon, apples, grapefruit</a:t>
            </a:r>
          </a:p>
          <a:p>
            <a:pPr marL="0" lvl="0" indent="0" rtl="0">
              <a:spcBef>
                <a:spcPts val="0"/>
              </a:spcBef>
              <a:spcAft>
                <a:spcPts val="0"/>
              </a:spcAft>
              <a:buSzPts val="1440"/>
              <a:buNone/>
            </a:pPr>
            <a:endParaRPr lang="en-US" sz="1800">
              <a:solidFill>
                <a:srgbClr val="FFFFFF"/>
              </a:solidFill>
            </a:endParaRPr>
          </a:p>
          <a:p>
            <a:pPr marL="0" lvl="0" indent="0" rtl="0">
              <a:spcBef>
                <a:spcPts val="0"/>
              </a:spcBef>
              <a:spcAft>
                <a:spcPts val="0"/>
              </a:spcAft>
              <a:buSzPts val="1440"/>
              <a:buNone/>
            </a:pPr>
            <a:r>
              <a:rPr lang="en-US" sz="1800">
                <a:solidFill>
                  <a:srgbClr val="FFFFFF"/>
                </a:solidFill>
              </a:rPr>
              <a:t>Orange &amp; Yellow: oranges, cantaloupe, mango, pineapple, bananas, mandarin oranges, peaches, papaya, lemons</a:t>
            </a:r>
          </a:p>
          <a:p>
            <a:pPr marL="0" lvl="0" indent="0" rtl="0">
              <a:spcBef>
                <a:spcPts val="0"/>
              </a:spcBef>
              <a:spcAft>
                <a:spcPts val="0"/>
              </a:spcAft>
              <a:buSzPts val="1440"/>
              <a:buNone/>
            </a:pPr>
            <a:endParaRPr lang="en-US" sz="1800">
              <a:solidFill>
                <a:srgbClr val="FFFFFF"/>
              </a:solidFill>
            </a:endParaRPr>
          </a:p>
          <a:p>
            <a:pPr marL="0" lvl="0" indent="0" rtl="0">
              <a:spcBef>
                <a:spcPts val="0"/>
              </a:spcBef>
              <a:spcAft>
                <a:spcPts val="0"/>
              </a:spcAft>
              <a:buSzPts val="1440"/>
              <a:buNone/>
            </a:pPr>
            <a:r>
              <a:rPr lang="en-US" sz="1800">
                <a:solidFill>
                  <a:srgbClr val="FFFFFF"/>
                </a:solidFill>
              </a:rPr>
              <a:t>Light: applesauce, baked apples, pears</a:t>
            </a:r>
          </a:p>
          <a:p>
            <a:pPr marL="0" lvl="0" indent="0" rtl="0">
              <a:spcBef>
                <a:spcPts val="0"/>
              </a:spcBef>
              <a:spcAft>
                <a:spcPts val="0"/>
              </a:spcAft>
              <a:buSzPts val="1440"/>
              <a:buNone/>
            </a:pPr>
            <a:endParaRPr lang="en-US" sz="1800">
              <a:solidFill>
                <a:srgbClr val="FFFFFF"/>
              </a:solidFill>
            </a:endParaRPr>
          </a:p>
          <a:p>
            <a:pPr marL="0" lvl="0" indent="0" rtl="0">
              <a:spcBef>
                <a:spcPts val="0"/>
              </a:spcBef>
              <a:spcAft>
                <a:spcPts val="0"/>
              </a:spcAft>
              <a:buSzPts val="1440"/>
              <a:buNone/>
            </a:pPr>
            <a:endParaRPr lang="en-US" sz="1800">
              <a:solidFill>
                <a:srgbClr val="FFFFFF"/>
              </a:solidFill>
            </a:endParaRPr>
          </a:p>
          <a:p>
            <a:pPr marL="0" lvl="0" indent="0" rtl="0">
              <a:spcBef>
                <a:spcPts val="0"/>
              </a:spcBef>
              <a:spcAft>
                <a:spcPts val="0"/>
              </a:spcAft>
              <a:buSzPts val="1440"/>
              <a:buNone/>
            </a:pPr>
            <a:endParaRPr lang="en-US" sz="1800">
              <a:solidFill>
                <a:srgbClr val="FFFFFF"/>
              </a:solidFill>
            </a:endParaRPr>
          </a:p>
          <a:p>
            <a:pPr marL="0" lvl="0" indent="0" rtl="0">
              <a:spcBef>
                <a:spcPts val="1000"/>
              </a:spcBef>
              <a:spcAft>
                <a:spcPts val="0"/>
              </a:spcAft>
              <a:buSzPts val="1440"/>
              <a:buNone/>
            </a:pPr>
            <a:endParaRPr lang="en-US" sz="1800">
              <a:solidFill>
                <a:srgbClr val="FFFFFF"/>
              </a:solidFill>
            </a:endParaRPr>
          </a:p>
          <a:p>
            <a:pPr marL="0" lvl="0" indent="0" rtl="0">
              <a:spcBef>
                <a:spcPts val="1000"/>
              </a:spcBef>
              <a:spcAft>
                <a:spcPts val="0"/>
              </a:spcAft>
              <a:buSzPts val="1440"/>
              <a:buNone/>
            </a:pPr>
            <a:endParaRPr lang="en-US" sz="1800">
              <a:solidFill>
                <a:srgbClr val="FFFFFF"/>
              </a:solidFill>
            </a:endParaRPr>
          </a:p>
        </p:txBody>
      </p:sp>
      <p:sp>
        <p:nvSpPr>
          <p:cNvPr id="255" name="Rectangle 254">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99" name="Picture 198" descr="Top view of cut oranges, kiwi, mango, strawberry, and blueberry">
            <a:extLst>
              <a:ext uri="{FF2B5EF4-FFF2-40B4-BE49-F238E27FC236}">
                <a16:creationId xmlns:a16="http://schemas.microsoft.com/office/drawing/2014/main" id="{DB394646-6370-2CC9-7AD5-A506EB819D8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611902" y="10"/>
            <a:ext cx="4580097" cy="6857990"/>
          </a:xfrm>
          <a:prstGeom prst="rect">
            <a:avLst/>
          </a:prstGeom>
        </p:spPr>
      </p:pic>
    </p:spTree>
    <p:extLst>
      <p:ext uri="{BB962C8B-B14F-4D97-AF65-F5344CB8AC3E}">
        <p14:creationId xmlns:p14="http://schemas.microsoft.com/office/powerpoint/2010/main" val="686385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3">
          <a:extLst>
            <a:ext uri="{FF2B5EF4-FFF2-40B4-BE49-F238E27FC236}">
              <a16:creationId xmlns:a16="http://schemas.microsoft.com/office/drawing/2014/main" id="{E58B1D9C-E0A9-136D-7459-A9F7AE5171EC}"/>
            </a:ext>
          </a:extLst>
        </p:cNvPr>
        <p:cNvGrpSpPr/>
        <p:nvPr/>
      </p:nvGrpSpPr>
      <p:grpSpPr>
        <a:xfrm>
          <a:off x="0" y="0"/>
          <a:ext cx="0" cy="0"/>
          <a:chOff x="0" y="0"/>
          <a:chExt cx="0" cy="0"/>
        </a:xfrm>
      </p:grpSpPr>
      <p:sp useBgFill="1">
        <p:nvSpPr>
          <p:cNvPr id="244" name="Rectangle 243">
            <a:extLst>
              <a:ext uri="{FF2B5EF4-FFF2-40B4-BE49-F238E27FC236}">
                <a16:creationId xmlns:a16="http://schemas.microsoft.com/office/drawing/2014/main" id="{81F51AE0-38BB-9C4C-6A80-ACF0395FA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6" name="Rectangle 245">
            <a:extLst>
              <a:ext uri="{FF2B5EF4-FFF2-40B4-BE49-F238E27FC236}">
                <a16:creationId xmlns:a16="http://schemas.microsoft.com/office/drawing/2014/main" id="{6D4C95DE-9359-2C2E-2837-E8FDA60F0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Google Shape;194;p25">
            <a:extLst>
              <a:ext uri="{FF2B5EF4-FFF2-40B4-BE49-F238E27FC236}">
                <a16:creationId xmlns:a16="http://schemas.microsoft.com/office/drawing/2014/main" id="{FBAFF44D-AE3C-DD2A-7EC8-52720251AA60}"/>
              </a:ext>
            </a:extLst>
          </p:cNvPr>
          <p:cNvSpPr txBox="1">
            <a:spLocks noGrp="1"/>
          </p:cNvSpPr>
          <p:nvPr>
            <p:ph type="title"/>
          </p:nvPr>
        </p:nvSpPr>
        <p:spPr>
          <a:xfrm>
            <a:off x="5181601" y="634946"/>
            <a:ext cx="6368142" cy="1450757"/>
          </a:xfrm>
          <a:prstGeom prst="rect">
            <a:avLst/>
          </a:prstGeom>
        </p:spPr>
        <p:txBody>
          <a:bodyPr spcFirstLastPara="1" lIns="91425" tIns="45700" rIns="91425" bIns="45700" anchorCtr="0">
            <a:normAutofit/>
          </a:bodyPr>
          <a:lstStyle/>
          <a:p>
            <a:pPr marL="0" lvl="0" indent="0" rtl="0">
              <a:spcBef>
                <a:spcPts val="0"/>
              </a:spcBef>
              <a:spcAft>
                <a:spcPts val="0"/>
              </a:spcAft>
              <a:buClr>
                <a:schemeClr val="accent1"/>
              </a:buClr>
              <a:buSzPts val="3600"/>
              <a:buFont typeface="Trebuchet MS"/>
              <a:buNone/>
            </a:pPr>
            <a:r>
              <a:rPr lang="en-US" b="1" dirty="0">
                <a:latin typeface="Trebuchet MS" panose="020B0603020202020204" pitchFamily="34" charset="0"/>
              </a:rPr>
              <a:t>Dairy</a:t>
            </a:r>
          </a:p>
        </p:txBody>
      </p:sp>
      <p:pic>
        <p:nvPicPr>
          <p:cNvPr id="199" name="Picture 198" descr="Glass of milk">
            <a:extLst>
              <a:ext uri="{FF2B5EF4-FFF2-40B4-BE49-F238E27FC236}">
                <a16:creationId xmlns:a16="http://schemas.microsoft.com/office/drawing/2014/main" id="{1EE21874-0C4A-9C79-33D2-3812F76BF13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4654276" cy="6870127"/>
          </a:xfrm>
          <a:prstGeom prst="rect">
            <a:avLst/>
          </a:prstGeom>
        </p:spPr>
      </p:pic>
      <p:cxnSp>
        <p:nvCxnSpPr>
          <p:cNvPr id="248" name="Straight Connector 247">
            <a:extLst>
              <a:ext uri="{FF2B5EF4-FFF2-40B4-BE49-F238E27FC236}">
                <a16:creationId xmlns:a16="http://schemas.microsoft.com/office/drawing/2014/main" id="{61283505-CC53-C50D-0200-133FE4991F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00" name="Google Shape;195;p25">
            <a:extLst>
              <a:ext uri="{FF2B5EF4-FFF2-40B4-BE49-F238E27FC236}">
                <a16:creationId xmlns:a16="http://schemas.microsoft.com/office/drawing/2014/main" id="{670A0441-26BE-600B-98F5-3F7E4239F24B}"/>
              </a:ext>
            </a:extLst>
          </p:cNvPr>
          <p:cNvSpPr txBox="1">
            <a:spLocks noGrp="1"/>
          </p:cNvSpPr>
          <p:nvPr>
            <p:ph idx="1"/>
          </p:nvPr>
        </p:nvSpPr>
        <p:spPr>
          <a:xfrm>
            <a:off x="5181601" y="2198914"/>
            <a:ext cx="6368142" cy="3670180"/>
          </a:xfrm>
          <a:prstGeom prst="rect">
            <a:avLst/>
          </a:prstGeom>
        </p:spPr>
        <p:txBody>
          <a:bodyPr spcFirstLastPara="1" lIns="91425" tIns="45700" rIns="91425" bIns="45700" anchorCtr="0">
            <a:normAutofit/>
          </a:bodyPr>
          <a:lstStyle/>
          <a:p>
            <a:pPr marL="0" lvl="0" indent="0" rtl="0">
              <a:spcBef>
                <a:spcPts val="0"/>
              </a:spcBef>
              <a:spcAft>
                <a:spcPts val="0"/>
              </a:spcAft>
              <a:buSzPts val="1440"/>
              <a:buNone/>
            </a:pPr>
            <a:endParaRPr lang="en-US" dirty="0"/>
          </a:p>
          <a:p>
            <a:pPr marL="0" lvl="0" indent="0" rtl="0">
              <a:spcBef>
                <a:spcPts val="0"/>
              </a:spcBef>
              <a:spcAft>
                <a:spcPts val="0"/>
              </a:spcAft>
              <a:buSzPts val="1440"/>
              <a:buNone/>
            </a:pPr>
            <a:r>
              <a:rPr lang="en-US" dirty="0"/>
              <a:t>Must make dairy available during a meal.  Can be served by staff or volunteers.</a:t>
            </a:r>
          </a:p>
          <a:p>
            <a:pPr marL="0" lvl="0" indent="0" rtl="0">
              <a:spcBef>
                <a:spcPts val="0"/>
              </a:spcBef>
              <a:spcAft>
                <a:spcPts val="0"/>
              </a:spcAft>
              <a:buSzPts val="1440"/>
              <a:buNone/>
            </a:pPr>
            <a:endParaRPr lang="en-US" dirty="0"/>
          </a:p>
          <a:p>
            <a:pPr marL="0" lvl="0" indent="0" rtl="0">
              <a:spcBef>
                <a:spcPts val="0"/>
              </a:spcBef>
              <a:spcAft>
                <a:spcPts val="0"/>
              </a:spcAft>
              <a:buSzPts val="1440"/>
              <a:buNone/>
            </a:pPr>
            <a:r>
              <a:rPr lang="en-US" dirty="0"/>
              <a:t>Milk: offer fat variety that meets preference</a:t>
            </a:r>
          </a:p>
          <a:p>
            <a:pPr marL="0" lvl="0" indent="0" rtl="0">
              <a:spcBef>
                <a:spcPts val="0"/>
              </a:spcBef>
              <a:spcAft>
                <a:spcPts val="0"/>
              </a:spcAft>
              <a:buSzPts val="1440"/>
              <a:buNone/>
            </a:pPr>
            <a:endParaRPr lang="en-US" dirty="0"/>
          </a:p>
          <a:p>
            <a:pPr marL="0" lvl="0" indent="0" rtl="0">
              <a:spcBef>
                <a:spcPts val="0"/>
              </a:spcBef>
              <a:spcAft>
                <a:spcPts val="0"/>
              </a:spcAft>
              <a:buSzPts val="1440"/>
              <a:buNone/>
            </a:pPr>
            <a:r>
              <a:rPr lang="en-US" dirty="0"/>
              <a:t>Yogurt: regular and Greek yogurt</a:t>
            </a:r>
          </a:p>
          <a:p>
            <a:pPr marL="0" lvl="0" indent="0" rtl="0">
              <a:spcBef>
                <a:spcPts val="0"/>
              </a:spcBef>
              <a:spcAft>
                <a:spcPts val="0"/>
              </a:spcAft>
              <a:buSzPts val="1440"/>
              <a:buNone/>
            </a:pPr>
            <a:endParaRPr lang="en-US" dirty="0"/>
          </a:p>
          <a:p>
            <a:pPr marL="0" lvl="0" indent="0" rtl="0">
              <a:spcBef>
                <a:spcPts val="0"/>
              </a:spcBef>
              <a:spcAft>
                <a:spcPts val="0"/>
              </a:spcAft>
              <a:buSzPts val="1440"/>
              <a:buNone/>
            </a:pPr>
            <a:r>
              <a:rPr lang="en-US" dirty="0"/>
              <a:t>Cheese: cheddar, mozzarella, </a:t>
            </a:r>
            <a:r>
              <a:rPr lang="en-US" dirty="0" err="1"/>
              <a:t>colby</a:t>
            </a:r>
            <a:r>
              <a:rPr lang="en-US" dirty="0"/>
              <a:t>, Swiss, parmesan, muenster, gouda, feta, cottage cheese, blue cheese</a:t>
            </a:r>
          </a:p>
          <a:p>
            <a:pPr marL="0" lvl="0" indent="0" rtl="0">
              <a:spcBef>
                <a:spcPts val="0"/>
              </a:spcBef>
              <a:spcAft>
                <a:spcPts val="0"/>
              </a:spcAft>
              <a:buSzPts val="1440"/>
              <a:buNone/>
            </a:pPr>
            <a:endParaRPr lang="en-US" dirty="0"/>
          </a:p>
          <a:p>
            <a:pPr marL="0" lvl="0" indent="0" rtl="0">
              <a:spcBef>
                <a:spcPts val="0"/>
              </a:spcBef>
              <a:spcAft>
                <a:spcPts val="0"/>
              </a:spcAft>
              <a:buSzPts val="1440"/>
              <a:buNone/>
            </a:pPr>
            <a:endParaRPr lang="en-US" dirty="0"/>
          </a:p>
          <a:p>
            <a:pPr marL="0" lvl="0" indent="0" rtl="0">
              <a:spcBef>
                <a:spcPts val="0"/>
              </a:spcBef>
              <a:spcAft>
                <a:spcPts val="0"/>
              </a:spcAft>
              <a:buSzPts val="1440"/>
              <a:buNone/>
            </a:pPr>
            <a:endParaRPr lang="en-US" dirty="0"/>
          </a:p>
          <a:p>
            <a:pPr marL="0" lvl="0" indent="0" rtl="0">
              <a:spcBef>
                <a:spcPts val="0"/>
              </a:spcBef>
              <a:spcAft>
                <a:spcPts val="0"/>
              </a:spcAft>
              <a:buSzPts val="1440"/>
              <a:buNone/>
            </a:pPr>
            <a:endParaRPr lang="en-US" dirty="0"/>
          </a:p>
          <a:p>
            <a:pPr marL="0" lvl="0" indent="0" rtl="0">
              <a:spcBef>
                <a:spcPts val="0"/>
              </a:spcBef>
              <a:spcAft>
                <a:spcPts val="0"/>
              </a:spcAft>
              <a:buSzPts val="1440"/>
              <a:buNone/>
            </a:pPr>
            <a:endParaRPr lang="en-US" dirty="0"/>
          </a:p>
          <a:p>
            <a:pPr marL="0" lvl="0" indent="0" rtl="0">
              <a:spcBef>
                <a:spcPts val="1000"/>
              </a:spcBef>
              <a:spcAft>
                <a:spcPts val="0"/>
              </a:spcAft>
              <a:buSzPts val="1440"/>
              <a:buNone/>
            </a:pPr>
            <a:endParaRPr lang="en-US" dirty="0"/>
          </a:p>
          <a:p>
            <a:pPr marL="0" lvl="0" indent="0" rtl="0">
              <a:spcBef>
                <a:spcPts val="1000"/>
              </a:spcBef>
              <a:spcAft>
                <a:spcPts val="0"/>
              </a:spcAft>
              <a:buSzPts val="1440"/>
              <a:buNone/>
            </a:pPr>
            <a:endParaRPr lang="en-US" dirty="0"/>
          </a:p>
        </p:txBody>
      </p:sp>
    </p:spTree>
    <p:extLst>
      <p:ext uri="{BB962C8B-B14F-4D97-AF65-F5344CB8AC3E}">
        <p14:creationId xmlns:p14="http://schemas.microsoft.com/office/powerpoint/2010/main" val="2210617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1097280" y="286603"/>
            <a:ext cx="10058400" cy="1450757"/>
          </a:xfrm>
          <a:prstGeom prst="rect">
            <a:avLst/>
          </a:prstGeom>
        </p:spPr>
        <p:txBody>
          <a:bodyPr spcFirstLastPara="1" lIns="91425" tIns="45700" rIns="91425" bIns="45700" anchorCtr="0">
            <a:normAutofit/>
          </a:bodyPr>
          <a:lstStyle/>
          <a:p>
            <a:pPr marL="0" lvl="0" indent="0" rtl="0">
              <a:spcBef>
                <a:spcPts val="0"/>
              </a:spcBef>
              <a:spcAft>
                <a:spcPts val="0"/>
              </a:spcAft>
              <a:buClr>
                <a:srgbClr val="000000"/>
              </a:buClr>
              <a:buSzPts val="3240"/>
              <a:buFont typeface="Trebuchet MS"/>
              <a:buNone/>
            </a:pPr>
            <a:r>
              <a:rPr lang="en-US" b="1">
                <a:latin typeface="Trebuchet MS" panose="020B0603020202020204" pitchFamily="34" charset="0"/>
              </a:rPr>
              <a:t>Menu Recommendations</a:t>
            </a:r>
          </a:p>
        </p:txBody>
      </p:sp>
      <p:sp>
        <p:nvSpPr>
          <p:cNvPr id="235" name="Google Shape;235;p31"/>
          <p:cNvSpPr txBox="1">
            <a:spLocks noGrp="1"/>
          </p:cNvSpPr>
          <p:nvPr>
            <p:ph idx="1"/>
          </p:nvPr>
        </p:nvSpPr>
        <p:spPr>
          <a:xfrm>
            <a:off x="1097279" y="1845734"/>
            <a:ext cx="6454987" cy="4023360"/>
          </a:xfrm>
          <a:prstGeom prst="rect">
            <a:avLst/>
          </a:prstGeom>
        </p:spPr>
        <p:txBody>
          <a:bodyPr spcFirstLastPara="1" lIns="91425" tIns="45700" rIns="91425" bIns="45700" anchorCtr="0">
            <a:normAutofit/>
          </a:bodyPr>
          <a:lstStyle/>
          <a:p>
            <a:pPr marL="457200" lvl="0" indent="0" rtl="0">
              <a:spcBef>
                <a:spcPts val="0"/>
              </a:spcBef>
              <a:spcAft>
                <a:spcPts val="0"/>
              </a:spcAft>
              <a:buSzPts val="1440"/>
              <a:buNone/>
            </a:pPr>
            <a:r>
              <a:rPr lang="en-US" dirty="0"/>
              <a:t>Remember to include:</a:t>
            </a:r>
          </a:p>
          <a:p>
            <a:pPr marL="76200" lvl="0" indent="0" rtl="0">
              <a:spcBef>
                <a:spcPts val="0"/>
              </a:spcBef>
              <a:spcAft>
                <a:spcPts val="0"/>
              </a:spcAft>
              <a:buSzPts val="2400"/>
              <a:buNone/>
            </a:pPr>
            <a:endParaRPr lang="en-US" dirty="0"/>
          </a:p>
          <a:p>
            <a:pPr marL="742950" lvl="1" indent="-346710" rtl="0">
              <a:spcBef>
                <a:spcPts val="0"/>
              </a:spcBef>
              <a:spcAft>
                <a:spcPts val="0"/>
              </a:spcAft>
              <a:buSzPts val="2400"/>
              <a:buFont typeface="Noto Sans Symbols"/>
              <a:buChar char="►"/>
            </a:pPr>
            <a:r>
              <a:rPr lang="en-US" dirty="0"/>
              <a:t>Center name and month</a:t>
            </a:r>
          </a:p>
          <a:p>
            <a:pPr marL="742950" lvl="1" indent="-346710" rtl="0">
              <a:spcBef>
                <a:spcPts val="0"/>
              </a:spcBef>
              <a:spcAft>
                <a:spcPts val="0"/>
              </a:spcAft>
              <a:buSzPts val="2400"/>
              <a:buFont typeface="Noto Sans Symbols"/>
              <a:buChar char="►"/>
            </a:pPr>
            <a:r>
              <a:rPr lang="en-US" dirty="0"/>
              <a:t>Calendar layout</a:t>
            </a:r>
          </a:p>
          <a:p>
            <a:pPr marL="742950" lvl="1" indent="-346710" rtl="0">
              <a:spcBef>
                <a:spcPts val="0"/>
              </a:spcBef>
              <a:spcAft>
                <a:spcPts val="0"/>
              </a:spcAft>
              <a:buSzPts val="2400"/>
              <a:buFont typeface="Noto Sans Symbols"/>
              <a:buChar char="►"/>
            </a:pPr>
            <a:r>
              <a:rPr lang="en-US" dirty="0"/>
              <a:t>Common name of food</a:t>
            </a:r>
          </a:p>
          <a:p>
            <a:pPr marL="762000" lvl="3" indent="0">
              <a:spcBef>
                <a:spcPts val="0"/>
              </a:spcBef>
              <a:spcAft>
                <a:spcPts val="0"/>
              </a:spcAft>
              <a:buSzPts val="2400"/>
              <a:buNone/>
            </a:pPr>
            <a:r>
              <a:rPr lang="en-US" dirty="0"/>
              <a:t>Beef stew vs. diced beef</a:t>
            </a:r>
          </a:p>
          <a:p>
            <a:pPr marL="762000" lvl="3" indent="0">
              <a:spcBef>
                <a:spcPts val="0"/>
              </a:spcBef>
              <a:spcAft>
                <a:spcPts val="0"/>
              </a:spcAft>
              <a:buSzPts val="2400"/>
              <a:buNone/>
            </a:pPr>
            <a:r>
              <a:rPr lang="en-US" dirty="0"/>
              <a:t>Turkey club sandwich vs. slice turkey</a:t>
            </a:r>
          </a:p>
          <a:p>
            <a:pPr marL="742950" lvl="1" indent="-346710" rtl="0">
              <a:spcBef>
                <a:spcPts val="0"/>
              </a:spcBef>
              <a:spcAft>
                <a:spcPts val="0"/>
              </a:spcAft>
              <a:buSzPts val="2400"/>
              <a:buFont typeface="Noto Sans Symbols"/>
              <a:buChar char="►"/>
            </a:pPr>
            <a:r>
              <a:rPr lang="en-US" dirty="0"/>
              <a:t>Portion sizes</a:t>
            </a:r>
          </a:p>
          <a:p>
            <a:pPr marL="742950" lvl="0" indent="-194309" rtl="0">
              <a:spcBef>
                <a:spcPts val="0"/>
              </a:spcBef>
              <a:spcAft>
                <a:spcPts val="0"/>
              </a:spcAft>
              <a:buSzPts val="1440"/>
              <a:buFont typeface="Noto Sans Symbols"/>
              <a:buNone/>
            </a:pPr>
            <a:endParaRPr lang="en-US" dirty="0"/>
          </a:p>
          <a:p>
            <a:pPr marL="457200" lvl="0" indent="-381000" rtl="0">
              <a:spcBef>
                <a:spcPts val="0"/>
              </a:spcBef>
              <a:spcAft>
                <a:spcPts val="0"/>
              </a:spcAft>
              <a:buSzPts val="2400"/>
              <a:buFont typeface="Noto Sans Symbols"/>
              <a:buChar char="⮚"/>
            </a:pPr>
            <a:r>
              <a:rPr lang="en-US" dirty="0"/>
              <a:t>You can reuse previously approved menus; just let the dietitian know</a:t>
            </a:r>
          </a:p>
          <a:p>
            <a:pPr marL="342900" lvl="0" indent="-251459" rtl="0">
              <a:spcBef>
                <a:spcPts val="0"/>
              </a:spcBef>
              <a:spcAft>
                <a:spcPts val="0"/>
              </a:spcAft>
              <a:buSzPts val="1440"/>
              <a:buFont typeface="Noto Sans Symbols"/>
              <a:buNone/>
            </a:pPr>
            <a:endParaRPr lang="en-US" dirty="0"/>
          </a:p>
          <a:p>
            <a:pPr marL="457200" lvl="0" indent="-381000" rtl="0">
              <a:spcBef>
                <a:spcPts val="0"/>
              </a:spcBef>
              <a:spcAft>
                <a:spcPts val="0"/>
              </a:spcAft>
              <a:buSzPts val="2400"/>
              <a:buFont typeface="Noto Sans Symbols"/>
              <a:buChar char="⮚"/>
            </a:pPr>
            <a:r>
              <a:rPr lang="en-US" dirty="0"/>
              <a:t>You can submit several menus at a time, for instance quarterly</a:t>
            </a:r>
          </a:p>
          <a:p>
            <a:pPr marL="342900" lvl="0" indent="-251459" rtl="0">
              <a:spcBef>
                <a:spcPts val="1000"/>
              </a:spcBef>
              <a:spcAft>
                <a:spcPts val="0"/>
              </a:spcAft>
              <a:buSzPts val="1440"/>
              <a:buNone/>
            </a:pPr>
            <a:endParaRPr lang="en-US" dirty="0"/>
          </a:p>
        </p:txBody>
      </p:sp>
      <p:pic>
        <p:nvPicPr>
          <p:cNvPr id="2" name="Picture 1">
            <a:extLst>
              <a:ext uri="{FF2B5EF4-FFF2-40B4-BE49-F238E27FC236}">
                <a16:creationId xmlns:a16="http://schemas.microsoft.com/office/drawing/2014/main" id="{5545CE2F-8B5F-4CCF-A037-17AE77CBE0A9}"/>
              </a:ext>
            </a:extLst>
          </p:cNvPr>
          <p:cNvPicPr>
            <a:picLocks noChangeAspect="1"/>
          </p:cNvPicPr>
          <p:nvPr/>
        </p:nvPicPr>
        <p:blipFill>
          <a:blip r:embed="rId3"/>
          <a:stretch>
            <a:fillRect/>
          </a:stretch>
        </p:blipFill>
        <p:spPr>
          <a:xfrm>
            <a:off x="8371648" y="1916318"/>
            <a:ext cx="2432952" cy="347101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xfrm>
            <a:off x="838200" y="365126"/>
            <a:ext cx="10515600" cy="787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3600" b="1" dirty="0">
                <a:solidFill>
                  <a:schemeClr val="tx1"/>
                </a:solidFill>
                <a:latin typeface="Trebuchet MS" panose="020B0603020202020204" pitchFamily="34" charset="0"/>
              </a:rPr>
              <a:t>Utilize Provide Menu Forms</a:t>
            </a:r>
            <a:endParaRPr sz="3600" b="1" dirty="0">
              <a:solidFill>
                <a:schemeClr val="tx1"/>
              </a:solidFill>
              <a:latin typeface="Trebuchet MS" panose="020B0603020202020204" pitchFamily="34" charset="0"/>
            </a:endParaRPr>
          </a:p>
        </p:txBody>
      </p:sp>
      <p:pic>
        <p:nvPicPr>
          <p:cNvPr id="248" name="Google Shape;248;p33"/>
          <p:cNvPicPr preferRelativeResize="0">
            <a:picLocks noGrp="1"/>
          </p:cNvPicPr>
          <p:nvPr>
            <p:ph idx="1"/>
          </p:nvPr>
        </p:nvPicPr>
        <p:blipFill rotWithShape="1">
          <a:blip r:embed="rId3">
            <a:alphaModFix/>
          </a:blip>
          <a:srcRect/>
          <a:stretch/>
        </p:blipFill>
        <p:spPr>
          <a:xfrm>
            <a:off x="978194" y="839972"/>
            <a:ext cx="10375605" cy="52312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p:nvSpPr>
          <p:cNvPr id="148" name="Google Shape;148;p18"/>
          <p:cNvSpPr txBox="1">
            <a:spLocks noGrp="1"/>
          </p:cNvSpPr>
          <p:nvPr>
            <p:ph type="ctrTitle"/>
          </p:nvPr>
        </p:nvSpPr>
        <p:spPr>
          <a:xfrm>
            <a:off x="603503" y="770467"/>
            <a:ext cx="9292209" cy="1085228"/>
          </a:xfrm>
          <a:prstGeom prst="rect">
            <a:avLst/>
          </a:prstGeom>
        </p:spPr>
        <p:txBody>
          <a:bodyPr spcFirstLastPara="1" lIns="91425" tIns="45700" rIns="91425" bIns="45700" anchorCtr="0">
            <a:normAutofit/>
          </a:bodyPr>
          <a:lstStyle/>
          <a:p>
            <a:pPr marL="0" lvl="0" indent="0" rtl="0">
              <a:spcBef>
                <a:spcPts val="0"/>
              </a:spcBef>
              <a:spcAft>
                <a:spcPts val="0"/>
              </a:spcAft>
              <a:buClr>
                <a:schemeClr val="accent1"/>
              </a:buClr>
              <a:buSzPts val="5400"/>
              <a:buFont typeface="Trebuchet MS"/>
              <a:buNone/>
            </a:pPr>
            <a:r>
              <a:rPr lang="en-US" sz="3600" b="1" dirty="0">
                <a:solidFill>
                  <a:schemeClr val="accent1">
                    <a:lumMod val="75000"/>
                  </a:schemeClr>
                </a:solidFill>
                <a:latin typeface="Trebuchet MS" panose="020B0603020202020204" pitchFamily="34" charset="0"/>
              </a:rPr>
              <a:t>Dietitian Training for Meal Sites and Staff</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3600" b="1" dirty="0">
                <a:solidFill>
                  <a:schemeClr val="tx1"/>
                </a:solidFill>
                <a:latin typeface="Trebuchet MS" panose="020B0603020202020204" pitchFamily="34" charset="0"/>
              </a:rPr>
              <a:t>Sanitation</a:t>
            </a:r>
            <a:endParaRPr sz="3600" b="1" dirty="0">
              <a:solidFill>
                <a:schemeClr val="tx1"/>
              </a:solidFill>
              <a:latin typeface="Trebuchet MS" panose="020B0603020202020204" pitchFamily="34" charset="0"/>
            </a:endParaRPr>
          </a:p>
        </p:txBody>
      </p:sp>
      <p:sp>
        <p:nvSpPr>
          <p:cNvPr id="286" name="Google Shape;286;p3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40"/>
              <a:buNone/>
            </a:pPr>
            <a:r>
              <a:rPr lang="en-US" sz="1800" dirty="0"/>
              <a:t>To Glove or not to Glove? That is the question.</a:t>
            </a:r>
            <a:endParaRPr sz="1800" dirty="0"/>
          </a:p>
          <a:p>
            <a:pPr marL="342900" lvl="0" indent="-251459" algn="l" rtl="0">
              <a:lnSpc>
                <a:spcPct val="115000"/>
              </a:lnSpc>
              <a:spcBef>
                <a:spcPts val="0"/>
              </a:spcBef>
              <a:spcAft>
                <a:spcPts val="0"/>
              </a:spcAft>
              <a:buSzPts val="1440"/>
              <a:buFont typeface="Noto Sans Symbols"/>
              <a:buNone/>
            </a:pPr>
            <a:endParaRPr sz="1800" dirty="0"/>
          </a:p>
          <a:p>
            <a:pPr marL="457200" lvl="0" indent="-381000" algn="l" rtl="0">
              <a:lnSpc>
                <a:spcPct val="115000"/>
              </a:lnSpc>
              <a:spcBef>
                <a:spcPts val="0"/>
              </a:spcBef>
              <a:spcAft>
                <a:spcPts val="0"/>
              </a:spcAft>
              <a:buSzPts val="2400"/>
              <a:buFont typeface="Noto Sans Symbols"/>
              <a:buChar char="⮚"/>
            </a:pPr>
            <a:r>
              <a:rPr lang="en-US" sz="1800" dirty="0"/>
              <a:t>Wear gloves with anything that is going to come into contact with the consumer’s mouth (that is not still going to be cooked).  Ready to eat foods, silverware, glasses, etc.  </a:t>
            </a:r>
            <a:endParaRPr sz="1800" dirty="0"/>
          </a:p>
          <a:p>
            <a:pPr marL="457200" lvl="0" indent="-381000" algn="l" rtl="0">
              <a:lnSpc>
                <a:spcPct val="115000"/>
              </a:lnSpc>
              <a:spcBef>
                <a:spcPts val="0"/>
              </a:spcBef>
              <a:spcAft>
                <a:spcPts val="0"/>
              </a:spcAft>
              <a:buSzPts val="2400"/>
              <a:buFont typeface="Noto Sans Symbols"/>
              <a:buChar char="⮚"/>
            </a:pPr>
            <a:r>
              <a:rPr lang="en-US" sz="1800" dirty="0"/>
              <a:t>Other option is to use utensils for the food whenever possible and not touch glasses and silverware where the mouth may touch. </a:t>
            </a:r>
            <a:endParaRPr sz="1800" dirty="0"/>
          </a:p>
          <a:p>
            <a:pPr marL="457200" lvl="0" indent="-381000" algn="l" rtl="0">
              <a:lnSpc>
                <a:spcPct val="115000"/>
              </a:lnSpc>
              <a:spcBef>
                <a:spcPts val="0"/>
              </a:spcBef>
              <a:spcAft>
                <a:spcPts val="0"/>
              </a:spcAft>
              <a:buSzPts val="2400"/>
              <a:buFont typeface="Noto Sans Symbols"/>
              <a:buChar char="⮚"/>
            </a:pPr>
            <a:r>
              <a:rPr lang="en-US" sz="1800" dirty="0"/>
              <a:t>Change gloves when changing tasks and when gloves have come into contact with a non food item that may be contaminated.</a:t>
            </a:r>
            <a:endParaRPr sz="1800" dirty="0"/>
          </a:p>
          <a:p>
            <a:pPr marL="457200" lvl="0" indent="-381000" algn="l" rtl="0">
              <a:lnSpc>
                <a:spcPct val="115000"/>
              </a:lnSpc>
              <a:spcBef>
                <a:spcPts val="0"/>
              </a:spcBef>
              <a:spcAft>
                <a:spcPts val="0"/>
              </a:spcAft>
              <a:buSzPts val="2400"/>
              <a:buFont typeface="Noto Sans Symbols"/>
              <a:buChar char="⮚"/>
            </a:pPr>
            <a:r>
              <a:rPr lang="en-US" sz="1800" dirty="0"/>
              <a:t>Wash hands prior to putting gloves on and when changing gloves.</a:t>
            </a:r>
            <a:endParaRPr sz="1800" dirty="0"/>
          </a:p>
        </p:txBody>
      </p:sp>
      <p:pic>
        <p:nvPicPr>
          <p:cNvPr id="2" name="Picture 1">
            <a:extLst>
              <a:ext uri="{FF2B5EF4-FFF2-40B4-BE49-F238E27FC236}">
                <a16:creationId xmlns:a16="http://schemas.microsoft.com/office/drawing/2014/main" id="{866ABBF7-2C43-42EF-AF79-AD2226F80EF8}"/>
              </a:ext>
            </a:extLst>
          </p:cNvPr>
          <p:cNvPicPr>
            <a:picLocks noChangeAspect="1"/>
          </p:cNvPicPr>
          <p:nvPr/>
        </p:nvPicPr>
        <p:blipFill>
          <a:blip r:embed="rId3"/>
          <a:stretch>
            <a:fillRect/>
          </a:stretch>
        </p:blipFill>
        <p:spPr>
          <a:xfrm>
            <a:off x="7803302" y="499533"/>
            <a:ext cx="3408773" cy="195515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0"/>
          <p:cNvSpPr txBox="1">
            <a:spLocks noGrp="1"/>
          </p:cNvSpPr>
          <p:nvPr>
            <p:ph type="title"/>
          </p:nvPr>
        </p:nvSpPr>
        <p:spPr>
          <a:xfrm>
            <a:off x="1097280" y="286603"/>
            <a:ext cx="10058400" cy="7023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3600" b="1" dirty="0">
                <a:solidFill>
                  <a:schemeClr val="tx1"/>
                </a:solidFill>
                <a:latin typeface="Trebuchet MS" panose="020B0603020202020204" pitchFamily="34" charset="0"/>
              </a:rPr>
              <a:t>Food Costs</a:t>
            </a:r>
            <a:endParaRPr sz="3600" b="1" dirty="0">
              <a:solidFill>
                <a:schemeClr val="tx1"/>
              </a:solidFill>
              <a:latin typeface="Trebuchet MS" panose="020B0603020202020204" pitchFamily="34" charset="0"/>
            </a:endParaRPr>
          </a:p>
        </p:txBody>
      </p:sp>
      <p:sp>
        <p:nvSpPr>
          <p:cNvPr id="292" name="Google Shape;292;p40"/>
          <p:cNvSpPr txBox="1">
            <a:spLocks noGrp="1"/>
          </p:cNvSpPr>
          <p:nvPr>
            <p:ph idx="1"/>
          </p:nvPr>
        </p:nvSpPr>
        <p:spPr>
          <a:xfrm>
            <a:off x="676656" y="988906"/>
            <a:ext cx="10753725" cy="4788959"/>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Font typeface="Noto Sans Symbols"/>
              <a:buChar char="⮚"/>
            </a:pPr>
            <a:r>
              <a:rPr lang="en-US" sz="1800" dirty="0"/>
              <a:t>Meat is often the highest cost for menus.  Recommend adding beans or lentils to meat when possible. Purchase larger cuts and break it down yourself.</a:t>
            </a:r>
            <a:endParaRPr sz="1800" dirty="0"/>
          </a:p>
          <a:p>
            <a:pPr marL="342900" lvl="0" indent="-251459" algn="l" rtl="0">
              <a:lnSpc>
                <a:spcPct val="115000"/>
              </a:lnSpc>
              <a:spcBef>
                <a:spcPts val="0"/>
              </a:spcBef>
              <a:spcAft>
                <a:spcPts val="0"/>
              </a:spcAft>
              <a:buSzPts val="1440"/>
              <a:buFont typeface="Noto Sans Symbols"/>
              <a:buNone/>
            </a:pPr>
            <a:endParaRPr sz="1800" dirty="0"/>
          </a:p>
          <a:p>
            <a:pPr marL="457200" lvl="0" indent="-381000" algn="l" rtl="0">
              <a:lnSpc>
                <a:spcPct val="115000"/>
              </a:lnSpc>
              <a:spcBef>
                <a:spcPts val="0"/>
              </a:spcBef>
              <a:spcAft>
                <a:spcPts val="0"/>
              </a:spcAft>
              <a:buSzPts val="2400"/>
              <a:buFont typeface="Noto Sans Symbols"/>
              <a:buChar char="⮚"/>
            </a:pPr>
            <a:r>
              <a:rPr lang="en-US" sz="1800" dirty="0"/>
              <a:t>Do homemade when possible.  Breads, soups, desserts, </a:t>
            </a:r>
            <a:r>
              <a:rPr lang="en-US" sz="1800" dirty="0" err="1"/>
              <a:t>etc</a:t>
            </a:r>
            <a:endParaRPr sz="1800" dirty="0"/>
          </a:p>
          <a:p>
            <a:pPr marL="342900" lvl="0" indent="-251459" algn="l" rtl="0">
              <a:lnSpc>
                <a:spcPct val="115000"/>
              </a:lnSpc>
              <a:spcBef>
                <a:spcPts val="0"/>
              </a:spcBef>
              <a:spcAft>
                <a:spcPts val="0"/>
              </a:spcAft>
              <a:buSzPts val="1440"/>
              <a:buFont typeface="Noto Sans Symbols"/>
              <a:buNone/>
            </a:pPr>
            <a:endParaRPr sz="1800" dirty="0"/>
          </a:p>
          <a:p>
            <a:pPr marL="457200" lvl="0" indent="-381000" algn="l" rtl="0">
              <a:lnSpc>
                <a:spcPct val="115000"/>
              </a:lnSpc>
              <a:spcBef>
                <a:spcPts val="0"/>
              </a:spcBef>
              <a:spcAft>
                <a:spcPts val="0"/>
              </a:spcAft>
              <a:buSzPts val="2400"/>
              <a:buFont typeface="Noto Sans Symbols"/>
              <a:buChar char="⮚"/>
            </a:pPr>
            <a:r>
              <a:rPr lang="en-US" sz="1800" dirty="0"/>
              <a:t>Utilize food on hand before it expires.  Keep the inventory manageable. </a:t>
            </a:r>
            <a:endParaRPr sz="1800" dirty="0"/>
          </a:p>
          <a:p>
            <a:pPr marL="342900" lvl="0" indent="-251459" algn="l" rtl="0">
              <a:lnSpc>
                <a:spcPct val="115000"/>
              </a:lnSpc>
              <a:spcBef>
                <a:spcPts val="0"/>
              </a:spcBef>
              <a:spcAft>
                <a:spcPts val="0"/>
              </a:spcAft>
              <a:buSzPts val="1440"/>
              <a:buFont typeface="Noto Sans Symbols"/>
              <a:buNone/>
            </a:pPr>
            <a:endParaRPr sz="1800" dirty="0"/>
          </a:p>
          <a:p>
            <a:pPr marL="457200" lvl="0" indent="-381000" algn="l" rtl="0">
              <a:lnSpc>
                <a:spcPct val="115000"/>
              </a:lnSpc>
              <a:spcBef>
                <a:spcPts val="0"/>
              </a:spcBef>
              <a:spcAft>
                <a:spcPts val="0"/>
              </a:spcAft>
              <a:buSzPts val="2400"/>
              <a:buFont typeface="Noto Sans Symbols"/>
              <a:buChar char="⮚"/>
            </a:pPr>
            <a:r>
              <a:rPr lang="en-US" sz="1800" dirty="0"/>
              <a:t>Track and use leftovers</a:t>
            </a:r>
            <a:r>
              <a:rPr lang="en-US" dirty="0"/>
              <a:t>.  </a:t>
            </a:r>
            <a:endParaRPr dirty="0"/>
          </a:p>
          <a:p>
            <a:pPr marL="342900" lvl="0" indent="-251459" algn="l" rtl="0">
              <a:spcBef>
                <a:spcPts val="1000"/>
              </a:spcBef>
              <a:spcAft>
                <a:spcPts val="0"/>
              </a:spcAft>
              <a:buSzPts val="1440"/>
              <a:buNone/>
            </a:pPr>
            <a:endParaRPr dirty="0"/>
          </a:p>
        </p:txBody>
      </p:sp>
      <p:pic>
        <p:nvPicPr>
          <p:cNvPr id="2" name="Picture 1">
            <a:extLst>
              <a:ext uri="{FF2B5EF4-FFF2-40B4-BE49-F238E27FC236}">
                <a16:creationId xmlns:a16="http://schemas.microsoft.com/office/drawing/2014/main" id="{62432CA4-A589-4C00-BF87-7F3933AB9E3A}"/>
              </a:ext>
            </a:extLst>
          </p:cNvPr>
          <p:cNvPicPr>
            <a:picLocks noChangeAspect="1"/>
          </p:cNvPicPr>
          <p:nvPr/>
        </p:nvPicPr>
        <p:blipFill>
          <a:blip r:embed="rId3"/>
          <a:stretch>
            <a:fillRect/>
          </a:stretch>
        </p:blipFill>
        <p:spPr>
          <a:xfrm>
            <a:off x="4759205" y="4319587"/>
            <a:ext cx="5153025" cy="21240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1"/>
          <p:cNvSpPr txBox="1">
            <a:spLocks noGrp="1"/>
          </p:cNvSpPr>
          <p:nvPr>
            <p:ph type="title"/>
          </p:nvPr>
        </p:nvSpPr>
        <p:spPr>
          <a:xfrm>
            <a:off x="838200" y="365126"/>
            <a:ext cx="10515600" cy="86614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3600" b="1" dirty="0">
                <a:solidFill>
                  <a:schemeClr val="tx1"/>
                </a:solidFill>
                <a:latin typeface="Trebuchet MS" panose="020B0603020202020204" pitchFamily="34" charset="0"/>
              </a:rPr>
              <a:t>Cooling / Heating / Storage</a:t>
            </a:r>
            <a:endParaRPr sz="3600" b="1" dirty="0">
              <a:solidFill>
                <a:schemeClr val="tx1"/>
              </a:solidFill>
              <a:latin typeface="Trebuchet MS" panose="020B0603020202020204" pitchFamily="34" charset="0"/>
            </a:endParaRPr>
          </a:p>
        </p:txBody>
      </p:sp>
      <p:sp>
        <p:nvSpPr>
          <p:cNvPr id="298" name="Google Shape;298;p4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61950" lvl="0" indent="-285750" algn="l" rtl="0">
              <a:lnSpc>
                <a:spcPct val="115000"/>
              </a:lnSpc>
              <a:spcBef>
                <a:spcPts val="0"/>
              </a:spcBef>
              <a:spcAft>
                <a:spcPts val="0"/>
              </a:spcAft>
              <a:buSzPts val="2400"/>
              <a:buFont typeface="Noto Sans Symbols"/>
              <a:buChar char="⮚"/>
            </a:pPr>
            <a:r>
              <a:rPr lang="en-US" sz="1800" dirty="0"/>
              <a:t>Take and record food temps prior to service.</a:t>
            </a:r>
            <a:endParaRPr sz="1800" dirty="0"/>
          </a:p>
          <a:p>
            <a:pPr marL="361950" lvl="0" indent="-133350" algn="l" rtl="0">
              <a:lnSpc>
                <a:spcPct val="115000"/>
              </a:lnSpc>
              <a:spcBef>
                <a:spcPts val="0"/>
              </a:spcBef>
              <a:spcAft>
                <a:spcPts val="0"/>
              </a:spcAft>
              <a:buSzPts val="2400"/>
              <a:buFont typeface="Noto Sans Symbols"/>
              <a:buNone/>
            </a:pPr>
            <a:endParaRPr sz="1800" dirty="0"/>
          </a:p>
          <a:p>
            <a:pPr marL="361950" lvl="0" indent="-285750" algn="l" rtl="0">
              <a:lnSpc>
                <a:spcPct val="115000"/>
              </a:lnSpc>
              <a:spcBef>
                <a:spcPts val="0"/>
              </a:spcBef>
              <a:spcAft>
                <a:spcPts val="0"/>
              </a:spcAft>
              <a:buSzPts val="2400"/>
              <a:buFont typeface="Noto Sans Symbols"/>
              <a:buChar char="⮚"/>
            </a:pPr>
            <a:r>
              <a:rPr lang="en-US" sz="1800" dirty="0"/>
              <a:t>Cooling to 70 in 2 hours and 41 in 6 hours (may have to break down into smaller sections or containers to meet this).</a:t>
            </a:r>
            <a:endParaRPr sz="1800" dirty="0"/>
          </a:p>
          <a:p>
            <a:pPr marL="342900" lvl="0" indent="-251459" algn="l" rtl="0">
              <a:lnSpc>
                <a:spcPct val="115000"/>
              </a:lnSpc>
              <a:spcBef>
                <a:spcPts val="0"/>
              </a:spcBef>
              <a:spcAft>
                <a:spcPts val="0"/>
              </a:spcAft>
              <a:buSzPts val="1440"/>
              <a:buFont typeface="Noto Sans Symbols"/>
              <a:buNone/>
            </a:pPr>
            <a:endParaRPr sz="1800" dirty="0"/>
          </a:p>
          <a:p>
            <a:pPr marL="361950" lvl="0" indent="-285750" algn="l" rtl="0">
              <a:lnSpc>
                <a:spcPct val="115000"/>
              </a:lnSpc>
              <a:spcBef>
                <a:spcPts val="0"/>
              </a:spcBef>
              <a:spcAft>
                <a:spcPts val="0"/>
              </a:spcAft>
              <a:buSzPts val="2400"/>
              <a:buFont typeface="Noto Sans Symbols"/>
              <a:buChar char="⮚"/>
            </a:pPr>
            <a:r>
              <a:rPr lang="en-US" sz="1800" dirty="0"/>
              <a:t>Storing leftovers with labels and dates.  Tossing expired items.</a:t>
            </a:r>
            <a:endParaRPr sz="1800" dirty="0"/>
          </a:p>
          <a:p>
            <a:pPr marL="342900" lvl="0" indent="-251459" algn="l" rtl="0">
              <a:lnSpc>
                <a:spcPct val="115000"/>
              </a:lnSpc>
              <a:spcBef>
                <a:spcPts val="0"/>
              </a:spcBef>
              <a:spcAft>
                <a:spcPts val="0"/>
              </a:spcAft>
              <a:buSzPts val="1440"/>
              <a:buFont typeface="Noto Sans Symbols"/>
              <a:buNone/>
            </a:pPr>
            <a:endParaRPr sz="1800" dirty="0"/>
          </a:p>
          <a:p>
            <a:pPr marL="361950" lvl="0" indent="-285750" algn="l" rtl="0">
              <a:lnSpc>
                <a:spcPct val="115000"/>
              </a:lnSpc>
              <a:spcBef>
                <a:spcPts val="0"/>
              </a:spcBef>
              <a:spcAft>
                <a:spcPts val="0"/>
              </a:spcAft>
              <a:buSzPts val="2400"/>
              <a:buFont typeface="Noto Sans Symbols"/>
              <a:buChar char="⮚"/>
            </a:pPr>
            <a:r>
              <a:rPr lang="en-US" sz="1800" dirty="0"/>
              <a:t>Thawing in the refrigerator, under water or cook from frozen.</a:t>
            </a:r>
            <a:endParaRPr sz="1800" dirty="0"/>
          </a:p>
          <a:p>
            <a:pPr marL="342900" lvl="0" indent="-251459" algn="l" rtl="0">
              <a:spcBef>
                <a:spcPts val="1000"/>
              </a:spcBef>
              <a:spcAft>
                <a:spcPts val="0"/>
              </a:spcAft>
              <a:buSzPts val="144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title"/>
          </p:nvPr>
        </p:nvSpPr>
        <p:spPr>
          <a:xfrm>
            <a:off x="838200" y="365126"/>
            <a:ext cx="10515600" cy="5979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3600" b="1" dirty="0">
                <a:solidFill>
                  <a:schemeClr val="tx1"/>
                </a:solidFill>
                <a:latin typeface="Trebuchet MS" panose="020B0603020202020204" pitchFamily="34" charset="0"/>
              </a:rPr>
              <a:t>Dietitian Counseling</a:t>
            </a:r>
            <a:endParaRPr sz="3600" b="1" dirty="0">
              <a:solidFill>
                <a:schemeClr val="tx1"/>
              </a:solidFill>
              <a:latin typeface="Trebuchet MS" panose="020B0603020202020204" pitchFamily="34" charset="0"/>
            </a:endParaRPr>
          </a:p>
        </p:txBody>
      </p:sp>
      <p:pic>
        <p:nvPicPr>
          <p:cNvPr id="4" name="Picture 3">
            <a:extLst>
              <a:ext uri="{FF2B5EF4-FFF2-40B4-BE49-F238E27FC236}">
                <a16:creationId xmlns:a16="http://schemas.microsoft.com/office/drawing/2014/main" id="{8101F8DC-E2CB-4332-9765-7F3A1CFF704C}"/>
              </a:ext>
            </a:extLst>
          </p:cNvPr>
          <p:cNvPicPr>
            <a:picLocks noChangeAspect="1"/>
          </p:cNvPicPr>
          <p:nvPr/>
        </p:nvPicPr>
        <p:blipFill>
          <a:blip r:embed="rId3"/>
          <a:stretch>
            <a:fillRect/>
          </a:stretch>
        </p:blipFill>
        <p:spPr>
          <a:xfrm>
            <a:off x="555865" y="1147864"/>
            <a:ext cx="6799092" cy="55836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657224" y="499533"/>
            <a:ext cx="10772775" cy="1658198"/>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accent1"/>
              </a:buClr>
              <a:buSzPts val="3959"/>
            </a:pPr>
            <a:r>
              <a:rPr lang="en-US" sz="3600" b="1" dirty="0">
                <a:solidFill>
                  <a:schemeClr val="tx1"/>
                </a:solidFill>
                <a:latin typeface="Trebuchet MS" panose="020B0603020202020204" pitchFamily="34" charset="0"/>
              </a:rPr>
              <a:t>Learner Objectives</a:t>
            </a:r>
          </a:p>
        </p:txBody>
      </p:sp>
      <p:graphicFrame>
        <p:nvGraphicFramePr>
          <p:cNvPr id="156" name="Google Shape;154;p19">
            <a:extLst>
              <a:ext uri="{FF2B5EF4-FFF2-40B4-BE49-F238E27FC236}">
                <a16:creationId xmlns:a16="http://schemas.microsoft.com/office/drawing/2014/main" id="{396122E0-F097-4E7E-93D7-20326EB728BC}"/>
              </a:ext>
            </a:extLst>
          </p:cNvPr>
          <p:cNvGraphicFramePr/>
          <p:nvPr>
            <p:extLst>
              <p:ext uri="{D42A27DB-BD31-4B8C-83A1-F6EECF244321}">
                <p14:modId xmlns:p14="http://schemas.microsoft.com/office/powerpoint/2010/main" val="950024951"/>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24623" y="1163399"/>
            <a:ext cx="4531202" cy="4531202"/>
          </a:xfrm>
          <a:custGeom>
            <a:avLst/>
            <a:gdLst/>
            <a:ahLst/>
            <a:cxnLst/>
            <a:rect l="l" t="t" r="r" b="b"/>
            <a:pathLst>
              <a:path w="9062404" h="9062404">
                <a:moveTo>
                  <a:pt x="0" y="0"/>
                </a:moveTo>
                <a:lnTo>
                  <a:pt x="9062405" y="0"/>
                </a:lnTo>
                <a:lnTo>
                  <a:pt x="9062405" y="9062404"/>
                </a:lnTo>
                <a:lnTo>
                  <a:pt x="0" y="906240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sz="900">
              <a:solidFill>
                <a:prstClr val="black"/>
              </a:solidFill>
              <a:latin typeface="Calibri"/>
            </a:endParaRPr>
          </a:p>
        </p:txBody>
      </p:sp>
      <p:grpSp>
        <p:nvGrpSpPr>
          <p:cNvPr id="3" name="Group 3"/>
          <p:cNvGrpSpPr/>
          <p:nvPr/>
        </p:nvGrpSpPr>
        <p:grpSpPr>
          <a:xfrm>
            <a:off x="3170813" y="869809"/>
            <a:ext cx="3248150" cy="5013714"/>
            <a:chOff x="0" y="0"/>
            <a:chExt cx="526575" cy="812800"/>
          </a:xfrm>
        </p:grpSpPr>
        <p:sp>
          <p:nvSpPr>
            <p:cNvPr id="4" name="Freeform 4"/>
            <p:cNvSpPr/>
            <p:nvPr/>
          </p:nvSpPr>
          <p:spPr>
            <a:xfrm>
              <a:off x="0" y="0"/>
              <a:ext cx="526575" cy="812800"/>
            </a:xfrm>
            <a:custGeom>
              <a:avLst/>
              <a:gdLst/>
              <a:ahLst/>
              <a:cxnLst/>
              <a:rect l="l" t="t" r="r" b="b"/>
              <a:pathLst>
                <a:path w="526575" h="812800">
                  <a:moveTo>
                    <a:pt x="263287" y="0"/>
                  </a:moveTo>
                  <a:cubicBezTo>
                    <a:pt x="117878" y="0"/>
                    <a:pt x="0" y="181951"/>
                    <a:pt x="0" y="406400"/>
                  </a:cubicBezTo>
                  <a:cubicBezTo>
                    <a:pt x="0" y="630849"/>
                    <a:pt x="117878" y="812800"/>
                    <a:pt x="263287" y="812800"/>
                  </a:cubicBezTo>
                  <a:cubicBezTo>
                    <a:pt x="408697" y="812800"/>
                    <a:pt x="526575" y="630849"/>
                    <a:pt x="526575" y="406400"/>
                  </a:cubicBezTo>
                  <a:cubicBezTo>
                    <a:pt x="526575" y="181951"/>
                    <a:pt x="408697" y="0"/>
                    <a:pt x="263287" y="0"/>
                  </a:cubicBezTo>
                  <a:close/>
                </a:path>
              </a:pathLst>
            </a:custGeom>
            <a:solidFill>
              <a:srgbClr val="FFFFFF"/>
            </a:solidFill>
          </p:spPr>
          <p:txBody>
            <a:bodyPr/>
            <a:lstStyle/>
            <a:p>
              <a:endParaRPr lang="en-US" sz="900">
                <a:solidFill>
                  <a:prstClr val="black"/>
                </a:solidFill>
                <a:latin typeface="Calibri"/>
              </a:endParaRPr>
            </a:p>
          </p:txBody>
        </p:sp>
        <p:sp>
          <p:nvSpPr>
            <p:cNvPr id="5" name="TextBox 5"/>
            <p:cNvSpPr txBox="1"/>
            <p:nvPr/>
          </p:nvSpPr>
          <p:spPr>
            <a:xfrm>
              <a:off x="49366" y="38100"/>
              <a:ext cx="427842" cy="698500"/>
            </a:xfrm>
            <a:prstGeom prst="rect">
              <a:avLst/>
            </a:prstGeom>
          </p:spPr>
          <p:txBody>
            <a:bodyPr lIns="25400" tIns="25400" rIns="25400" bIns="25400" rtlCol="0" anchor="ctr"/>
            <a:lstStyle/>
            <a:p>
              <a:pPr algn="ctr">
                <a:lnSpc>
                  <a:spcPts val="1330"/>
                </a:lnSpc>
                <a:spcBef>
                  <a:spcPct val="0"/>
                </a:spcBef>
              </a:pPr>
              <a:endParaRPr sz="900">
                <a:solidFill>
                  <a:prstClr val="black"/>
                </a:solidFill>
                <a:latin typeface="Calibri"/>
              </a:endParaRPr>
            </a:p>
          </p:txBody>
        </p:sp>
      </p:grpSp>
      <p:sp>
        <p:nvSpPr>
          <p:cNvPr id="6" name="Freeform 6"/>
          <p:cNvSpPr/>
          <p:nvPr/>
        </p:nvSpPr>
        <p:spPr>
          <a:xfrm>
            <a:off x="4794888" y="951299"/>
            <a:ext cx="943362" cy="946913"/>
          </a:xfrm>
          <a:custGeom>
            <a:avLst/>
            <a:gdLst/>
            <a:ahLst/>
            <a:cxnLst/>
            <a:rect l="l" t="t" r="r" b="b"/>
            <a:pathLst>
              <a:path w="1886724" h="1893826">
                <a:moveTo>
                  <a:pt x="0" y="0"/>
                </a:moveTo>
                <a:lnTo>
                  <a:pt x="1886724" y="0"/>
                </a:lnTo>
                <a:lnTo>
                  <a:pt x="1886724" y="1893826"/>
                </a:lnTo>
                <a:lnTo>
                  <a:pt x="0" y="1893826"/>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sz="900">
              <a:solidFill>
                <a:prstClr val="black"/>
              </a:solidFill>
              <a:latin typeface="Calibri"/>
            </a:endParaRPr>
          </a:p>
        </p:txBody>
      </p:sp>
      <p:sp>
        <p:nvSpPr>
          <p:cNvPr id="7" name="Freeform 7"/>
          <p:cNvSpPr/>
          <p:nvPr/>
        </p:nvSpPr>
        <p:spPr>
          <a:xfrm>
            <a:off x="6696309" y="1573445"/>
            <a:ext cx="1241424" cy="513639"/>
          </a:xfrm>
          <a:custGeom>
            <a:avLst/>
            <a:gdLst/>
            <a:ahLst/>
            <a:cxnLst/>
            <a:rect l="l" t="t" r="r" b="b"/>
            <a:pathLst>
              <a:path w="2482848" h="1027278">
                <a:moveTo>
                  <a:pt x="0" y="0"/>
                </a:moveTo>
                <a:lnTo>
                  <a:pt x="2482848" y="0"/>
                </a:lnTo>
                <a:lnTo>
                  <a:pt x="2482848" y="1027278"/>
                </a:lnTo>
                <a:lnTo>
                  <a:pt x="0" y="102727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sz="900">
              <a:solidFill>
                <a:prstClr val="black"/>
              </a:solidFill>
              <a:latin typeface="Calibri"/>
            </a:endParaRPr>
          </a:p>
        </p:txBody>
      </p:sp>
      <p:sp>
        <p:nvSpPr>
          <p:cNvPr id="8" name="Freeform 8"/>
          <p:cNvSpPr/>
          <p:nvPr/>
        </p:nvSpPr>
        <p:spPr>
          <a:xfrm>
            <a:off x="7692628" y="3002388"/>
            <a:ext cx="853224" cy="853224"/>
          </a:xfrm>
          <a:custGeom>
            <a:avLst/>
            <a:gdLst/>
            <a:ahLst/>
            <a:cxnLst/>
            <a:rect l="l" t="t" r="r" b="b"/>
            <a:pathLst>
              <a:path w="1706448" h="1706448">
                <a:moveTo>
                  <a:pt x="0" y="0"/>
                </a:moveTo>
                <a:lnTo>
                  <a:pt x="1706448" y="0"/>
                </a:lnTo>
                <a:lnTo>
                  <a:pt x="1706448" y="1706448"/>
                </a:lnTo>
                <a:lnTo>
                  <a:pt x="0" y="1706448"/>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sz="900">
              <a:solidFill>
                <a:prstClr val="black"/>
              </a:solidFill>
              <a:latin typeface="Calibri"/>
            </a:endParaRPr>
          </a:p>
        </p:txBody>
      </p:sp>
      <p:sp>
        <p:nvSpPr>
          <p:cNvPr id="9" name="Freeform 9"/>
          <p:cNvSpPr/>
          <p:nvPr/>
        </p:nvSpPr>
        <p:spPr>
          <a:xfrm>
            <a:off x="7123983" y="4770013"/>
            <a:ext cx="813751" cy="915613"/>
          </a:xfrm>
          <a:custGeom>
            <a:avLst/>
            <a:gdLst/>
            <a:ahLst/>
            <a:cxnLst/>
            <a:rect l="l" t="t" r="r" b="b"/>
            <a:pathLst>
              <a:path w="1627501" h="1831225">
                <a:moveTo>
                  <a:pt x="0" y="0"/>
                </a:moveTo>
                <a:lnTo>
                  <a:pt x="1627502" y="0"/>
                </a:lnTo>
                <a:lnTo>
                  <a:pt x="1627502" y="1831225"/>
                </a:lnTo>
                <a:lnTo>
                  <a:pt x="0" y="1831225"/>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sz="900">
              <a:solidFill>
                <a:prstClr val="black"/>
              </a:solidFill>
              <a:latin typeface="Calibri"/>
            </a:endParaRPr>
          </a:p>
        </p:txBody>
      </p:sp>
      <p:sp>
        <p:nvSpPr>
          <p:cNvPr id="10" name="Freeform 10"/>
          <p:cNvSpPr/>
          <p:nvPr/>
        </p:nvSpPr>
        <p:spPr>
          <a:xfrm>
            <a:off x="4847826" y="4912479"/>
            <a:ext cx="971045" cy="971045"/>
          </a:xfrm>
          <a:custGeom>
            <a:avLst/>
            <a:gdLst/>
            <a:ahLst/>
            <a:cxnLst/>
            <a:rect l="l" t="t" r="r" b="b"/>
            <a:pathLst>
              <a:path w="1942089" h="1942089">
                <a:moveTo>
                  <a:pt x="0" y="0"/>
                </a:moveTo>
                <a:lnTo>
                  <a:pt x="1942089" y="0"/>
                </a:lnTo>
                <a:lnTo>
                  <a:pt x="1942089" y="1942089"/>
                </a:lnTo>
                <a:lnTo>
                  <a:pt x="0" y="194208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sz="900">
              <a:solidFill>
                <a:prstClr val="black"/>
              </a:solidFill>
              <a:latin typeface="Calibri"/>
            </a:endParaRPr>
          </a:p>
        </p:txBody>
      </p:sp>
      <p:grpSp>
        <p:nvGrpSpPr>
          <p:cNvPr id="11" name="Group 11"/>
          <p:cNvGrpSpPr/>
          <p:nvPr/>
        </p:nvGrpSpPr>
        <p:grpSpPr>
          <a:xfrm>
            <a:off x="1732398" y="2728224"/>
            <a:ext cx="5173547" cy="1354242"/>
            <a:chOff x="0" y="0"/>
            <a:chExt cx="2725160" cy="713345"/>
          </a:xfrm>
        </p:grpSpPr>
        <p:sp>
          <p:nvSpPr>
            <p:cNvPr id="12" name="Freeform 12"/>
            <p:cNvSpPr/>
            <p:nvPr/>
          </p:nvSpPr>
          <p:spPr>
            <a:xfrm>
              <a:off x="0" y="0"/>
              <a:ext cx="2725160" cy="713346"/>
            </a:xfrm>
            <a:custGeom>
              <a:avLst/>
              <a:gdLst/>
              <a:ahLst/>
              <a:cxnLst/>
              <a:rect l="l" t="t" r="r" b="b"/>
              <a:pathLst>
                <a:path w="2725160" h="713346">
                  <a:moveTo>
                    <a:pt x="38159" y="0"/>
                  </a:moveTo>
                  <a:lnTo>
                    <a:pt x="2687001" y="0"/>
                  </a:lnTo>
                  <a:cubicBezTo>
                    <a:pt x="2697122" y="0"/>
                    <a:pt x="2706828" y="4020"/>
                    <a:pt x="2713984" y="11177"/>
                  </a:cubicBezTo>
                  <a:cubicBezTo>
                    <a:pt x="2721140" y="18333"/>
                    <a:pt x="2725160" y="28039"/>
                    <a:pt x="2725160" y="38159"/>
                  </a:cubicBezTo>
                  <a:lnTo>
                    <a:pt x="2725160" y="675186"/>
                  </a:lnTo>
                  <a:cubicBezTo>
                    <a:pt x="2725160" y="685307"/>
                    <a:pt x="2721140" y="695013"/>
                    <a:pt x="2713984" y="702169"/>
                  </a:cubicBezTo>
                  <a:cubicBezTo>
                    <a:pt x="2706828" y="709325"/>
                    <a:pt x="2697122" y="713346"/>
                    <a:pt x="2687001" y="713346"/>
                  </a:cubicBezTo>
                  <a:lnTo>
                    <a:pt x="38159" y="713346"/>
                  </a:lnTo>
                  <a:cubicBezTo>
                    <a:pt x="28039" y="713346"/>
                    <a:pt x="18333" y="709325"/>
                    <a:pt x="11177" y="702169"/>
                  </a:cubicBezTo>
                  <a:cubicBezTo>
                    <a:pt x="4020" y="695013"/>
                    <a:pt x="0" y="685307"/>
                    <a:pt x="0" y="675186"/>
                  </a:cubicBezTo>
                  <a:lnTo>
                    <a:pt x="0" y="38159"/>
                  </a:lnTo>
                  <a:cubicBezTo>
                    <a:pt x="0" y="28039"/>
                    <a:pt x="4020" y="18333"/>
                    <a:pt x="11177" y="11177"/>
                  </a:cubicBezTo>
                  <a:cubicBezTo>
                    <a:pt x="18333" y="4020"/>
                    <a:pt x="28039" y="0"/>
                    <a:pt x="38159" y="0"/>
                  </a:cubicBezTo>
                  <a:close/>
                </a:path>
              </a:pathLst>
            </a:custGeom>
            <a:solidFill>
              <a:srgbClr val="9FA4BA"/>
            </a:solidFill>
          </p:spPr>
          <p:txBody>
            <a:bodyPr/>
            <a:lstStyle/>
            <a:p>
              <a:endParaRPr lang="en-US" sz="900">
                <a:solidFill>
                  <a:prstClr val="black"/>
                </a:solidFill>
                <a:latin typeface="Calibri"/>
              </a:endParaRPr>
            </a:p>
          </p:txBody>
        </p:sp>
        <p:sp>
          <p:nvSpPr>
            <p:cNvPr id="13" name="TextBox 13"/>
            <p:cNvSpPr txBox="1"/>
            <p:nvPr/>
          </p:nvSpPr>
          <p:spPr>
            <a:xfrm>
              <a:off x="0" y="-38100"/>
              <a:ext cx="2725160" cy="751445"/>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14" name="TextBox 14"/>
          <p:cNvSpPr txBox="1"/>
          <p:nvPr/>
        </p:nvSpPr>
        <p:spPr>
          <a:xfrm>
            <a:off x="1860988" y="2862292"/>
            <a:ext cx="5044956" cy="1577355"/>
          </a:xfrm>
          <a:prstGeom prst="rect">
            <a:avLst/>
          </a:prstGeom>
        </p:spPr>
        <p:txBody>
          <a:bodyPr lIns="0" tIns="0" rIns="0" bIns="0" rtlCol="0" anchor="t">
            <a:spAutoFit/>
          </a:bodyPr>
          <a:lstStyle/>
          <a:p>
            <a:pPr>
              <a:lnSpc>
                <a:spcPts val="4061"/>
              </a:lnSpc>
            </a:pPr>
            <a:r>
              <a:rPr lang="en-US" sz="3626" b="1">
                <a:solidFill>
                  <a:srgbClr val="203260"/>
                </a:solidFill>
                <a:latin typeface="Calibri (MS) Bold"/>
                <a:ea typeface="Calibri (MS) Bold"/>
                <a:cs typeface="Calibri (MS) Bold"/>
                <a:sym typeface="Calibri (MS) Bold"/>
              </a:rPr>
              <a:t>Nutrition Program Authority &amp; Funding Flow</a:t>
            </a:r>
          </a:p>
        </p:txBody>
      </p:sp>
      <p:sp>
        <p:nvSpPr>
          <p:cNvPr id="15" name="TextBox 15"/>
          <p:cNvSpPr txBox="1"/>
          <p:nvPr/>
        </p:nvSpPr>
        <p:spPr>
          <a:xfrm>
            <a:off x="2165831" y="1089232"/>
            <a:ext cx="2573959" cy="769441"/>
          </a:xfrm>
          <a:prstGeom prst="rect">
            <a:avLst/>
          </a:prstGeom>
        </p:spPr>
        <p:txBody>
          <a:bodyPr lIns="0" tIns="0" rIns="0" bIns="0" rtlCol="0" anchor="t">
            <a:spAutoFit/>
          </a:bodyPr>
          <a:lstStyle/>
          <a:p>
            <a:pPr algn="ctr">
              <a:lnSpc>
                <a:spcPts val="2029"/>
              </a:lnSpc>
              <a:spcBef>
                <a:spcPct val="0"/>
              </a:spcBef>
            </a:pPr>
            <a:r>
              <a:rPr lang="en-US" sz="1811" i="1">
                <a:solidFill>
                  <a:srgbClr val="000000"/>
                </a:solidFill>
                <a:latin typeface="Calibri (MS) Italics"/>
                <a:ea typeface="Calibri (MS) Italics"/>
                <a:cs typeface="Calibri (MS) Italics"/>
                <a:sym typeface="Calibri (MS) Italics"/>
              </a:rPr>
              <a:t>Older Americans Act (OAA) Nutrition Program for Older Adults</a:t>
            </a:r>
          </a:p>
        </p:txBody>
      </p:sp>
      <p:sp>
        <p:nvSpPr>
          <p:cNvPr id="16" name="TextBox 16"/>
          <p:cNvSpPr txBox="1"/>
          <p:nvPr/>
        </p:nvSpPr>
        <p:spPr>
          <a:xfrm>
            <a:off x="8119240" y="1544837"/>
            <a:ext cx="2396596" cy="769441"/>
          </a:xfrm>
          <a:prstGeom prst="rect">
            <a:avLst/>
          </a:prstGeom>
        </p:spPr>
        <p:txBody>
          <a:bodyPr lIns="0" tIns="0" rIns="0" bIns="0" rtlCol="0" anchor="t">
            <a:spAutoFit/>
          </a:bodyPr>
          <a:lstStyle/>
          <a:p>
            <a:pPr algn="ctr">
              <a:lnSpc>
                <a:spcPts val="2029"/>
              </a:lnSpc>
              <a:spcBef>
                <a:spcPct val="0"/>
              </a:spcBef>
            </a:pPr>
            <a:r>
              <a:rPr lang="en-US" sz="1811" i="1">
                <a:solidFill>
                  <a:srgbClr val="000000"/>
                </a:solidFill>
                <a:latin typeface="Calibri (MS) Italics"/>
                <a:ea typeface="Calibri (MS) Italics"/>
                <a:cs typeface="Calibri (MS) Italics"/>
                <a:sym typeface="Calibri (MS) Italics"/>
              </a:rPr>
              <a:t>Administration for Community Living (ACL)</a:t>
            </a:r>
          </a:p>
        </p:txBody>
      </p:sp>
      <p:sp>
        <p:nvSpPr>
          <p:cNvPr id="17" name="TextBox 17"/>
          <p:cNvSpPr txBox="1"/>
          <p:nvPr/>
        </p:nvSpPr>
        <p:spPr>
          <a:xfrm>
            <a:off x="8659992" y="3172728"/>
            <a:ext cx="1800013" cy="769441"/>
          </a:xfrm>
          <a:prstGeom prst="rect">
            <a:avLst/>
          </a:prstGeom>
        </p:spPr>
        <p:txBody>
          <a:bodyPr lIns="0" tIns="0" rIns="0" bIns="0" rtlCol="0" anchor="t">
            <a:spAutoFit/>
          </a:bodyPr>
          <a:lstStyle/>
          <a:p>
            <a:pPr algn="ctr">
              <a:lnSpc>
                <a:spcPts val="2029"/>
              </a:lnSpc>
              <a:spcBef>
                <a:spcPct val="0"/>
              </a:spcBef>
            </a:pPr>
            <a:r>
              <a:rPr lang="en-US" sz="1811" i="1">
                <a:solidFill>
                  <a:srgbClr val="000000"/>
                </a:solidFill>
                <a:latin typeface="Calibri (MS) Italics"/>
                <a:ea typeface="Calibri (MS) Italics"/>
                <a:cs typeface="Calibri (MS) Italics"/>
                <a:sym typeface="Calibri (MS) Italics"/>
              </a:rPr>
              <a:t>Idaho Commission on Aging (ICOA)</a:t>
            </a:r>
          </a:p>
        </p:txBody>
      </p:sp>
      <p:sp>
        <p:nvSpPr>
          <p:cNvPr id="18" name="TextBox 18"/>
          <p:cNvSpPr txBox="1"/>
          <p:nvPr/>
        </p:nvSpPr>
        <p:spPr>
          <a:xfrm>
            <a:off x="7937733" y="4893429"/>
            <a:ext cx="2396596" cy="512961"/>
          </a:xfrm>
          <a:prstGeom prst="rect">
            <a:avLst/>
          </a:prstGeom>
        </p:spPr>
        <p:txBody>
          <a:bodyPr lIns="0" tIns="0" rIns="0" bIns="0" rtlCol="0" anchor="t">
            <a:spAutoFit/>
          </a:bodyPr>
          <a:lstStyle/>
          <a:p>
            <a:pPr algn="ctr">
              <a:lnSpc>
                <a:spcPts val="2029"/>
              </a:lnSpc>
              <a:spcBef>
                <a:spcPct val="0"/>
              </a:spcBef>
            </a:pPr>
            <a:r>
              <a:rPr lang="en-US" sz="1811" i="1">
                <a:solidFill>
                  <a:srgbClr val="000000"/>
                </a:solidFill>
                <a:latin typeface="Calibri (MS) Italics"/>
                <a:ea typeface="Calibri (MS) Italics"/>
                <a:cs typeface="Calibri (MS) Italics"/>
                <a:sym typeface="Calibri (MS) Italics"/>
              </a:rPr>
              <a:t>Area Agency on Aging (AAA)</a:t>
            </a:r>
          </a:p>
        </p:txBody>
      </p:sp>
      <p:sp>
        <p:nvSpPr>
          <p:cNvPr id="19" name="TextBox 19"/>
          <p:cNvSpPr txBox="1"/>
          <p:nvPr/>
        </p:nvSpPr>
        <p:spPr>
          <a:xfrm>
            <a:off x="2902617" y="5073067"/>
            <a:ext cx="1837172" cy="769441"/>
          </a:xfrm>
          <a:prstGeom prst="rect">
            <a:avLst/>
          </a:prstGeom>
        </p:spPr>
        <p:txBody>
          <a:bodyPr lIns="0" tIns="0" rIns="0" bIns="0" rtlCol="0" anchor="t">
            <a:spAutoFit/>
          </a:bodyPr>
          <a:lstStyle/>
          <a:p>
            <a:pPr algn="ctr">
              <a:lnSpc>
                <a:spcPts val="2029"/>
              </a:lnSpc>
              <a:spcBef>
                <a:spcPct val="0"/>
              </a:spcBef>
            </a:pPr>
            <a:r>
              <a:rPr lang="en-US" sz="1811" i="1" dirty="0">
                <a:solidFill>
                  <a:srgbClr val="000000"/>
                </a:solidFill>
                <a:latin typeface="Calibri (MS) Italics"/>
                <a:ea typeface="Calibri (MS) Italics"/>
                <a:cs typeface="Calibri (MS) Italics"/>
                <a:sym typeface="Calibri (MS) Italics"/>
              </a:rPr>
              <a:t>Meal Provider Nutrition Programs</a:t>
            </a:r>
          </a:p>
        </p:txBody>
      </p:sp>
      <p:pic>
        <p:nvPicPr>
          <p:cNvPr id="20" name="Picture 19">
            <a:extLst>
              <a:ext uri="{FF2B5EF4-FFF2-40B4-BE49-F238E27FC236}">
                <a16:creationId xmlns:a16="http://schemas.microsoft.com/office/drawing/2014/main" id="{987E188F-3676-CEB5-00FE-DCE208B1F4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677334" y="609600"/>
            <a:ext cx="10517408" cy="65788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00"/>
              <a:buFont typeface="Trebuchet MS"/>
              <a:buNone/>
            </a:pPr>
            <a:r>
              <a:rPr lang="en-US" sz="3600" b="1" dirty="0">
                <a:solidFill>
                  <a:schemeClr val="tx1"/>
                </a:solidFill>
                <a:latin typeface="Trebuchet MS" panose="020B0603020202020204" pitchFamily="34" charset="0"/>
              </a:rPr>
              <a:t>Older Americans Act, Section 339.Nutrition</a:t>
            </a:r>
            <a:endParaRPr sz="3600" b="1" dirty="0">
              <a:solidFill>
                <a:schemeClr val="tx1"/>
              </a:solidFill>
              <a:latin typeface="Trebuchet MS" panose="020B0603020202020204" pitchFamily="34" charset="0"/>
            </a:endParaRPr>
          </a:p>
        </p:txBody>
      </p:sp>
      <p:graphicFrame>
        <p:nvGraphicFramePr>
          <p:cNvPr id="161" name="Google Shape;161;p20"/>
          <p:cNvGraphicFramePr/>
          <p:nvPr>
            <p:extLst>
              <p:ext uri="{D42A27DB-BD31-4B8C-83A1-F6EECF244321}">
                <p14:modId xmlns:p14="http://schemas.microsoft.com/office/powerpoint/2010/main" val="2915814517"/>
              </p:ext>
            </p:extLst>
          </p:nvPr>
        </p:nvGraphicFramePr>
        <p:xfrm>
          <a:off x="677334" y="1267485"/>
          <a:ext cx="9070347" cy="5435610"/>
        </p:xfrm>
        <a:graphic>
          <a:graphicData uri="http://schemas.openxmlformats.org/drawingml/2006/table">
            <a:tbl>
              <a:tblPr firstRow="1" bandRow="1">
                <a:noFill/>
                <a:tableStyleId>{D9D0C8EA-E452-4E89-9B4A-F5257C22001E}</a:tableStyleId>
              </a:tblPr>
              <a:tblGrid>
                <a:gridCol w="9070347">
                  <a:extLst>
                    <a:ext uri="{9D8B030D-6E8A-4147-A177-3AD203B41FA5}">
                      <a16:colId xmlns:a16="http://schemas.microsoft.com/office/drawing/2014/main" val="20000"/>
                    </a:ext>
                  </a:extLst>
                </a:gridCol>
              </a:tblGrid>
              <a:tr h="5102119">
                <a:tc>
                  <a:txBody>
                    <a:bodyPr/>
                    <a:lstStyle/>
                    <a:p>
                      <a:pPr marL="342900" marR="0" lvl="0" indent="-342900" algn="l" rtl="0">
                        <a:spcBef>
                          <a:spcPts val="0"/>
                        </a:spcBef>
                        <a:spcAft>
                          <a:spcPts val="0"/>
                        </a:spcAft>
                        <a:buClr>
                          <a:schemeClr val="accent1"/>
                        </a:buClr>
                        <a:buSzPts val="1280"/>
                        <a:buFont typeface="Noto Sans Symbols"/>
                        <a:buChar char="⮚"/>
                      </a:pPr>
                      <a:r>
                        <a:rPr lang="en-US" sz="1800" b="0" u="none" strike="noStrike" cap="none" dirty="0">
                          <a:solidFill>
                            <a:srgbClr val="3F3F3F"/>
                          </a:solidFill>
                          <a:latin typeface="+mn-lt"/>
                          <a:ea typeface="Trebuchet MS"/>
                          <a:cs typeface="Trebuchet MS"/>
                          <a:sym typeface="Trebuchet MS"/>
                        </a:rPr>
                        <a:t>A State that establishes and operates a nutrition project under</a:t>
                      </a:r>
                      <a:endParaRPr sz="1800" dirty="0">
                        <a:latin typeface="+mn-lt"/>
                      </a:endParaRPr>
                    </a:p>
                    <a:p>
                      <a:pPr marL="342900" marR="0" lvl="0" indent="-342900" algn="l" rtl="0">
                        <a:spcBef>
                          <a:spcPts val="1000"/>
                        </a:spcBef>
                        <a:spcAft>
                          <a:spcPts val="0"/>
                        </a:spcAft>
                        <a:buClr>
                          <a:schemeClr val="accent1"/>
                        </a:buClr>
                        <a:buSzPts val="1280"/>
                        <a:buFont typeface="Noto Sans Symbols"/>
                        <a:buChar char="⮚"/>
                      </a:pPr>
                      <a:r>
                        <a:rPr lang="en-US" sz="1800" b="0" u="none" strike="noStrike" cap="none" dirty="0">
                          <a:solidFill>
                            <a:srgbClr val="3F3F3F"/>
                          </a:solidFill>
                          <a:latin typeface="+mn-lt"/>
                          <a:ea typeface="Trebuchet MS"/>
                          <a:cs typeface="Trebuchet MS"/>
                          <a:sym typeface="Trebuchet MS"/>
                        </a:rPr>
                        <a:t>this chapter shall—</a:t>
                      </a:r>
                      <a:endParaRPr sz="1800" dirty="0">
                        <a:latin typeface="+mn-lt"/>
                      </a:endParaRPr>
                    </a:p>
                    <a:p>
                      <a:pPr marL="342900" marR="0" lvl="0" indent="-342900" algn="l" rtl="0">
                        <a:spcBef>
                          <a:spcPts val="1000"/>
                        </a:spcBef>
                        <a:spcAft>
                          <a:spcPts val="0"/>
                        </a:spcAft>
                        <a:buClr>
                          <a:schemeClr val="accent1"/>
                        </a:buClr>
                        <a:buSzPts val="1280"/>
                        <a:buFont typeface="Noto Sans Symbols"/>
                        <a:buChar char="⮚"/>
                      </a:pPr>
                      <a:r>
                        <a:rPr lang="en-US" sz="1800" b="0" u="none" strike="noStrike" cap="none" dirty="0">
                          <a:solidFill>
                            <a:srgbClr val="3F3F3F"/>
                          </a:solidFill>
                          <a:latin typeface="+mn-lt"/>
                          <a:ea typeface="Trebuchet MS"/>
                          <a:cs typeface="Trebuchet MS"/>
                          <a:sym typeface="Trebuchet MS"/>
                        </a:rPr>
                        <a:t>utilize the expertise of a dietitian</a:t>
                      </a:r>
                      <a:endParaRPr sz="1800" dirty="0">
                        <a:latin typeface="+mn-lt"/>
                      </a:endParaRPr>
                    </a:p>
                    <a:p>
                      <a:pPr marL="342900" marR="0" lvl="0" indent="-342900" algn="l" rtl="0">
                        <a:spcBef>
                          <a:spcPts val="1000"/>
                        </a:spcBef>
                        <a:spcAft>
                          <a:spcPts val="0"/>
                        </a:spcAft>
                        <a:buClr>
                          <a:schemeClr val="accent1"/>
                        </a:buClr>
                        <a:buSzPts val="1280"/>
                        <a:buFont typeface="Noto Sans Symbols"/>
                        <a:buChar char="⮚"/>
                      </a:pPr>
                      <a:r>
                        <a:rPr lang="en-US" sz="1800" b="0" u="none" strike="noStrike" cap="none" dirty="0">
                          <a:solidFill>
                            <a:srgbClr val="3F3F3F"/>
                          </a:solidFill>
                          <a:latin typeface="+mn-lt"/>
                          <a:ea typeface="Trebuchet MS"/>
                          <a:cs typeface="Trebuchet MS"/>
                          <a:sym typeface="Trebuchet MS"/>
                        </a:rPr>
                        <a:t>Provides meals that comply with the most recent Dietary Guidelines for Americans</a:t>
                      </a:r>
                      <a:endParaRPr sz="1800" dirty="0">
                        <a:latin typeface="+mn-lt"/>
                      </a:endParaRPr>
                    </a:p>
                    <a:p>
                      <a:pPr marL="342900" marR="0" lvl="0" indent="-342900" algn="l" rtl="0">
                        <a:spcBef>
                          <a:spcPts val="1000"/>
                        </a:spcBef>
                        <a:spcAft>
                          <a:spcPts val="0"/>
                        </a:spcAft>
                        <a:buClr>
                          <a:schemeClr val="accent1"/>
                        </a:buClr>
                        <a:buSzPts val="1280"/>
                        <a:buFont typeface="Noto Sans Symbols"/>
                        <a:buChar char="⮚"/>
                      </a:pPr>
                      <a:r>
                        <a:rPr lang="en-US" sz="1800" b="0" u="none" strike="noStrike" cap="none" dirty="0">
                          <a:solidFill>
                            <a:srgbClr val="3F3F3F"/>
                          </a:solidFill>
                          <a:latin typeface="+mn-lt"/>
                          <a:ea typeface="Trebuchet MS"/>
                          <a:cs typeface="Trebuchet MS"/>
                          <a:sym typeface="Trebuchet MS"/>
                        </a:rPr>
                        <a:t>Provide a minimum of 33 1⁄3 percent of the dietary reference intakes established by the Food and Nutrition Board of the National Academies of Sciences, Engineering, and Medicine if the project provides one meal per day.</a:t>
                      </a:r>
                    </a:p>
                    <a:p>
                      <a:pPr marL="342900" marR="0" lvl="0" indent="-342900" algn="l" rtl="0">
                        <a:spcBef>
                          <a:spcPts val="1000"/>
                        </a:spcBef>
                        <a:spcAft>
                          <a:spcPts val="0"/>
                        </a:spcAft>
                        <a:buClr>
                          <a:schemeClr val="accent1"/>
                        </a:buClr>
                        <a:buSzPts val="1280"/>
                        <a:buFont typeface="Noto Sans Symbols"/>
                        <a:buChar char="⮚"/>
                      </a:pPr>
                      <a:r>
                        <a:rPr lang="en-US" sz="1800" b="0" u="none" strike="noStrike" cap="none" dirty="0">
                          <a:solidFill>
                            <a:srgbClr val="3F3F3F"/>
                          </a:solidFill>
                          <a:latin typeface="+mn-lt"/>
                          <a:ea typeface="Trebuchet MS"/>
                          <a:cs typeface="Trebuchet MS"/>
                          <a:sym typeface="Trebuchet MS"/>
                        </a:rPr>
                        <a:t> to the maximum extent practicable, are adjusted to meet any special dietary needs of program participants. Including meals adjusted for cultural considerations and preferences and medically tailored meals.</a:t>
                      </a:r>
                    </a:p>
                    <a:p>
                      <a:pPr marL="342900" marR="0" lvl="0" indent="-342900" algn="l" rtl="0">
                        <a:spcBef>
                          <a:spcPts val="1000"/>
                        </a:spcBef>
                        <a:spcAft>
                          <a:spcPts val="0"/>
                        </a:spcAft>
                        <a:buClr>
                          <a:schemeClr val="accent1"/>
                        </a:buClr>
                        <a:buSzPts val="1280"/>
                        <a:buFont typeface="Noto Sans Symbols"/>
                        <a:buChar char="⮚"/>
                      </a:pPr>
                      <a:r>
                        <a:rPr lang="en-US" sz="1800" b="0" u="none" strike="noStrike" cap="none" dirty="0">
                          <a:solidFill>
                            <a:srgbClr val="3F3F3F"/>
                          </a:solidFill>
                          <a:latin typeface="+mn-lt"/>
                          <a:ea typeface="Trebuchet MS"/>
                          <a:cs typeface="Trebuchet MS"/>
                          <a:sym typeface="Trebuchet MS"/>
                        </a:rPr>
                        <a:t>encourages individuals who distribute nutrition services to provide, to homebound older individuals, available medical information approved by health care professionals, such as informational brochures and information on how to get vaccines, including vaccines for influenza, pneumonia, and shingles, in the individuals’ communities</a:t>
                      </a:r>
                    </a:p>
                    <a:p>
                      <a:pPr marL="342900" marR="0" lvl="0" indent="-342900" algn="l" rtl="0">
                        <a:spcBef>
                          <a:spcPts val="1000"/>
                        </a:spcBef>
                        <a:spcAft>
                          <a:spcPts val="0"/>
                        </a:spcAft>
                        <a:buClr>
                          <a:schemeClr val="accent1"/>
                        </a:buClr>
                        <a:buSzPts val="1280"/>
                        <a:buFont typeface="Noto Sans Symbols"/>
                        <a:buChar char="⮚"/>
                      </a:pPr>
                      <a:endParaRPr lang="en-US" sz="1600" b="0" u="none" strike="noStrike" cap="none" dirty="0">
                        <a:solidFill>
                          <a:srgbClr val="3F3F3F"/>
                        </a:solidFill>
                        <a:latin typeface="Trebuchet MS"/>
                        <a:sym typeface="Trebuchet MS"/>
                      </a:endParaRPr>
                    </a:p>
                    <a:p>
                      <a:pPr marL="342900" marR="0" lvl="0" indent="-342900" algn="l" rtl="0">
                        <a:spcBef>
                          <a:spcPts val="1000"/>
                        </a:spcBef>
                        <a:spcAft>
                          <a:spcPts val="0"/>
                        </a:spcAft>
                        <a:buClr>
                          <a:schemeClr val="accent1"/>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Link to the Older </a:t>
                      </a:r>
                      <a:r>
                        <a:rPr lang="en-US" sz="1600" b="0" i="0" u="none" strike="noStrike" cap="none" dirty="0">
                          <a:solidFill>
                            <a:srgbClr val="3F3F3F"/>
                          </a:solidFill>
                          <a:latin typeface="Trebuchet MS"/>
                          <a:ea typeface="Trebuchet MS"/>
                          <a:cs typeface="Trebuchet MS"/>
                          <a:sym typeface="Trebuchet MS"/>
                          <a:hlinkClick r:id="rId3"/>
                        </a:rPr>
                        <a:t>Americans</a:t>
                      </a:r>
                      <a:r>
                        <a:rPr lang="en-US" sz="1600" b="0" i="0" u="none" strike="noStrike" cap="none" dirty="0">
                          <a:solidFill>
                            <a:srgbClr val="3F3F3F"/>
                          </a:solidFill>
                          <a:latin typeface="Trebuchet MS"/>
                          <a:ea typeface="Trebuchet MS"/>
                          <a:cs typeface="Trebuchet MS"/>
                          <a:sym typeface="Trebuchet MS"/>
                        </a:rPr>
                        <a:t> Act</a:t>
                      </a:r>
                      <a:endParaRPr sz="1800" b="0" i="0" u="none" strike="noStrike" cap="none" dirty="0">
                        <a:solidFill>
                          <a:schemeClr val="dk1"/>
                        </a:solidFill>
                        <a:latin typeface="Trebuchet MS"/>
                        <a:ea typeface="Trebuchet MS"/>
                        <a:cs typeface="Trebuchet MS"/>
                        <a:sym typeface="Trebuchet MS"/>
                      </a:endParaRPr>
                    </a:p>
                  </a:txBody>
                  <a:tcPr marL="91450" marR="91450" marT="45725" marB="45725">
                    <a:solidFill>
                      <a:schemeClr val="lt1"/>
                    </a:solidFill>
                  </a:tcPr>
                </a:tc>
                <a:extLst>
                  <a:ext uri="{0D108BD9-81ED-4DB2-BD59-A6C34878D82A}">
                    <a16:rowId xmlns:a16="http://schemas.microsoft.com/office/drawing/2014/main" val="10000"/>
                  </a:ext>
                </a:extLst>
              </a:tr>
            </a:tbl>
          </a:graphicData>
        </a:graphic>
      </p:graphicFrame>
      <p:pic>
        <p:nvPicPr>
          <p:cNvPr id="2" name="Picture 1">
            <a:extLst>
              <a:ext uri="{FF2B5EF4-FFF2-40B4-BE49-F238E27FC236}">
                <a16:creationId xmlns:a16="http://schemas.microsoft.com/office/drawing/2014/main" id="{978829D5-F325-4A2C-BAE9-D9F8F70F9DE1}"/>
              </a:ext>
            </a:extLst>
          </p:cNvPr>
          <p:cNvPicPr>
            <a:picLocks noChangeAspect="1"/>
          </p:cNvPicPr>
          <p:nvPr/>
        </p:nvPicPr>
        <p:blipFill>
          <a:blip r:embed="rId4"/>
          <a:stretch>
            <a:fillRect/>
          </a:stretch>
        </p:blipFill>
        <p:spPr>
          <a:xfrm>
            <a:off x="9747681" y="1473843"/>
            <a:ext cx="2148396" cy="39103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61264" y="152403"/>
            <a:ext cx="9911636" cy="840330"/>
          </a:xfrm>
        </p:spPr>
        <p:txBody>
          <a:bodyPr/>
          <a:lstStyle/>
          <a:p>
            <a:r>
              <a:rPr lang="en-US" sz="3600" b="1" dirty="0">
                <a:solidFill>
                  <a:schemeClr val="tx1"/>
                </a:solidFill>
                <a:latin typeface="Trebuchet MS" panose="020B0603020202020204" pitchFamily="34" charset="0"/>
                <a:sym typeface="Yanone Kaffeesatz Bold"/>
              </a:rPr>
              <a:t>OAA Nutrition Program Goals</a:t>
            </a:r>
            <a:endParaRPr lang="en-US" sz="3600" b="1" dirty="0">
              <a:solidFill>
                <a:schemeClr val="tx1"/>
              </a:solidFill>
              <a:latin typeface="Trebuchet MS" panose="020B0603020202020204" pitchFamily="34" charset="0"/>
            </a:endParaRPr>
          </a:p>
        </p:txBody>
      </p:sp>
      <p:pic>
        <p:nvPicPr>
          <p:cNvPr id="6" name="Picture 5" descr="Image of happy, smiling older man">
            <a:extLst>
              <a:ext uri="{FF2B5EF4-FFF2-40B4-BE49-F238E27FC236}">
                <a16:creationId xmlns:a16="http://schemas.microsoft.com/office/drawing/2014/main" id="{8962A1B5-6A4A-4A7D-961B-36B89F2087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107" y="1106031"/>
            <a:ext cx="3446340" cy="2297560"/>
          </a:xfrm>
          <a:prstGeom prst="roundRect">
            <a:avLst/>
          </a:prstGeom>
          <a:ln w="12700">
            <a:solidFill>
              <a:schemeClr val="tx1"/>
            </a:solidFill>
          </a:ln>
          <a:effectLst>
            <a:outerShdw blurRad="50800" dist="38100" dir="2700000" algn="tl" rotWithShape="0">
              <a:prstClr val="black">
                <a:alpha val="40000"/>
              </a:prstClr>
            </a:outerShdw>
          </a:effectLst>
        </p:spPr>
      </p:pic>
      <p:pic>
        <p:nvPicPr>
          <p:cNvPr id="4" name="Picture 3" descr="Image of happy, smiling older couple">
            <a:extLst>
              <a:ext uri="{FF2B5EF4-FFF2-40B4-BE49-F238E27FC236}">
                <a16:creationId xmlns:a16="http://schemas.microsoft.com/office/drawing/2014/main" id="{A760215B-1352-4AA4-9E13-EF4B98E0F7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51926" y="2438400"/>
            <a:ext cx="3625672" cy="2417115"/>
          </a:xfrm>
          <a:prstGeom prst="roundRect">
            <a:avLst/>
          </a:prstGeom>
          <a:ln w="12700">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E98E191C-3B39-48BC-B6BB-3580E26E802C}"/>
              </a:ext>
            </a:extLst>
          </p:cNvPr>
          <p:cNvSpPr/>
          <p:nvPr/>
        </p:nvSpPr>
        <p:spPr>
          <a:xfrm>
            <a:off x="7467600" y="1106031"/>
            <a:ext cx="2895600" cy="4678204"/>
          </a:xfrm>
          <a:prstGeom prst="rect">
            <a:avLst/>
          </a:prstGeom>
        </p:spPr>
        <p:txBody>
          <a:bodyPr wrap="square">
            <a:spAutoFit/>
          </a:bodyPr>
          <a:lstStyle/>
          <a:p>
            <a:pPr marL="342900" lvl="1" indent="-342900">
              <a:spcAft>
                <a:spcPts val="600"/>
              </a:spcAft>
              <a:buFont typeface="Wingdings" panose="05000000000000000000" pitchFamily="2" charset="2"/>
              <a:buChar char="§"/>
            </a:pPr>
            <a:r>
              <a:rPr lang="en-US" dirty="0"/>
              <a:t>Reduce hunger &amp; food insecurity and malnutrition</a:t>
            </a:r>
          </a:p>
          <a:p>
            <a:pPr marL="342900" lvl="1" indent="-342900">
              <a:spcAft>
                <a:spcPts val="600"/>
              </a:spcAft>
              <a:buFont typeface="Wingdings" panose="05000000000000000000" pitchFamily="2" charset="2"/>
              <a:buChar char="§"/>
            </a:pPr>
            <a:r>
              <a:rPr lang="en-US" dirty="0"/>
              <a:t>Promote socialization  </a:t>
            </a:r>
          </a:p>
          <a:p>
            <a:pPr marL="342900" lvl="1" indent="-342900">
              <a:spcAft>
                <a:spcPts val="600"/>
              </a:spcAft>
              <a:buFont typeface="Wingdings" panose="05000000000000000000" pitchFamily="2" charset="2"/>
              <a:buChar char="§"/>
            </a:pPr>
            <a:r>
              <a:rPr lang="en-US" dirty="0"/>
              <a:t>Enhance the health and well-being of older individuals by assisting such individuals to gain access to nutrition and other disease prevention and health promotion services to delay the onset of adverse health conditions resulting from poor nutritional health or sedentary behavior</a:t>
            </a:r>
          </a:p>
        </p:txBody>
      </p:sp>
      <p:pic>
        <p:nvPicPr>
          <p:cNvPr id="9" name="Picture 8" descr="Image of happy younger woman with older woman">
            <a:extLst>
              <a:ext uri="{FF2B5EF4-FFF2-40B4-BE49-F238E27FC236}">
                <a16:creationId xmlns:a16="http://schemas.microsoft.com/office/drawing/2014/main" id="{4FBBC21C-AD4B-43D8-B650-2EF99A1274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81678" y="4368463"/>
            <a:ext cx="3428643" cy="2285998"/>
          </a:xfrm>
          <a:prstGeom prst="roundRect">
            <a:avLst/>
          </a:prstGeom>
          <a:ln w="12700">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0186372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1097280" y="286603"/>
            <a:ext cx="10058400" cy="1450757"/>
          </a:xfrm>
          <a:prstGeom prst="rect">
            <a:avLst/>
          </a:prstGeom>
        </p:spPr>
        <p:txBody>
          <a:bodyPr spcFirstLastPara="1" lIns="91425" tIns="45700" rIns="91425" bIns="45700" anchorCtr="0">
            <a:normAutofit/>
          </a:bodyPr>
          <a:lstStyle/>
          <a:p>
            <a:pPr marL="0" lvl="0" indent="0" rtl="0">
              <a:spcBef>
                <a:spcPts val="0"/>
              </a:spcBef>
              <a:spcAft>
                <a:spcPts val="0"/>
              </a:spcAft>
              <a:buClr>
                <a:schemeClr val="accent1"/>
              </a:buClr>
              <a:buSzPts val="3600"/>
              <a:buFont typeface="Trebuchet MS"/>
              <a:buNone/>
            </a:pPr>
            <a:r>
              <a:rPr lang="en-US"/>
              <a:t> </a:t>
            </a:r>
            <a:r>
              <a:rPr lang="en-US" b="1">
                <a:latin typeface="Trebuchet MS" panose="020B0603020202020204" pitchFamily="34" charset="0"/>
              </a:rPr>
              <a:t>Dietary Guidelines for Americans</a:t>
            </a:r>
          </a:p>
        </p:txBody>
      </p:sp>
      <p:sp>
        <p:nvSpPr>
          <p:cNvPr id="167" name="Google Shape;167;p21"/>
          <p:cNvSpPr txBox="1">
            <a:spLocks noGrp="1"/>
          </p:cNvSpPr>
          <p:nvPr>
            <p:ph idx="1"/>
          </p:nvPr>
        </p:nvSpPr>
        <p:spPr>
          <a:xfrm>
            <a:off x="1097279" y="1845734"/>
            <a:ext cx="6454987" cy="4023360"/>
          </a:xfrm>
          <a:prstGeom prst="rect">
            <a:avLst/>
          </a:prstGeom>
        </p:spPr>
        <p:txBody>
          <a:bodyPr spcFirstLastPara="1" lIns="91425" tIns="45700" rIns="91425" bIns="45700" anchorCtr="0">
            <a:normAutofit/>
          </a:bodyPr>
          <a:lstStyle/>
          <a:p>
            <a:pPr marL="342900" lvl="0" indent="-342900" rtl="0">
              <a:spcBef>
                <a:spcPts val="0"/>
              </a:spcBef>
              <a:spcAft>
                <a:spcPts val="0"/>
              </a:spcAft>
              <a:buSzPts val="1440"/>
              <a:buFont typeface="Wingdings" panose="05000000000000000000" pitchFamily="2" charset="2"/>
              <a:buChar char="Ø"/>
            </a:pPr>
            <a:r>
              <a:rPr lang="en-US" sz="1700" dirty="0"/>
              <a:t>The Dietary Guidelines for Americans provides evidence-based nutrition information and advice for people ages two and older to help Americans make healthy choices about food and beverages in their daily lives. The Guidelines also serve as the basis for federal food and nutrition education programs.</a:t>
            </a:r>
          </a:p>
          <a:p>
            <a:pPr marL="342900" lvl="0" indent="0" rtl="0">
              <a:spcBef>
                <a:spcPts val="1000"/>
              </a:spcBef>
              <a:spcAft>
                <a:spcPts val="0"/>
              </a:spcAft>
              <a:buSzPts val="1440"/>
              <a:buNone/>
            </a:pPr>
            <a:endParaRPr lang="en-US" sz="1700" dirty="0"/>
          </a:p>
          <a:p>
            <a:pPr marL="342900" lvl="0" indent="-342900" rtl="0">
              <a:spcBef>
                <a:spcPts val="1000"/>
              </a:spcBef>
              <a:spcAft>
                <a:spcPts val="0"/>
              </a:spcAft>
              <a:buSzPts val="1440"/>
              <a:buFont typeface="Wingdings" panose="05000000000000000000" pitchFamily="2" charset="2"/>
              <a:buChar char="Ø"/>
            </a:pPr>
            <a:r>
              <a:rPr lang="en-US" sz="1700" dirty="0"/>
              <a:t>The Dietary Guidelines for Americans, produced by HHS and the U.S. Department of Agriculture every five years, analyze the latest research to help Americans make smart choices about food and physical activity so they can live healthier lives.</a:t>
            </a:r>
          </a:p>
          <a:p>
            <a:pPr marL="342900" lvl="0" indent="-342900" rtl="0">
              <a:spcBef>
                <a:spcPts val="1000"/>
              </a:spcBef>
              <a:spcAft>
                <a:spcPts val="0"/>
              </a:spcAft>
              <a:buSzPts val="1440"/>
              <a:buChar char="►"/>
            </a:pPr>
            <a:endParaRPr lang="en-US" sz="1700" dirty="0"/>
          </a:p>
          <a:p>
            <a:pPr marL="342900" lvl="0" indent="-342900">
              <a:spcBef>
                <a:spcPts val="1000"/>
              </a:spcBef>
              <a:spcAft>
                <a:spcPts val="0"/>
              </a:spcAft>
              <a:buSzPts val="1440"/>
              <a:buFont typeface="Wingdings" panose="05000000000000000000" pitchFamily="2" charset="2"/>
              <a:buChar char="Ø"/>
            </a:pPr>
            <a:r>
              <a:rPr lang="en-US" sz="1700" dirty="0">
                <a:hlinkClick r:id="rId3"/>
              </a:rPr>
              <a:t>https://realfood.gov</a:t>
            </a:r>
            <a:endParaRPr lang="en-US" sz="1700" dirty="0"/>
          </a:p>
          <a:p>
            <a:pPr marL="342900" lvl="0" indent="-342900">
              <a:spcBef>
                <a:spcPts val="1000"/>
              </a:spcBef>
              <a:spcAft>
                <a:spcPts val="0"/>
              </a:spcAft>
              <a:buSzPts val="1440"/>
              <a:buFont typeface="Wingdings" panose="05000000000000000000" pitchFamily="2" charset="2"/>
              <a:buChar char="Ø"/>
            </a:pPr>
            <a:r>
              <a:rPr lang="en-US" sz="1700" dirty="0">
                <a:hlinkClick r:id="rId4"/>
              </a:rPr>
              <a:t>https://cdn.realfood.gov/Daily%20Serving%20Sizes.pdf</a:t>
            </a:r>
            <a:endParaRPr lang="en-US" sz="1700" dirty="0"/>
          </a:p>
          <a:p>
            <a:pPr marL="0" lvl="0" indent="0">
              <a:spcBef>
                <a:spcPts val="1000"/>
              </a:spcBef>
              <a:spcAft>
                <a:spcPts val="0"/>
              </a:spcAft>
              <a:buSzPts val="1440"/>
              <a:buNone/>
            </a:pPr>
            <a:endParaRPr lang="en-US" sz="1700" dirty="0"/>
          </a:p>
          <a:p>
            <a:pPr marL="0" lvl="0" indent="0">
              <a:spcBef>
                <a:spcPts val="1000"/>
              </a:spcBef>
              <a:spcAft>
                <a:spcPts val="0"/>
              </a:spcAft>
              <a:buSzPts val="1440"/>
              <a:buNone/>
            </a:pPr>
            <a:endParaRPr lang="en-US" sz="1700" dirty="0"/>
          </a:p>
        </p:txBody>
      </p:sp>
      <p:pic>
        <p:nvPicPr>
          <p:cNvPr id="3" name="Picture 2" descr="Dietary Guidelines for Americans 2025-2030 New Food Pyramid">
            <a:extLst>
              <a:ext uri="{FF2B5EF4-FFF2-40B4-BE49-F238E27FC236}">
                <a16:creationId xmlns:a16="http://schemas.microsoft.com/office/drawing/2014/main" id="{E51EBFD0-2EA6-A680-EF8F-719D0CE013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0570" y="2350754"/>
            <a:ext cx="3135109" cy="26021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603504" y="770467"/>
            <a:ext cx="3467051" cy="2658533"/>
          </a:xfrm>
          <a:prstGeom prst="rect">
            <a:avLst/>
          </a:prstGeom>
        </p:spPr>
        <p:txBody>
          <a:bodyPr spcFirstLastPara="1" vert="horz" lIns="91440" tIns="45720" rIns="91440" bIns="45720" rtlCol="0" anchor="b" anchorCtr="0">
            <a:normAutofit/>
          </a:bodyPr>
          <a:lstStyle/>
          <a:p>
            <a:pPr marL="0" lvl="0" indent="0">
              <a:lnSpc>
                <a:spcPct val="80000"/>
              </a:lnSpc>
              <a:spcAft>
                <a:spcPts val="0"/>
              </a:spcAft>
              <a:buClr>
                <a:schemeClr val="accent1"/>
              </a:buClr>
              <a:buSzPts val="3600"/>
            </a:pPr>
            <a:r>
              <a:rPr lang="en-US" sz="3600" b="1" dirty="0">
                <a:solidFill>
                  <a:schemeClr val="tx1"/>
                </a:solidFill>
                <a:latin typeface="Trebuchet MS" panose="020B0603020202020204" pitchFamily="34" charset="0"/>
              </a:rPr>
              <a:t>Menu Planning</a:t>
            </a:r>
          </a:p>
        </p:txBody>
      </p:sp>
      <p:pic>
        <p:nvPicPr>
          <p:cNvPr id="175" name="Google Shape;175;p22"/>
          <p:cNvPicPr preferRelativeResize="0">
            <a:picLocks noGrp="1"/>
          </p:cNvPicPr>
          <p:nvPr>
            <p:ph idx="1"/>
          </p:nvPr>
        </p:nvPicPr>
        <p:blipFill rotWithShape="1">
          <a:blip r:embed="rId3"/>
          <a:stretch/>
        </p:blipFill>
        <p:spPr>
          <a:xfrm>
            <a:off x="5282520" y="1072144"/>
            <a:ext cx="6266016" cy="469951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1097280" y="286603"/>
            <a:ext cx="10058400" cy="1450757"/>
          </a:xfrm>
          <a:prstGeom prst="rect">
            <a:avLst/>
          </a:prstGeom>
        </p:spPr>
        <p:txBody>
          <a:bodyPr spcFirstLastPara="1" lIns="91425" tIns="45700" rIns="91425" bIns="45700" anchorCtr="0">
            <a:normAutofit/>
          </a:bodyPr>
          <a:lstStyle/>
          <a:p>
            <a:pPr marL="0" lvl="0" indent="0" rtl="0">
              <a:spcBef>
                <a:spcPts val="0"/>
              </a:spcBef>
              <a:spcAft>
                <a:spcPts val="0"/>
              </a:spcAft>
              <a:buClr>
                <a:schemeClr val="accent1"/>
              </a:buClr>
              <a:buSzPts val="3600"/>
              <a:buFont typeface="Trebuchet MS"/>
              <a:buNone/>
            </a:pPr>
            <a:r>
              <a:rPr lang="en-US" sz="4400" b="1">
                <a:latin typeface="Trebuchet MS" panose="020B0603020202020204" pitchFamily="34" charset="0"/>
              </a:rPr>
              <a:t>Menu Requirements</a:t>
            </a:r>
            <a:br>
              <a:rPr lang="en-US" sz="4400" b="1">
                <a:latin typeface="Trebuchet MS" panose="020B0603020202020204" pitchFamily="34" charset="0"/>
              </a:rPr>
            </a:br>
            <a:r>
              <a:rPr lang="en-US" sz="4400" b="1">
                <a:latin typeface="Trebuchet MS" panose="020B0603020202020204" pitchFamily="34" charset="0"/>
              </a:rPr>
              <a:t>(provides 1/3 of senior's daily needs)</a:t>
            </a:r>
          </a:p>
        </p:txBody>
      </p:sp>
      <p:graphicFrame>
        <p:nvGraphicFramePr>
          <p:cNvPr id="193" name="Google Shape;182;p23">
            <a:extLst>
              <a:ext uri="{FF2B5EF4-FFF2-40B4-BE49-F238E27FC236}">
                <a16:creationId xmlns:a16="http://schemas.microsoft.com/office/drawing/2014/main" id="{FF827912-DEE8-83DC-4308-C771851D085C}"/>
              </a:ext>
            </a:extLst>
          </p:cNvPr>
          <p:cNvGraphicFramePr>
            <a:graphicFrameLocks noGrp="1"/>
          </p:cNvGraphicFramePr>
          <p:nvPr>
            <p:ph idx="1"/>
            <p:extLst>
              <p:ext uri="{D42A27DB-BD31-4B8C-83A1-F6EECF244321}">
                <p14:modId xmlns:p14="http://schemas.microsoft.com/office/powerpoint/2010/main" val="166289679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257"/>
  <p:tag name="ARTICULATE_NAV_LEVEL" val="1"/>
  <p:tag name="ARTICULATE_TOC_EXPANDED" val="True"/>
  <p:tag name="ARTICULATE_SLIDE_PRESENTER_GUID" val="0f62284e-0f8f-4ae4-b08a-e2264c989ecf"/>
  <p:tag name="ARTICULATE_SLIDE_PAUSE" val="1"/>
  <p:tag name="ARTICULATE_HIDE_SLIDE" val="0"/>
  <p:tag name="ARTICULATE_PLAYER_CONTROL_PREVIOUS" val="True"/>
  <p:tag name="ARTICULATE_PLAYER_CONTROL_NEXT" val="True"/>
  <p:tag name="ARTICULATE_USED_LAYOUT"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300"/>
  <p:tag name="ARTICULATE_NAV_LEVEL" val="1"/>
  <p:tag name="ARTICULATE_TOC_EXPANDED" val="True"/>
  <p:tag name="ARTICULATE_SLIDE_PRESENTER_GUID" val="0f62284e-0f8f-4ae4-b08a-e2264c989ecf"/>
  <p:tag name="ARTICULATE_SLIDE_PAUSE" val="1"/>
  <p:tag name="ARTICULATE_HIDE_SLIDE" val="0"/>
  <p:tag name="ARTICULATE_PLAYER_CONTROL_PREVIOUS" val="True"/>
  <p:tag name="ARTICULATE_PLAYER_CONTROL_NEXT" val="True"/>
  <p:tag name="ARTICULATE_USED_LAYOUT" val="16"/>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383</TotalTime>
  <Words>2747</Words>
  <Application>Microsoft Office PowerPoint</Application>
  <PresentationFormat>Widescreen</PresentationFormat>
  <Paragraphs>217</Paragraphs>
  <Slides>23</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(MS) Bold</vt:lpstr>
      <vt:lpstr>Calibri (MS) Italics</vt:lpstr>
      <vt:lpstr>Calibri Light</vt:lpstr>
      <vt:lpstr>Helvetica Light</vt:lpstr>
      <vt:lpstr>Noto Sans Symbols</vt:lpstr>
      <vt:lpstr>Trebuchet MS</vt:lpstr>
      <vt:lpstr>Wingdings</vt:lpstr>
      <vt:lpstr>Retrospect</vt:lpstr>
      <vt:lpstr>PowerPoint Presentation</vt:lpstr>
      <vt:lpstr>Dietitian Training for Meal Sites and Staff</vt:lpstr>
      <vt:lpstr>Learner Objectives</vt:lpstr>
      <vt:lpstr>PowerPoint Presentation</vt:lpstr>
      <vt:lpstr>Older Americans Act, Section 339.Nutrition</vt:lpstr>
      <vt:lpstr>OAA Nutrition Program Goals</vt:lpstr>
      <vt:lpstr> Dietary Guidelines for Americans</vt:lpstr>
      <vt:lpstr>Menu Planning</vt:lpstr>
      <vt:lpstr>Menu Requirements (provides 1/3 of senior's daily needs)</vt:lpstr>
      <vt:lpstr>Serving Sizes </vt:lpstr>
      <vt:lpstr>Ounces  - vs -  Cups</vt:lpstr>
      <vt:lpstr>Protein </vt:lpstr>
      <vt:lpstr>Grains vs Starchy Foods</vt:lpstr>
      <vt:lpstr>Grains </vt:lpstr>
      <vt:lpstr>Vegetables </vt:lpstr>
      <vt:lpstr>Fruit</vt:lpstr>
      <vt:lpstr>Dairy</vt:lpstr>
      <vt:lpstr>Menu Recommendations</vt:lpstr>
      <vt:lpstr>Utilize Provide Menu Forms</vt:lpstr>
      <vt:lpstr>Sanitation</vt:lpstr>
      <vt:lpstr>Food Costs</vt:lpstr>
      <vt:lpstr>Cooling / Heating / Storage</vt:lpstr>
      <vt:lpstr>Dietitian Counseling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Birgit Luebeck</dc:creator>
  <cp:lastModifiedBy>Birgit Luebeck</cp:lastModifiedBy>
  <cp:revision>22</cp:revision>
  <cp:lastPrinted>2020-06-25T16:58:32Z</cp:lastPrinted>
  <dcterms:created xsi:type="dcterms:W3CDTF">2020-06-25T16:48:07Z</dcterms:created>
  <dcterms:modified xsi:type="dcterms:W3CDTF">2026-04-23T12:59:54Z</dcterms:modified>
</cp:coreProperties>
</file>