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6"/>
  </p:notesMasterIdLst>
  <p:handoutMasterIdLst>
    <p:handoutMasterId r:id="rId7"/>
  </p:handoutMasterIdLst>
  <p:sldIdLst>
    <p:sldId id="331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" userDrawn="1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ggi Guenter" initials="PG" lastIdx="2" clrIdx="0">
    <p:extLst>
      <p:ext uri="{19B8F6BF-5375-455C-9EA6-DF929625EA0E}">
        <p15:presenceInfo xmlns:p15="http://schemas.microsoft.com/office/powerpoint/2012/main" userId="S-1-5-21-3384519349-2978735358-3632297420-11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D0"/>
    <a:srgbClr val="004F60"/>
    <a:srgbClr val="006565"/>
    <a:srgbClr val="FFCC62"/>
    <a:srgbClr val="ECFAFF"/>
    <a:srgbClr val="FFF4CE"/>
    <a:srgbClr val="006958"/>
    <a:srgbClr val="542E91"/>
    <a:srgbClr val="8363AA"/>
    <a:srgbClr val="FFF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E3269A-B836-42B9-BF27-9809FD5D07AD}" v="1" dt="2026-06-15T19:56:50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4" autoAdjust="0"/>
    <p:restoredTop sz="96344" autoAdjust="0"/>
  </p:normalViewPr>
  <p:slideViewPr>
    <p:cSldViewPr snapToGrid="0">
      <p:cViewPr varScale="1">
        <p:scale>
          <a:sx n="71" d="100"/>
          <a:sy n="71" d="100"/>
        </p:scale>
        <p:origin x="2952" y="66"/>
      </p:cViewPr>
      <p:guideLst>
        <p:guide orient="horz" pos="4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97A0EE-4908-BE4C-982D-7E852365AA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D6A77-CB65-EF4F-94E0-D4A9C15031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ACB14-F048-CA45-A264-0CCE3E7D1865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2A62FC-A7C3-4C4D-A6C1-08C5F21F41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8B644-AEE0-A14D-9BF2-489BA597D8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3571C-A442-0144-9F01-D4E323F6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6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42420-5CEC-446B-AA1F-FCACA0384CB0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44974-867A-4867-8817-DDBCD4396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4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144974-867A-4867-8817-DDBCD4396D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CA6F22-CEA3-5044-CCCB-554C7EFF97D7}"/>
              </a:ext>
            </a:extLst>
          </p:cNvPr>
          <p:cNvSpPr/>
          <p:nvPr userDrawn="1"/>
        </p:nvSpPr>
        <p:spPr>
          <a:xfrm>
            <a:off x="436232" y="9574588"/>
            <a:ext cx="6781672" cy="249592"/>
          </a:xfrm>
          <a:prstGeom prst="rect">
            <a:avLst/>
          </a:prstGeom>
        </p:spPr>
        <p:txBody>
          <a:bodyPr wrap="square" lIns="0">
            <a:noAutofit/>
          </a:bodyPr>
          <a:lstStyle/>
          <a:p>
            <a:r>
              <a:rPr lang="en-US" sz="700" dirty="0">
                <a:latin typeface="FranklinGothic URW" pitchFamily="2" charset="77"/>
              </a:rPr>
              <a:t>Malnutrition Awareness </a:t>
            </a:r>
            <a:r>
              <a:rPr lang="en-US" sz="700" dirty="0" err="1">
                <a:latin typeface="FranklinGothic URW" pitchFamily="2" charset="77"/>
              </a:rPr>
              <a:t>Week</a:t>
            </a:r>
            <a:r>
              <a:rPr lang="en-US" sz="700" baseline="30000" dirty="0" err="1">
                <a:latin typeface="FranklinGothic URW" pitchFamily="2" charset="77"/>
              </a:rPr>
              <a:t>TM</a:t>
            </a:r>
            <a:r>
              <a:rPr lang="en-US" sz="700" dirty="0">
                <a:latin typeface="FranklinGothic URW" pitchFamily="2" charset="77"/>
              </a:rPr>
              <a:t> is a trademark of the American Society for Parenteral and Enteral Nutrition (ASPEN).</a:t>
            </a:r>
            <a:endParaRPr lang="en-US" sz="700" dirty="0">
              <a:effectLst/>
              <a:latin typeface="FranklinGothic URW" pitchFamily="2" charset="77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3ECE8D-120C-5D9D-8F3A-77D384B365C6}"/>
              </a:ext>
            </a:extLst>
          </p:cNvPr>
          <p:cNvSpPr txBox="1">
            <a:spLocks/>
          </p:cNvSpPr>
          <p:nvPr userDrawn="1"/>
        </p:nvSpPr>
        <p:spPr>
          <a:xfrm>
            <a:off x="419101" y="8263889"/>
            <a:ext cx="3132992" cy="463628"/>
          </a:xfrm>
          <a:prstGeom prst="rect">
            <a:avLst/>
          </a:prstGeom>
        </p:spPr>
        <p:txBody>
          <a:bodyPr vert="horz" lIns="0" tIns="29146" rIns="58293" bIns="29146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938" lvl="0" indent="7938">
              <a:lnSpc>
                <a:spcPct val="100000"/>
              </a:lnSpc>
              <a:spcBef>
                <a:spcPts val="0"/>
              </a:spcBef>
            </a:pPr>
            <a:r>
              <a:rPr lang="en-US" sz="900" i="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ASPEN, the American Society for Parenteral and Enteral Nutrition, is accredited to provide medical, pharmacy, nursing, and dietetic credits. 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7FE9A4A5-CFCA-E740-F9B7-1110B63FD668}"/>
              </a:ext>
            </a:extLst>
          </p:cNvPr>
          <p:cNvSpPr txBox="1">
            <a:spLocks/>
          </p:cNvSpPr>
          <p:nvPr userDrawn="1"/>
        </p:nvSpPr>
        <p:spPr>
          <a:xfrm>
            <a:off x="436232" y="6826864"/>
            <a:ext cx="3367142" cy="1392544"/>
          </a:xfrm>
          <a:prstGeom prst="rect">
            <a:avLst/>
          </a:prstGeom>
        </p:spPr>
        <p:txBody>
          <a:bodyPr vert="horz" lIns="0" tIns="29146" rIns="58293" bIns="29146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1500" b="1" dirty="0" err="1">
                <a:solidFill>
                  <a:srgbClr val="00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nutritioncare.org</a:t>
            </a:r>
            <a:r>
              <a:rPr lang="en-US" sz="1500" b="1" dirty="0">
                <a:solidFill>
                  <a:srgbClr val="00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/MAW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to register for the webinars and access complimentary practice tools, videos, podcasts, and other resources addressing malnutrition.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30A4BE6-76DB-F01C-E075-DEA238E5145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40015214"/>
              </p:ext>
            </p:extLst>
          </p:nvPr>
        </p:nvGraphicFramePr>
        <p:xfrm>
          <a:off x="426995" y="3198055"/>
          <a:ext cx="6901475" cy="3231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295">
                  <a:extLst>
                    <a:ext uri="{9D8B030D-6E8A-4147-A177-3AD203B41FA5}">
                      <a16:colId xmlns:a16="http://schemas.microsoft.com/office/drawing/2014/main" val="3293216100"/>
                    </a:ext>
                  </a:extLst>
                </a:gridCol>
                <a:gridCol w="1380295">
                  <a:extLst>
                    <a:ext uri="{9D8B030D-6E8A-4147-A177-3AD203B41FA5}">
                      <a16:colId xmlns:a16="http://schemas.microsoft.com/office/drawing/2014/main" val="619090300"/>
                    </a:ext>
                  </a:extLst>
                </a:gridCol>
                <a:gridCol w="1428412">
                  <a:extLst>
                    <a:ext uri="{9D8B030D-6E8A-4147-A177-3AD203B41FA5}">
                      <a16:colId xmlns:a16="http://schemas.microsoft.com/office/drawing/2014/main" val="387571872"/>
                    </a:ext>
                  </a:extLst>
                </a:gridCol>
                <a:gridCol w="1385409">
                  <a:extLst>
                    <a:ext uri="{9D8B030D-6E8A-4147-A177-3AD203B41FA5}">
                      <a16:colId xmlns:a16="http://schemas.microsoft.com/office/drawing/2014/main" val="316509508"/>
                    </a:ext>
                  </a:extLst>
                </a:gridCol>
                <a:gridCol w="1327064">
                  <a:extLst>
                    <a:ext uri="{9D8B030D-6E8A-4147-A177-3AD203B41FA5}">
                      <a16:colId xmlns:a16="http://schemas.microsoft.com/office/drawing/2014/main" val="926042663"/>
                    </a:ext>
                  </a:extLst>
                </a:gridCol>
              </a:tblGrid>
              <a:tr h="39270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cap="all" baseline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September 14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cap="all" baseline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September 15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cap="all" baseline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September 16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cap="all" baseline="0" dirty="0">
                          <a:solidFill>
                            <a:schemeClr val="lt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September 17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cap="all" baseline="0" dirty="0">
                          <a:solidFill>
                            <a:schemeClr val="lt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September 18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130321"/>
                  </a:ext>
                </a:extLst>
              </a:tr>
              <a:tr h="323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cap="all" baseline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12:00–1:30 PM ET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A1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cap="all" baseline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12:00–1:30 PM ET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A1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cap="all" baseline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12:00–1:00 PM ET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A1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12:00–1:30 PM ET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A1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12:00–1:30 PM ET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A1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476721"/>
                  </a:ext>
                </a:extLst>
              </a:tr>
              <a:tr h="1914430">
                <a:tc>
                  <a:txBody>
                    <a:bodyPr/>
                    <a:lstStyle/>
                    <a:p>
                      <a:r>
                        <a:rPr lang="en-US" sz="1300" b="1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A Pediatric Perspective to the Malnutrition Care Score (MCS)</a:t>
                      </a:r>
                    </a:p>
                  </a:txBody>
                  <a:tcPr marR="45720" marT="91440" marB="0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</a:pPr>
                      <a:r>
                        <a:rPr lang="en-US" sz="13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Post-ICU Syndrome (PICS) and Nutrition: From Survival to Recovery</a:t>
                      </a:r>
                      <a:endParaRPr lang="en-US" sz="800" b="1" i="1" dirty="0">
                        <a:effectLst/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 marR="45720" marT="9144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From Prehab to Post-op: How Multimodal Prehabilitation Programs Can Improve </a:t>
                      </a:r>
                      <a:r>
                        <a:rPr lang="en-US" sz="1300" b="1" i="0" kern="120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Surgical Outcomes</a:t>
                      </a:r>
                      <a:br>
                        <a:rPr lang="en-US" sz="1300" b="1" i="0" kern="120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</a:br>
                      <a:br>
                        <a:rPr lang="en-US" sz="13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</a:br>
                      <a:r>
                        <a:rPr lang="en-US" sz="1300" b="0" i="1" kern="1200" dirty="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Supported in part by Kate Farms</a:t>
                      </a:r>
                    </a:p>
                  </a:txBody>
                  <a:tcPr marR="45720" marT="9144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Managing Malnutrition and Muscle Wasting in Chronic Obstructive Pulmonary Disease (COPD) to Improve Patient Outcomes</a:t>
                      </a:r>
                      <a:endParaRPr kumimoji="0" lang="en-US" sz="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4020202020204" pitchFamily="34" charset="0"/>
                        <a:ea typeface="+mn-ea"/>
                        <a:cs typeface="Arial Narrow" panose="020B0604020202020204" pitchFamily="34" charset="0"/>
                      </a:endParaRPr>
                    </a:p>
                  </a:txBody>
                  <a:tcPr marR="45720" marT="9144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4020202020204" pitchFamily="34" charset="0"/>
                          <a:ea typeface="+mn-ea"/>
                          <a:cs typeface="Arial Narrow" panose="020B0604020202020204" pitchFamily="34" charset="0"/>
                        </a:rPr>
                        <a:t>Starving for Success: Identifying and Mitigating Malnutrition with GLP-1 Use</a:t>
                      </a:r>
                    </a:p>
                  </a:txBody>
                  <a:tcPr marR="45720" marT="9144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601586"/>
                  </a:ext>
                </a:extLst>
              </a:tr>
              <a:tr h="442927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1.5 CE Credits</a:t>
                      </a:r>
                    </a:p>
                  </a:txBody>
                  <a:tcPr marR="4572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1.5 CE Credits</a:t>
                      </a:r>
                    </a:p>
                  </a:txBody>
                  <a:tcPr marR="4572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1.0 CE Credit</a:t>
                      </a:r>
                    </a:p>
                  </a:txBody>
                  <a:tcPr marR="4572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1.5 CE Credits</a:t>
                      </a:r>
                      <a:endParaRPr lang="en-US" sz="1300" b="0" i="0" kern="1200" dirty="0">
                        <a:solidFill>
                          <a:schemeClr val="dk1"/>
                        </a:solidFill>
                        <a:effectLst/>
                        <a:latin typeface="Arial Narrow" panose="020B0604020202020204" pitchFamily="34" charset="0"/>
                        <a:ea typeface="+mn-ea"/>
                        <a:cs typeface="Arial Narrow" panose="020B0604020202020204" pitchFamily="34" charset="0"/>
                      </a:endParaRPr>
                    </a:p>
                  </a:txBody>
                  <a:tcPr marR="4572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1.5 CE Credits</a:t>
                      </a:r>
                      <a:endParaRPr lang="en-US" sz="1300" b="0" i="0" kern="1200" dirty="0">
                        <a:solidFill>
                          <a:schemeClr val="dk1"/>
                        </a:solidFill>
                        <a:effectLst/>
                        <a:latin typeface="Arial Narrow" panose="020B0604020202020204" pitchFamily="34" charset="0"/>
                        <a:ea typeface="+mn-ea"/>
                        <a:cs typeface="Arial Narrow" panose="020B0604020202020204" pitchFamily="34" charset="0"/>
                      </a:endParaRPr>
                    </a:p>
                  </a:txBody>
                  <a:tcPr marR="4572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240865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B76D5C9-E6FE-30FC-2E30-D43C62B5B49D}"/>
              </a:ext>
            </a:extLst>
          </p:cNvPr>
          <p:cNvSpPr txBox="1"/>
          <p:nvPr userDrawn="1"/>
        </p:nvSpPr>
        <p:spPr>
          <a:xfrm>
            <a:off x="419100" y="6410187"/>
            <a:ext cx="691053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i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Webinar schedule and topics subject to change.       </a:t>
            </a:r>
            <a:r>
              <a:rPr lang="en-US" sz="1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Pediatric Content Included. 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13919017-5844-4A4B-C852-DB95047BDFA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099943" y="6351157"/>
            <a:ext cx="274320" cy="27432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56799C36-66E5-E01E-18CD-9165253941D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63632" y="5920992"/>
            <a:ext cx="274320" cy="27432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092154C-6E76-26B9-DDE1-8EADFA1082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30"/>
          <a:stretch>
            <a:fillRect/>
          </a:stretch>
        </p:blipFill>
        <p:spPr>
          <a:xfrm>
            <a:off x="0" y="-5940"/>
            <a:ext cx="7772400" cy="2748664"/>
          </a:xfrm>
          <a:prstGeom prst="rect">
            <a:avLst/>
          </a:prstGeom>
          <a:effectLst>
            <a:outerShdw blurRad="83058" dist="60960" dir="5400000" algn="ctr" rotWithShape="0">
              <a:srgbClr val="000000">
                <a:alpha val="25000"/>
              </a:srgbClr>
            </a:outerShdw>
          </a:effec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144C35A4-98F0-4DA6-ED81-1E6B31A2D5F5}"/>
              </a:ext>
            </a:extLst>
          </p:cNvPr>
          <p:cNvSpPr/>
          <p:nvPr userDrawn="1"/>
        </p:nvSpPr>
        <p:spPr>
          <a:xfrm>
            <a:off x="0" y="0"/>
            <a:ext cx="2078432" cy="2735924"/>
          </a:xfrm>
          <a:prstGeom prst="rect">
            <a:avLst/>
          </a:prstGeom>
          <a:solidFill>
            <a:srgbClr val="002A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92690A3-5D86-5B83-68A0-398AF5B8E838}"/>
              </a:ext>
            </a:extLst>
          </p:cNvPr>
          <p:cNvSpPr txBox="1"/>
          <p:nvPr userDrawn="1"/>
        </p:nvSpPr>
        <p:spPr>
          <a:xfrm>
            <a:off x="2931677" y="2210553"/>
            <a:ext cx="4042646" cy="3618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800" b="0" i="0" dirty="0">
                <a:solidFill>
                  <a:schemeClr val="bg1"/>
                </a:solidFill>
                <a:latin typeface="Franklin Gothic Medium Cond" panose="020B0606030402020204" pitchFamily="34" charset="0"/>
                <a:cs typeface="Arial" panose="020B0604020202020204" pitchFamily="34" charset="0"/>
              </a:rPr>
              <a:t>#ASPENMAW26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A56650D-9C03-9F97-038A-62CBB5D4BA1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54" b="29534"/>
          <a:stretch>
            <a:fillRect/>
          </a:stretch>
        </p:blipFill>
        <p:spPr>
          <a:xfrm>
            <a:off x="2931677" y="241951"/>
            <a:ext cx="4042646" cy="1630679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11517A6-CD71-D086-D3EE-F617AFC13E68}"/>
              </a:ext>
            </a:extLst>
          </p:cNvPr>
          <p:cNvSpPr txBox="1"/>
          <p:nvPr userDrawn="1"/>
        </p:nvSpPr>
        <p:spPr>
          <a:xfrm>
            <a:off x="2931678" y="1864502"/>
            <a:ext cx="4042645" cy="3618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b="0" i="0" dirty="0">
                <a:solidFill>
                  <a:srgbClr val="FDBE11"/>
                </a:solidFill>
                <a:latin typeface="Franklin Gothic Medium Cond" panose="020B0606030402020204" pitchFamily="34" charset="0"/>
                <a:cs typeface="Arial" panose="020B0604020202020204" pitchFamily="34" charset="0"/>
              </a:rPr>
              <a:t>SEPTEMBER 14–18, 2026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66E6EB3-D983-8E3C-4E14-40689C64860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5" y="414338"/>
            <a:ext cx="1781561" cy="184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045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64" userDrawn="1">
          <p15:clr>
            <a:srgbClr val="FBAE40"/>
          </p15:clr>
        </p15:guide>
        <p15:guide id="3" pos="460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83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BCF6ED6-A80C-ED37-1E04-BAC393CE9280}"/>
              </a:ext>
            </a:extLst>
          </p:cNvPr>
          <p:cNvSpPr txBox="1"/>
          <p:nvPr/>
        </p:nvSpPr>
        <p:spPr>
          <a:xfrm>
            <a:off x="4003607" y="6736868"/>
            <a:ext cx="3311593" cy="2123658"/>
          </a:xfrm>
          <a:prstGeom prst="rect">
            <a:avLst/>
          </a:prstGeom>
          <a:solidFill>
            <a:srgbClr val="FFF1D0"/>
          </a:solidFill>
        </p:spPr>
        <p:txBody>
          <a:bodyPr wrap="square" lIns="137160" tIns="137160" bIns="137160" rtlCol="0">
            <a:sp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[Institution Name] is an official  ambassador for ASPEN Malnutrition Awareness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en-US" sz="1050" baseline="50000" dirty="0" err="1"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[Institution Name] members can </a:t>
            </a:r>
            <a:b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use the code </a:t>
            </a:r>
            <a:r>
              <a:rPr lang="en-US" sz="1500" b="1" dirty="0">
                <a:solidFill>
                  <a:srgbClr val="004F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[MAW Ambassador Code</a:t>
            </a:r>
            <a:r>
              <a:rPr lang="en-US" sz="1500" dirty="0">
                <a:solidFill>
                  <a:srgbClr val="004F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15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for complimentary registration to the webinars.</a:t>
            </a:r>
          </a:p>
        </p:txBody>
      </p:sp>
    </p:spTree>
    <p:extLst>
      <p:ext uri="{BB962C8B-B14F-4D97-AF65-F5344CB8AC3E}">
        <p14:creationId xmlns:p14="http://schemas.microsoft.com/office/powerpoint/2010/main" val="2935873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N MAW25">
      <a:dk1>
        <a:srgbClr val="000000"/>
      </a:dk1>
      <a:lt1>
        <a:srgbClr val="FFFFFF"/>
      </a:lt1>
      <a:dk2>
        <a:srgbClr val="262626"/>
      </a:dk2>
      <a:lt2>
        <a:srgbClr val="CCCCCC"/>
      </a:lt2>
      <a:accent1>
        <a:srgbClr val="1B1464"/>
      </a:accent1>
      <a:accent2>
        <a:srgbClr val="DD0059"/>
      </a:accent2>
      <a:accent3>
        <a:srgbClr val="00B3FF"/>
      </a:accent3>
      <a:accent4>
        <a:srgbClr val="FDB913"/>
      </a:accent4>
      <a:accent5>
        <a:srgbClr val="F37020"/>
      </a:accent5>
      <a:accent6>
        <a:srgbClr val="88D113"/>
      </a:accent6>
      <a:hlink>
        <a:srgbClr val="0087EB"/>
      </a:hlink>
      <a:folHlink>
        <a:srgbClr val="AEAFAE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BE97D8D0055740A0B559B96A876F3E" ma:contentTypeVersion="20" ma:contentTypeDescription="Create a new document." ma:contentTypeScope="" ma:versionID="fadecb8d7f905cba5bc327615bde169c">
  <xsd:schema xmlns:xsd="http://www.w3.org/2001/XMLSchema" xmlns:xs="http://www.w3.org/2001/XMLSchema" xmlns:p="http://schemas.microsoft.com/office/2006/metadata/properties" xmlns:ns2="3b36458f-a9a6-4920-bc19-8165e8b669cf" xmlns:ns3="ff118141-a8e4-4b4d-adf8-c71d590b0e51" targetNamespace="http://schemas.microsoft.com/office/2006/metadata/properties" ma:root="true" ma:fieldsID="853fa329e8f6ccb354b49452ef1378bc" ns2:_="" ns3:_="">
    <xsd:import namespace="3b36458f-a9a6-4920-bc19-8165e8b669cf"/>
    <xsd:import namespace="ff118141-a8e4-4b4d-adf8-c71d590b0e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Numbe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InPhoto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6458f-a9a6-4920-bc19-8165e8b669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01a92b0-102d-4a06-b65b-f49356077b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2" nillable="true" ma:displayName="Number" ma:format="Dropdown" ma:internalName="Number" ma:percentage="FALSE">
      <xsd:simpleType>
        <xsd:restriction base="dms:Number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nPhoto" ma:index="26" nillable="true" ma:displayName="Notes" ma:description="Left: B. Bistrian-1989, Right: K. Kudsk-1997" ma:format="Dropdown" ma:internalName="InPhoto">
      <xsd:simpleType>
        <xsd:restriction base="dms:Note">
          <xsd:maxLength value="255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118141-a8e4-4b4d-adf8-c71d590b0e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27d7c90-10b3-4dbb-be66-4cf489773dab}" ma:internalName="TaxCatchAll" ma:showField="CatchAllData" ma:web="ff118141-a8e4-4b4d-adf8-c71d590b0e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ber xmlns="3b36458f-a9a6-4920-bc19-8165e8b669cf" xsi:nil="true"/>
    <TaxCatchAll xmlns="ff118141-a8e4-4b4d-adf8-c71d590b0e51" xsi:nil="true"/>
    <lcf76f155ced4ddcb4097134ff3c332f xmlns="3b36458f-a9a6-4920-bc19-8165e8b669cf">
      <Terms xmlns="http://schemas.microsoft.com/office/infopath/2007/PartnerControls"/>
    </lcf76f155ced4ddcb4097134ff3c332f>
    <InPhoto xmlns="3b36458f-a9a6-4920-bc19-8165e8b669cf" xsi:nil="true"/>
  </documentManagement>
</p:properties>
</file>

<file path=customXml/itemProps1.xml><?xml version="1.0" encoding="utf-8"?>
<ds:datastoreItem xmlns:ds="http://schemas.openxmlformats.org/officeDocument/2006/customXml" ds:itemID="{7CADAB5E-6025-451C-AA25-02C53B30E3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51071B-AAB4-4CEA-90FA-6FBF527EE6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36458f-a9a6-4920-bc19-8165e8b669cf"/>
    <ds:schemaRef ds:uri="ff118141-a8e4-4b4d-adf8-c71d590b0e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9C15CA-7FA2-40CF-8502-827DFDAB2723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ff118141-a8e4-4b4d-adf8-c71d590b0e51"/>
    <ds:schemaRef ds:uri="3b36458f-a9a6-4920-bc19-8165e8b669cf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8b6c6fc0-4e05-460f-8979-09290c27538d}" enabled="0" method="" siteId="{8b6c6fc0-4e05-460f-8979-09290c2753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4418</TotalTime>
  <Words>37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Franklin Gothic Book</vt:lpstr>
      <vt:lpstr>Franklin Gothic Medium</vt:lpstr>
      <vt:lpstr>Franklin Gothic Medium Cond</vt:lpstr>
      <vt:lpstr>FranklinGothic URW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Peggi Guenter</dc:creator>
  <cp:lastModifiedBy>Birgit Luebeck</cp:lastModifiedBy>
  <cp:revision>409</cp:revision>
  <cp:lastPrinted>2022-05-25T17:52:14Z</cp:lastPrinted>
  <dcterms:created xsi:type="dcterms:W3CDTF">2018-06-04T15:56:44Z</dcterms:created>
  <dcterms:modified xsi:type="dcterms:W3CDTF">2026-06-23T13:47:54Z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0x01010038BE97D8D0055740A0B559B96A876F3E</vt:lpwstr>
  </property>
  <property fmtid="{D5CDD505-2E9C-101B-9397-08002B2CF9AE}" pid="3" name="MediaServiceImageTags">
    <vt:lpwstr/>
  </property>
</Properties>
</file>